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16"/>
  </p:notesMasterIdLst>
  <p:handoutMasterIdLst>
    <p:handoutMasterId r:id="rId17"/>
  </p:handoutMasterIdLst>
  <p:sldIdLst>
    <p:sldId id="973" r:id="rId8"/>
    <p:sldId id="985" r:id="rId9"/>
    <p:sldId id="983" r:id="rId10"/>
    <p:sldId id="987" r:id="rId11"/>
    <p:sldId id="988" r:id="rId12"/>
    <p:sldId id="975" r:id="rId13"/>
    <p:sldId id="984" r:id="rId14"/>
    <p:sldId id="986" r:id="rId15"/>
  </p:sldIdLst>
  <p:sldSz cx="12192000" cy="6858000"/>
  <p:notesSz cx="6797675" cy="9926638"/>
  <p:embeddedFontLst>
    <p:embeddedFont>
      <p:font typeface="Calibri" panose="020F0502020204030204" pitchFamily="34" charset="0"/>
      <p:regular r:id="rId18"/>
      <p:bold r:id="rId19"/>
      <p:italic r:id="rId20"/>
      <p:boldItalic r:id="rId21"/>
    </p:embeddedFont>
    <p:embeddedFont>
      <p:font typeface="Helsingborg Sans" pitchFamily="2" charset="0"/>
      <p:regular r:id="rId22"/>
      <p:bold r:id="rId23"/>
    </p:embeddedFont>
    <p:embeddedFont>
      <p:font typeface="Roboto Light" panose="02000000000000000000" pitchFamily="2" charset="0"/>
      <p:regular r:id="rId24"/>
      <p:italic r:id="rId25"/>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0"/>
    <a:srgbClr val="FFEEF3"/>
    <a:srgbClr val="FEFAD3"/>
    <a:srgbClr val="FCF5A7"/>
    <a:srgbClr val="EBE8E1"/>
    <a:srgbClr val="DFECF8"/>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4" autoAdjust="0"/>
    <p:restoredTop sz="95332" autoAdjust="0"/>
  </p:normalViewPr>
  <p:slideViewPr>
    <p:cSldViewPr snapToGrid="0">
      <p:cViewPr varScale="1">
        <p:scale>
          <a:sx n="155" d="100"/>
          <a:sy n="155" d="100"/>
        </p:scale>
        <p:origin x="106" y="163"/>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81" d="100"/>
        <a:sy n="81"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handoutMaster" Target="handoutMasters/handout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7.fntdata"/><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5.fntdata"/><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9E91CD-35FD-4343-AF10-D8686D37C362}" type="doc">
      <dgm:prSet loTypeId="urn:microsoft.com/office/officeart/2005/8/layout/pyramid1" loCatId="pyramid" qsTypeId="urn:microsoft.com/office/officeart/2005/8/quickstyle/3d4" qsCatId="3D" csTypeId="urn:microsoft.com/office/officeart/2005/8/colors/colorful5" csCatId="colorful" phldr="1"/>
      <dgm:spPr/>
    </dgm:pt>
    <dgm:pt modelId="{ADA9FB9A-2738-41EF-BABC-972F0144022A}">
      <dgm:prSet phldrT="[Text]"/>
      <dgm:spPr/>
      <dgm:t>
        <a:bodyPr/>
        <a:lstStyle/>
        <a:p>
          <a:r>
            <a:rPr lang="sv-SE" b="1" dirty="0" smtClean="0"/>
            <a:t>Stadens övergripande RSA</a:t>
          </a:r>
          <a:endParaRPr lang="sv-SE" b="1" dirty="0"/>
        </a:p>
      </dgm:t>
    </dgm:pt>
    <dgm:pt modelId="{ACF7B019-E382-4D39-B464-A9C165E0BDF4}" type="parTrans" cxnId="{7D0C02D6-113F-4896-B23C-11645B8AAC90}">
      <dgm:prSet/>
      <dgm:spPr/>
      <dgm:t>
        <a:bodyPr/>
        <a:lstStyle/>
        <a:p>
          <a:endParaRPr lang="sv-SE"/>
        </a:p>
      </dgm:t>
    </dgm:pt>
    <dgm:pt modelId="{245D8932-5AEF-4CF9-9760-EB26E169CCE1}" type="sibTrans" cxnId="{7D0C02D6-113F-4896-B23C-11645B8AAC90}">
      <dgm:prSet/>
      <dgm:spPr/>
      <dgm:t>
        <a:bodyPr/>
        <a:lstStyle/>
        <a:p>
          <a:endParaRPr lang="sv-SE"/>
        </a:p>
      </dgm:t>
    </dgm:pt>
    <dgm:pt modelId="{6554F818-F010-46D9-B004-917C5CDE6CD2}">
      <dgm:prSet phldrT="[Text]"/>
      <dgm:spPr/>
      <dgm:t>
        <a:bodyPr/>
        <a:lstStyle/>
        <a:p>
          <a:r>
            <a:rPr lang="sv-SE" b="1" dirty="0" smtClean="0"/>
            <a:t>RSA per förvaltning</a:t>
          </a:r>
          <a:endParaRPr lang="sv-SE" b="1" dirty="0"/>
        </a:p>
      </dgm:t>
    </dgm:pt>
    <dgm:pt modelId="{4C27EA97-683A-4BAE-9C8C-BBFF17B06C9C}" type="parTrans" cxnId="{D971B7B4-8350-4C7A-8351-F5D557D959DA}">
      <dgm:prSet/>
      <dgm:spPr/>
      <dgm:t>
        <a:bodyPr/>
        <a:lstStyle/>
        <a:p>
          <a:endParaRPr lang="sv-SE"/>
        </a:p>
      </dgm:t>
    </dgm:pt>
    <dgm:pt modelId="{B28F4994-7E13-4F15-88CE-6FBE462D0967}" type="sibTrans" cxnId="{D971B7B4-8350-4C7A-8351-F5D557D959DA}">
      <dgm:prSet/>
      <dgm:spPr/>
      <dgm:t>
        <a:bodyPr/>
        <a:lstStyle/>
        <a:p>
          <a:endParaRPr lang="sv-SE"/>
        </a:p>
      </dgm:t>
    </dgm:pt>
    <dgm:pt modelId="{C80D573C-59E8-4B49-B684-6DC1E3E779A4}">
      <dgm:prSet phldrT="[Text]"/>
      <dgm:spPr/>
      <dgm:t>
        <a:bodyPr/>
        <a:lstStyle/>
        <a:p>
          <a:r>
            <a:rPr lang="sv-SE" b="1" dirty="0" smtClean="0"/>
            <a:t>Kontinuitetshantering</a:t>
          </a:r>
          <a:endParaRPr lang="sv-SE" b="1" dirty="0"/>
        </a:p>
      </dgm:t>
    </dgm:pt>
    <dgm:pt modelId="{27353938-02E5-45CD-9F88-B6D6C4083901}" type="parTrans" cxnId="{6810452E-CE0D-4BFA-8144-7F8AB836E9E0}">
      <dgm:prSet/>
      <dgm:spPr/>
      <dgm:t>
        <a:bodyPr/>
        <a:lstStyle/>
        <a:p>
          <a:endParaRPr lang="sv-SE"/>
        </a:p>
      </dgm:t>
    </dgm:pt>
    <dgm:pt modelId="{14F07EAC-578C-4491-A837-1902B61E59AF}" type="sibTrans" cxnId="{6810452E-CE0D-4BFA-8144-7F8AB836E9E0}">
      <dgm:prSet/>
      <dgm:spPr/>
      <dgm:t>
        <a:bodyPr/>
        <a:lstStyle/>
        <a:p>
          <a:endParaRPr lang="sv-SE"/>
        </a:p>
      </dgm:t>
    </dgm:pt>
    <dgm:pt modelId="{EF8CDB05-6BA6-4F2A-9C95-D9743061ECE6}" type="pres">
      <dgm:prSet presAssocID="{EC9E91CD-35FD-4343-AF10-D8686D37C362}" presName="Name0" presStyleCnt="0">
        <dgm:presLayoutVars>
          <dgm:dir/>
          <dgm:animLvl val="lvl"/>
          <dgm:resizeHandles val="exact"/>
        </dgm:presLayoutVars>
      </dgm:prSet>
      <dgm:spPr/>
    </dgm:pt>
    <dgm:pt modelId="{61C4D4C4-5C08-4433-9A7B-88CB5049F4A7}" type="pres">
      <dgm:prSet presAssocID="{ADA9FB9A-2738-41EF-BABC-972F0144022A}" presName="Name8" presStyleCnt="0"/>
      <dgm:spPr/>
    </dgm:pt>
    <dgm:pt modelId="{A1762D13-BB62-481B-A0F4-A0D1D7BE03AE}" type="pres">
      <dgm:prSet presAssocID="{ADA9FB9A-2738-41EF-BABC-972F0144022A}" presName="level" presStyleLbl="node1" presStyleIdx="0" presStyleCnt="3">
        <dgm:presLayoutVars>
          <dgm:chMax val="1"/>
          <dgm:bulletEnabled val="1"/>
        </dgm:presLayoutVars>
      </dgm:prSet>
      <dgm:spPr/>
      <dgm:t>
        <a:bodyPr/>
        <a:lstStyle/>
        <a:p>
          <a:endParaRPr lang="sv-SE"/>
        </a:p>
      </dgm:t>
    </dgm:pt>
    <dgm:pt modelId="{9107DC5E-AE9E-4B24-8B67-7A39F81A837D}" type="pres">
      <dgm:prSet presAssocID="{ADA9FB9A-2738-41EF-BABC-972F0144022A}" presName="levelTx" presStyleLbl="revTx" presStyleIdx="0" presStyleCnt="0">
        <dgm:presLayoutVars>
          <dgm:chMax val="1"/>
          <dgm:bulletEnabled val="1"/>
        </dgm:presLayoutVars>
      </dgm:prSet>
      <dgm:spPr/>
      <dgm:t>
        <a:bodyPr/>
        <a:lstStyle/>
        <a:p>
          <a:endParaRPr lang="sv-SE"/>
        </a:p>
      </dgm:t>
    </dgm:pt>
    <dgm:pt modelId="{D9BCEA2B-DBCB-44FC-9995-A7204AEED630}" type="pres">
      <dgm:prSet presAssocID="{6554F818-F010-46D9-B004-917C5CDE6CD2}" presName="Name8" presStyleCnt="0"/>
      <dgm:spPr/>
    </dgm:pt>
    <dgm:pt modelId="{2ACEB040-025C-496C-B679-B7F534EB0502}" type="pres">
      <dgm:prSet presAssocID="{6554F818-F010-46D9-B004-917C5CDE6CD2}" presName="level" presStyleLbl="node1" presStyleIdx="1" presStyleCnt="3">
        <dgm:presLayoutVars>
          <dgm:chMax val="1"/>
          <dgm:bulletEnabled val="1"/>
        </dgm:presLayoutVars>
      </dgm:prSet>
      <dgm:spPr/>
      <dgm:t>
        <a:bodyPr/>
        <a:lstStyle/>
        <a:p>
          <a:endParaRPr lang="sv-SE"/>
        </a:p>
      </dgm:t>
    </dgm:pt>
    <dgm:pt modelId="{CA8EA23C-0E66-46E4-8E02-1D197BAA5A36}" type="pres">
      <dgm:prSet presAssocID="{6554F818-F010-46D9-B004-917C5CDE6CD2}" presName="levelTx" presStyleLbl="revTx" presStyleIdx="0" presStyleCnt="0">
        <dgm:presLayoutVars>
          <dgm:chMax val="1"/>
          <dgm:bulletEnabled val="1"/>
        </dgm:presLayoutVars>
      </dgm:prSet>
      <dgm:spPr/>
      <dgm:t>
        <a:bodyPr/>
        <a:lstStyle/>
        <a:p>
          <a:endParaRPr lang="sv-SE"/>
        </a:p>
      </dgm:t>
    </dgm:pt>
    <dgm:pt modelId="{DE30DF4E-C838-4DD6-BBA2-8F2C3EE20E06}" type="pres">
      <dgm:prSet presAssocID="{C80D573C-59E8-4B49-B684-6DC1E3E779A4}" presName="Name8" presStyleCnt="0"/>
      <dgm:spPr/>
    </dgm:pt>
    <dgm:pt modelId="{40F6EEDA-5B53-41B7-A436-35EC0B081568}" type="pres">
      <dgm:prSet presAssocID="{C80D573C-59E8-4B49-B684-6DC1E3E779A4}" presName="level" presStyleLbl="node1" presStyleIdx="2" presStyleCnt="3">
        <dgm:presLayoutVars>
          <dgm:chMax val="1"/>
          <dgm:bulletEnabled val="1"/>
        </dgm:presLayoutVars>
      </dgm:prSet>
      <dgm:spPr/>
      <dgm:t>
        <a:bodyPr/>
        <a:lstStyle/>
        <a:p>
          <a:endParaRPr lang="sv-SE"/>
        </a:p>
      </dgm:t>
    </dgm:pt>
    <dgm:pt modelId="{68BAC6E1-A1EB-4F48-8CE0-424AFEFCC191}" type="pres">
      <dgm:prSet presAssocID="{C80D573C-59E8-4B49-B684-6DC1E3E779A4}" presName="levelTx" presStyleLbl="revTx" presStyleIdx="0" presStyleCnt="0">
        <dgm:presLayoutVars>
          <dgm:chMax val="1"/>
          <dgm:bulletEnabled val="1"/>
        </dgm:presLayoutVars>
      </dgm:prSet>
      <dgm:spPr/>
      <dgm:t>
        <a:bodyPr/>
        <a:lstStyle/>
        <a:p>
          <a:endParaRPr lang="sv-SE"/>
        </a:p>
      </dgm:t>
    </dgm:pt>
  </dgm:ptLst>
  <dgm:cxnLst>
    <dgm:cxn modelId="{3B3339E5-1A52-43DB-95E4-3270A6AF152D}" type="presOf" srcId="{ADA9FB9A-2738-41EF-BABC-972F0144022A}" destId="{9107DC5E-AE9E-4B24-8B67-7A39F81A837D}" srcOrd="1" destOrd="0" presId="urn:microsoft.com/office/officeart/2005/8/layout/pyramid1"/>
    <dgm:cxn modelId="{6810452E-CE0D-4BFA-8144-7F8AB836E9E0}" srcId="{EC9E91CD-35FD-4343-AF10-D8686D37C362}" destId="{C80D573C-59E8-4B49-B684-6DC1E3E779A4}" srcOrd="2" destOrd="0" parTransId="{27353938-02E5-45CD-9F88-B6D6C4083901}" sibTransId="{14F07EAC-578C-4491-A837-1902B61E59AF}"/>
    <dgm:cxn modelId="{D971B7B4-8350-4C7A-8351-F5D557D959DA}" srcId="{EC9E91CD-35FD-4343-AF10-D8686D37C362}" destId="{6554F818-F010-46D9-B004-917C5CDE6CD2}" srcOrd="1" destOrd="0" parTransId="{4C27EA97-683A-4BAE-9C8C-BBFF17B06C9C}" sibTransId="{B28F4994-7E13-4F15-88CE-6FBE462D0967}"/>
    <dgm:cxn modelId="{E093BFA8-FE8B-43DA-9B62-33A6FB9F58C9}" type="presOf" srcId="{ADA9FB9A-2738-41EF-BABC-972F0144022A}" destId="{A1762D13-BB62-481B-A0F4-A0D1D7BE03AE}" srcOrd="0" destOrd="0" presId="urn:microsoft.com/office/officeart/2005/8/layout/pyramid1"/>
    <dgm:cxn modelId="{92B20F6C-21ED-4842-BE3F-599CA93F5982}" type="presOf" srcId="{EC9E91CD-35FD-4343-AF10-D8686D37C362}" destId="{EF8CDB05-6BA6-4F2A-9C95-D9743061ECE6}" srcOrd="0" destOrd="0" presId="urn:microsoft.com/office/officeart/2005/8/layout/pyramid1"/>
    <dgm:cxn modelId="{1750C1AF-C73A-4A46-97FC-77AF51D2C9A1}" type="presOf" srcId="{C80D573C-59E8-4B49-B684-6DC1E3E779A4}" destId="{68BAC6E1-A1EB-4F48-8CE0-424AFEFCC191}" srcOrd="1" destOrd="0" presId="urn:microsoft.com/office/officeart/2005/8/layout/pyramid1"/>
    <dgm:cxn modelId="{3B228696-75D7-4D3B-A12A-448D9B70C5D4}" type="presOf" srcId="{C80D573C-59E8-4B49-B684-6DC1E3E779A4}" destId="{40F6EEDA-5B53-41B7-A436-35EC0B081568}" srcOrd="0" destOrd="0" presId="urn:microsoft.com/office/officeart/2005/8/layout/pyramid1"/>
    <dgm:cxn modelId="{1D9F04A9-5401-4E6B-9E92-AEE169F10FAF}" type="presOf" srcId="{6554F818-F010-46D9-B004-917C5CDE6CD2}" destId="{2ACEB040-025C-496C-B679-B7F534EB0502}" srcOrd="0" destOrd="0" presId="urn:microsoft.com/office/officeart/2005/8/layout/pyramid1"/>
    <dgm:cxn modelId="{7D0C02D6-113F-4896-B23C-11645B8AAC90}" srcId="{EC9E91CD-35FD-4343-AF10-D8686D37C362}" destId="{ADA9FB9A-2738-41EF-BABC-972F0144022A}" srcOrd="0" destOrd="0" parTransId="{ACF7B019-E382-4D39-B464-A9C165E0BDF4}" sibTransId="{245D8932-5AEF-4CF9-9760-EB26E169CCE1}"/>
    <dgm:cxn modelId="{6A9907E4-91C5-475A-9FFE-4FAEADA4EA22}" type="presOf" srcId="{6554F818-F010-46D9-B004-917C5CDE6CD2}" destId="{CA8EA23C-0E66-46E4-8E02-1D197BAA5A36}" srcOrd="1" destOrd="0" presId="urn:microsoft.com/office/officeart/2005/8/layout/pyramid1"/>
    <dgm:cxn modelId="{C708939F-27AD-422A-8D74-5A88038D5F4E}" type="presParOf" srcId="{EF8CDB05-6BA6-4F2A-9C95-D9743061ECE6}" destId="{61C4D4C4-5C08-4433-9A7B-88CB5049F4A7}" srcOrd="0" destOrd="0" presId="urn:microsoft.com/office/officeart/2005/8/layout/pyramid1"/>
    <dgm:cxn modelId="{094CED75-2D0E-45DA-B7BE-96A64AE46756}" type="presParOf" srcId="{61C4D4C4-5C08-4433-9A7B-88CB5049F4A7}" destId="{A1762D13-BB62-481B-A0F4-A0D1D7BE03AE}" srcOrd="0" destOrd="0" presId="urn:microsoft.com/office/officeart/2005/8/layout/pyramid1"/>
    <dgm:cxn modelId="{A16D0FD5-DBE1-4457-A3E5-39514779BC73}" type="presParOf" srcId="{61C4D4C4-5C08-4433-9A7B-88CB5049F4A7}" destId="{9107DC5E-AE9E-4B24-8B67-7A39F81A837D}" srcOrd="1" destOrd="0" presId="urn:microsoft.com/office/officeart/2005/8/layout/pyramid1"/>
    <dgm:cxn modelId="{92153323-0A01-4AC6-951A-3EC151EB598B}" type="presParOf" srcId="{EF8CDB05-6BA6-4F2A-9C95-D9743061ECE6}" destId="{D9BCEA2B-DBCB-44FC-9995-A7204AEED630}" srcOrd="1" destOrd="0" presId="urn:microsoft.com/office/officeart/2005/8/layout/pyramid1"/>
    <dgm:cxn modelId="{A0D85223-599D-432F-9329-1B95BAD34467}" type="presParOf" srcId="{D9BCEA2B-DBCB-44FC-9995-A7204AEED630}" destId="{2ACEB040-025C-496C-B679-B7F534EB0502}" srcOrd="0" destOrd="0" presId="urn:microsoft.com/office/officeart/2005/8/layout/pyramid1"/>
    <dgm:cxn modelId="{4047DF79-6C37-4101-8213-21EAEA748F8C}" type="presParOf" srcId="{D9BCEA2B-DBCB-44FC-9995-A7204AEED630}" destId="{CA8EA23C-0E66-46E4-8E02-1D197BAA5A36}" srcOrd="1" destOrd="0" presId="urn:microsoft.com/office/officeart/2005/8/layout/pyramid1"/>
    <dgm:cxn modelId="{E5FB6AE8-E99F-48A6-9CF8-D9FF7F855BC9}" type="presParOf" srcId="{EF8CDB05-6BA6-4F2A-9C95-D9743061ECE6}" destId="{DE30DF4E-C838-4DD6-BBA2-8F2C3EE20E06}" srcOrd="2" destOrd="0" presId="urn:microsoft.com/office/officeart/2005/8/layout/pyramid1"/>
    <dgm:cxn modelId="{2050D3B4-7744-47E1-87A6-0F6BA389FF24}" type="presParOf" srcId="{DE30DF4E-C838-4DD6-BBA2-8F2C3EE20E06}" destId="{40F6EEDA-5B53-41B7-A436-35EC0B081568}" srcOrd="0" destOrd="0" presId="urn:microsoft.com/office/officeart/2005/8/layout/pyramid1"/>
    <dgm:cxn modelId="{1D619CBC-C725-4187-8EFD-7787D285BDDA}" type="presParOf" srcId="{DE30DF4E-C838-4DD6-BBA2-8F2C3EE20E06}" destId="{68BAC6E1-A1EB-4F48-8CE0-424AFEFCC191}"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3C8153-55C8-440E-8158-0F10B4D61BD1}" type="doc">
      <dgm:prSet loTypeId="urn:microsoft.com/office/officeart/2005/8/layout/radial6" loCatId="cycle" qsTypeId="urn:microsoft.com/office/officeart/2005/8/quickstyle/3d2" qsCatId="3D" csTypeId="urn:microsoft.com/office/officeart/2005/8/colors/accent0_2" csCatId="mainScheme" phldr="1"/>
      <dgm:spPr/>
      <dgm:t>
        <a:bodyPr/>
        <a:lstStyle/>
        <a:p>
          <a:endParaRPr lang="sv-SE"/>
        </a:p>
      </dgm:t>
    </dgm:pt>
    <dgm:pt modelId="{DA75F21A-2655-4764-8CF4-8E18F0D38779}">
      <dgm:prSet phldrT="[Text]" custT="1"/>
      <dgm:spPr/>
      <dgm:t>
        <a:bodyPr/>
        <a:lstStyle/>
        <a:p>
          <a:r>
            <a:rPr lang="sv-SE" sz="1400" dirty="0" smtClean="0"/>
            <a:t>ANALYS</a:t>
          </a:r>
          <a:endParaRPr lang="sv-SE" sz="1400" dirty="0"/>
        </a:p>
      </dgm:t>
    </dgm:pt>
    <dgm:pt modelId="{D058D3A6-C826-4ED1-990C-FF1166532389}" type="parTrans" cxnId="{23D5EAC0-7D97-47BD-BBE3-5287C12BBB0A}">
      <dgm:prSet/>
      <dgm:spPr/>
      <dgm:t>
        <a:bodyPr/>
        <a:lstStyle/>
        <a:p>
          <a:endParaRPr lang="sv-SE"/>
        </a:p>
      </dgm:t>
    </dgm:pt>
    <dgm:pt modelId="{E4880E64-5E05-419C-94FA-DE9F9C9C7DCA}" type="sibTrans" cxnId="{23D5EAC0-7D97-47BD-BBE3-5287C12BBB0A}">
      <dgm:prSet/>
      <dgm:spPr/>
      <dgm:t>
        <a:bodyPr/>
        <a:lstStyle/>
        <a:p>
          <a:endParaRPr lang="sv-SE"/>
        </a:p>
      </dgm:t>
    </dgm:pt>
    <dgm:pt modelId="{DD712622-C8EC-4A90-BDDA-E911EE42179A}">
      <dgm:prSet phldrT="[Text]" custT="1"/>
      <dgm:spPr/>
      <dgm:t>
        <a:bodyPr/>
        <a:lstStyle/>
        <a:p>
          <a:r>
            <a:rPr lang="sv-SE" sz="1400" dirty="0" smtClean="0"/>
            <a:t>DESIGN</a:t>
          </a:r>
          <a:endParaRPr lang="sv-SE" sz="1400" dirty="0"/>
        </a:p>
      </dgm:t>
    </dgm:pt>
    <dgm:pt modelId="{59DE99A7-1CCE-487E-BFF2-745576EDCF5A}" type="parTrans" cxnId="{EF31B0F1-8618-4225-96B2-C90D4512D165}">
      <dgm:prSet/>
      <dgm:spPr/>
      <dgm:t>
        <a:bodyPr/>
        <a:lstStyle/>
        <a:p>
          <a:endParaRPr lang="sv-SE"/>
        </a:p>
      </dgm:t>
    </dgm:pt>
    <dgm:pt modelId="{34BDCCB7-4E30-4A02-81D4-05C3EC9CAD8C}" type="sibTrans" cxnId="{EF31B0F1-8618-4225-96B2-C90D4512D165}">
      <dgm:prSet/>
      <dgm:spPr/>
      <dgm:t>
        <a:bodyPr/>
        <a:lstStyle/>
        <a:p>
          <a:endParaRPr lang="sv-SE"/>
        </a:p>
      </dgm:t>
    </dgm:pt>
    <dgm:pt modelId="{075B8974-6234-4159-BB0D-C6D35F9CBA80}">
      <dgm:prSet phldrT="[Text]" custT="1"/>
      <dgm:spPr/>
      <dgm:t>
        <a:bodyPr/>
        <a:lstStyle/>
        <a:p>
          <a:r>
            <a:rPr lang="sv-SE" sz="1400" dirty="0" smtClean="0"/>
            <a:t>GENOM-FÖRANDE</a:t>
          </a:r>
          <a:endParaRPr lang="sv-SE" sz="1400" dirty="0"/>
        </a:p>
      </dgm:t>
    </dgm:pt>
    <dgm:pt modelId="{5BDC7450-D4E5-4602-99A6-18A25045549C}" type="parTrans" cxnId="{F463F638-E05D-4D5C-BEE2-FBCA5457E09F}">
      <dgm:prSet/>
      <dgm:spPr/>
      <dgm:t>
        <a:bodyPr/>
        <a:lstStyle/>
        <a:p>
          <a:endParaRPr lang="sv-SE"/>
        </a:p>
      </dgm:t>
    </dgm:pt>
    <dgm:pt modelId="{7D3B8D85-7B90-4F1B-A89B-4E80574EA1BD}" type="sibTrans" cxnId="{F463F638-E05D-4D5C-BEE2-FBCA5457E09F}">
      <dgm:prSet/>
      <dgm:spPr/>
      <dgm:t>
        <a:bodyPr/>
        <a:lstStyle/>
        <a:p>
          <a:endParaRPr lang="sv-SE"/>
        </a:p>
      </dgm:t>
    </dgm:pt>
    <dgm:pt modelId="{A0574505-07EB-4B04-9B49-26DA3503F212}">
      <dgm:prSet phldrT="[Text]" custT="1"/>
      <dgm:spPr/>
      <dgm:t>
        <a:bodyPr/>
        <a:lstStyle/>
        <a:p>
          <a:r>
            <a:rPr lang="sv-SE" sz="1400" dirty="0" smtClean="0"/>
            <a:t>ÖVNING</a:t>
          </a:r>
          <a:endParaRPr lang="sv-SE" sz="1400" dirty="0"/>
        </a:p>
      </dgm:t>
    </dgm:pt>
    <dgm:pt modelId="{BFDCE306-1E07-4F19-B239-9FB839754C12}" type="parTrans" cxnId="{70B5E1D3-C941-4786-9C19-3C7DA76B1911}">
      <dgm:prSet/>
      <dgm:spPr/>
      <dgm:t>
        <a:bodyPr/>
        <a:lstStyle/>
        <a:p>
          <a:endParaRPr lang="sv-SE"/>
        </a:p>
      </dgm:t>
    </dgm:pt>
    <dgm:pt modelId="{B91727B4-FC40-46CE-86B8-DDF5D521E521}" type="sibTrans" cxnId="{70B5E1D3-C941-4786-9C19-3C7DA76B1911}">
      <dgm:prSet/>
      <dgm:spPr/>
      <dgm:t>
        <a:bodyPr/>
        <a:lstStyle/>
        <a:p>
          <a:endParaRPr lang="sv-SE"/>
        </a:p>
      </dgm:t>
    </dgm:pt>
    <dgm:pt modelId="{351DD192-1768-4A9E-96BA-A0940E6DD7E3}">
      <dgm:prSet phldrT="[Text]"/>
      <dgm:spPr/>
      <dgm:t>
        <a:bodyPr/>
        <a:lstStyle/>
        <a:p>
          <a:r>
            <a:rPr lang="sv-SE" dirty="0" smtClean="0"/>
            <a:t>FÖRANKRA &amp; INTEGRERA</a:t>
          </a:r>
          <a:endParaRPr lang="sv-SE" dirty="0"/>
        </a:p>
      </dgm:t>
    </dgm:pt>
    <dgm:pt modelId="{3A911544-71F1-4B45-92FB-A5A87C08B95C}" type="sibTrans" cxnId="{D1DDEA15-4040-459D-B41E-5346CA050688}">
      <dgm:prSet/>
      <dgm:spPr/>
      <dgm:t>
        <a:bodyPr/>
        <a:lstStyle/>
        <a:p>
          <a:endParaRPr lang="sv-SE"/>
        </a:p>
      </dgm:t>
    </dgm:pt>
    <dgm:pt modelId="{BCA99B4A-1072-4A3B-9FEF-D80E607C29CD}" type="parTrans" cxnId="{D1DDEA15-4040-459D-B41E-5346CA050688}">
      <dgm:prSet/>
      <dgm:spPr/>
      <dgm:t>
        <a:bodyPr/>
        <a:lstStyle/>
        <a:p>
          <a:endParaRPr lang="sv-SE"/>
        </a:p>
      </dgm:t>
    </dgm:pt>
    <dgm:pt modelId="{ACB84FC8-0960-4A54-93ED-CD969DC07E06}" type="pres">
      <dgm:prSet presAssocID="{8B3C8153-55C8-440E-8158-0F10B4D61BD1}" presName="Name0" presStyleCnt="0">
        <dgm:presLayoutVars>
          <dgm:chMax val="1"/>
          <dgm:dir/>
          <dgm:animLvl val="ctr"/>
          <dgm:resizeHandles val="exact"/>
        </dgm:presLayoutVars>
      </dgm:prSet>
      <dgm:spPr/>
      <dgm:t>
        <a:bodyPr/>
        <a:lstStyle/>
        <a:p>
          <a:endParaRPr lang="sv-SE"/>
        </a:p>
      </dgm:t>
    </dgm:pt>
    <dgm:pt modelId="{F6535296-AEC3-495D-B88F-F92E9DB5FF2A}" type="pres">
      <dgm:prSet presAssocID="{351DD192-1768-4A9E-96BA-A0940E6DD7E3}" presName="centerShape" presStyleLbl="node0" presStyleIdx="0" presStyleCnt="1"/>
      <dgm:spPr/>
      <dgm:t>
        <a:bodyPr/>
        <a:lstStyle/>
        <a:p>
          <a:endParaRPr lang="sv-SE"/>
        </a:p>
      </dgm:t>
    </dgm:pt>
    <dgm:pt modelId="{009683F9-591E-4638-A87F-B5714740B120}" type="pres">
      <dgm:prSet presAssocID="{DA75F21A-2655-4764-8CF4-8E18F0D38779}" presName="node" presStyleLbl="node1" presStyleIdx="0" presStyleCnt="4">
        <dgm:presLayoutVars>
          <dgm:bulletEnabled val="1"/>
        </dgm:presLayoutVars>
      </dgm:prSet>
      <dgm:spPr/>
      <dgm:t>
        <a:bodyPr/>
        <a:lstStyle/>
        <a:p>
          <a:endParaRPr lang="sv-SE"/>
        </a:p>
      </dgm:t>
    </dgm:pt>
    <dgm:pt modelId="{7F1DFB8F-D0C1-478F-BEBF-000B7B4E7F0D}" type="pres">
      <dgm:prSet presAssocID="{DA75F21A-2655-4764-8CF4-8E18F0D38779}" presName="dummy" presStyleCnt="0"/>
      <dgm:spPr/>
    </dgm:pt>
    <dgm:pt modelId="{DC40B4B6-A898-4DC1-B303-DE3C71ADECF2}" type="pres">
      <dgm:prSet presAssocID="{E4880E64-5E05-419C-94FA-DE9F9C9C7DCA}" presName="sibTrans" presStyleLbl="sibTrans2D1" presStyleIdx="0" presStyleCnt="4"/>
      <dgm:spPr/>
      <dgm:t>
        <a:bodyPr/>
        <a:lstStyle/>
        <a:p>
          <a:endParaRPr lang="sv-SE"/>
        </a:p>
      </dgm:t>
    </dgm:pt>
    <dgm:pt modelId="{03B282E7-75CD-4C3A-B1DA-3A260498FF25}" type="pres">
      <dgm:prSet presAssocID="{DD712622-C8EC-4A90-BDDA-E911EE42179A}" presName="node" presStyleLbl="node1" presStyleIdx="1" presStyleCnt="4">
        <dgm:presLayoutVars>
          <dgm:bulletEnabled val="1"/>
        </dgm:presLayoutVars>
      </dgm:prSet>
      <dgm:spPr/>
      <dgm:t>
        <a:bodyPr/>
        <a:lstStyle/>
        <a:p>
          <a:endParaRPr lang="sv-SE"/>
        </a:p>
      </dgm:t>
    </dgm:pt>
    <dgm:pt modelId="{256D60A5-9FAC-4454-9ECB-76642C464F6A}" type="pres">
      <dgm:prSet presAssocID="{DD712622-C8EC-4A90-BDDA-E911EE42179A}" presName="dummy" presStyleCnt="0"/>
      <dgm:spPr/>
    </dgm:pt>
    <dgm:pt modelId="{D8BABB8F-BD83-46CB-84D7-5C4193445652}" type="pres">
      <dgm:prSet presAssocID="{34BDCCB7-4E30-4A02-81D4-05C3EC9CAD8C}" presName="sibTrans" presStyleLbl="sibTrans2D1" presStyleIdx="1" presStyleCnt="4"/>
      <dgm:spPr/>
      <dgm:t>
        <a:bodyPr/>
        <a:lstStyle/>
        <a:p>
          <a:endParaRPr lang="sv-SE"/>
        </a:p>
      </dgm:t>
    </dgm:pt>
    <dgm:pt modelId="{CF120A74-5E38-4B4F-A968-C704578C3172}" type="pres">
      <dgm:prSet presAssocID="{075B8974-6234-4159-BB0D-C6D35F9CBA80}" presName="node" presStyleLbl="node1" presStyleIdx="2" presStyleCnt="4">
        <dgm:presLayoutVars>
          <dgm:bulletEnabled val="1"/>
        </dgm:presLayoutVars>
      </dgm:prSet>
      <dgm:spPr/>
      <dgm:t>
        <a:bodyPr/>
        <a:lstStyle/>
        <a:p>
          <a:endParaRPr lang="sv-SE"/>
        </a:p>
      </dgm:t>
    </dgm:pt>
    <dgm:pt modelId="{1937B600-89CF-437C-8FAA-3F469FE25A21}" type="pres">
      <dgm:prSet presAssocID="{075B8974-6234-4159-BB0D-C6D35F9CBA80}" presName="dummy" presStyleCnt="0"/>
      <dgm:spPr/>
    </dgm:pt>
    <dgm:pt modelId="{ADE262CE-11EC-4CFC-B522-AE17C4438553}" type="pres">
      <dgm:prSet presAssocID="{7D3B8D85-7B90-4F1B-A89B-4E80574EA1BD}" presName="sibTrans" presStyleLbl="sibTrans2D1" presStyleIdx="2" presStyleCnt="4"/>
      <dgm:spPr/>
      <dgm:t>
        <a:bodyPr/>
        <a:lstStyle/>
        <a:p>
          <a:endParaRPr lang="sv-SE"/>
        </a:p>
      </dgm:t>
    </dgm:pt>
    <dgm:pt modelId="{4B345F1F-58A8-47AC-AD81-6263B44BA873}" type="pres">
      <dgm:prSet presAssocID="{A0574505-07EB-4B04-9B49-26DA3503F212}" presName="node" presStyleLbl="node1" presStyleIdx="3" presStyleCnt="4">
        <dgm:presLayoutVars>
          <dgm:bulletEnabled val="1"/>
        </dgm:presLayoutVars>
      </dgm:prSet>
      <dgm:spPr/>
      <dgm:t>
        <a:bodyPr/>
        <a:lstStyle/>
        <a:p>
          <a:endParaRPr lang="sv-SE"/>
        </a:p>
      </dgm:t>
    </dgm:pt>
    <dgm:pt modelId="{EF096AE2-F1B8-46D5-AC20-2820459B0D9F}" type="pres">
      <dgm:prSet presAssocID="{A0574505-07EB-4B04-9B49-26DA3503F212}" presName="dummy" presStyleCnt="0"/>
      <dgm:spPr/>
    </dgm:pt>
    <dgm:pt modelId="{9ABCD78B-31D6-40BB-90F4-B8B15517FA54}" type="pres">
      <dgm:prSet presAssocID="{B91727B4-FC40-46CE-86B8-DDF5D521E521}" presName="sibTrans" presStyleLbl="sibTrans2D1" presStyleIdx="3" presStyleCnt="4"/>
      <dgm:spPr/>
      <dgm:t>
        <a:bodyPr/>
        <a:lstStyle/>
        <a:p>
          <a:endParaRPr lang="sv-SE"/>
        </a:p>
      </dgm:t>
    </dgm:pt>
  </dgm:ptLst>
  <dgm:cxnLst>
    <dgm:cxn modelId="{E5D743CB-3783-4047-9099-EA67BAAFD419}" type="presOf" srcId="{E4880E64-5E05-419C-94FA-DE9F9C9C7DCA}" destId="{DC40B4B6-A898-4DC1-B303-DE3C71ADECF2}" srcOrd="0" destOrd="0" presId="urn:microsoft.com/office/officeart/2005/8/layout/radial6"/>
    <dgm:cxn modelId="{ED77F3E9-5D53-4A76-97CE-AB1453E11139}" type="presOf" srcId="{8B3C8153-55C8-440E-8158-0F10B4D61BD1}" destId="{ACB84FC8-0960-4A54-93ED-CD969DC07E06}" srcOrd="0" destOrd="0" presId="urn:microsoft.com/office/officeart/2005/8/layout/radial6"/>
    <dgm:cxn modelId="{9261B41C-F45D-4272-8EBB-8792F42B8446}" type="presOf" srcId="{A0574505-07EB-4B04-9B49-26DA3503F212}" destId="{4B345F1F-58A8-47AC-AD81-6263B44BA873}" srcOrd="0" destOrd="0" presId="urn:microsoft.com/office/officeart/2005/8/layout/radial6"/>
    <dgm:cxn modelId="{36AC52DD-E75B-4534-BB41-28694720A691}" type="presOf" srcId="{7D3B8D85-7B90-4F1B-A89B-4E80574EA1BD}" destId="{ADE262CE-11EC-4CFC-B522-AE17C4438553}" srcOrd="0" destOrd="0" presId="urn:microsoft.com/office/officeart/2005/8/layout/radial6"/>
    <dgm:cxn modelId="{B915643C-28E7-4B6A-AEA2-CF74B5EB535D}" type="presOf" srcId="{DA75F21A-2655-4764-8CF4-8E18F0D38779}" destId="{009683F9-591E-4638-A87F-B5714740B120}" srcOrd="0" destOrd="0" presId="urn:microsoft.com/office/officeart/2005/8/layout/radial6"/>
    <dgm:cxn modelId="{D1DDEA15-4040-459D-B41E-5346CA050688}" srcId="{8B3C8153-55C8-440E-8158-0F10B4D61BD1}" destId="{351DD192-1768-4A9E-96BA-A0940E6DD7E3}" srcOrd="0" destOrd="0" parTransId="{BCA99B4A-1072-4A3B-9FEF-D80E607C29CD}" sibTransId="{3A911544-71F1-4B45-92FB-A5A87C08B95C}"/>
    <dgm:cxn modelId="{70B5E1D3-C941-4786-9C19-3C7DA76B1911}" srcId="{351DD192-1768-4A9E-96BA-A0940E6DD7E3}" destId="{A0574505-07EB-4B04-9B49-26DA3503F212}" srcOrd="3" destOrd="0" parTransId="{BFDCE306-1E07-4F19-B239-9FB839754C12}" sibTransId="{B91727B4-FC40-46CE-86B8-DDF5D521E521}"/>
    <dgm:cxn modelId="{EF5F2019-633C-4979-96C7-794B38DF0D5A}" type="presOf" srcId="{34BDCCB7-4E30-4A02-81D4-05C3EC9CAD8C}" destId="{D8BABB8F-BD83-46CB-84D7-5C4193445652}" srcOrd="0" destOrd="0" presId="urn:microsoft.com/office/officeart/2005/8/layout/radial6"/>
    <dgm:cxn modelId="{EF31B0F1-8618-4225-96B2-C90D4512D165}" srcId="{351DD192-1768-4A9E-96BA-A0940E6DD7E3}" destId="{DD712622-C8EC-4A90-BDDA-E911EE42179A}" srcOrd="1" destOrd="0" parTransId="{59DE99A7-1CCE-487E-BFF2-745576EDCF5A}" sibTransId="{34BDCCB7-4E30-4A02-81D4-05C3EC9CAD8C}"/>
    <dgm:cxn modelId="{FBCF1908-1A11-415A-8101-2BA929D08CC9}" type="presOf" srcId="{DD712622-C8EC-4A90-BDDA-E911EE42179A}" destId="{03B282E7-75CD-4C3A-B1DA-3A260498FF25}" srcOrd="0" destOrd="0" presId="urn:microsoft.com/office/officeart/2005/8/layout/radial6"/>
    <dgm:cxn modelId="{F463F638-E05D-4D5C-BEE2-FBCA5457E09F}" srcId="{351DD192-1768-4A9E-96BA-A0940E6DD7E3}" destId="{075B8974-6234-4159-BB0D-C6D35F9CBA80}" srcOrd="2" destOrd="0" parTransId="{5BDC7450-D4E5-4602-99A6-18A25045549C}" sibTransId="{7D3B8D85-7B90-4F1B-A89B-4E80574EA1BD}"/>
    <dgm:cxn modelId="{7D022642-F800-4E58-8EC3-9FBCC05694ED}" type="presOf" srcId="{075B8974-6234-4159-BB0D-C6D35F9CBA80}" destId="{CF120A74-5E38-4B4F-A968-C704578C3172}" srcOrd="0" destOrd="0" presId="urn:microsoft.com/office/officeart/2005/8/layout/radial6"/>
    <dgm:cxn modelId="{23D5EAC0-7D97-47BD-BBE3-5287C12BBB0A}" srcId="{351DD192-1768-4A9E-96BA-A0940E6DD7E3}" destId="{DA75F21A-2655-4764-8CF4-8E18F0D38779}" srcOrd="0" destOrd="0" parTransId="{D058D3A6-C826-4ED1-990C-FF1166532389}" sibTransId="{E4880E64-5E05-419C-94FA-DE9F9C9C7DCA}"/>
    <dgm:cxn modelId="{67C320C0-AB58-445D-8A40-384EBDF77D75}" type="presOf" srcId="{351DD192-1768-4A9E-96BA-A0940E6DD7E3}" destId="{F6535296-AEC3-495D-B88F-F92E9DB5FF2A}" srcOrd="0" destOrd="0" presId="urn:microsoft.com/office/officeart/2005/8/layout/radial6"/>
    <dgm:cxn modelId="{E0A52F6B-3AD1-4979-AA24-DE314E948D34}" type="presOf" srcId="{B91727B4-FC40-46CE-86B8-DDF5D521E521}" destId="{9ABCD78B-31D6-40BB-90F4-B8B15517FA54}" srcOrd="0" destOrd="0" presId="urn:microsoft.com/office/officeart/2005/8/layout/radial6"/>
    <dgm:cxn modelId="{067FA22D-AC77-409E-8A33-4A36181A731E}" type="presParOf" srcId="{ACB84FC8-0960-4A54-93ED-CD969DC07E06}" destId="{F6535296-AEC3-495D-B88F-F92E9DB5FF2A}" srcOrd="0" destOrd="0" presId="urn:microsoft.com/office/officeart/2005/8/layout/radial6"/>
    <dgm:cxn modelId="{74A07259-0DB1-4CA0-B2F0-017A8E0C9626}" type="presParOf" srcId="{ACB84FC8-0960-4A54-93ED-CD969DC07E06}" destId="{009683F9-591E-4638-A87F-B5714740B120}" srcOrd="1" destOrd="0" presId="urn:microsoft.com/office/officeart/2005/8/layout/radial6"/>
    <dgm:cxn modelId="{6FCE49B8-2773-4538-8756-2E474283B599}" type="presParOf" srcId="{ACB84FC8-0960-4A54-93ED-CD969DC07E06}" destId="{7F1DFB8F-D0C1-478F-BEBF-000B7B4E7F0D}" srcOrd="2" destOrd="0" presId="urn:microsoft.com/office/officeart/2005/8/layout/radial6"/>
    <dgm:cxn modelId="{35ECCE50-8204-4A33-B3C1-EC515840FDEE}" type="presParOf" srcId="{ACB84FC8-0960-4A54-93ED-CD969DC07E06}" destId="{DC40B4B6-A898-4DC1-B303-DE3C71ADECF2}" srcOrd="3" destOrd="0" presId="urn:microsoft.com/office/officeart/2005/8/layout/radial6"/>
    <dgm:cxn modelId="{D2E7651E-4F4C-447E-9321-151A3CA39378}" type="presParOf" srcId="{ACB84FC8-0960-4A54-93ED-CD969DC07E06}" destId="{03B282E7-75CD-4C3A-B1DA-3A260498FF25}" srcOrd="4" destOrd="0" presId="urn:microsoft.com/office/officeart/2005/8/layout/radial6"/>
    <dgm:cxn modelId="{907E33A7-8076-4B5C-9489-0DB09C600041}" type="presParOf" srcId="{ACB84FC8-0960-4A54-93ED-CD969DC07E06}" destId="{256D60A5-9FAC-4454-9ECB-76642C464F6A}" srcOrd="5" destOrd="0" presId="urn:microsoft.com/office/officeart/2005/8/layout/radial6"/>
    <dgm:cxn modelId="{8FA5B82F-7448-4C35-B3E0-427E72A15DA1}" type="presParOf" srcId="{ACB84FC8-0960-4A54-93ED-CD969DC07E06}" destId="{D8BABB8F-BD83-46CB-84D7-5C4193445652}" srcOrd="6" destOrd="0" presId="urn:microsoft.com/office/officeart/2005/8/layout/radial6"/>
    <dgm:cxn modelId="{8D898E7B-E21A-4A87-B3E6-C63D511E2F32}" type="presParOf" srcId="{ACB84FC8-0960-4A54-93ED-CD969DC07E06}" destId="{CF120A74-5E38-4B4F-A968-C704578C3172}" srcOrd="7" destOrd="0" presId="urn:microsoft.com/office/officeart/2005/8/layout/radial6"/>
    <dgm:cxn modelId="{5DBE82F1-57A7-453D-852B-ED9ECA738FF4}" type="presParOf" srcId="{ACB84FC8-0960-4A54-93ED-CD969DC07E06}" destId="{1937B600-89CF-437C-8FAA-3F469FE25A21}" srcOrd="8" destOrd="0" presId="urn:microsoft.com/office/officeart/2005/8/layout/radial6"/>
    <dgm:cxn modelId="{D3EC1BF3-387B-41C7-9A2D-12BCD2C5C085}" type="presParOf" srcId="{ACB84FC8-0960-4A54-93ED-CD969DC07E06}" destId="{ADE262CE-11EC-4CFC-B522-AE17C4438553}" srcOrd="9" destOrd="0" presId="urn:microsoft.com/office/officeart/2005/8/layout/radial6"/>
    <dgm:cxn modelId="{0EE44251-8D16-499F-A616-6795BF882AC9}" type="presParOf" srcId="{ACB84FC8-0960-4A54-93ED-CD969DC07E06}" destId="{4B345F1F-58A8-47AC-AD81-6263B44BA873}" srcOrd="10" destOrd="0" presId="urn:microsoft.com/office/officeart/2005/8/layout/radial6"/>
    <dgm:cxn modelId="{4E51C0BA-3E5E-421A-9286-C8057B6AD3E3}" type="presParOf" srcId="{ACB84FC8-0960-4A54-93ED-CD969DC07E06}" destId="{EF096AE2-F1B8-46D5-AC20-2820459B0D9F}" srcOrd="11" destOrd="0" presId="urn:microsoft.com/office/officeart/2005/8/layout/radial6"/>
    <dgm:cxn modelId="{BEF9D5B1-8CA1-4783-87BA-FDD44CADAE37}" type="presParOf" srcId="{ACB84FC8-0960-4A54-93ED-CD969DC07E06}" destId="{9ABCD78B-31D6-40BB-90F4-B8B15517FA54}"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62D13-BB62-481B-A0F4-A0D1D7BE03AE}">
      <dsp:nvSpPr>
        <dsp:cNvPr id="0" name=""/>
        <dsp:cNvSpPr/>
      </dsp:nvSpPr>
      <dsp:spPr>
        <a:xfrm>
          <a:off x="1880567" y="0"/>
          <a:ext cx="1880567" cy="1520480"/>
        </a:xfrm>
        <a:prstGeom prst="trapezoid">
          <a:avLst>
            <a:gd name="adj" fmla="val 61841"/>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sv-SE" sz="2500" b="1" kern="1200" dirty="0" smtClean="0"/>
            <a:t>Stadens övergripande RSA</a:t>
          </a:r>
          <a:endParaRPr lang="sv-SE" sz="2500" b="1" kern="1200" dirty="0"/>
        </a:p>
      </dsp:txBody>
      <dsp:txXfrm>
        <a:off x="1880567" y="0"/>
        <a:ext cx="1880567" cy="1520480"/>
      </dsp:txXfrm>
    </dsp:sp>
    <dsp:sp modelId="{2ACEB040-025C-496C-B679-B7F534EB0502}">
      <dsp:nvSpPr>
        <dsp:cNvPr id="0" name=""/>
        <dsp:cNvSpPr/>
      </dsp:nvSpPr>
      <dsp:spPr>
        <a:xfrm>
          <a:off x="940283" y="1520480"/>
          <a:ext cx="3761135" cy="1520480"/>
        </a:xfrm>
        <a:prstGeom prst="trapezoid">
          <a:avLst>
            <a:gd name="adj" fmla="val 61841"/>
          </a:avLst>
        </a:prstGeom>
        <a:solidFill>
          <a:schemeClr val="accent5">
            <a:hueOff val="-745194"/>
            <a:satOff val="-26138"/>
            <a:lumOff val="303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sv-SE" sz="2500" b="1" kern="1200" dirty="0" smtClean="0"/>
            <a:t>RSA per förvaltning</a:t>
          </a:r>
          <a:endParaRPr lang="sv-SE" sz="2500" b="1" kern="1200" dirty="0"/>
        </a:p>
      </dsp:txBody>
      <dsp:txXfrm>
        <a:off x="1598482" y="1520480"/>
        <a:ext cx="2444737" cy="1520480"/>
      </dsp:txXfrm>
    </dsp:sp>
    <dsp:sp modelId="{40F6EEDA-5B53-41B7-A436-35EC0B081568}">
      <dsp:nvSpPr>
        <dsp:cNvPr id="0" name=""/>
        <dsp:cNvSpPr/>
      </dsp:nvSpPr>
      <dsp:spPr>
        <a:xfrm>
          <a:off x="0" y="3040960"/>
          <a:ext cx="5641703" cy="1520480"/>
        </a:xfrm>
        <a:prstGeom prst="trapezoid">
          <a:avLst>
            <a:gd name="adj" fmla="val 61841"/>
          </a:avLst>
        </a:prstGeom>
        <a:solidFill>
          <a:schemeClr val="accent5">
            <a:hueOff val="-1490388"/>
            <a:satOff val="-52277"/>
            <a:lumOff val="607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sv-SE" sz="2500" b="1" kern="1200" dirty="0" smtClean="0"/>
            <a:t>Kontinuitetshantering</a:t>
          </a:r>
          <a:endParaRPr lang="sv-SE" sz="2500" b="1" kern="1200" dirty="0"/>
        </a:p>
      </dsp:txBody>
      <dsp:txXfrm>
        <a:off x="987298" y="3040960"/>
        <a:ext cx="3667106" cy="1520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CD78B-31D6-40BB-90F4-B8B15517FA54}">
      <dsp:nvSpPr>
        <dsp:cNvPr id="0" name=""/>
        <dsp:cNvSpPr/>
      </dsp:nvSpPr>
      <dsp:spPr>
        <a:xfrm>
          <a:off x="2060354" y="681611"/>
          <a:ext cx="4552188" cy="4552188"/>
        </a:xfrm>
        <a:prstGeom prst="blockArc">
          <a:avLst>
            <a:gd name="adj1" fmla="val 10800000"/>
            <a:gd name="adj2" fmla="val 16200000"/>
            <a:gd name="adj3" fmla="val 4642"/>
          </a:avLst>
        </a:prstGeom>
        <a:solidFill>
          <a:schemeClr val="dk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DE262CE-11EC-4CFC-B522-AE17C4438553}">
      <dsp:nvSpPr>
        <dsp:cNvPr id="0" name=""/>
        <dsp:cNvSpPr/>
      </dsp:nvSpPr>
      <dsp:spPr>
        <a:xfrm>
          <a:off x="2060354" y="681611"/>
          <a:ext cx="4552188" cy="4552188"/>
        </a:xfrm>
        <a:prstGeom prst="blockArc">
          <a:avLst>
            <a:gd name="adj1" fmla="val 5400000"/>
            <a:gd name="adj2" fmla="val 10800000"/>
            <a:gd name="adj3" fmla="val 4642"/>
          </a:avLst>
        </a:prstGeom>
        <a:solidFill>
          <a:schemeClr val="dk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8BABB8F-BD83-46CB-84D7-5C4193445652}">
      <dsp:nvSpPr>
        <dsp:cNvPr id="0" name=""/>
        <dsp:cNvSpPr/>
      </dsp:nvSpPr>
      <dsp:spPr>
        <a:xfrm>
          <a:off x="2060354" y="681611"/>
          <a:ext cx="4552188" cy="4552188"/>
        </a:xfrm>
        <a:prstGeom prst="blockArc">
          <a:avLst>
            <a:gd name="adj1" fmla="val 0"/>
            <a:gd name="adj2" fmla="val 5400000"/>
            <a:gd name="adj3" fmla="val 4642"/>
          </a:avLst>
        </a:prstGeom>
        <a:solidFill>
          <a:schemeClr val="dk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C40B4B6-A898-4DC1-B303-DE3C71ADECF2}">
      <dsp:nvSpPr>
        <dsp:cNvPr id="0" name=""/>
        <dsp:cNvSpPr/>
      </dsp:nvSpPr>
      <dsp:spPr>
        <a:xfrm>
          <a:off x="2060354" y="681611"/>
          <a:ext cx="4552188" cy="4552188"/>
        </a:xfrm>
        <a:prstGeom prst="blockArc">
          <a:avLst>
            <a:gd name="adj1" fmla="val 16200000"/>
            <a:gd name="adj2" fmla="val 0"/>
            <a:gd name="adj3" fmla="val 4642"/>
          </a:avLst>
        </a:prstGeom>
        <a:solidFill>
          <a:schemeClr val="dk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6535296-AEC3-495D-B88F-F92E9DB5FF2A}">
      <dsp:nvSpPr>
        <dsp:cNvPr id="0" name=""/>
        <dsp:cNvSpPr/>
      </dsp:nvSpPr>
      <dsp:spPr>
        <a:xfrm>
          <a:off x="3288332" y="1909589"/>
          <a:ext cx="2096232" cy="2096232"/>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sv-SE" sz="2100" kern="1200" dirty="0" smtClean="0"/>
            <a:t>FÖRANKRA &amp; INTEGRERA</a:t>
          </a:r>
          <a:endParaRPr lang="sv-SE" sz="2100" kern="1200" dirty="0"/>
        </a:p>
      </dsp:txBody>
      <dsp:txXfrm>
        <a:off x="3595318" y="2216575"/>
        <a:ext cx="1482260" cy="1482260"/>
      </dsp:txXfrm>
    </dsp:sp>
    <dsp:sp modelId="{009683F9-591E-4638-A87F-B5714740B120}">
      <dsp:nvSpPr>
        <dsp:cNvPr id="0" name=""/>
        <dsp:cNvSpPr/>
      </dsp:nvSpPr>
      <dsp:spPr>
        <a:xfrm>
          <a:off x="3602767" y="755"/>
          <a:ext cx="1467362" cy="1467362"/>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t>ANALYS</a:t>
          </a:r>
          <a:endParaRPr lang="sv-SE" sz="1400" kern="1200" dirty="0"/>
        </a:p>
      </dsp:txBody>
      <dsp:txXfrm>
        <a:off x="3817657" y="215645"/>
        <a:ext cx="1037582" cy="1037582"/>
      </dsp:txXfrm>
    </dsp:sp>
    <dsp:sp modelId="{03B282E7-75CD-4C3A-B1DA-3A260498FF25}">
      <dsp:nvSpPr>
        <dsp:cNvPr id="0" name=""/>
        <dsp:cNvSpPr/>
      </dsp:nvSpPr>
      <dsp:spPr>
        <a:xfrm>
          <a:off x="5826036" y="2224024"/>
          <a:ext cx="1467362" cy="1467362"/>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t>DESIGN</a:t>
          </a:r>
          <a:endParaRPr lang="sv-SE" sz="1400" kern="1200" dirty="0"/>
        </a:p>
      </dsp:txBody>
      <dsp:txXfrm>
        <a:off x="6040926" y="2438914"/>
        <a:ext cx="1037582" cy="1037582"/>
      </dsp:txXfrm>
    </dsp:sp>
    <dsp:sp modelId="{CF120A74-5E38-4B4F-A968-C704578C3172}">
      <dsp:nvSpPr>
        <dsp:cNvPr id="0" name=""/>
        <dsp:cNvSpPr/>
      </dsp:nvSpPr>
      <dsp:spPr>
        <a:xfrm>
          <a:off x="3602767" y="4447293"/>
          <a:ext cx="1467362" cy="1467362"/>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t>GENOM-FÖRANDE</a:t>
          </a:r>
          <a:endParaRPr lang="sv-SE" sz="1400" kern="1200" dirty="0"/>
        </a:p>
      </dsp:txBody>
      <dsp:txXfrm>
        <a:off x="3817657" y="4662183"/>
        <a:ext cx="1037582" cy="1037582"/>
      </dsp:txXfrm>
    </dsp:sp>
    <dsp:sp modelId="{4B345F1F-58A8-47AC-AD81-6263B44BA873}">
      <dsp:nvSpPr>
        <dsp:cNvPr id="0" name=""/>
        <dsp:cNvSpPr/>
      </dsp:nvSpPr>
      <dsp:spPr>
        <a:xfrm>
          <a:off x="1379498" y="2224024"/>
          <a:ext cx="1467362" cy="1467362"/>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t>ÖVNING</a:t>
          </a:r>
          <a:endParaRPr lang="sv-SE" sz="1400" kern="1200" dirty="0"/>
        </a:p>
      </dsp:txBody>
      <dsp:txXfrm>
        <a:off x="1594388" y="2438914"/>
        <a:ext cx="1037582" cy="103758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B34A907-EAA3-4700-AB73-3FDE7AD6B0F1}" type="datetimeFigureOut">
              <a:rPr lang="sv-SE" smtClean="0"/>
              <a:t>2023-02-21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F1ACDDA-ECDF-441D-AA30-F627962CB67D}" type="datetimeFigureOut">
              <a:rPr lang="sv-SE" smtClean="0"/>
              <a:t>2023-02-21</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3530347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Uppdatering av läget.</a:t>
            </a:r>
            <a:r>
              <a:rPr lang="sv-SE" baseline="0" dirty="0" smtClean="0"/>
              <a:t> </a:t>
            </a:r>
            <a:r>
              <a:rPr lang="sv-SE" dirty="0" smtClean="0"/>
              <a:t>Denna nedklassificering från reell till låg utgår från att en fortsatt stabil elproduktion och stamnätsdrift. Skulle förutsättningarna ändras kan bedömning komma att ändras. Bedömningen beror på vilka förutsättningar elsystemet har för effekttillräcklighet närmaste tiden. Som alltid påverkas risken av oförutsedda händelser eller hur kall återstoden av vintern blir. </a:t>
            </a:r>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129294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Identifierade behov: </a:t>
            </a:r>
            <a:br>
              <a:rPr lang="sv-SE" dirty="0" smtClean="0"/>
            </a:br>
            <a:r>
              <a:rPr lang="sv-SE" dirty="0" smtClean="0"/>
              <a:t>Utbildning för chefer i SBA</a:t>
            </a:r>
          </a:p>
        </p:txBody>
      </p:sp>
      <p:sp>
        <p:nvSpPr>
          <p:cNvPr id="4" name="Platshållare för bildnummer 3"/>
          <p:cNvSpPr>
            <a:spLocks noGrp="1"/>
          </p:cNvSpPr>
          <p:nvPr>
            <p:ph type="sldNum" sz="quarter" idx="10"/>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2700239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561679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2240321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Vi kommer att behöva göra vissa justeringar i </a:t>
            </a:r>
            <a:r>
              <a:rPr lang="sv-SE" dirty="0" err="1" smtClean="0"/>
              <a:t>RSA:n</a:t>
            </a:r>
            <a:r>
              <a:rPr lang="sv-SE" dirty="0" smtClean="0"/>
              <a:t>.</a:t>
            </a:r>
            <a:r>
              <a:rPr lang="sv-SE" baseline="0" dirty="0" smtClean="0"/>
              <a:t> </a:t>
            </a:r>
          </a:p>
          <a:p>
            <a:r>
              <a:rPr lang="sv-SE" dirty="0" smtClean="0"/>
              <a:t>Genom att kartlägga beroenden i den egna verksamheten, pröva kontinuiteten, och genomföra åtgärder lägger kontinuitetshanteringen grunden för Helsingborg stads arbete med RSA.</a:t>
            </a:r>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2270680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 har tagits fram ett verktyg i Excel, som stöd i arbetet.</a:t>
            </a:r>
            <a:r>
              <a:rPr lang="sv-SE" baseline="0" dirty="0" smtClean="0"/>
              <a:t> Enligt planen ska förvaltningen utse en samordnare, som ska rapportera till stadens samordning två gånger per år. Det finns även en del medel avsatta för arbetet. </a:t>
            </a:r>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3263917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Identifierade behov: </a:t>
            </a:r>
            <a:br>
              <a:rPr lang="sv-SE" dirty="0" smtClean="0"/>
            </a:br>
            <a:r>
              <a:rPr lang="sv-SE" dirty="0" smtClean="0"/>
              <a:t>Utbildning för chefer i SBA</a:t>
            </a:r>
          </a:p>
          <a:p>
            <a:r>
              <a:rPr lang="sv-SE" dirty="0" smtClean="0"/>
              <a:t>SFF/VOF</a:t>
            </a:r>
            <a:r>
              <a:rPr lang="sv-SE" baseline="0" dirty="0" smtClean="0"/>
              <a:t> Pilotförvaltningar – våren</a:t>
            </a:r>
          </a:p>
          <a:p>
            <a:r>
              <a:rPr lang="sv-SE" baseline="0" dirty="0" smtClean="0"/>
              <a:t>Fokus på RSA. </a:t>
            </a:r>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135592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smtClean="0"/>
              <a:t>Klicka på ikonen för att lägga till en bild</a:t>
            </a:r>
            <a:endParaRPr lang="sv-SE" dirty="0"/>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smtClean="0"/>
              <a:t>Klicka på ikonen för att lägga till en bild</a:t>
            </a:r>
            <a:endParaRPr lang="sv-SE" dirty="0"/>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smtClean="0"/>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4.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864000" y="719999"/>
            <a:ext cx="9144000" cy="2432503"/>
          </a:xfrm>
        </p:spPr>
        <p:txBody>
          <a:bodyPr/>
          <a:lstStyle/>
          <a:p>
            <a:r>
              <a:rPr lang="sv-SE" dirty="0" smtClean="0"/>
              <a:t>Kontinuitetsplanering </a:t>
            </a:r>
            <a:endParaRPr lang="sv-SE" dirty="0"/>
          </a:p>
        </p:txBody>
      </p:sp>
      <p:sp>
        <p:nvSpPr>
          <p:cNvPr id="6" name="Underrubrik 5"/>
          <p:cNvSpPr>
            <a:spLocks noGrp="1"/>
          </p:cNvSpPr>
          <p:nvPr>
            <p:ph type="subTitle" idx="1"/>
          </p:nvPr>
        </p:nvSpPr>
        <p:spPr/>
        <p:txBody>
          <a:bodyPr/>
          <a:lstStyle/>
          <a:p>
            <a:r>
              <a:rPr lang="sv-SE" dirty="0" smtClean="0"/>
              <a:t>För en </a:t>
            </a:r>
            <a:r>
              <a:rPr lang="sv-SE" dirty="0" err="1" smtClean="0"/>
              <a:t>rubust</a:t>
            </a:r>
            <a:r>
              <a:rPr lang="sv-SE" dirty="0" smtClean="0"/>
              <a:t> verksamhet.</a:t>
            </a:r>
          </a:p>
          <a:p>
            <a:r>
              <a:rPr lang="sv-SE" dirty="0" smtClean="0"/>
              <a:t>Förvaltningens Ledningsgrupp</a:t>
            </a:r>
          </a:p>
          <a:p>
            <a:r>
              <a:rPr lang="sv-SE" sz="1600" dirty="0" smtClean="0"/>
              <a:t>Februari 2023</a:t>
            </a:r>
            <a:endParaRPr lang="sv-SE" sz="1600" dirty="0"/>
          </a:p>
        </p:txBody>
      </p:sp>
    </p:spTree>
    <p:extLst>
      <p:ext uri="{BB962C8B-B14F-4D97-AF65-F5344CB8AC3E}">
        <p14:creationId xmlns:p14="http://schemas.microsoft.com/office/powerpoint/2010/main" val="57220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t>Risken för bortkoppling av elen är låg igen.</a:t>
            </a:r>
            <a:endParaRPr lang="sv-SE" dirty="0"/>
          </a:p>
        </p:txBody>
      </p:sp>
      <p:pic>
        <p:nvPicPr>
          <p:cNvPr id="7" name="Platshållare för innehåll 6"/>
          <p:cNvPicPr>
            <a:picLocks noGrp="1" noChangeAspect="1"/>
          </p:cNvPicPr>
          <p:nvPr>
            <p:ph idx="11"/>
          </p:nvPr>
        </p:nvPicPr>
        <p:blipFill>
          <a:blip r:embed="rId3"/>
          <a:stretch>
            <a:fillRect/>
          </a:stretch>
        </p:blipFill>
        <p:spPr>
          <a:xfrm>
            <a:off x="6223400" y="2249523"/>
            <a:ext cx="5156200" cy="2154167"/>
          </a:xfrm>
          <a:prstGeom prst="rect">
            <a:avLst/>
          </a:prstGeom>
        </p:spPr>
      </p:pic>
      <p:pic>
        <p:nvPicPr>
          <p:cNvPr id="8" name="Platshållare för innehåll 7"/>
          <p:cNvPicPr>
            <a:picLocks noGrp="1" noChangeAspect="1"/>
          </p:cNvPicPr>
          <p:nvPr>
            <p:ph idx="12"/>
          </p:nvPr>
        </p:nvPicPr>
        <p:blipFill>
          <a:blip r:embed="rId4"/>
          <a:stretch>
            <a:fillRect/>
          </a:stretch>
        </p:blipFill>
        <p:spPr>
          <a:xfrm>
            <a:off x="865652" y="1877083"/>
            <a:ext cx="5154548" cy="2898118"/>
          </a:xfrm>
          <a:prstGeom prst="rect">
            <a:avLst/>
          </a:prstGeom>
        </p:spPr>
      </p:pic>
    </p:spTree>
    <p:extLst>
      <p:ext uri="{BB962C8B-B14F-4D97-AF65-F5344CB8AC3E}">
        <p14:creationId xmlns:p14="http://schemas.microsoft.com/office/powerpoint/2010/main" val="288024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smtClean="0"/>
              <a:t>Vad innebär den nya bedömningen för oss?</a:t>
            </a:r>
            <a:endParaRPr lang="sv-SE" dirty="0"/>
          </a:p>
        </p:txBody>
      </p:sp>
      <p:sp>
        <p:nvSpPr>
          <p:cNvPr id="5" name="Platshållare för text 4"/>
          <p:cNvSpPr>
            <a:spLocks noGrp="1"/>
          </p:cNvSpPr>
          <p:nvPr>
            <p:ph type="body" sz="half" idx="2"/>
          </p:nvPr>
        </p:nvSpPr>
        <p:spPr>
          <a:xfrm>
            <a:off x="863999" y="1683840"/>
            <a:ext cx="10944823" cy="3374152"/>
          </a:xfrm>
        </p:spPr>
        <p:txBody>
          <a:bodyPr/>
          <a:lstStyle/>
          <a:p>
            <a:pPr marL="457200" indent="-457200">
              <a:buFont typeface="Arial" panose="020B0604020202020204" pitchFamily="34" charset="0"/>
              <a:buChar char="•"/>
            </a:pPr>
            <a:r>
              <a:rPr lang="sv-SE" sz="2800" dirty="0" smtClean="0"/>
              <a:t>Vi behöver inte prioritera kortsiktiga åtgärder.</a:t>
            </a:r>
          </a:p>
          <a:p>
            <a:pPr marL="457200" indent="-457200">
              <a:buFont typeface="Arial" panose="020B0604020202020204" pitchFamily="34" charset="0"/>
              <a:buChar char="•"/>
            </a:pPr>
            <a:r>
              <a:rPr lang="sv-SE" sz="2800" dirty="0" smtClean="0"/>
              <a:t>Vår beredskap har förbättrats, men måste stärkas ytterligare– det blir en vinter till</a:t>
            </a:r>
            <a:r>
              <a:rPr lang="sv-SE" sz="2800" dirty="0" smtClean="0"/>
              <a:t>. </a:t>
            </a:r>
          </a:p>
          <a:p>
            <a:pPr marL="457200" indent="-457200">
              <a:buFont typeface="Arial" panose="020B0604020202020204" pitchFamily="34" charset="0"/>
              <a:buChar char="•"/>
            </a:pPr>
            <a:r>
              <a:rPr lang="sv-SE" sz="2800" dirty="0" smtClean="0"/>
              <a:t>Vi ser et behov av att höja kunskapsnivån kring SBA.</a:t>
            </a:r>
            <a:endParaRPr lang="sv-SE" sz="2800" dirty="0" smtClean="0"/>
          </a:p>
          <a:p>
            <a:pPr marL="457200" indent="-457200">
              <a:buFont typeface="Arial" panose="020B0604020202020204" pitchFamily="34" charset="0"/>
              <a:buChar char="•"/>
            </a:pPr>
            <a:r>
              <a:rPr lang="sv-SE" sz="2800" dirty="0" smtClean="0"/>
              <a:t>Vi behöver följa stadens arbete, och gå i takt.</a:t>
            </a:r>
          </a:p>
          <a:p>
            <a:endParaRPr lang="sv-SE" dirty="0"/>
          </a:p>
        </p:txBody>
      </p:sp>
    </p:spTree>
    <p:extLst>
      <p:ext uri="{BB962C8B-B14F-4D97-AF65-F5344CB8AC3E}">
        <p14:creationId xmlns:p14="http://schemas.microsoft.com/office/powerpoint/2010/main" val="385577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t>Stora förändringar och nya krav påverkar oss</a:t>
            </a:r>
            <a:endParaRPr lang="sv-SE" dirty="0"/>
          </a:p>
        </p:txBody>
      </p:sp>
      <p:pic>
        <p:nvPicPr>
          <p:cNvPr id="7" name="Platshållare för innehåll 6"/>
          <p:cNvPicPr>
            <a:picLocks noGrp="1" noChangeAspect="1"/>
          </p:cNvPicPr>
          <p:nvPr>
            <p:ph idx="11"/>
          </p:nvPr>
        </p:nvPicPr>
        <p:blipFill>
          <a:blip r:embed="rId3"/>
          <a:stretch>
            <a:fillRect/>
          </a:stretch>
        </p:blipFill>
        <p:spPr>
          <a:xfrm>
            <a:off x="475013" y="1816104"/>
            <a:ext cx="3615354" cy="3736284"/>
          </a:xfrm>
          <a:prstGeom prst="rect">
            <a:avLst/>
          </a:prstGeom>
        </p:spPr>
      </p:pic>
      <p:pic>
        <p:nvPicPr>
          <p:cNvPr id="8" name="Platshållare för innehåll 7"/>
          <p:cNvPicPr>
            <a:picLocks noGrp="1" noChangeAspect="1"/>
          </p:cNvPicPr>
          <p:nvPr>
            <p:ph idx="12"/>
          </p:nvPr>
        </p:nvPicPr>
        <p:blipFill>
          <a:blip r:embed="rId4"/>
          <a:stretch>
            <a:fillRect/>
          </a:stretch>
        </p:blipFill>
        <p:spPr>
          <a:xfrm>
            <a:off x="4335456" y="1816104"/>
            <a:ext cx="7111826" cy="3736284"/>
          </a:xfrm>
          <a:prstGeom prst="rect">
            <a:avLst/>
          </a:prstGeom>
        </p:spPr>
      </p:pic>
    </p:spTree>
    <p:extLst>
      <p:ext uri="{BB962C8B-B14F-4D97-AF65-F5344CB8AC3E}">
        <p14:creationId xmlns:p14="http://schemas.microsoft.com/office/powerpoint/2010/main" val="2531771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Civilt försvar – MSB och SKR</a:t>
            </a:r>
            <a:endParaRPr lang="sv-SE" dirty="0"/>
          </a:p>
        </p:txBody>
      </p:sp>
      <p:sp>
        <p:nvSpPr>
          <p:cNvPr id="5" name="Platshållare för text 4"/>
          <p:cNvSpPr>
            <a:spLocks noGrp="1"/>
          </p:cNvSpPr>
          <p:nvPr>
            <p:ph type="body" sz="half" idx="2"/>
          </p:nvPr>
        </p:nvSpPr>
        <p:spPr/>
        <p:txBody>
          <a:bodyPr/>
          <a:lstStyle/>
          <a:p>
            <a:endParaRPr lang="sv-SE" dirty="0" smtClean="0"/>
          </a:p>
          <a:p>
            <a:r>
              <a:rPr lang="sv-SE" sz="2400" b="1" dirty="0" smtClean="0"/>
              <a:t>Prioriterade uppgifter </a:t>
            </a:r>
            <a:r>
              <a:rPr lang="sv-SE" sz="2400" b="1" dirty="0"/>
              <a:t>i </a:t>
            </a:r>
            <a:r>
              <a:rPr lang="sv-SE" sz="2400" b="1" dirty="0" smtClean="0"/>
              <a:t>arbetet för kommunerna:</a:t>
            </a:r>
            <a:endParaRPr lang="sv-SE" sz="2400" b="1" dirty="0"/>
          </a:p>
          <a:p>
            <a:endParaRPr lang="sv-SE" dirty="0"/>
          </a:p>
          <a:p>
            <a:pPr marL="285750" indent="-285750">
              <a:buFont typeface="Arial" panose="020B0604020202020204" pitchFamily="34" charset="0"/>
              <a:buChar char="•"/>
            </a:pPr>
            <a:r>
              <a:rPr lang="sv-SE" sz="2400" dirty="0"/>
              <a:t>Kompetenshöjning gällande totalförsvar</a:t>
            </a:r>
          </a:p>
          <a:p>
            <a:pPr marL="285750" indent="-285750">
              <a:buFont typeface="Arial" panose="020B0604020202020204" pitchFamily="34" charset="0"/>
              <a:buChar char="•"/>
            </a:pPr>
            <a:r>
              <a:rPr lang="sv-SE" sz="2400" dirty="0"/>
              <a:t>Grundläggande förberedelser i frågor av betydelse för totalförsvaret och Sveriges säkerhet</a:t>
            </a:r>
          </a:p>
          <a:p>
            <a:pPr marL="285750" indent="-285750">
              <a:buFont typeface="Arial" panose="020B0604020202020204" pitchFamily="34" charset="0"/>
              <a:buChar char="•"/>
            </a:pPr>
            <a:r>
              <a:rPr lang="sv-SE" sz="2400" dirty="0"/>
              <a:t>Krigsorganisation och dess bemanning</a:t>
            </a:r>
          </a:p>
        </p:txBody>
      </p:sp>
    </p:spTree>
    <p:extLst>
      <p:ext uri="{BB962C8B-B14F-4D97-AF65-F5344CB8AC3E}">
        <p14:creationId xmlns:p14="http://schemas.microsoft.com/office/powerpoint/2010/main" val="1010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a:xfrm>
            <a:off x="707245" y="665047"/>
            <a:ext cx="5102427" cy="1661993"/>
          </a:xfrm>
        </p:spPr>
        <p:txBody>
          <a:bodyPr/>
          <a:lstStyle/>
          <a:p>
            <a:r>
              <a:rPr lang="sv-SE" dirty="0"/>
              <a:t>Kontinuitetsplanering i Helsingborgs Stad</a:t>
            </a:r>
          </a:p>
        </p:txBody>
      </p:sp>
      <p:graphicFrame>
        <p:nvGraphicFramePr>
          <p:cNvPr id="9" name="Diagram 8"/>
          <p:cNvGraphicFramePr/>
          <p:nvPr>
            <p:extLst>
              <p:ext uri="{D42A27DB-BD31-4B8C-83A1-F6EECF244321}">
                <p14:modId xmlns:p14="http://schemas.microsoft.com/office/powerpoint/2010/main" val="1260077075"/>
              </p:ext>
            </p:extLst>
          </p:nvPr>
        </p:nvGraphicFramePr>
        <p:xfrm>
          <a:off x="6376125" y="1296069"/>
          <a:ext cx="5641703" cy="4561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Platshållare för text 4"/>
          <p:cNvSpPr txBox="1">
            <a:spLocks/>
          </p:cNvSpPr>
          <p:nvPr/>
        </p:nvSpPr>
        <p:spPr>
          <a:xfrm>
            <a:off x="707245" y="1836293"/>
            <a:ext cx="4345046" cy="696496"/>
          </a:xfrm>
          <a:prstGeom prst="rect">
            <a:avLst/>
          </a:prstGeom>
        </p:spPr>
        <p:txBody>
          <a:bodyPr vert="horz" wrap="square" lIns="0" tIns="324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sz="2400" dirty="0" smtClean="0"/>
              <a:t>Plan för en robust verksamhet</a:t>
            </a:r>
            <a:endParaRPr lang="sv-SE" sz="2400" dirty="0"/>
          </a:p>
        </p:txBody>
      </p:sp>
      <p:sp>
        <p:nvSpPr>
          <p:cNvPr id="11" name="Rektangel 10"/>
          <p:cNvSpPr/>
          <p:nvPr/>
        </p:nvSpPr>
        <p:spPr>
          <a:xfrm>
            <a:off x="558538" y="3498286"/>
            <a:ext cx="5315789" cy="1200329"/>
          </a:xfrm>
          <a:prstGeom prst="rect">
            <a:avLst/>
          </a:prstGeom>
        </p:spPr>
        <p:txBody>
          <a:bodyPr wrap="square">
            <a:spAutoFit/>
          </a:bodyPr>
          <a:lstStyle/>
          <a:p>
            <a:r>
              <a:rPr lang="sv-SE" b="1" dirty="0" smtClean="0">
                <a:solidFill>
                  <a:schemeClr val="bg1"/>
                </a:solidFill>
              </a:rPr>
              <a:t>•</a:t>
            </a:r>
            <a:r>
              <a:rPr lang="sv-SE" dirty="0">
                <a:solidFill>
                  <a:schemeClr val="bg1"/>
                </a:solidFill>
              </a:rPr>
              <a:t> </a:t>
            </a:r>
            <a:r>
              <a:rPr lang="sv-SE" dirty="0" smtClean="0">
                <a:solidFill>
                  <a:schemeClr val="bg1"/>
                </a:solidFill>
              </a:rPr>
              <a:t>Krisledningsplan</a:t>
            </a:r>
            <a:endParaRPr lang="sv-SE" dirty="0">
              <a:solidFill>
                <a:schemeClr val="bg1"/>
              </a:solidFill>
            </a:endParaRPr>
          </a:p>
          <a:p>
            <a:r>
              <a:rPr lang="sv-SE" dirty="0" smtClean="0">
                <a:solidFill>
                  <a:schemeClr val="bg1"/>
                </a:solidFill>
              </a:rPr>
              <a:t>• Stadens </a:t>
            </a:r>
            <a:r>
              <a:rPr lang="sv-SE" dirty="0">
                <a:solidFill>
                  <a:schemeClr val="bg1"/>
                </a:solidFill>
              </a:rPr>
              <a:t>övergripande Risk- och </a:t>
            </a:r>
            <a:r>
              <a:rPr lang="sv-SE" dirty="0" smtClean="0">
                <a:solidFill>
                  <a:schemeClr val="bg1"/>
                </a:solidFill>
              </a:rPr>
              <a:t>sårbarhetsanalys</a:t>
            </a:r>
            <a:endParaRPr lang="sv-SE" dirty="0">
              <a:solidFill>
                <a:schemeClr val="bg1"/>
              </a:solidFill>
            </a:endParaRPr>
          </a:p>
          <a:p>
            <a:r>
              <a:rPr lang="sv-SE" dirty="0" smtClean="0">
                <a:solidFill>
                  <a:schemeClr val="bg1"/>
                </a:solidFill>
              </a:rPr>
              <a:t>• Risk- </a:t>
            </a:r>
            <a:r>
              <a:rPr lang="sv-SE" dirty="0">
                <a:solidFill>
                  <a:schemeClr val="bg1"/>
                </a:solidFill>
              </a:rPr>
              <a:t>och </a:t>
            </a:r>
            <a:r>
              <a:rPr lang="sv-SE" dirty="0" smtClean="0">
                <a:solidFill>
                  <a:schemeClr val="bg1"/>
                </a:solidFill>
              </a:rPr>
              <a:t>sårbarhetsanalys </a:t>
            </a:r>
            <a:r>
              <a:rPr lang="sv-SE" dirty="0">
                <a:solidFill>
                  <a:schemeClr val="bg1"/>
                </a:solidFill>
              </a:rPr>
              <a:t>per </a:t>
            </a:r>
            <a:r>
              <a:rPr lang="sv-SE" dirty="0" smtClean="0">
                <a:solidFill>
                  <a:schemeClr val="bg1"/>
                </a:solidFill>
              </a:rPr>
              <a:t>förvaltning</a:t>
            </a:r>
            <a:endParaRPr lang="sv-SE" dirty="0">
              <a:solidFill>
                <a:schemeClr val="bg1"/>
              </a:solidFill>
            </a:endParaRPr>
          </a:p>
          <a:p>
            <a:r>
              <a:rPr lang="sv-SE" b="1" dirty="0" smtClean="0">
                <a:solidFill>
                  <a:schemeClr val="bg1"/>
                </a:solidFill>
              </a:rPr>
              <a:t>• Vägledning </a:t>
            </a:r>
            <a:r>
              <a:rPr lang="sv-SE" b="1" dirty="0">
                <a:solidFill>
                  <a:schemeClr val="bg1"/>
                </a:solidFill>
              </a:rPr>
              <a:t>för kontinuitetshantering</a:t>
            </a:r>
          </a:p>
        </p:txBody>
      </p:sp>
      <p:sp>
        <p:nvSpPr>
          <p:cNvPr id="12" name="textruta 11"/>
          <p:cNvSpPr txBox="1"/>
          <p:nvPr/>
        </p:nvSpPr>
        <p:spPr>
          <a:xfrm>
            <a:off x="707245" y="2702856"/>
            <a:ext cx="4357123" cy="696496"/>
          </a:xfrm>
          <a:prstGeom prst="rect">
            <a:avLst/>
          </a:prstGeom>
        </p:spPr>
        <p:txBody>
          <a:bodyPr vert="horz" wrap="square" lIns="0" tIns="324000" rIns="0" bIns="0" rtlCol="0">
            <a:spAutoFit/>
          </a:bodyPr>
          <a:lstStyle>
            <a:defPPr>
              <a:defRPr lang="sv-SE"/>
            </a:defPPr>
            <a:lvl1pPr indent="0" defTabSz="1219170">
              <a:lnSpc>
                <a:spcPct val="100000"/>
              </a:lnSpc>
              <a:spcBef>
                <a:spcPts val="0"/>
              </a:spcBef>
              <a:spcAft>
                <a:spcPts val="1200"/>
              </a:spcAft>
              <a:buFont typeface="Arial" panose="020B0604020202020204" pitchFamily="34" charset="0"/>
              <a:buNone/>
              <a:defRPr sz="2400" b="0" i="0">
                <a:solidFill>
                  <a:schemeClr val="bg1"/>
                </a:solidFill>
                <a:ea typeface="Roboto Light" panose="02000000000000000000" pitchFamily="2" charset="0"/>
                <a:cs typeface="Roboto Light" panose="02000000000000000000" pitchFamily="2" charset="0"/>
              </a:defRPr>
            </a:lvl1pPr>
            <a:lvl2pPr marL="609585" indent="0" defTabSz="1219170">
              <a:lnSpc>
                <a:spcPct val="100000"/>
              </a:lnSpc>
              <a:spcBef>
                <a:spcPts val="667"/>
              </a:spcBef>
              <a:spcAft>
                <a:spcPts val="1200"/>
              </a:spcAft>
              <a:buFont typeface="Arial" panose="020B0604020202020204" pitchFamily="34" charset="0"/>
              <a:buNone/>
              <a:defRPr sz="1867"/>
            </a:lvl2pPr>
            <a:lvl3pPr marL="1219170" indent="0" defTabSz="1219170">
              <a:lnSpc>
                <a:spcPct val="100000"/>
              </a:lnSpc>
              <a:spcBef>
                <a:spcPts val="667"/>
              </a:spcBef>
              <a:spcAft>
                <a:spcPts val="1200"/>
              </a:spcAft>
              <a:buFont typeface="Arial" panose="020B0604020202020204" pitchFamily="34" charset="0"/>
              <a:buNone/>
              <a:defRPr sz="1600"/>
            </a:lvl3pPr>
            <a:lvl4pPr marL="1828754" indent="0" defTabSz="1219170">
              <a:lnSpc>
                <a:spcPct val="100000"/>
              </a:lnSpc>
              <a:spcBef>
                <a:spcPts val="667"/>
              </a:spcBef>
              <a:spcAft>
                <a:spcPts val="1200"/>
              </a:spcAft>
              <a:buFont typeface="Arial" panose="020B0604020202020204" pitchFamily="34" charset="0"/>
              <a:buNone/>
              <a:defRPr sz="1333"/>
            </a:lvl4pPr>
            <a:lvl5pPr marL="2438339" indent="0" defTabSz="1219170">
              <a:lnSpc>
                <a:spcPct val="100000"/>
              </a:lnSpc>
              <a:spcBef>
                <a:spcPts val="667"/>
              </a:spcBef>
              <a:spcAft>
                <a:spcPts val="1200"/>
              </a:spcAft>
              <a:buFont typeface="Arial" panose="020B0604020202020204" pitchFamily="34" charset="0"/>
              <a:buNone/>
              <a:defRPr sz="1333"/>
            </a:lvl5pPr>
            <a:lvl6pPr marL="3047924" indent="0" defTabSz="1219170">
              <a:lnSpc>
                <a:spcPct val="90000"/>
              </a:lnSpc>
              <a:spcBef>
                <a:spcPts val="667"/>
              </a:spcBef>
              <a:buFont typeface="Arial" panose="020B0604020202020204" pitchFamily="34" charset="0"/>
              <a:buNone/>
              <a:defRPr sz="1333"/>
            </a:lvl6pPr>
            <a:lvl7pPr marL="3657509" indent="0" defTabSz="1219170">
              <a:lnSpc>
                <a:spcPct val="90000"/>
              </a:lnSpc>
              <a:spcBef>
                <a:spcPts val="667"/>
              </a:spcBef>
              <a:buFont typeface="Arial" panose="020B0604020202020204" pitchFamily="34" charset="0"/>
              <a:buNone/>
              <a:defRPr sz="1333"/>
            </a:lvl7pPr>
            <a:lvl8pPr marL="4267093" indent="0" defTabSz="1219170">
              <a:lnSpc>
                <a:spcPct val="90000"/>
              </a:lnSpc>
              <a:spcBef>
                <a:spcPts val="667"/>
              </a:spcBef>
              <a:buFont typeface="Arial" panose="020B0604020202020204" pitchFamily="34" charset="0"/>
              <a:buNone/>
              <a:defRPr sz="1333"/>
            </a:lvl8pPr>
            <a:lvl9pPr marL="4876678" indent="0" defTabSz="1219170">
              <a:lnSpc>
                <a:spcPct val="90000"/>
              </a:lnSpc>
              <a:spcBef>
                <a:spcPts val="667"/>
              </a:spcBef>
              <a:buFont typeface="Arial" panose="020B0604020202020204" pitchFamily="34" charset="0"/>
              <a:buNone/>
              <a:defRPr sz="1333"/>
            </a:lvl9pPr>
          </a:lstStyle>
          <a:p>
            <a:r>
              <a:rPr lang="sv-SE" dirty="0"/>
              <a:t>Styrande dokument</a:t>
            </a:r>
          </a:p>
        </p:txBody>
      </p:sp>
    </p:spTree>
    <p:extLst>
      <p:ext uri="{BB962C8B-B14F-4D97-AF65-F5344CB8AC3E}">
        <p14:creationId xmlns:p14="http://schemas.microsoft.com/office/powerpoint/2010/main" val="8732127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ctrTitle"/>
          </p:nvPr>
        </p:nvSpPr>
        <p:spPr>
          <a:xfrm>
            <a:off x="864000" y="864000"/>
            <a:ext cx="5510674" cy="2215991"/>
          </a:xfrm>
        </p:spPr>
        <p:txBody>
          <a:bodyPr/>
          <a:lstStyle/>
          <a:p>
            <a:r>
              <a:rPr lang="sv-SE" dirty="0" smtClean="0"/>
              <a:t>Stadens process för kontinuitetshantering</a:t>
            </a:r>
            <a:endParaRPr lang="sv-SE" dirty="0"/>
          </a:p>
        </p:txBody>
      </p:sp>
      <p:sp>
        <p:nvSpPr>
          <p:cNvPr id="8" name="Platshållare för text 7"/>
          <p:cNvSpPr>
            <a:spLocks noGrp="1"/>
          </p:cNvSpPr>
          <p:nvPr>
            <p:ph type="body" sz="half" idx="2"/>
          </p:nvPr>
        </p:nvSpPr>
        <p:spPr>
          <a:xfrm>
            <a:off x="864000" y="1971996"/>
            <a:ext cx="4419200" cy="2019935"/>
          </a:xfrm>
        </p:spPr>
        <p:txBody>
          <a:bodyPr/>
          <a:lstStyle/>
          <a:p>
            <a:r>
              <a:rPr lang="sv-SE" dirty="0" smtClean="0"/>
              <a:t>Ska säkerställa ett systematiskt arbete.</a:t>
            </a:r>
          </a:p>
          <a:p>
            <a:r>
              <a:rPr lang="sv-SE" dirty="0" smtClean="0"/>
              <a:t>Det ska finnas en samordnare på förvaltningsnivå, som rapporterar två gånger per år.</a:t>
            </a:r>
          </a:p>
          <a:p>
            <a:endParaRPr lang="sv-SE" dirty="0"/>
          </a:p>
        </p:txBody>
      </p:sp>
      <p:graphicFrame>
        <p:nvGraphicFramePr>
          <p:cNvPr id="9" name="Diagram 8"/>
          <p:cNvGraphicFramePr/>
          <p:nvPr>
            <p:extLst>
              <p:ext uri="{D42A27DB-BD31-4B8C-83A1-F6EECF244321}">
                <p14:modId xmlns:p14="http://schemas.microsoft.com/office/powerpoint/2010/main" val="2736444400"/>
              </p:ext>
            </p:extLst>
          </p:nvPr>
        </p:nvGraphicFramePr>
        <p:xfrm>
          <a:off x="4430598" y="754145"/>
          <a:ext cx="8672898" cy="5915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ruta 9"/>
          <p:cNvSpPr txBox="1"/>
          <p:nvPr/>
        </p:nvSpPr>
        <p:spPr>
          <a:xfrm>
            <a:off x="7247401" y="53202"/>
            <a:ext cx="3039292" cy="376320"/>
          </a:xfrm>
          <a:prstGeom prst="rect">
            <a:avLst/>
          </a:prstGeom>
          <a:solidFill>
            <a:schemeClr val="tx2"/>
          </a:solidFill>
        </p:spPr>
        <p:txBody>
          <a:bodyPr wrap="square" rtlCol="0">
            <a:spAutoFit/>
          </a:bodyPr>
          <a:lstStyle/>
          <a:p>
            <a:pPr algn="ctr"/>
            <a:r>
              <a:rPr lang="sv-SE" b="1" dirty="0" smtClean="0">
                <a:solidFill>
                  <a:schemeClr val="bg1"/>
                </a:solidFill>
              </a:rPr>
              <a:t>STYRDOKUMENT</a:t>
            </a:r>
            <a:endParaRPr lang="sv-SE" b="1" dirty="0">
              <a:solidFill>
                <a:schemeClr val="bg1"/>
              </a:solidFill>
            </a:endParaRPr>
          </a:p>
        </p:txBody>
      </p:sp>
      <p:sp>
        <p:nvSpPr>
          <p:cNvPr id="11" name="Ellips 10"/>
          <p:cNvSpPr/>
          <p:nvPr/>
        </p:nvSpPr>
        <p:spPr>
          <a:xfrm>
            <a:off x="5667401" y="670761"/>
            <a:ext cx="6199289" cy="60507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koppling 12"/>
          <p:cNvCxnSpPr/>
          <p:nvPr/>
        </p:nvCxnSpPr>
        <p:spPr>
          <a:xfrm>
            <a:off x="8767046" y="453735"/>
            <a:ext cx="1" cy="28642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2157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smtClean="0"/>
              <a:t>Vad innebär de högre kraven för oss?</a:t>
            </a:r>
            <a:endParaRPr lang="sv-SE" dirty="0"/>
          </a:p>
        </p:txBody>
      </p:sp>
      <p:sp>
        <p:nvSpPr>
          <p:cNvPr id="5" name="Platshållare för text 4"/>
          <p:cNvSpPr>
            <a:spLocks noGrp="1"/>
          </p:cNvSpPr>
          <p:nvPr>
            <p:ph type="body" sz="half" idx="2"/>
          </p:nvPr>
        </p:nvSpPr>
        <p:spPr>
          <a:xfrm>
            <a:off x="863999" y="1683840"/>
            <a:ext cx="10944823" cy="4235926"/>
          </a:xfrm>
        </p:spPr>
        <p:txBody>
          <a:bodyPr/>
          <a:lstStyle/>
          <a:p>
            <a:pPr marL="457200" indent="-457200">
              <a:buFont typeface="Arial" panose="020B0604020202020204" pitchFamily="34" charset="0"/>
              <a:buChar char="•"/>
            </a:pPr>
            <a:r>
              <a:rPr lang="sv-SE" sz="2800" dirty="0" smtClean="0"/>
              <a:t>Vi behöver ta höjd för att arbetet med civil beredskap kommer att kräva resurser. </a:t>
            </a:r>
          </a:p>
          <a:p>
            <a:pPr marL="457200" indent="-457200">
              <a:buFont typeface="Arial" panose="020B0604020202020204" pitchFamily="34" charset="0"/>
              <a:buChar char="•"/>
            </a:pPr>
            <a:r>
              <a:rPr lang="sv-SE" sz="2800" dirty="0" smtClean="0"/>
              <a:t>Vi behöver följa stadens arbete. Begränsade medel finns avsatta (</a:t>
            </a:r>
            <a:r>
              <a:rPr lang="sv-SE" sz="2800" dirty="0"/>
              <a:t>f</a:t>
            </a:r>
            <a:r>
              <a:rPr lang="sv-SE" sz="2800" dirty="0" smtClean="0"/>
              <a:t>rån Socialstyrelsen), som ett komplement till egna avsatta medel.</a:t>
            </a:r>
          </a:p>
          <a:p>
            <a:pPr marL="457200" indent="-457200">
              <a:buFont typeface="Arial" panose="020B0604020202020204" pitchFamily="34" charset="0"/>
              <a:buChar char="•"/>
            </a:pPr>
            <a:r>
              <a:rPr lang="sv-SE" sz="2800" dirty="0"/>
              <a:t>Vi behöver gå i takt, internt och med staden.</a:t>
            </a:r>
          </a:p>
          <a:p>
            <a:pPr marL="457200" indent="-457200">
              <a:buFont typeface="Arial" panose="020B0604020202020204" pitchFamily="34" charset="0"/>
              <a:buChar char="•"/>
            </a:pPr>
            <a:r>
              <a:rPr lang="sv-SE" sz="2800" dirty="0" smtClean="0"/>
              <a:t>Staden </a:t>
            </a:r>
            <a:r>
              <a:rPr lang="sv-SE" sz="2800" dirty="0" smtClean="0"/>
              <a:t>samordnar, men vi har det primära ansvaret för beredskapen i vår förvaltning.</a:t>
            </a:r>
          </a:p>
          <a:p>
            <a:endParaRPr lang="sv-SE" dirty="0"/>
          </a:p>
        </p:txBody>
      </p:sp>
    </p:spTree>
    <p:extLst>
      <p:ext uri="{BB962C8B-B14F-4D97-AF65-F5344CB8AC3E}">
        <p14:creationId xmlns:p14="http://schemas.microsoft.com/office/powerpoint/2010/main" val="231563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512BB2-E732-436A-B277-2DBDCAA4D4D2}">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ab45f467-b5b2-40de-b0ea-a1591ac2096d"/>
    <ds:schemaRef ds:uri="http://www.w3.org/XML/1998/namespace"/>
    <ds:schemaRef ds:uri="http://purl.org/dc/elements/1.1/"/>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HBG_PPT_Mall</Template>
  <TotalTime>2174</TotalTime>
  <Words>418</Words>
  <Application>Microsoft Office PowerPoint</Application>
  <PresentationFormat>Bredbild</PresentationFormat>
  <Paragraphs>58</Paragraphs>
  <Slides>8</Slides>
  <Notes>8</Notes>
  <HiddenSlides>0</HiddenSlides>
  <MMClips>0</MMClips>
  <ScaleCrop>false</ScaleCrop>
  <HeadingPairs>
    <vt:vector size="6" baseType="variant">
      <vt:variant>
        <vt:lpstr>Använt teckensnitt</vt:lpstr>
      </vt:variant>
      <vt:variant>
        <vt:i4>4</vt:i4>
      </vt:variant>
      <vt:variant>
        <vt:lpstr>Tema</vt:lpstr>
      </vt:variant>
      <vt:variant>
        <vt:i4>4</vt:i4>
      </vt:variant>
      <vt:variant>
        <vt:lpstr>Bildrubriker</vt:lpstr>
      </vt:variant>
      <vt:variant>
        <vt:i4>8</vt:i4>
      </vt:variant>
    </vt:vector>
  </HeadingPairs>
  <TitlesOfParts>
    <vt:vector size="16" baseType="lpstr">
      <vt:lpstr>Calibri</vt:lpstr>
      <vt:lpstr>Helsingborg Sans</vt:lpstr>
      <vt:lpstr>Roboto Light</vt:lpstr>
      <vt:lpstr>Arial</vt:lpstr>
      <vt:lpstr>HBG-Helsingborgstegel</vt:lpstr>
      <vt:lpstr>HBG-Pålsjö</vt:lpstr>
      <vt:lpstr>HBG-Vintersund</vt:lpstr>
      <vt:lpstr>HBG-Raps</vt:lpstr>
      <vt:lpstr>Kontinuitetsplanering </vt:lpstr>
      <vt:lpstr>Risken för bortkoppling av elen är låg igen.</vt:lpstr>
      <vt:lpstr>Vad innebär den nya bedömningen för oss?</vt:lpstr>
      <vt:lpstr>Stora förändringar och nya krav påverkar oss</vt:lpstr>
      <vt:lpstr>Civilt försvar – MSB och SKR</vt:lpstr>
      <vt:lpstr>Kontinuitetsplanering i Helsingborgs Stad</vt:lpstr>
      <vt:lpstr>Stadens process för kontinuitetshantering</vt:lpstr>
      <vt:lpstr>Vad innebär de högre kraven för oss?</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Plotnikova Katarina - SOF</dc:creator>
  <cp:lastModifiedBy>Plotnikova Katarina - SOF</cp:lastModifiedBy>
  <cp:revision>26</cp:revision>
  <cp:lastPrinted>2023-02-21T08:01:48Z</cp:lastPrinted>
  <dcterms:created xsi:type="dcterms:W3CDTF">2023-02-10T10:34:40Z</dcterms:created>
  <dcterms:modified xsi:type="dcterms:W3CDTF">2023-02-21T09:58:57Z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