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3" r:id="rId3"/>
    <p:sldMasterId id="2147483694" r:id="rId4"/>
  </p:sldMasterIdLst>
  <p:notesMasterIdLst>
    <p:notesMasterId r:id="rId9"/>
  </p:notesMasterIdLst>
  <p:sldIdLst>
    <p:sldId id="666" r:id="rId5"/>
    <p:sldId id="665" r:id="rId6"/>
    <p:sldId id="584" r:id="rId7"/>
    <p:sldId id="256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91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361992-A6CF-4D6F-AD81-B1DB889A9A81}" type="datetimeFigureOut">
              <a:rPr lang="sv-SE" smtClean="0"/>
              <a:t>2023-04-26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BEF066-3169-4879-887B-94A72C3F5E7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6294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800">
              <a:solidFill>
                <a:schemeClr val="bg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sv-SE" noProof="0" smtClean="0"/>
              <a:pPr/>
              <a:t>3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2918334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3E0DEE2-831C-2D92-5DF1-D6D2FC251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046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1DAEBCF-EC9C-96A0-630A-78C20B7D5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4572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3063157-771C-F6C8-7F76-6142B337F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4000" y="126841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814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4B3C61-0B6D-F0CA-8C53-C6C8656E5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4014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180860D-BAC7-D497-A1A7-694C253D8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3887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189026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36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9C19F31-180F-33B0-2F6D-6FF71076F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4000" y="5491201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017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51F795E-1441-1477-A8CA-44A478A76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4000" y="54912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4934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24538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2C0B2E-28D1-CACB-1B6E-3C7AB6225A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D3F0EC7-FD9D-A40C-5DB6-4F1BF33BFE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D71F3C1-0AAF-82A7-E1F4-6C3AD4A6B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5DED0-1C1B-47BD-A82B-01699A2A21A6}" type="datetimeFigureOut">
              <a:rPr lang="sv-SE" smtClean="0"/>
              <a:t>2023-04-26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3F7207C-4EB2-7EAD-E87C-34DC0360F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FBBC7C5-5304-0E44-D1F7-C09B041A3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754A6-C86D-4267-8425-41C4D05DFB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5526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815D81A-816A-C5FB-8999-AC305C684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067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BB509AD-924F-09E1-A276-375395E34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8396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1798A76-8860-E7E1-F1DB-4F9F64FA8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2800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745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282E32C-4024-D884-E607-059B185C8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027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50BF057-A8AD-255D-2327-0CFD1E61F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2427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97368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659BF82-4D19-633E-2728-5BD94DADC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6848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17B0EC5F-53AD-9C6E-E66F-00464DC4E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778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8C59C2C8-8516-DC3C-1553-C2F8E4D80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126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96368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400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034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547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6811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662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80208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88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56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233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451233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1065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outline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err="1"/>
              <a:t>Click</a:t>
            </a:r>
            <a:r>
              <a:rPr lang="sv-SE" noProof="0"/>
              <a:t> to </a:t>
            </a:r>
            <a:r>
              <a:rPr lang="sv-SE" noProof="0" err="1"/>
              <a:t>edit</a:t>
            </a:r>
            <a:r>
              <a:rPr lang="sv-SE" noProof="0"/>
              <a:t> Master </a:t>
            </a:r>
            <a:r>
              <a:rPr lang="sv-SE" noProof="0" err="1"/>
              <a:t>title</a:t>
            </a:r>
            <a:r>
              <a:rPr lang="sv-SE" noProof="0"/>
              <a:t>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sv-SE" noProof="0" smtClean="0"/>
              <a:pPr/>
              <a:t>‹#›</a:t>
            </a:fld>
            <a:endParaRPr lang="sv-SE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817036" y="1646231"/>
            <a:ext cx="5190847" cy="4060305"/>
          </a:xfrm>
          <a:prstGeom prst="roundRect">
            <a:avLst>
              <a:gd name="adj" fmla="val 3592"/>
            </a:avLst>
          </a:prstGeom>
          <a:noFill/>
          <a:ln>
            <a:solidFill>
              <a:schemeClr val="accent1">
                <a:lumMod val="90000"/>
              </a:schemeClr>
            </a:solidFill>
          </a:ln>
        </p:spPr>
        <p:txBody>
          <a:bodyPr lIns="143986" tIns="143986" rIns="191981" bIns="9599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 sz="1800"/>
            </a:lvl1pPr>
            <a:lvl2pPr marL="335899" indent="-335899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Char char="•"/>
              <a:defRPr sz="1800" baseline="0"/>
            </a:lvl2pPr>
            <a:lvl3pPr marL="863741">
              <a:spcAft>
                <a:spcPts val="800"/>
              </a:spcAft>
              <a:defRPr sz="1800"/>
            </a:lvl3pPr>
            <a:lvl4pPr marL="1305208">
              <a:spcAft>
                <a:spcPts val="800"/>
              </a:spcAft>
              <a:defRPr sz="1800"/>
            </a:lvl4pPr>
            <a:lvl5pPr marL="1804259">
              <a:spcAft>
                <a:spcPts val="800"/>
              </a:spcAft>
              <a:defRPr sz="1800"/>
            </a:lvl5pPr>
          </a:lstStyle>
          <a:p>
            <a:pPr lvl="0"/>
            <a:r>
              <a:rPr lang="sv-SE" noProof="0" err="1"/>
              <a:t>Click</a:t>
            </a:r>
            <a:r>
              <a:rPr lang="sv-SE" noProof="0"/>
              <a:t> to </a:t>
            </a:r>
            <a:r>
              <a:rPr lang="sv-SE" noProof="0" err="1"/>
              <a:t>add</a:t>
            </a:r>
            <a:r>
              <a:rPr lang="sv-SE" noProof="0"/>
              <a:t> text</a:t>
            </a:r>
          </a:p>
          <a:p>
            <a:pPr lvl="1"/>
            <a:r>
              <a:rPr lang="sv-SE" noProof="0"/>
              <a:t>Second </a:t>
            </a:r>
            <a:r>
              <a:rPr lang="sv-SE" noProof="0" err="1"/>
              <a:t>level</a:t>
            </a:r>
            <a:endParaRPr lang="sv-SE" noProof="0"/>
          </a:p>
          <a:p>
            <a:pPr lvl="2"/>
            <a:r>
              <a:rPr lang="sv-SE" noProof="0" err="1"/>
              <a:t>Third</a:t>
            </a:r>
            <a:r>
              <a:rPr lang="sv-SE" noProof="0"/>
              <a:t> </a:t>
            </a:r>
            <a:r>
              <a:rPr lang="sv-SE" noProof="0" err="1"/>
              <a:t>level</a:t>
            </a:r>
            <a:endParaRPr lang="sv-SE" noProof="0"/>
          </a:p>
          <a:p>
            <a:pPr lvl="3"/>
            <a:r>
              <a:rPr lang="sv-SE" noProof="0" err="1"/>
              <a:t>Fourth</a:t>
            </a:r>
            <a:r>
              <a:rPr lang="sv-SE" noProof="0"/>
              <a:t> </a:t>
            </a:r>
            <a:r>
              <a:rPr lang="sv-SE" noProof="0" err="1"/>
              <a:t>level</a:t>
            </a:r>
            <a:endParaRPr lang="sv-SE" noProof="0"/>
          </a:p>
          <a:p>
            <a:pPr lvl="4"/>
            <a:r>
              <a:rPr lang="sv-SE" noProof="0" err="1"/>
              <a:t>Fifth</a:t>
            </a:r>
            <a:r>
              <a:rPr lang="sv-SE" noProof="0"/>
              <a:t> </a:t>
            </a:r>
            <a:r>
              <a:rPr lang="sv-SE" noProof="0" err="1"/>
              <a:t>level</a:t>
            </a:r>
            <a:endParaRPr lang="sv-SE" noProof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6180943" y="1646231"/>
            <a:ext cx="5191801" cy="4060305"/>
          </a:xfrm>
          <a:prstGeom prst="roundRect">
            <a:avLst>
              <a:gd name="adj" fmla="val 3592"/>
            </a:avLst>
          </a:prstGeom>
          <a:noFill/>
          <a:ln>
            <a:solidFill>
              <a:schemeClr val="accent1">
                <a:lumMod val="90000"/>
              </a:schemeClr>
            </a:solidFill>
          </a:ln>
        </p:spPr>
        <p:txBody>
          <a:bodyPr lIns="143986" tIns="143986" rIns="191981" bIns="9599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 sz="1800"/>
            </a:lvl1pPr>
            <a:lvl2pPr marL="335899" indent="-335899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Char char="•"/>
              <a:defRPr sz="1800" baseline="0"/>
            </a:lvl2pPr>
            <a:lvl3pPr marL="863741">
              <a:spcAft>
                <a:spcPts val="800"/>
              </a:spcAft>
              <a:defRPr sz="1800"/>
            </a:lvl3pPr>
            <a:lvl4pPr marL="1305208">
              <a:spcAft>
                <a:spcPts val="800"/>
              </a:spcAft>
              <a:defRPr sz="1800"/>
            </a:lvl4pPr>
            <a:lvl5pPr marL="1804259">
              <a:spcAft>
                <a:spcPts val="800"/>
              </a:spcAft>
              <a:defRPr sz="1800"/>
            </a:lvl5pPr>
          </a:lstStyle>
          <a:p>
            <a:pPr lvl="0"/>
            <a:r>
              <a:rPr lang="sv-SE" noProof="0" err="1"/>
              <a:t>Click</a:t>
            </a:r>
            <a:r>
              <a:rPr lang="sv-SE" noProof="0"/>
              <a:t> to </a:t>
            </a:r>
            <a:r>
              <a:rPr lang="sv-SE" noProof="0" err="1"/>
              <a:t>add</a:t>
            </a:r>
            <a:r>
              <a:rPr lang="sv-SE" noProof="0"/>
              <a:t> text</a:t>
            </a:r>
          </a:p>
          <a:p>
            <a:pPr lvl="1"/>
            <a:r>
              <a:rPr lang="sv-SE" noProof="0"/>
              <a:t>Second </a:t>
            </a:r>
            <a:r>
              <a:rPr lang="sv-SE" noProof="0" err="1"/>
              <a:t>level</a:t>
            </a:r>
            <a:endParaRPr lang="sv-SE" noProof="0"/>
          </a:p>
          <a:p>
            <a:pPr lvl="2"/>
            <a:r>
              <a:rPr lang="sv-SE" noProof="0" err="1"/>
              <a:t>Third</a:t>
            </a:r>
            <a:r>
              <a:rPr lang="sv-SE" noProof="0"/>
              <a:t> </a:t>
            </a:r>
            <a:r>
              <a:rPr lang="sv-SE" noProof="0" err="1"/>
              <a:t>level</a:t>
            </a:r>
            <a:endParaRPr lang="sv-SE" noProof="0"/>
          </a:p>
          <a:p>
            <a:pPr lvl="3"/>
            <a:r>
              <a:rPr lang="sv-SE" noProof="0" err="1"/>
              <a:t>Fourth</a:t>
            </a:r>
            <a:r>
              <a:rPr lang="sv-SE" noProof="0"/>
              <a:t> </a:t>
            </a:r>
            <a:r>
              <a:rPr lang="sv-SE" noProof="0" err="1"/>
              <a:t>level</a:t>
            </a:r>
            <a:endParaRPr lang="sv-SE" noProof="0"/>
          </a:p>
          <a:p>
            <a:pPr lvl="4"/>
            <a:r>
              <a:rPr lang="sv-SE" noProof="0" err="1"/>
              <a:t>Fifth</a:t>
            </a:r>
            <a:r>
              <a:rPr lang="sv-SE" noProof="0"/>
              <a:t> </a:t>
            </a:r>
            <a:r>
              <a:rPr lang="sv-SE" noProof="0" err="1"/>
              <a:t>level</a:t>
            </a:r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64538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519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886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37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8322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902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47854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750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901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981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72291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750474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BE8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13335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52199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706" r:id="rId11"/>
    <p:sldLayoutId id="2147483707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95593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intranat.helsingborg.se/hjalp-och-stod/effekthemtagning/" TargetMode="Externa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91736CB1-3B78-B3AE-B83E-30D7C9BCFD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Mall effektlogik</a:t>
            </a:r>
          </a:p>
        </p:txBody>
      </p:sp>
      <p:sp>
        <p:nvSpPr>
          <p:cNvPr id="6" name="Underrubrik 5">
            <a:extLst>
              <a:ext uri="{FF2B5EF4-FFF2-40B4-BE49-F238E27FC236}">
                <a16:creationId xmlns:a16="http://schemas.microsoft.com/office/drawing/2014/main" id="{E2F738A4-FCBB-DAA2-BA96-897AB2C00C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3885897"/>
            <a:ext cx="9343690" cy="1655233"/>
          </a:xfrm>
        </p:spPr>
        <p:txBody>
          <a:bodyPr>
            <a:normAutofit fontScale="92500"/>
          </a:bodyPr>
          <a:lstStyle/>
          <a:p>
            <a:r>
              <a:rPr lang="sv-SE" b="1" dirty="0"/>
              <a:t>En effektlogik är ett viktigt verktyg att använda inför uppstart av ett projekt eller initiativ, för att skapa goda förutsättningar att lyckas nå projektmålen. </a:t>
            </a:r>
            <a:br>
              <a:rPr lang="sv-SE" b="1" dirty="0"/>
            </a:br>
            <a:br>
              <a:rPr lang="sv-SE" b="1" dirty="0"/>
            </a:br>
            <a:r>
              <a:rPr lang="sv-SE" dirty="0"/>
              <a:t>Den här mallen är tänkt att komplettera stadens </a:t>
            </a:r>
            <a:r>
              <a:rPr lang="sv-SE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 för effekthemtagning</a:t>
            </a:r>
            <a:r>
              <a:rPr lang="sv-SE" dirty="0"/>
              <a:t>.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25569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878C109-B923-44E7-B86F-9F4285C864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dirty="0">
                <a:latin typeface="Gotham Rounded Book" pitchFamily="50" charset="0"/>
              </a:rPr>
              <a:t>Så här tar man fram en effektlogik!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EB50C6-2057-4AF5-AE16-F927B1B572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00" y="2180413"/>
            <a:ext cx="9144000" cy="2038354"/>
          </a:xfrm>
        </p:spPr>
        <p:txBody>
          <a:bodyPr>
            <a:normAutofit fontScale="25000" lnSpcReduction="20000"/>
          </a:bodyPr>
          <a:lstStyle/>
          <a:p>
            <a:pPr marL="327719" indent="-342831">
              <a:spcAft>
                <a:spcPts val="600"/>
              </a:spcAft>
              <a:buFont typeface="+mj-lt"/>
              <a:buAutoNum type="arabicPeriod"/>
            </a:pPr>
            <a:r>
              <a:rPr lang="sv-SE" dirty="0">
                <a:latin typeface="+mn-lt"/>
                <a:ea typeface="ＭＳ Ｐゴシック" pitchFamily="34" charset="-128"/>
                <a:cs typeface="ＭＳ Ｐゴシック" pitchFamily="-111" charset="-128"/>
              </a:rPr>
              <a:t>VEM/VILKA påverkas? </a:t>
            </a:r>
            <a:r>
              <a:rPr lang="sv-SE" b="0" dirty="0">
                <a:latin typeface="+mn-lt"/>
                <a:ea typeface="ＭＳ Ｐゴシック" pitchFamily="34" charset="-128"/>
                <a:cs typeface="ＭＳ Ｐゴシック" pitchFamily="-111" charset="-128"/>
              </a:rPr>
              <a:t>Definiera projektets målgrupp(er) – gärna primära och sekundära.</a:t>
            </a:r>
          </a:p>
          <a:p>
            <a:pPr marL="327719" indent="-342831">
              <a:spcAft>
                <a:spcPts val="600"/>
              </a:spcAft>
              <a:buFont typeface="+mj-lt"/>
              <a:buAutoNum type="arabicPeriod"/>
            </a:pPr>
            <a:r>
              <a:rPr lang="sv-SE" dirty="0">
                <a:latin typeface="+mn-lt"/>
                <a:ea typeface="ＭＳ Ｐゴシック" pitchFamily="34" charset="-128"/>
                <a:cs typeface="ＭＳ Ｐゴシック" pitchFamily="-111" charset="-128"/>
              </a:rPr>
              <a:t>VILKA EFFEKTER ska uppnås? </a:t>
            </a:r>
            <a:r>
              <a:rPr lang="sv-SE" b="0" dirty="0">
                <a:latin typeface="+mn-lt"/>
                <a:ea typeface="ＭＳ Ｐゴシック" pitchFamily="34" charset="-128"/>
                <a:cs typeface="ＭＳ Ｐゴシック" pitchFamily="-111" charset="-128"/>
              </a:rPr>
              <a:t>Definiera vilket behov eller problem som projektet ska lösa. </a:t>
            </a:r>
            <a:br>
              <a:rPr lang="sv-SE" b="0" dirty="0">
                <a:latin typeface="+mn-lt"/>
                <a:ea typeface="ＭＳ Ｐゴシック" pitchFamily="34" charset="-128"/>
                <a:cs typeface="ＭＳ Ｐゴシック" pitchFamily="-111" charset="-128"/>
              </a:rPr>
            </a:br>
            <a:r>
              <a:rPr lang="sv-SE" b="0" dirty="0">
                <a:latin typeface="+mn-lt"/>
                <a:ea typeface="ＭＳ Ｐゴシック" pitchFamily="34" charset="-128"/>
                <a:cs typeface="ＭＳ Ｐゴシック" pitchFamily="-111" charset="-128"/>
              </a:rPr>
              <a:t>Använd gärna </a:t>
            </a:r>
            <a:r>
              <a:rPr lang="sv-SE" b="0" dirty="0" err="1">
                <a:latin typeface="+mn-lt"/>
                <a:ea typeface="ＭＳ Ｐゴシック" pitchFamily="34" charset="-128"/>
                <a:cs typeface="ＭＳ Ｐゴシック" pitchFamily="-111" charset="-128"/>
              </a:rPr>
              <a:t>SMARTa</a:t>
            </a:r>
            <a:r>
              <a:rPr lang="sv-SE" b="0" dirty="0">
                <a:latin typeface="+mn-lt"/>
                <a:ea typeface="ＭＳ Ｐゴシック" pitchFamily="34" charset="-128"/>
                <a:cs typeface="ＭＳ Ｐゴシック" pitchFamily="-111" charset="-128"/>
              </a:rPr>
              <a:t> mål (se nästa bild).</a:t>
            </a:r>
          </a:p>
          <a:p>
            <a:pPr marL="327719" indent="-342831">
              <a:spcAft>
                <a:spcPts val="600"/>
              </a:spcAft>
              <a:buFont typeface="+mj-lt"/>
              <a:buAutoNum type="arabicPeriod"/>
            </a:pPr>
            <a:r>
              <a:rPr lang="sv-SE" dirty="0">
                <a:latin typeface="+mn-lt"/>
                <a:ea typeface="ＭＳ Ｐゴシック" pitchFamily="34" charset="-128"/>
                <a:cs typeface="ＭＳ Ｐゴシック" pitchFamily="-111" charset="-128"/>
              </a:rPr>
              <a:t>Börja definiera projektets förväntade effekter (längst ut till höger) och arbeta dig sedan bakåt.</a:t>
            </a:r>
            <a:r>
              <a:rPr lang="sv-SE" b="0" dirty="0">
                <a:latin typeface="+mn-lt"/>
                <a:ea typeface="ＭＳ Ｐゴシック" pitchFamily="34" charset="-128"/>
                <a:cs typeface="ＭＳ Ｐゴシック" pitchFamily="-111" charset="-128"/>
              </a:rPr>
              <a:t> Det här arbetssättet säkerställer att varje steg i projektlogiken har rimliga möjligheter att leda till nästa steg till höger. För varje steg ska man tänka: Vad krävs för att uppnå nästa steg? </a:t>
            </a:r>
          </a:p>
          <a:p>
            <a:pPr marL="0" indent="0">
              <a:spcAft>
                <a:spcPts val="600"/>
              </a:spcAft>
              <a:buNone/>
            </a:pPr>
            <a:endParaRPr lang="sv-SE" dirty="0">
              <a:latin typeface="+mn-lt"/>
              <a:ea typeface="ＭＳ Ｐゴシック" pitchFamily="34" charset="-128"/>
              <a:cs typeface="ＭＳ Ｐゴシック" pitchFamily="-111" charset="-128"/>
            </a:endParaRPr>
          </a:p>
        </p:txBody>
      </p: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CE4F9672-8EA2-4B2A-A2FF-01A6247C508E}"/>
              </a:ext>
            </a:extLst>
          </p:cNvPr>
          <p:cNvCxnSpPr>
            <a:cxnSpLocks/>
          </p:cNvCxnSpPr>
          <p:nvPr/>
        </p:nvCxnSpPr>
        <p:spPr>
          <a:xfrm rot="16200000" flipV="1">
            <a:off x="8993007" y="3065453"/>
            <a:ext cx="12697" cy="2867932"/>
          </a:xfrm>
          <a:prstGeom prst="curvedConnector3">
            <a:avLst>
              <a:gd name="adj1" fmla="val 4073685"/>
            </a:avLst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024EBFB7-703C-4D9D-ADCF-E84A956AF55B}"/>
              </a:ext>
            </a:extLst>
          </p:cNvPr>
          <p:cNvCxnSpPr/>
          <p:nvPr/>
        </p:nvCxnSpPr>
        <p:spPr>
          <a:xfrm rot="16200000" flipV="1">
            <a:off x="3072080" y="3036883"/>
            <a:ext cx="12697" cy="2867932"/>
          </a:xfrm>
          <a:prstGeom prst="curvedConnector3">
            <a:avLst>
              <a:gd name="adj1" fmla="val 4073685"/>
            </a:avLst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9AF56313-FC4D-4ACA-B2BA-1FFC50EFBB19}"/>
              </a:ext>
            </a:extLst>
          </p:cNvPr>
          <p:cNvCxnSpPr/>
          <p:nvPr/>
        </p:nvCxnSpPr>
        <p:spPr>
          <a:xfrm rot="16200000" flipV="1">
            <a:off x="6026770" y="3049581"/>
            <a:ext cx="12697" cy="2867932"/>
          </a:xfrm>
          <a:prstGeom prst="curvedConnector3">
            <a:avLst>
              <a:gd name="adj1" fmla="val 4073685"/>
            </a:avLst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C7EF7ED4-DDDF-1548-FAEE-B6E635EA86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5907561"/>
              </p:ext>
            </p:extLst>
          </p:nvPr>
        </p:nvGraphicFramePr>
        <p:xfrm>
          <a:off x="424796" y="4623926"/>
          <a:ext cx="11151508" cy="21770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87877">
                  <a:extLst>
                    <a:ext uri="{9D8B030D-6E8A-4147-A177-3AD203B41FA5}">
                      <a16:colId xmlns:a16="http://schemas.microsoft.com/office/drawing/2014/main" val="2017954684"/>
                    </a:ext>
                  </a:extLst>
                </a:gridCol>
                <a:gridCol w="2787877">
                  <a:extLst>
                    <a:ext uri="{9D8B030D-6E8A-4147-A177-3AD203B41FA5}">
                      <a16:colId xmlns:a16="http://schemas.microsoft.com/office/drawing/2014/main" val="2356992454"/>
                    </a:ext>
                  </a:extLst>
                </a:gridCol>
                <a:gridCol w="2787877">
                  <a:extLst>
                    <a:ext uri="{9D8B030D-6E8A-4147-A177-3AD203B41FA5}">
                      <a16:colId xmlns:a16="http://schemas.microsoft.com/office/drawing/2014/main" val="1117660869"/>
                    </a:ext>
                  </a:extLst>
                </a:gridCol>
                <a:gridCol w="2787877">
                  <a:extLst>
                    <a:ext uri="{9D8B030D-6E8A-4147-A177-3AD203B41FA5}">
                      <a16:colId xmlns:a16="http://schemas.microsoft.com/office/drawing/2014/main" val="2805107069"/>
                    </a:ext>
                  </a:extLst>
                </a:gridCol>
              </a:tblGrid>
              <a:tr h="1018828">
                <a:tc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Aktivitet</a:t>
                      </a:r>
                    </a:p>
                    <a:p>
                      <a:pPr algn="ctr"/>
                      <a:endParaRPr lang="sv-SE" sz="1400" dirty="0"/>
                    </a:p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Definiera aktiviteter, stora som små, som behöver genomföras för att nå resultaten.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Prestation/utfall</a:t>
                      </a:r>
                    </a:p>
                    <a:p>
                      <a:pPr algn="ctr"/>
                      <a:endParaRPr lang="sv-SE" sz="1400" dirty="0"/>
                    </a:p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Beskriv vad som behöver uppnås genom aktiviteterna för att de ska bidra till önskade resultat och effekter.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Resultat</a:t>
                      </a:r>
                    </a:p>
                    <a:p>
                      <a:pPr algn="ctr"/>
                      <a:endParaRPr lang="sv-SE" sz="1400" dirty="0"/>
                    </a:p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Beskriv vad testet/projektet behöver ha åstadkommit för att skapa förutsättningar att nå effekterna.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Effekter</a:t>
                      </a:r>
                    </a:p>
                    <a:p>
                      <a:pPr algn="ctr"/>
                      <a:endParaRPr lang="sv-SE" sz="1400" dirty="0"/>
                    </a:p>
                    <a:p>
                      <a:pPr algn="ctr"/>
                      <a:r>
                        <a:rPr lang="sv-SE" sz="105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Definiera vilka effekter som </a:t>
                      </a:r>
                    </a:p>
                    <a:p>
                      <a:pPr algn="ctr"/>
                      <a:r>
                        <a:rPr lang="sv-SE" sz="105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ska uppnås på kort och lång sikt.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679818"/>
                  </a:ext>
                </a:extLst>
              </a:tr>
              <a:tr h="107327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b="0" i="1" dirty="0"/>
                        <a:t>Utbildning av två vårdhundteam.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i="1" dirty="0"/>
                        <a:t>Ta fram bokningssystem, skyltar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i="1" dirty="0"/>
                        <a:t>Ta fram statistik och enkäter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i="1" dirty="0"/>
                        <a:t>Lokaler för möten, kontor/</a:t>
                      </a:r>
                      <a:r>
                        <a:rPr lang="sv-SE" sz="1000" i="1" dirty="0" err="1"/>
                        <a:t>admin</a:t>
                      </a:r>
                      <a:r>
                        <a:rPr lang="sv-SE" sz="1000" i="1" dirty="0"/>
                        <a:t>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i="1" dirty="0"/>
                        <a:t>Osv </a:t>
                      </a:r>
                      <a:endParaRPr lang="sv-SE" sz="1000" b="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b="0" i="1" dirty="0"/>
                        <a:t>Två team genomför utbildningen.</a:t>
                      </a:r>
                    </a:p>
                    <a:p>
                      <a:pPr marL="171450" marR="0" lvl="0" indent="-17145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000" i="1" dirty="0"/>
                        <a:t>Statistik över hur ofta, var och när man använder sig av vårdhund i klientmöten.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b="0" i="1" dirty="0"/>
                        <a:t>Uppmätt utredningstid kontra kontrollgrupp där hund inte deltar, för samma målgrupper</a:t>
                      </a:r>
                    </a:p>
                    <a:p>
                      <a:pPr marL="171450" marR="0" lvl="0" indent="-17145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b="0" i="1" dirty="0"/>
                        <a:t>Två vårdhundteam finns till förvaltningens förfogande.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b="0" i="1" dirty="0"/>
                        <a:t>Fler insatser tas emot av klienter som haft med hund i möten</a:t>
                      </a:r>
                    </a:p>
                    <a:p>
                      <a:pPr marL="171450" marR="0" lvl="0" indent="-17145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000" b="0" i="1" dirty="0"/>
                        <a:t>Ser en tydlig trend i minskad utredningstid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000" b="0" i="1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000" b="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b="0" i="1" dirty="0"/>
                        <a:t>Tryggare klientupplevelse, ökad motivation att ta till sig insatser, ökad psykisk hälsa…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b="0" i="1" dirty="0">
                          <a:sym typeface="Wingdings" panose="05000000000000000000" pitchFamily="2" charset="2"/>
                        </a:rPr>
                        <a:t>Snabbare relationsbygge, kortare tid från möte till rätt insats, ökad träffsäkerhet i insatserna, kortare </a:t>
                      </a:r>
                      <a:r>
                        <a:rPr lang="sv-SE" sz="1000" b="0" i="1" dirty="0" err="1">
                          <a:sym typeface="Wingdings" panose="05000000000000000000" pitchFamily="2" charset="2"/>
                        </a:rPr>
                        <a:t>ärendetid</a:t>
                      </a:r>
                      <a:endParaRPr lang="sv-SE" sz="1000" b="0" i="1" dirty="0">
                        <a:sym typeface="Wingdings" panose="05000000000000000000" pitchFamily="2" charset="2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b="0" i="1" dirty="0">
                          <a:sym typeface="Wingdings" panose="05000000000000000000" pitchFamily="2" charset="2"/>
                        </a:rPr>
                        <a:t>Ekonomisk besparing – 10% minskad utredningskostnad efter 2 år</a:t>
                      </a:r>
                      <a:endParaRPr lang="sv-SE" sz="1000" b="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219334"/>
                  </a:ext>
                </a:extLst>
              </a:tr>
            </a:tbl>
          </a:graphicData>
        </a:graphic>
      </p:graphicFrame>
      <p:sp>
        <p:nvSpPr>
          <p:cNvPr id="16" name="textruta 15">
            <a:extLst>
              <a:ext uri="{FF2B5EF4-FFF2-40B4-BE49-F238E27FC236}">
                <a16:creationId xmlns:a16="http://schemas.microsoft.com/office/drawing/2014/main" id="{F32A072D-6DF5-E60C-BC14-D6C55BB482B5}"/>
              </a:ext>
            </a:extLst>
          </p:cNvPr>
          <p:cNvSpPr txBox="1"/>
          <p:nvPr/>
        </p:nvSpPr>
        <p:spPr>
          <a:xfrm>
            <a:off x="431153" y="5390735"/>
            <a:ext cx="17652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b="1" dirty="0">
                <a:solidFill>
                  <a:schemeClr val="accent1"/>
                </a:solidFill>
              </a:rPr>
              <a:t>Exempel, tjänstehundar:</a:t>
            </a:r>
          </a:p>
        </p:txBody>
      </p:sp>
    </p:spTree>
    <p:extLst>
      <p:ext uri="{BB962C8B-B14F-4D97-AF65-F5344CB8AC3E}">
        <p14:creationId xmlns:p14="http://schemas.microsoft.com/office/powerpoint/2010/main" val="2961987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373D59-73D7-4DB5-B477-7EFA48E77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694" y="468657"/>
            <a:ext cx="9144000" cy="1148442"/>
          </a:xfrm>
        </p:spPr>
        <p:txBody>
          <a:bodyPr>
            <a:normAutofit/>
          </a:bodyPr>
          <a:lstStyle/>
          <a:p>
            <a:r>
              <a:rPr lang="sv-SE" dirty="0">
                <a:latin typeface="Gotham Rounded Book" pitchFamily="50" charset="0"/>
              </a:rPr>
              <a:t>SMART-kriterierna hjälper till att definiera mål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E782BE-183D-F645-6D3D-FD4F3F6816E3}"/>
              </a:ext>
            </a:extLst>
          </p:cNvPr>
          <p:cNvSpPr/>
          <p:nvPr/>
        </p:nvSpPr>
        <p:spPr>
          <a:xfrm>
            <a:off x="2304289" y="2420860"/>
            <a:ext cx="8100952" cy="7199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600" b="1" dirty="0">
                <a:solidFill>
                  <a:schemeClr val="tx1"/>
                </a:solidFill>
                <a:latin typeface="+mj-lt"/>
              </a:rPr>
              <a:t>Specifika</a:t>
            </a:r>
            <a:r>
              <a:rPr lang="sv-SE" sz="1400" dirty="0">
                <a:solidFill>
                  <a:schemeClr val="tx1"/>
                </a:solidFill>
              </a:rPr>
              <a:t> </a:t>
            </a:r>
            <a:br>
              <a:rPr lang="sv-SE" sz="1400" dirty="0">
                <a:solidFill>
                  <a:schemeClr val="tx1"/>
                </a:solidFill>
              </a:rPr>
            </a:br>
            <a:r>
              <a:rPr lang="sv-SE" sz="1400" dirty="0">
                <a:solidFill>
                  <a:schemeClr val="tx1"/>
                </a:solidFill>
              </a:rPr>
              <a:t>Se till att målen är konkreta och tydliga.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08F5AF-740F-3979-0468-50C50B07BCB4}"/>
              </a:ext>
            </a:extLst>
          </p:cNvPr>
          <p:cNvSpPr/>
          <p:nvPr/>
        </p:nvSpPr>
        <p:spPr>
          <a:xfrm>
            <a:off x="2304289" y="3194060"/>
            <a:ext cx="8100952" cy="7199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600" b="1" dirty="0">
                <a:solidFill>
                  <a:schemeClr val="tx1"/>
                </a:solidFill>
                <a:latin typeface="+mj-lt"/>
              </a:rPr>
              <a:t>Mätbara</a:t>
            </a:r>
            <a:br>
              <a:rPr lang="sv-SE" sz="1400" dirty="0">
                <a:solidFill>
                  <a:schemeClr val="tx1"/>
                </a:solidFill>
                <a:latin typeface="+mj-lt"/>
              </a:rPr>
            </a:br>
            <a:r>
              <a:rPr lang="sv-SE" sz="1400" dirty="0">
                <a:solidFill>
                  <a:schemeClr val="tx1"/>
                </a:solidFill>
              </a:rPr>
              <a:t>Mål som är mätbara (både kvantitativa och kvalitativa).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319285-3E3E-6202-7B8D-F1FC18B0DC18}"/>
              </a:ext>
            </a:extLst>
          </p:cNvPr>
          <p:cNvSpPr/>
          <p:nvPr/>
        </p:nvSpPr>
        <p:spPr>
          <a:xfrm>
            <a:off x="2304289" y="3967261"/>
            <a:ext cx="8100952" cy="7199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600" b="1" dirty="0">
                <a:solidFill>
                  <a:schemeClr val="tx1"/>
                </a:solidFill>
                <a:latin typeface="+mj-lt"/>
              </a:rPr>
              <a:t>Accepterade</a:t>
            </a:r>
            <a:r>
              <a:rPr lang="sv-SE" sz="1400" dirty="0">
                <a:solidFill>
                  <a:schemeClr val="tx1"/>
                </a:solidFill>
              </a:rPr>
              <a:t> </a:t>
            </a:r>
            <a:br>
              <a:rPr lang="sv-SE" sz="1400" dirty="0">
                <a:solidFill>
                  <a:schemeClr val="tx1"/>
                </a:solidFill>
              </a:rPr>
            </a:br>
            <a:r>
              <a:rPr lang="sv-SE" sz="1400" dirty="0">
                <a:solidFill>
                  <a:schemeClr val="tx1"/>
                </a:solidFill>
              </a:rPr>
              <a:t>Förankra mål bland berörda aktörer, skapa motivation!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EE591B-0E25-6569-558D-EDCD390A5CFB}"/>
              </a:ext>
            </a:extLst>
          </p:cNvPr>
          <p:cNvSpPr/>
          <p:nvPr/>
        </p:nvSpPr>
        <p:spPr>
          <a:xfrm>
            <a:off x="2304289" y="4740461"/>
            <a:ext cx="8100952" cy="7199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228577"/>
            <a:r>
              <a:rPr lang="sv-SE" sz="1600" b="1" dirty="0">
                <a:solidFill>
                  <a:schemeClr val="tx1"/>
                </a:solidFill>
                <a:latin typeface="+mj-lt"/>
              </a:rPr>
              <a:t>Realistiska</a:t>
            </a:r>
            <a:r>
              <a:rPr lang="sv-SE" sz="1600" dirty="0">
                <a:solidFill>
                  <a:schemeClr val="tx1"/>
                </a:solidFill>
                <a:latin typeface="+mj-lt"/>
              </a:rPr>
              <a:t>/</a:t>
            </a:r>
            <a:r>
              <a:rPr lang="sv-SE" sz="1600" b="1" dirty="0">
                <a:solidFill>
                  <a:schemeClr val="tx1"/>
                </a:solidFill>
                <a:latin typeface="+mj-lt"/>
              </a:rPr>
              <a:t>relevanta</a:t>
            </a:r>
            <a:r>
              <a:rPr lang="sv-SE" sz="1600" dirty="0">
                <a:solidFill>
                  <a:schemeClr val="tx1"/>
                </a:solidFill>
                <a:latin typeface="+mj-lt"/>
              </a:rPr>
              <a:t> </a:t>
            </a:r>
            <a:br>
              <a:rPr lang="sv-SE" sz="1400" dirty="0">
                <a:solidFill>
                  <a:schemeClr val="tx1"/>
                </a:solidFill>
                <a:latin typeface="+mj-lt"/>
              </a:rPr>
            </a:br>
            <a:r>
              <a:rPr lang="sv-SE" sz="1400" dirty="0">
                <a:solidFill>
                  <a:schemeClr val="tx1"/>
                </a:solidFill>
              </a:rPr>
              <a:t>Sätt mål som är realistiska att uppnå inom ramen för projektet. Finns förutsättningar att nå målen?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9FE5E91F-40B4-2A6E-3DDD-9F19E01A9B3E}"/>
              </a:ext>
            </a:extLst>
          </p:cNvPr>
          <p:cNvSpPr/>
          <p:nvPr/>
        </p:nvSpPr>
        <p:spPr>
          <a:xfrm>
            <a:off x="2304289" y="5513662"/>
            <a:ext cx="8100952" cy="7199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228577"/>
            <a:r>
              <a:rPr lang="sv-SE" sz="1600" b="1" dirty="0">
                <a:solidFill>
                  <a:schemeClr val="tx1"/>
                </a:solidFill>
                <a:latin typeface="+mj-lt"/>
              </a:rPr>
              <a:t>Tidsatta</a:t>
            </a:r>
            <a:r>
              <a:rPr lang="sv-SE" sz="1400" dirty="0">
                <a:solidFill>
                  <a:schemeClr val="tx1"/>
                </a:solidFill>
              </a:rPr>
              <a:t> </a:t>
            </a:r>
            <a:br>
              <a:rPr lang="sv-SE" sz="1400" dirty="0">
                <a:solidFill>
                  <a:schemeClr val="tx1"/>
                </a:solidFill>
              </a:rPr>
            </a:br>
            <a:r>
              <a:rPr lang="sv-SE" sz="1400" dirty="0">
                <a:solidFill>
                  <a:schemeClr val="tx1"/>
                </a:solidFill>
              </a:rPr>
              <a:t>Sätt mål på olika lång sikt och beskriv när de ska följas upp.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D1127042-FD96-6915-2B03-D081EE804B6C}"/>
              </a:ext>
            </a:extLst>
          </p:cNvPr>
          <p:cNvSpPr/>
          <p:nvPr/>
        </p:nvSpPr>
        <p:spPr>
          <a:xfrm>
            <a:off x="1524883" y="2420860"/>
            <a:ext cx="719906" cy="7199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3200" b="1" dirty="0">
                <a:solidFill>
                  <a:schemeClr val="tx1"/>
                </a:solidFill>
                <a:latin typeface="+mj-lt"/>
              </a:rPr>
              <a:t>S</a:t>
            </a:r>
            <a:endParaRPr lang="sv-SE" sz="2800" b="1" dirty="0">
              <a:solidFill>
                <a:schemeClr val="tx1"/>
              </a:solidFill>
            </a:endParaRP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349B267C-C634-5F9F-1432-C265AC22F58A}"/>
              </a:ext>
            </a:extLst>
          </p:cNvPr>
          <p:cNvSpPr/>
          <p:nvPr/>
        </p:nvSpPr>
        <p:spPr>
          <a:xfrm>
            <a:off x="1524883" y="3194060"/>
            <a:ext cx="719906" cy="7199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3200" b="1" dirty="0">
                <a:solidFill>
                  <a:schemeClr val="tx1"/>
                </a:solidFill>
                <a:latin typeface="+mj-lt"/>
              </a:rPr>
              <a:t>M</a:t>
            </a:r>
            <a:endParaRPr lang="sv-SE" sz="2800" b="1" dirty="0">
              <a:solidFill>
                <a:schemeClr val="tx1"/>
              </a:solidFill>
            </a:endParaRPr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C3775789-E114-6648-EC83-B24077C98918}"/>
              </a:ext>
            </a:extLst>
          </p:cNvPr>
          <p:cNvSpPr/>
          <p:nvPr/>
        </p:nvSpPr>
        <p:spPr>
          <a:xfrm>
            <a:off x="1524883" y="3967261"/>
            <a:ext cx="719906" cy="7199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3200" b="1">
                <a:solidFill>
                  <a:schemeClr val="tx1"/>
                </a:solidFill>
                <a:latin typeface="+mj-lt"/>
              </a:rPr>
              <a:t>A</a:t>
            </a:r>
            <a:endParaRPr lang="sv-SE" sz="2800" b="1">
              <a:solidFill>
                <a:schemeClr val="tx1"/>
              </a:solidFill>
            </a:endParaRP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7A6AE35A-F9AB-59E7-1A86-626E56016629}"/>
              </a:ext>
            </a:extLst>
          </p:cNvPr>
          <p:cNvSpPr/>
          <p:nvPr/>
        </p:nvSpPr>
        <p:spPr>
          <a:xfrm>
            <a:off x="1524883" y="4740461"/>
            <a:ext cx="719906" cy="7199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228577" algn="ctr"/>
            <a:r>
              <a:rPr lang="sv-SE" sz="3200" b="1">
                <a:solidFill>
                  <a:schemeClr val="tx1"/>
                </a:solidFill>
                <a:latin typeface="+mj-lt"/>
              </a:rPr>
              <a:t>R</a:t>
            </a:r>
            <a:endParaRPr lang="sv-SE" sz="2800" b="1">
              <a:solidFill>
                <a:schemeClr val="tx1"/>
              </a:solidFill>
            </a:endParaRPr>
          </a:p>
        </p:txBody>
      </p:sp>
      <p:sp>
        <p:nvSpPr>
          <p:cNvPr id="17" name="Rectangle 17">
            <a:extLst>
              <a:ext uri="{FF2B5EF4-FFF2-40B4-BE49-F238E27FC236}">
                <a16:creationId xmlns:a16="http://schemas.microsoft.com/office/drawing/2014/main" id="{32D37CF1-B6C0-0CBA-034E-A7883EFB9A63}"/>
              </a:ext>
            </a:extLst>
          </p:cNvPr>
          <p:cNvSpPr/>
          <p:nvPr/>
        </p:nvSpPr>
        <p:spPr>
          <a:xfrm>
            <a:off x="1524883" y="5513662"/>
            <a:ext cx="719906" cy="7199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228577" algn="ctr"/>
            <a:r>
              <a:rPr lang="sv-SE" sz="3200" b="1">
                <a:solidFill>
                  <a:schemeClr val="tx1"/>
                </a:solidFill>
                <a:latin typeface="+mj-lt"/>
              </a:rPr>
              <a:t>T</a:t>
            </a:r>
            <a:endParaRPr lang="sv-SE" sz="28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324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4AAFF343-0C34-2CDD-68C0-86EFB69DFC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Effektlogik för:</a:t>
            </a:r>
          </a:p>
        </p:txBody>
      </p:sp>
      <p:graphicFrame>
        <p:nvGraphicFramePr>
          <p:cNvPr id="6" name="Tabell 6">
            <a:extLst>
              <a:ext uri="{FF2B5EF4-FFF2-40B4-BE49-F238E27FC236}">
                <a16:creationId xmlns:a16="http://schemas.microsoft.com/office/drawing/2014/main" id="{21154479-92E0-B40B-F80B-5AE6D36845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814846"/>
              </p:ext>
            </p:extLst>
          </p:nvPr>
        </p:nvGraphicFramePr>
        <p:xfrm>
          <a:off x="0" y="2250834"/>
          <a:ext cx="12192000" cy="446527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73656230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73965450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25122723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47472655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510464875"/>
                    </a:ext>
                  </a:extLst>
                </a:gridCol>
              </a:tblGrid>
              <a:tr h="1088102">
                <a:tc>
                  <a:txBody>
                    <a:bodyPr/>
                    <a:lstStyle/>
                    <a:p>
                      <a:pPr algn="ctr"/>
                      <a:r>
                        <a:rPr lang="sv-SE" sz="1400"/>
                        <a:t>Aktivitet</a:t>
                      </a:r>
                    </a:p>
                    <a:p>
                      <a:pPr algn="ctr"/>
                      <a:endParaRPr lang="sv-SE" sz="1400"/>
                    </a:p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Definiera aktiviteter, stora som små, som behöver genomföras för att nå resultaten.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Prestation/utfall</a:t>
                      </a:r>
                    </a:p>
                    <a:p>
                      <a:pPr algn="ctr"/>
                      <a:endParaRPr lang="sv-SE" sz="1400" dirty="0"/>
                    </a:p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Beskriv vad som behöver uppnås genom aktiviteterna för att de ska bidra till önskade resultat och effekter.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Resultat</a:t>
                      </a:r>
                    </a:p>
                    <a:p>
                      <a:pPr algn="ctr"/>
                      <a:endParaRPr lang="sv-SE" sz="1400" dirty="0"/>
                    </a:p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Beskriv vad testet/projektet behöver ha åstadkommit för att skapa förutsättningar att nå effekterna.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Kortsiktig effekt (0-1 år)</a:t>
                      </a:r>
                    </a:p>
                    <a:p>
                      <a:pPr algn="ctr"/>
                      <a:endParaRPr lang="sv-SE" sz="1400" dirty="0"/>
                    </a:p>
                    <a:p>
                      <a:pPr algn="ctr"/>
                      <a:r>
                        <a:rPr lang="sv-SE" sz="105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Definiera vilka effekter som </a:t>
                      </a:r>
                    </a:p>
                    <a:p>
                      <a:pPr algn="ctr"/>
                      <a:r>
                        <a:rPr lang="sv-SE" sz="105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ska uppnås på kort sikt.</a:t>
                      </a:r>
                    </a:p>
                    <a:p>
                      <a:pPr algn="ctr"/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Långsiktig effekt (2-5+ år)</a:t>
                      </a:r>
                    </a:p>
                    <a:p>
                      <a:pPr algn="ctr"/>
                      <a:endParaRPr lang="sv-SE" sz="1400" dirty="0"/>
                    </a:p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dirty="0"/>
                        <a:t>Definiera vilka effekter som </a:t>
                      </a:r>
                    </a:p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dirty="0"/>
                        <a:t>ska uppnås på längre sikt.</a:t>
                      </a:r>
                    </a:p>
                    <a:p>
                      <a:pPr algn="ctr"/>
                      <a:endParaRPr lang="sv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678053"/>
                  </a:ext>
                </a:extLst>
              </a:tr>
              <a:tr h="595865">
                <a:tc>
                  <a:txBody>
                    <a:bodyPr/>
                    <a:lstStyle/>
                    <a:p>
                      <a:endParaRPr lang="sv-SE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638546"/>
                  </a:ext>
                </a:extLst>
              </a:tr>
              <a:tr h="556261"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411309"/>
                  </a:ext>
                </a:extLst>
              </a:tr>
              <a:tr h="549559"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927903"/>
                  </a:ext>
                </a:extLst>
              </a:tr>
              <a:tr h="589772"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379008"/>
                  </a:ext>
                </a:extLst>
              </a:tr>
              <a:tr h="542858"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157266"/>
                  </a:ext>
                </a:extLst>
              </a:tr>
              <a:tr h="542858"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78833"/>
                  </a:ext>
                </a:extLst>
              </a:tr>
            </a:tbl>
          </a:graphicData>
        </a:graphic>
      </p:graphicFrame>
      <p:sp>
        <p:nvSpPr>
          <p:cNvPr id="22" name="Pil: höger 21">
            <a:extLst>
              <a:ext uri="{FF2B5EF4-FFF2-40B4-BE49-F238E27FC236}">
                <a16:creationId xmlns:a16="http://schemas.microsoft.com/office/drawing/2014/main" id="{4202B545-FB0A-09BC-A0CD-B9A8F3F59029}"/>
              </a:ext>
            </a:extLst>
          </p:cNvPr>
          <p:cNvSpPr/>
          <p:nvPr/>
        </p:nvSpPr>
        <p:spPr>
          <a:xfrm rot="10800000">
            <a:off x="2233812" y="1992760"/>
            <a:ext cx="7557796" cy="373557"/>
          </a:xfrm>
          <a:prstGeom prst="rightArrow">
            <a:avLst/>
          </a:prstGeom>
          <a:solidFill>
            <a:schemeClr val="accent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5841BED7-1087-E9F1-8747-123419AFD6D5}"/>
              </a:ext>
            </a:extLst>
          </p:cNvPr>
          <p:cNvSpPr txBox="1"/>
          <p:nvPr/>
        </p:nvSpPr>
        <p:spPr>
          <a:xfrm>
            <a:off x="4912823" y="2055630"/>
            <a:ext cx="236635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50" b="1" dirty="0">
                <a:solidFill>
                  <a:schemeClr val="bg1"/>
                </a:solidFill>
              </a:rPr>
              <a:t>Börja från höger och arbeta åt vänster</a:t>
            </a:r>
          </a:p>
        </p:txBody>
      </p:sp>
    </p:spTree>
    <p:extLst>
      <p:ext uri="{BB962C8B-B14F-4D97-AF65-F5344CB8AC3E}">
        <p14:creationId xmlns:p14="http://schemas.microsoft.com/office/powerpoint/2010/main" val="2554797882"/>
      </p:ext>
    </p:extLst>
  </p:cSld>
  <p:clrMapOvr>
    <a:masterClrMapping/>
  </p:clrMapOvr>
</p:sld>
</file>

<file path=ppt/theme/theme1.xml><?xml version="1.0" encoding="utf-8"?>
<a:theme xmlns:a="http://schemas.openxmlformats.org/drawingml/2006/main" name="HBG_pptmall">
  <a:themeElements>
    <a:clrScheme name="Helsingborgstegel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00BFB3"/>
      </a:accent1>
      <a:accent2>
        <a:srgbClr val="1A355C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BG_pptmall" id="{CF4F7CAD-ECC9-4209-ADE6-C89A8274F8E4}" vid="{073C76AE-231A-4128-BA53-2A92461C4D39}"/>
    </a:ext>
  </a:extLst>
</a:theme>
</file>

<file path=ppt/theme/theme2.xml><?xml version="1.0" encoding="utf-8"?>
<a:theme xmlns:a="http://schemas.openxmlformats.org/drawingml/2006/main" name="HBG-Pålsjö">
  <a:themeElements>
    <a:clrScheme name="Palsjo">
      <a:dk1>
        <a:srgbClr val="1A355C"/>
      </a:dk1>
      <a:lt1>
        <a:srgbClr val="FEFFFF"/>
      </a:lt1>
      <a:dk2>
        <a:srgbClr val="00833D"/>
      </a:dk2>
      <a:lt2>
        <a:srgbClr val="EAE8E1"/>
      </a:lt2>
      <a:accent1>
        <a:srgbClr val="0071CD"/>
      </a:accent1>
      <a:accent2>
        <a:srgbClr val="00BFB3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1FB1F32C-29A3-F84E-AB36-56EF3C0E52D5}"/>
    </a:ext>
  </a:extLst>
</a:theme>
</file>

<file path=ppt/theme/theme3.xml><?xml version="1.0" encoding="utf-8"?>
<a:theme xmlns:a="http://schemas.openxmlformats.org/drawingml/2006/main" name="HBG-Vintersund">
  <a:themeElements>
    <a:clrScheme name="HBG_Blå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E25103"/>
      </a:accent1>
      <a:accent2>
        <a:srgbClr val="1A355C"/>
      </a:accent2>
      <a:accent3>
        <a:srgbClr val="EFB323"/>
      </a:accent3>
      <a:accent4>
        <a:srgbClr val="00BFB3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 Light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0CED7DC9-F604-404C-BF1E-FA46ECD6AC8D}"/>
    </a:ext>
  </a:extLst>
</a:theme>
</file>

<file path=ppt/theme/theme4.xml><?xml version="1.0" encoding="utf-8"?>
<a:theme xmlns:a="http://schemas.openxmlformats.org/drawingml/2006/main" name="HBG-Raps">
  <a:themeElements>
    <a:clrScheme name="Raps">
      <a:dk1>
        <a:srgbClr val="1A355C"/>
      </a:dk1>
      <a:lt1>
        <a:srgbClr val="FEFFFF"/>
      </a:lt1>
      <a:dk2>
        <a:srgbClr val="EFB323"/>
      </a:dk2>
      <a:lt2>
        <a:srgbClr val="EAE8E1"/>
      </a:lt2>
      <a:accent1>
        <a:srgbClr val="E25103"/>
      </a:accent1>
      <a:accent2>
        <a:srgbClr val="1A355C"/>
      </a:accent2>
      <a:accent3>
        <a:srgbClr val="D9281C"/>
      </a:accent3>
      <a:accent4>
        <a:srgbClr val="75222E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A4E0B890-6B5B-8B48-8C83-0617A08EA4BC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HBG_pptmall</Template>
  <TotalTime>3003</TotalTime>
  <Words>522</Words>
  <Application>Microsoft Office PowerPoint</Application>
  <PresentationFormat>Bredbild</PresentationFormat>
  <Paragraphs>65</Paragraphs>
  <Slides>4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4</vt:i4>
      </vt:variant>
    </vt:vector>
  </HeadingPairs>
  <TitlesOfParts>
    <vt:vector size="14" baseType="lpstr">
      <vt:lpstr>Arial</vt:lpstr>
      <vt:lpstr>Calibri</vt:lpstr>
      <vt:lpstr>Gotham Rounded Book</vt:lpstr>
      <vt:lpstr>Helsingborg Sans</vt:lpstr>
      <vt:lpstr>Roboto Light</vt:lpstr>
      <vt:lpstr>Wingdings</vt:lpstr>
      <vt:lpstr>HBG_pptmall</vt:lpstr>
      <vt:lpstr>HBG-Pålsjö</vt:lpstr>
      <vt:lpstr>HBG-Vintersund</vt:lpstr>
      <vt:lpstr>HBG-Raps</vt:lpstr>
      <vt:lpstr>Mall effektlogik</vt:lpstr>
      <vt:lpstr>Så här tar man fram en effektlogik!</vt:lpstr>
      <vt:lpstr>SMART-kriterierna hjälper till att definiera mål</vt:lpstr>
      <vt:lpstr>Effektlogik för: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Så här tar man fram en projektlogik</dc:title>
  <dc:creator>Barte Martina - SOF</dc:creator>
  <cp:lastModifiedBy>Barte Martina - SOF</cp:lastModifiedBy>
  <cp:revision>33</cp:revision>
  <dcterms:created xsi:type="dcterms:W3CDTF">2023-04-25T11:24:04Z</dcterms:created>
  <dcterms:modified xsi:type="dcterms:W3CDTF">2023-04-28T07:11:29Z</dcterms:modified>
</cp:coreProperties>
</file>