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  <p:sldMasterId id="2147484313" r:id="rId11"/>
    <p:sldMasterId id="2147484315" r:id="rId12"/>
    <p:sldMasterId id="2147484333" r:id="rId13"/>
    <p:sldMasterId id="2147484344" r:id="rId14"/>
  </p:sldMasterIdLst>
  <p:notesMasterIdLst>
    <p:notesMasterId r:id="rId29"/>
  </p:notesMasterIdLst>
  <p:handoutMasterIdLst>
    <p:handoutMasterId r:id="rId30"/>
  </p:handoutMasterIdLst>
  <p:sldIdLst>
    <p:sldId id="974" r:id="rId15"/>
    <p:sldId id="1032" r:id="rId16"/>
    <p:sldId id="1037" r:id="rId17"/>
    <p:sldId id="1024" r:id="rId18"/>
    <p:sldId id="1030" r:id="rId19"/>
    <p:sldId id="22554" r:id="rId20"/>
    <p:sldId id="1034" r:id="rId21"/>
    <p:sldId id="1022" r:id="rId22"/>
    <p:sldId id="1043" r:id="rId23"/>
    <p:sldId id="22555" r:id="rId24"/>
    <p:sldId id="22556" r:id="rId25"/>
    <p:sldId id="1038" r:id="rId26"/>
    <p:sldId id="1044" r:id="rId27"/>
    <p:sldId id="1018" r:id="rId28"/>
  </p:sldIdLst>
  <p:sldSz cx="12192000" cy="6858000"/>
  <p:notesSz cx="6797675" cy="9926638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Helsingborg Sans" pitchFamily="2" charset="0"/>
      <p:regular r:id="rId35"/>
      <p:bold r:id="rId36"/>
    </p:embeddedFont>
    <p:embeddedFont>
      <p:font typeface="HelveticaNeueLT Std" panose="020B0604020202020204" pitchFamily="34" charset="0"/>
      <p:regular r:id="rId37"/>
      <p:bold r:id="rId38"/>
      <p:italic r:id="rId39"/>
    </p:embeddedFont>
    <p:embeddedFont>
      <p:font typeface="Roboto Light" panose="02000000000000000000" pitchFamily="2" charset="0"/>
      <p:regular r:id="rId40"/>
      <p:italic r:id="rId41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8" autoAdjust="0"/>
    <p:restoredTop sz="77143" autoAdjust="0"/>
  </p:normalViewPr>
  <p:slideViewPr>
    <p:cSldViewPr snapToGrid="0">
      <p:cViewPr varScale="1">
        <p:scale>
          <a:sx n="76" d="100"/>
          <a:sy n="76" d="100"/>
        </p:scale>
        <p:origin x="46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font" Target="fonts/font9.fntdata"/><Relationship Id="rId21" Type="http://schemas.openxmlformats.org/officeDocument/2006/relationships/slide" Target="slides/slide7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font" Target="fonts/font6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microsoft.com/office/2016/11/relationships/changesInfo" Target="changesInfos/changesInfo1.xml"/><Relationship Id="rId20" Type="http://schemas.openxmlformats.org/officeDocument/2006/relationships/slide" Target="slides/slide6.xml"/><Relationship Id="rId41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in David - SOF" userId="45903932-1a90-4bc9-9cf2-f24a71db6cf4" providerId="ADAL" clId="{BC1A7208-47C4-4FC8-8ABB-5C9EB8364A43}"/>
    <pc:docChg chg="modSld">
      <pc:chgData name="Levin David - SOF" userId="45903932-1a90-4bc9-9cf2-f24a71db6cf4" providerId="ADAL" clId="{BC1A7208-47C4-4FC8-8ABB-5C9EB8364A43}" dt="2023-06-27T14:43:03.305" v="2" actId="6549"/>
      <pc:docMkLst>
        <pc:docMk/>
      </pc:docMkLst>
      <pc:sldChg chg="modNotesTx">
        <pc:chgData name="Levin David - SOF" userId="45903932-1a90-4bc9-9cf2-f24a71db6cf4" providerId="ADAL" clId="{BC1A7208-47C4-4FC8-8ABB-5C9EB8364A43}" dt="2023-06-27T14:43:03.305" v="2" actId="6549"/>
        <pc:sldMkLst>
          <pc:docMk/>
          <pc:sldMk cId="3652733171" sldId="1024"/>
        </pc:sldMkLst>
      </pc:sldChg>
      <pc:sldChg chg="modNotesTx">
        <pc:chgData name="Levin David - SOF" userId="45903932-1a90-4bc9-9cf2-f24a71db6cf4" providerId="ADAL" clId="{BC1A7208-47C4-4FC8-8ABB-5C9EB8364A43}" dt="2023-06-27T14:42:56.892" v="1" actId="6549"/>
        <pc:sldMkLst>
          <pc:docMk/>
          <pc:sldMk cId="2933986486" sldId="1030"/>
        </pc:sldMkLst>
      </pc:sldChg>
      <pc:sldChg chg="modNotesTx">
        <pc:chgData name="Levin David - SOF" userId="45903932-1a90-4bc9-9cf2-f24a71db6cf4" providerId="ADAL" clId="{BC1A7208-47C4-4FC8-8ABB-5C9EB8364A43}" dt="2023-06-27T14:42:49.730" v="0" actId="6549"/>
        <pc:sldMkLst>
          <pc:docMk/>
          <pc:sldMk cId="397430856" sldId="2255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65058-F15D-4048-941B-171C97F950A0}" type="doc">
      <dgm:prSet loTypeId="urn:microsoft.com/office/officeart/2005/8/layout/vProcess5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sv-SE"/>
        </a:p>
      </dgm:t>
    </dgm:pt>
    <dgm:pt modelId="{8E300265-8D7A-4E09-9DB2-F277CC3C19D8}">
      <dgm:prSet/>
      <dgm:spPr/>
      <dgm:t>
        <a:bodyPr/>
        <a:lstStyle/>
        <a:p>
          <a:r>
            <a:rPr lang="sv-SE" dirty="0"/>
            <a:t>Prognos april: -21 000 tkr </a:t>
          </a:r>
        </a:p>
      </dgm:t>
    </dgm:pt>
    <dgm:pt modelId="{E8760AB4-92E0-45E9-A6F3-F8025C6A6549}" type="parTrans" cxnId="{1FC0F9F7-9C15-4409-BF79-4D447E1CBA09}">
      <dgm:prSet/>
      <dgm:spPr/>
      <dgm:t>
        <a:bodyPr/>
        <a:lstStyle/>
        <a:p>
          <a:endParaRPr lang="sv-SE"/>
        </a:p>
      </dgm:t>
    </dgm:pt>
    <dgm:pt modelId="{B8FCF983-914A-49D1-A218-4A552C46BCAC}" type="sibTrans" cxnId="{1FC0F9F7-9C15-4409-BF79-4D447E1CBA09}">
      <dgm:prSet/>
      <dgm:spPr/>
      <dgm:t>
        <a:bodyPr/>
        <a:lstStyle/>
        <a:p>
          <a:endParaRPr lang="sv-SE"/>
        </a:p>
      </dgm:t>
    </dgm:pt>
    <dgm:pt modelId="{D31E3443-4E92-4212-8112-44DFD84E6067}">
      <dgm:prSet/>
      <dgm:spPr/>
      <dgm:t>
        <a:bodyPr/>
        <a:lstStyle/>
        <a:p>
          <a:r>
            <a:rPr lang="sv-SE" dirty="0"/>
            <a:t>Prognos maj: -33 000 tkr (bästa prognos/prognos 1)</a:t>
          </a:r>
        </a:p>
      </dgm:t>
    </dgm:pt>
    <dgm:pt modelId="{853D3BE8-AE13-415E-9DD4-F47D3A74D35B}" type="parTrans" cxnId="{C8D4F816-7DE9-4079-9E24-BFA7348A4473}">
      <dgm:prSet/>
      <dgm:spPr/>
      <dgm:t>
        <a:bodyPr/>
        <a:lstStyle/>
        <a:p>
          <a:endParaRPr lang="sv-SE"/>
        </a:p>
      </dgm:t>
    </dgm:pt>
    <dgm:pt modelId="{648D98D7-FBE8-4B6C-A5FD-952A965D46F5}" type="sibTrans" cxnId="{C8D4F816-7DE9-4079-9E24-BFA7348A4473}">
      <dgm:prSet/>
      <dgm:spPr/>
      <dgm:t>
        <a:bodyPr/>
        <a:lstStyle/>
        <a:p>
          <a:endParaRPr lang="sv-SE"/>
        </a:p>
      </dgm:t>
    </dgm:pt>
    <dgm:pt modelId="{F876977E-9387-473A-82FF-0EAD1582BDC8}" type="pres">
      <dgm:prSet presAssocID="{0F765058-F15D-4048-941B-171C97F950A0}" presName="outerComposite" presStyleCnt="0">
        <dgm:presLayoutVars>
          <dgm:chMax val="5"/>
          <dgm:dir/>
          <dgm:resizeHandles val="exact"/>
        </dgm:presLayoutVars>
      </dgm:prSet>
      <dgm:spPr/>
    </dgm:pt>
    <dgm:pt modelId="{8D6F4318-C650-4DEC-9C45-79C5BA7AED92}" type="pres">
      <dgm:prSet presAssocID="{0F765058-F15D-4048-941B-171C97F950A0}" presName="dummyMaxCanvas" presStyleCnt="0">
        <dgm:presLayoutVars/>
      </dgm:prSet>
      <dgm:spPr/>
    </dgm:pt>
    <dgm:pt modelId="{30B95F61-3A76-42F0-BFDB-029598B1DAC2}" type="pres">
      <dgm:prSet presAssocID="{0F765058-F15D-4048-941B-171C97F950A0}" presName="TwoNodes_1" presStyleLbl="node1" presStyleIdx="0" presStyleCnt="2">
        <dgm:presLayoutVars>
          <dgm:bulletEnabled val="1"/>
        </dgm:presLayoutVars>
      </dgm:prSet>
      <dgm:spPr/>
    </dgm:pt>
    <dgm:pt modelId="{379B8CD8-EA33-4BEC-A3AF-9C75E6B13182}" type="pres">
      <dgm:prSet presAssocID="{0F765058-F15D-4048-941B-171C97F950A0}" presName="TwoNodes_2" presStyleLbl="node1" presStyleIdx="1" presStyleCnt="2">
        <dgm:presLayoutVars>
          <dgm:bulletEnabled val="1"/>
        </dgm:presLayoutVars>
      </dgm:prSet>
      <dgm:spPr/>
    </dgm:pt>
    <dgm:pt modelId="{AC5470F0-DB41-427E-A3DB-2015AFC93549}" type="pres">
      <dgm:prSet presAssocID="{0F765058-F15D-4048-941B-171C97F950A0}" presName="TwoConn_1-2" presStyleLbl="fgAccFollowNode1" presStyleIdx="0" presStyleCnt="1">
        <dgm:presLayoutVars>
          <dgm:bulletEnabled val="1"/>
        </dgm:presLayoutVars>
      </dgm:prSet>
      <dgm:spPr/>
    </dgm:pt>
    <dgm:pt modelId="{95C031B3-0C03-410C-BCF4-2BA8BC6A7687}" type="pres">
      <dgm:prSet presAssocID="{0F765058-F15D-4048-941B-171C97F950A0}" presName="TwoNodes_1_text" presStyleLbl="node1" presStyleIdx="1" presStyleCnt="2">
        <dgm:presLayoutVars>
          <dgm:bulletEnabled val="1"/>
        </dgm:presLayoutVars>
      </dgm:prSet>
      <dgm:spPr/>
    </dgm:pt>
    <dgm:pt modelId="{4B18BD3B-F054-4E38-AE29-36E2483CFF0C}" type="pres">
      <dgm:prSet presAssocID="{0F765058-F15D-4048-941B-171C97F950A0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C8D4F816-7DE9-4079-9E24-BFA7348A4473}" srcId="{0F765058-F15D-4048-941B-171C97F950A0}" destId="{D31E3443-4E92-4212-8112-44DFD84E6067}" srcOrd="1" destOrd="0" parTransId="{853D3BE8-AE13-415E-9DD4-F47D3A74D35B}" sibTransId="{648D98D7-FBE8-4B6C-A5FD-952A965D46F5}"/>
    <dgm:cxn modelId="{BE833336-550C-4117-A3E5-32865712722C}" type="presOf" srcId="{0F765058-F15D-4048-941B-171C97F950A0}" destId="{F876977E-9387-473A-82FF-0EAD1582BDC8}" srcOrd="0" destOrd="0" presId="urn:microsoft.com/office/officeart/2005/8/layout/vProcess5"/>
    <dgm:cxn modelId="{8B9E3E41-2D9E-4A42-8545-56F096EC2B14}" type="presOf" srcId="{8E300265-8D7A-4E09-9DB2-F277CC3C19D8}" destId="{30B95F61-3A76-42F0-BFDB-029598B1DAC2}" srcOrd="0" destOrd="0" presId="urn:microsoft.com/office/officeart/2005/8/layout/vProcess5"/>
    <dgm:cxn modelId="{821D0891-A7A1-423F-A228-037BC5020249}" type="presOf" srcId="{8E300265-8D7A-4E09-9DB2-F277CC3C19D8}" destId="{95C031B3-0C03-410C-BCF4-2BA8BC6A7687}" srcOrd="1" destOrd="0" presId="urn:microsoft.com/office/officeart/2005/8/layout/vProcess5"/>
    <dgm:cxn modelId="{90AEF8E4-1D74-4F1D-ACD9-031B4E89B6EB}" type="presOf" srcId="{D31E3443-4E92-4212-8112-44DFD84E6067}" destId="{379B8CD8-EA33-4BEC-A3AF-9C75E6B13182}" srcOrd="0" destOrd="0" presId="urn:microsoft.com/office/officeart/2005/8/layout/vProcess5"/>
    <dgm:cxn modelId="{4C2644E7-A53F-451C-8A6B-ED26FF109634}" type="presOf" srcId="{D31E3443-4E92-4212-8112-44DFD84E6067}" destId="{4B18BD3B-F054-4E38-AE29-36E2483CFF0C}" srcOrd="1" destOrd="0" presId="urn:microsoft.com/office/officeart/2005/8/layout/vProcess5"/>
    <dgm:cxn modelId="{1FC0F9F7-9C15-4409-BF79-4D447E1CBA09}" srcId="{0F765058-F15D-4048-941B-171C97F950A0}" destId="{8E300265-8D7A-4E09-9DB2-F277CC3C19D8}" srcOrd="0" destOrd="0" parTransId="{E8760AB4-92E0-45E9-A6F3-F8025C6A6549}" sibTransId="{B8FCF983-914A-49D1-A218-4A552C46BCAC}"/>
    <dgm:cxn modelId="{C1205EFD-F337-4C56-AA33-81B75D98219A}" type="presOf" srcId="{B8FCF983-914A-49D1-A218-4A552C46BCAC}" destId="{AC5470F0-DB41-427E-A3DB-2015AFC93549}" srcOrd="0" destOrd="0" presId="urn:microsoft.com/office/officeart/2005/8/layout/vProcess5"/>
    <dgm:cxn modelId="{6247409B-61FB-4448-BCCE-4B9F4C48F5FF}" type="presParOf" srcId="{F876977E-9387-473A-82FF-0EAD1582BDC8}" destId="{8D6F4318-C650-4DEC-9C45-79C5BA7AED92}" srcOrd="0" destOrd="0" presId="urn:microsoft.com/office/officeart/2005/8/layout/vProcess5"/>
    <dgm:cxn modelId="{A3499DCC-B51C-4EE5-97CB-4D097C2EC521}" type="presParOf" srcId="{F876977E-9387-473A-82FF-0EAD1582BDC8}" destId="{30B95F61-3A76-42F0-BFDB-029598B1DAC2}" srcOrd="1" destOrd="0" presId="urn:microsoft.com/office/officeart/2005/8/layout/vProcess5"/>
    <dgm:cxn modelId="{8F9C41DD-8900-4723-89A9-1AB04EB83AC2}" type="presParOf" srcId="{F876977E-9387-473A-82FF-0EAD1582BDC8}" destId="{379B8CD8-EA33-4BEC-A3AF-9C75E6B13182}" srcOrd="2" destOrd="0" presId="urn:microsoft.com/office/officeart/2005/8/layout/vProcess5"/>
    <dgm:cxn modelId="{60DF25B2-C7FF-422D-AE66-CF82D652749A}" type="presParOf" srcId="{F876977E-9387-473A-82FF-0EAD1582BDC8}" destId="{AC5470F0-DB41-427E-A3DB-2015AFC93549}" srcOrd="3" destOrd="0" presId="urn:microsoft.com/office/officeart/2005/8/layout/vProcess5"/>
    <dgm:cxn modelId="{B870EDD4-7BC6-4144-BE25-04C52283B64F}" type="presParOf" srcId="{F876977E-9387-473A-82FF-0EAD1582BDC8}" destId="{95C031B3-0C03-410C-BCF4-2BA8BC6A7687}" srcOrd="4" destOrd="0" presId="urn:microsoft.com/office/officeart/2005/8/layout/vProcess5"/>
    <dgm:cxn modelId="{4F187DFD-312F-48DA-AA70-A1261ACB2E62}" type="presParOf" srcId="{F876977E-9387-473A-82FF-0EAD1582BDC8}" destId="{4B18BD3B-F054-4E38-AE29-36E2483CFF0C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5F090E-EEC5-41CA-A315-F729E320343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051BB0A-ED9F-4D2C-B4DA-A3D9F2354F95}">
      <dgm:prSet phldrT="[Text]" custT="1"/>
      <dgm:spPr/>
      <dgm:t>
        <a:bodyPr/>
        <a:lstStyle/>
        <a:p>
          <a:endParaRPr lang="sv-SE" sz="1800" dirty="0"/>
        </a:p>
        <a:p>
          <a:endParaRPr lang="sv-SE" sz="1800" dirty="0"/>
        </a:p>
        <a:p>
          <a:endParaRPr lang="sv-SE" sz="1800" dirty="0"/>
        </a:p>
        <a:p>
          <a:r>
            <a:rPr lang="sv-SE" sz="1800" dirty="0"/>
            <a:t>Direktör och </a:t>
          </a:r>
          <a:r>
            <a:rPr lang="sv-SE" sz="1800" dirty="0" err="1"/>
            <a:t>vc</a:t>
          </a:r>
          <a:endParaRPr lang="sv-SE" sz="1800" dirty="0"/>
        </a:p>
        <a:p>
          <a:r>
            <a:rPr lang="sv-SE" sz="1800" dirty="0"/>
            <a:t>1 ggr/vecka</a:t>
          </a:r>
        </a:p>
      </dgm:t>
    </dgm:pt>
    <dgm:pt modelId="{EB8CDF42-6B24-450D-B879-0D45A481D38F}" type="parTrans" cxnId="{F1CCFCDA-590F-43ED-AAE0-EB254E830006}">
      <dgm:prSet/>
      <dgm:spPr/>
      <dgm:t>
        <a:bodyPr/>
        <a:lstStyle/>
        <a:p>
          <a:endParaRPr lang="sv-SE"/>
        </a:p>
      </dgm:t>
    </dgm:pt>
    <dgm:pt modelId="{D72FC83B-B197-45DD-988E-67F74C0E27F0}" type="sibTrans" cxnId="{F1CCFCDA-590F-43ED-AAE0-EB254E830006}">
      <dgm:prSet/>
      <dgm:spPr/>
      <dgm:t>
        <a:bodyPr/>
        <a:lstStyle/>
        <a:p>
          <a:endParaRPr lang="sv-SE"/>
        </a:p>
      </dgm:t>
    </dgm:pt>
    <dgm:pt modelId="{335D3ADE-6410-41F3-BCE6-D4A4A9699FE6}">
      <dgm:prSet phldrT="[Text]" custT="1"/>
      <dgm:spPr/>
      <dgm:t>
        <a:bodyPr/>
        <a:lstStyle/>
        <a:p>
          <a:r>
            <a:rPr lang="sv-SE" sz="3600" dirty="0"/>
            <a:t>Förstärkt ledningsgrupp 1 ggr/vecka</a:t>
          </a:r>
        </a:p>
      </dgm:t>
    </dgm:pt>
    <dgm:pt modelId="{98847653-7D6B-45EA-9406-29449FFDEE07}" type="parTrans" cxnId="{8FF19807-6889-46B4-A739-AED31770E46C}">
      <dgm:prSet/>
      <dgm:spPr/>
      <dgm:t>
        <a:bodyPr/>
        <a:lstStyle/>
        <a:p>
          <a:endParaRPr lang="sv-SE"/>
        </a:p>
      </dgm:t>
    </dgm:pt>
    <dgm:pt modelId="{A536E201-BC04-4242-99C8-04F308FB8D96}" type="sibTrans" cxnId="{8FF19807-6889-46B4-A739-AED31770E46C}">
      <dgm:prSet/>
      <dgm:spPr/>
      <dgm:t>
        <a:bodyPr/>
        <a:lstStyle/>
        <a:p>
          <a:endParaRPr lang="sv-SE"/>
        </a:p>
      </dgm:t>
    </dgm:pt>
    <dgm:pt modelId="{85F3B122-F946-4540-AD34-F8F104C7BE7B}">
      <dgm:prSet phldrT="[Text]" custT="1"/>
      <dgm:spPr/>
      <dgm:t>
        <a:bodyPr/>
        <a:lstStyle/>
        <a:p>
          <a:r>
            <a:rPr lang="sv-SE" sz="4000" dirty="0"/>
            <a:t>Enhets/sektionsmöten</a:t>
          </a:r>
        </a:p>
      </dgm:t>
    </dgm:pt>
    <dgm:pt modelId="{769CAF71-C577-4E44-9F40-6F45D1FB19C2}" type="parTrans" cxnId="{0736924D-D3C6-4B64-B61B-964A61B1F110}">
      <dgm:prSet/>
      <dgm:spPr/>
      <dgm:t>
        <a:bodyPr/>
        <a:lstStyle/>
        <a:p>
          <a:endParaRPr lang="sv-SE"/>
        </a:p>
      </dgm:t>
    </dgm:pt>
    <dgm:pt modelId="{9B130BAA-C96C-4631-B92E-AD6009667FFA}" type="sibTrans" cxnId="{0736924D-D3C6-4B64-B61B-964A61B1F110}">
      <dgm:prSet/>
      <dgm:spPr/>
      <dgm:t>
        <a:bodyPr/>
        <a:lstStyle/>
        <a:p>
          <a:endParaRPr lang="sv-SE"/>
        </a:p>
      </dgm:t>
    </dgm:pt>
    <dgm:pt modelId="{238BA891-09CB-44ED-BEF6-007BF532DFC6}" type="pres">
      <dgm:prSet presAssocID="{075F090E-EEC5-41CA-A315-F729E3203432}" presName="Name0" presStyleCnt="0">
        <dgm:presLayoutVars>
          <dgm:dir/>
          <dgm:animLvl val="lvl"/>
          <dgm:resizeHandles val="exact"/>
        </dgm:presLayoutVars>
      </dgm:prSet>
      <dgm:spPr/>
    </dgm:pt>
    <dgm:pt modelId="{686B61A5-3268-4FA6-B54C-5144E3D4FA6E}" type="pres">
      <dgm:prSet presAssocID="{2051BB0A-ED9F-4D2C-B4DA-A3D9F2354F95}" presName="Name8" presStyleCnt="0"/>
      <dgm:spPr/>
    </dgm:pt>
    <dgm:pt modelId="{24C60A29-6C50-4CFB-8433-D11B1579195F}" type="pres">
      <dgm:prSet presAssocID="{2051BB0A-ED9F-4D2C-B4DA-A3D9F2354F95}" presName="level" presStyleLbl="node1" presStyleIdx="0" presStyleCnt="3">
        <dgm:presLayoutVars>
          <dgm:chMax val="1"/>
          <dgm:bulletEnabled val="1"/>
        </dgm:presLayoutVars>
      </dgm:prSet>
      <dgm:spPr/>
    </dgm:pt>
    <dgm:pt modelId="{113F6EA5-709C-490F-BE4D-6A9239BCC505}" type="pres">
      <dgm:prSet presAssocID="{2051BB0A-ED9F-4D2C-B4DA-A3D9F2354F9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E17B409-06C2-4F60-8BCD-A95A573C3273}" type="pres">
      <dgm:prSet presAssocID="{335D3ADE-6410-41F3-BCE6-D4A4A9699FE6}" presName="Name8" presStyleCnt="0"/>
      <dgm:spPr/>
    </dgm:pt>
    <dgm:pt modelId="{483250F0-7C5F-4156-80EF-29FE670C838A}" type="pres">
      <dgm:prSet presAssocID="{335D3ADE-6410-41F3-BCE6-D4A4A9699FE6}" presName="level" presStyleLbl="node1" presStyleIdx="1" presStyleCnt="3">
        <dgm:presLayoutVars>
          <dgm:chMax val="1"/>
          <dgm:bulletEnabled val="1"/>
        </dgm:presLayoutVars>
      </dgm:prSet>
      <dgm:spPr/>
    </dgm:pt>
    <dgm:pt modelId="{F9EB35C1-3D00-42F0-AA46-EF05D85D9EC5}" type="pres">
      <dgm:prSet presAssocID="{335D3ADE-6410-41F3-BCE6-D4A4A9699FE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5039B8B-1EF7-463C-8393-0A152BCA4179}" type="pres">
      <dgm:prSet presAssocID="{85F3B122-F946-4540-AD34-F8F104C7BE7B}" presName="Name8" presStyleCnt="0"/>
      <dgm:spPr/>
    </dgm:pt>
    <dgm:pt modelId="{81D2E856-6350-4E76-9E38-B34D7D7E6674}" type="pres">
      <dgm:prSet presAssocID="{85F3B122-F946-4540-AD34-F8F104C7BE7B}" presName="level" presStyleLbl="node1" presStyleIdx="2" presStyleCnt="3">
        <dgm:presLayoutVars>
          <dgm:chMax val="1"/>
          <dgm:bulletEnabled val="1"/>
        </dgm:presLayoutVars>
      </dgm:prSet>
      <dgm:spPr/>
    </dgm:pt>
    <dgm:pt modelId="{906DD496-8655-49D8-91ED-A73A3C9B0039}" type="pres">
      <dgm:prSet presAssocID="{85F3B122-F946-4540-AD34-F8F104C7BE7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FF19807-6889-46B4-A739-AED31770E46C}" srcId="{075F090E-EEC5-41CA-A315-F729E3203432}" destId="{335D3ADE-6410-41F3-BCE6-D4A4A9699FE6}" srcOrd="1" destOrd="0" parTransId="{98847653-7D6B-45EA-9406-29449FFDEE07}" sibTransId="{A536E201-BC04-4242-99C8-04F308FB8D96}"/>
    <dgm:cxn modelId="{6A717817-DCFE-4C25-AC7E-C0C7D86E26DD}" type="presOf" srcId="{075F090E-EEC5-41CA-A315-F729E3203432}" destId="{238BA891-09CB-44ED-BEF6-007BF532DFC6}" srcOrd="0" destOrd="0" presId="urn:microsoft.com/office/officeart/2005/8/layout/pyramid1"/>
    <dgm:cxn modelId="{E4C0113F-197A-4801-BE8F-28B3D15820C1}" type="presOf" srcId="{335D3ADE-6410-41F3-BCE6-D4A4A9699FE6}" destId="{F9EB35C1-3D00-42F0-AA46-EF05D85D9EC5}" srcOrd="1" destOrd="0" presId="urn:microsoft.com/office/officeart/2005/8/layout/pyramid1"/>
    <dgm:cxn modelId="{0736924D-D3C6-4B64-B61B-964A61B1F110}" srcId="{075F090E-EEC5-41CA-A315-F729E3203432}" destId="{85F3B122-F946-4540-AD34-F8F104C7BE7B}" srcOrd="2" destOrd="0" parTransId="{769CAF71-C577-4E44-9F40-6F45D1FB19C2}" sibTransId="{9B130BAA-C96C-4631-B92E-AD6009667FFA}"/>
    <dgm:cxn modelId="{7B0A5950-E97E-4D08-80D5-6F0652793361}" type="presOf" srcId="{2051BB0A-ED9F-4D2C-B4DA-A3D9F2354F95}" destId="{113F6EA5-709C-490F-BE4D-6A9239BCC505}" srcOrd="1" destOrd="0" presId="urn:microsoft.com/office/officeart/2005/8/layout/pyramid1"/>
    <dgm:cxn modelId="{8E585792-0BBC-4386-B3C1-8F2C5D226657}" type="presOf" srcId="{2051BB0A-ED9F-4D2C-B4DA-A3D9F2354F95}" destId="{24C60A29-6C50-4CFB-8433-D11B1579195F}" srcOrd="0" destOrd="0" presId="urn:microsoft.com/office/officeart/2005/8/layout/pyramid1"/>
    <dgm:cxn modelId="{F262A9A1-2EE1-4216-8592-9858AA946F83}" type="presOf" srcId="{335D3ADE-6410-41F3-BCE6-D4A4A9699FE6}" destId="{483250F0-7C5F-4156-80EF-29FE670C838A}" srcOrd="0" destOrd="0" presId="urn:microsoft.com/office/officeart/2005/8/layout/pyramid1"/>
    <dgm:cxn modelId="{F58035B5-5818-4A29-8689-4C2DBF282AA0}" type="presOf" srcId="{85F3B122-F946-4540-AD34-F8F104C7BE7B}" destId="{81D2E856-6350-4E76-9E38-B34D7D7E6674}" srcOrd="0" destOrd="0" presId="urn:microsoft.com/office/officeart/2005/8/layout/pyramid1"/>
    <dgm:cxn modelId="{52071CD8-558B-4689-B969-EE5B111AA345}" type="presOf" srcId="{85F3B122-F946-4540-AD34-F8F104C7BE7B}" destId="{906DD496-8655-49D8-91ED-A73A3C9B0039}" srcOrd="1" destOrd="0" presId="urn:microsoft.com/office/officeart/2005/8/layout/pyramid1"/>
    <dgm:cxn modelId="{F1CCFCDA-590F-43ED-AAE0-EB254E830006}" srcId="{075F090E-EEC5-41CA-A315-F729E3203432}" destId="{2051BB0A-ED9F-4D2C-B4DA-A3D9F2354F95}" srcOrd="0" destOrd="0" parTransId="{EB8CDF42-6B24-450D-B879-0D45A481D38F}" sibTransId="{D72FC83B-B197-45DD-988E-67F74C0E27F0}"/>
    <dgm:cxn modelId="{F117F1E9-60C9-4DD8-BEDD-A41714C62752}" type="presParOf" srcId="{238BA891-09CB-44ED-BEF6-007BF532DFC6}" destId="{686B61A5-3268-4FA6-B54C-5144E3D4FA6E}" srcOrd="0" destOrd="0" presId="urn:microsoft.com/office/officeart/2005/8/layout/pyramid1"/>
    <dgm:cxn modelId="{68608DE8-8B84-45E7-A75C-BE69F17A4B42}" type="presParOf" srcId="{686B61A5-3268-4FA6-B54C-5144E3D4FA6E}" destId="{24C60A29-6C50-4CFB-8433-D11B1579195F}" srcOrd="0" destOrd="0" presId="urn:microsoft.com/office/officeart/2005/8/layout/pyramid1"/>
    <dgm:cxn modelId="{2BF02556-52BA-41CC-B2A6-E4C8CCCE70CF}" type="presParOf" srcId="{686B61A5-3268-4FA6-B54C-5144E3D4FA6E}" destId="{113F6EA5-709C-490F-BE4D-6A9239BCC505}" srcOrd="1" destOrd="0" presId="urn:microsoft.com/office/officeart/2005/8/layout/pyramid1"/>
    <dgm:cxn modelId="{56B52FE1-0A44-4B17-859B-80E0729CFE16}" type="presParOf" srcId="{238BA891-09CB-44ED-BEF6-007BF532DFC6}" destId="{6E17B409-06C2-4F60-8BCD-A95A573C3273}" srcOrd="1" destOrd="0" presId="urn:microsoft.com/office/officeart/2005/8/layout/pyramid1"/>
    <dgm:cxn modelId="{D023FF4B-6E16-4BE9-862D-280B477A750B}" type="presParOf" srcId="{6E17B409-06C2-4F60-8BCD-A95A573C3273}" destId="{483250F0-7C5F-4156-80EF-29FE670C838A}" srcOrd="0" destOrd="0" presId="urn:microsoft.com/office/officeart/2005/8/layout/pyramid1"/>
    <dgm:cxn modelId="{8080D8F3-DE86-4A25-8E40-7EECD932CAAA}" type="presParOf" srcId="{6E17B409-06C2-4F60-8BCD-A95A573C3273}" destId="{F9EB35C1-3D00-42F0-AA46-EF05D85D9EC5}" srcOrd="1" destOrd="0" presId="urn:microsoft.com/office/officeart/2005/8/layout/pyramid1"/>
    <dgm:cxn modelId="{0E6F7326-0F61-45A9-9295-48DBD52566D4}" type="presParOf" srcId="{238BA891-09CB-44ED-BEF6-007BF532DFC6}" destId="{A5039B8B-1EF7-463C-8393-0A152BCA4179}" srcOrd="2" destOrd="0" presId="urn:microsoft.com/office/officeart/2005/8/layout/pyramid1"/>
    <dgm:cxn modelId="{6E5E6A12-6B02-4F07-9EBE-A0A31C1EA72A}" type="presParOf" srcId="{A5039B8B-1EF7-463C-8393-0A152BCA4179}" destId="{81D2E856-6350-4E76-9E38-B34D7D7E6674}" srcOrd="0" destOrd="0" presId="urn:microsoft.com/office/officeart/2005/8/layout/pyramid1"/>
    <dgm:cxn modelId="{CE053D14-C4AF-4C1C-8771-80A8CFE5E1EF}" type="presParOf" srcId="{A5039B8B-1EF7-463C-8393-0A152BCA4179}" destId="{906DD496-8655-49D8-91ED-A73A3C9B003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A405CD-25E1-4D5E-940C-FF924889487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2504085-CA80-424B-817B-4FE051322E68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Vecka 25</a:t>
          </a: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br>
            <a:rPr lang="sv-SE" dirty="0">
              <a:solidFill>
                <a:schemeClr val="tx1"/>
              </a:solidFill>
            </a:rPr>
          </a:br>
          <a:br>
            <a:rPr lang="sv-SE" dirty="0">
              <a:solidFill>
                <a:schemeClr val="tx1"/>
              </a:solidFill>
            </a:rPr>
          </a:br>
          <a:r>
            <a:rPr lang="sv-SE" dirty="0">
              <a:solidFill>
                <a:schemeClr val="tx1"/>
              </a:solidFill>
            </a:rPr>
            <a:t>Nulägeskoll</a:t>
          </a:r>
        </a:p>
      </dgm:t>
    </dgm:pt>
    <dgm:pt modelId="{F1A55FFE-C3D8-4BB7-A1A5-C1F4B8FD0E2D}" type="parTrans" cxnId="{912F20A1-ED9A-4796-BA39-3E2D3912FE03}">
      <dgm:prSet/>
      <dgm:spPr/>
      <dgm:t>
        <a:bodyPr/>
        <a:lstStyle/>
        <a:p>
          <a:endParaRPr lang="sv-SE"/>
        </a:p>
      </dgm:t>
    </dgm:pt>
    <dgm:pt modelId="{BD3AFE05-A627-461C-AF5B-CEA1B6E29215}" type="sibTrans" cxnId="{912F20A1-ED9A-4796-BA39-3E2D3912FE03}">
      <dgm:prSet/>
      <dgm:spPr/>
      <dgm:t>
        <a:bodyPr/>
        <a:lstStyle/>
        <a:p>
          <a:endParaRPr lang="sv-SE"/>
        </a:p>
      </dgm:t>
    </dgm:pt>
    <dgm:pt modelId="{81E9C177-023B-444F-B30B-7D1F767CB394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Vecka 26</a:t>
          </a: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br>
            <a:rPr lang="sv-SE" dirty="0">
              <a:solidFill>
                <a:schemeClr val="tx1"/>
              </a:solidFill>
            </a:rPr>
          </a:br>
          <a:br>
            <a:rPr lang="sv-SE" dirty="0">
              <a:solidFill>
                <a:schemeClr val="tx1"/>
              </a:solidFill>
            </a:rPr>
          </a:br>
          <a:r>
            <a:rPr lang="sv-SE" dirty="0">
              <a:solidFill>
                <a:schemeClr val="tx1"/>
              </a:solidFill>
            </a:rPr>
            <a:t>Nulägeskoll + </a:t>
          </a:r>
          <a:r>
            <a:rPr lang="sv-SE" dirty="0" err="1">
              <a:solidFill>
                <a:schemeClr val="tx1"/>
              </a:solidFill>
            </a:rPr>
            <a:t>prio</a:t>
          </a:r>
          <a:r>
            <a:rPr lang="sv-SE" dirty="0">
              <a:solidFill>
                <a:schemeClr val="tx1"/>
              </a:solidFill>
            </a:rPr>
            <a:t> åtgärder </a:t>
          </a:r>
        </a:p>
      </dgm:t>
    </dgm:pt>
    <dgm:pt modelId="{24B8C913-69FE-4292-B080-AFAA65D85B99}" type="parTrans" cxnId="{204DCCB3-FD4B-40D2-80D6-E8C2C6890EC7}">
      <dgm:prSet/>
      <dgm:spPr/>
      <dgm:t>
        <a:bodyPr/>
        <a:lstStyle/>
        <a:p>
          <a:endParaRPr lang="sv-SE"/>
        </a:p>
      </dgm:t>
    </dgm:pt>
    <dgm:pt modelId="{29021E21-BFD5-4EFE-B05B-DE6F1BF4F9F5}" type="sibTrans" cxnId="{204DCCB3-FD4B-40D2-80D6-E8C2C6890EC7}">
      <dgm:prSet/>
      <dgm:spPr/>
      <dgm:t>
        <a:bodyPr/>
        <a:lstStyle/>
        <a:p>
          <a:endParaRPr lang="sv-SE"/>
        </a:p>
      </dgm:t>
    </dgm:pt>
    <dgm:pt modelId="{DF594067-1573-4A59-89BA-4A25CC9460EF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Vecka 27</a:t>
          </a:r>
        </a:p>
        <a:p>
          <a:endParaRPr lang="sv-SE" dirty="0">
            <a:solidFill>
              <a:schemeClr val="tx1"/>
            </a:solidFill>
          </a:endParaRPr>
        </a:p>
        <a:p>
          <a:br>
            <a:rPr lang="sv-SE" dirty="0">
              <a:solidFill>
                <a:schemeClr val="tx1"/>
              </a:solidFill>
            </a:rPr>
          </a:br>
          <a:br>
            <a:rPr lang="sv-SE" dirty="0">
              <a:solidFill>
                <a:schemeClr val="tx1"/>
              </a:solidFill>
            </a:rPr>
          </a:br>
          <a:r>
            <a:rPr lang="sv-SE" dirty="0">
              <a:solidFill>
                <a:schemeClr val="tx1"/>
              </a:solidFill>
            </a:rPr>
            <a:t>Åtgärder mätbaruppföljning, struktur för uppföljning klar</a:t>
          </a:r>
        </a:p>
      </dgm:t>
    </dgm:pt>
    <dgm:pt modelId="{162021EB-EFAD-4D92-A83F-BD0F7DAD8C26}" type="parTrans" cxnId="{D76B9552-4A26-473B-B584-1BFAD9B70B21}">
      <dgm:prSet/>
      <dgm:spPr/>
      <dgm:t>
        <a:bodyPr/>
        <a:lstStyle/>
        <a:p>
          <a:endParaRPr lang="sv-SE"/>
        </a:p>
      </dgm:t>
    </dgm:pt>
    <dgm:pt modelId="{AF9648AC-EEBF-4BE1-81C4-0F179304E409}" type="sibTrans" cxnId="{D76B9552-4A26-473B-B584-1BFAD9B70B21}">
      <dgm:prSet/>
      <dgm:spPr/>
      <dgm:t>
        <a:bodyPr/>
        <a:lstStyle/>
        <a:p>
          <a:endParaRPr lang="sv-SE"/>
        </a:p>
      </dgm:t>
    </dgm:pt>
    <dgm:pt modelId="{D5AE9A7F-DE46-4A60-99C6-1D4AA926056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Vecka 28</a:t>
          </a: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br>
            <a:rPr lang="sv-SE" dirty="0">
              <a:solidFill>
                <a:schemeClr val="tx1"/>
              </a:solidFill>
            </a:rPr>
          </a:br>
          <a:r>
            <a:rPr lang="sv-SE" dirty="0">
              <a:solidFill>
                <a:schemeClr val="tx1"/>
              </a:solidFill>
            </a:rPr>
            <a:t> Uppföljning + korrigering</a:t>
          </a:r>
        </a:p>
      </dgm:t>
    </dgm:pt>
    <dgm:pt modelId="{0F5C4756-9B2E-4CCE-84F7-9F77E4A50556}" type="parTrans" cxnId="{10855D96-7F24-4B5E-A220-D7EB75F5DE42}">
      <dgm:prSet/>
      <dgm:spPr/>
      <dgm:t>
        <a:bodyPr/>
        <a:lstStyle/>
        <a:p>
          <a:endParaRPr lang="sv-SE"/>
        </a:p>
      </dgm:t>
    </dgm:pt>
    <dgm:pt modelId="{AF1520D1-7075-470F-B643-A9FF110D2EDD}" type="sibTrans" cxnId="{10855D96-7F24-4B5E-A220-D7EB75F5DE42}">
      <dgm:prSet/>
      <dgm:spPr/>
      <dgm:t>
        <a:bodyPr/>
        <a:lstStyle/>
        <a:p>
          <a:endParaRPr lang="sv-SE"/>
        </a:p>
      </dgm:t>
    </dgm:pt>
    <dgm:pt modelId="{9D88E8A9-462F-4B2A-B1AB-FC1B754F4E3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Vecka 29</a:t>
          </a: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endParaRPr lang="sv-SE" dirty="0">
            <a:solidFill>
              <a:schemeClr val="tx1"/>
            </a:solidFill>
          </a:endParaRPr>
        </a:p>
        <a:p>
          <a:r>
            <a:rPr lang="sv-SE" dirty="0">
              <a:solidFill>
                <a:schemeClr val="tx1"/>
              </a:solidFill>
            </a:rPr>
            <a:t>Uppföljning + korrigering</a:t>
          </a:r>
        </a:p>
      </dgm:t>
    </dgm:pt>
    <dgm:pt modelId="{3AC460D3-ABC0-4DD0-B32A-43B33586BED1}" type="parTrans" cxnId="{6A22612D-7265-4446-BD50-9EFC2C1481E3}">
      <dgm:prSet/>
      <dgm:spPr/>
      <dgm:t>
        <a:bodyPr/>
        <a:lstStyle/>
        <a:p>
          <a:endParaRPr lang="sv-SE"/>
        </a:p>
      </dgm:t>
    </dgm:pt>
    <dgm:pt modelId="{239A3630-63C1-4BE6-9DC5-5B3CD9601878}" type="sibTrans" cxnId="{6A22612D-7265-4446-BD50-9EFC2C1481E3}">
      <dgm:prSet/>
      <dgm:spPr/>
      <dgm:t>
        <a:bodyPr/>
        <a:lstStyle/>
        <a:p>
          <a:endParaRPr lang="sv-SE"/>
        </a:p>
      </dgm:t>
    </dgm:pt>
    <dgm:pt modelId="{D1D009A9-4BE7-44DA-BA97-68D49AB1EA8F}" type="pres">
      <dgm:prSet presAssocID="{BDA405CD-25E1-4D5E-940C-FF924889487C}" presName="CompostProcess" presStyleCnt="0">
        <dgm:presLayoutVars>
          <dgm:dir/>
          <dgm:resizeHandles val="exact"/>
        </dgm:presLayoutVars>
      </dgm:prSet>
      <dgm:spPr/>
    </dgm:pt>
    <dgm:pt modelId="{142DE1DB-EB7C-403A-991E-E11D84FDF762}" type="pres">
      <dgm:prSet presAssocID="{BDA405CD-25E1-4D5E-940C-FF924889487C}" presName="arrow" presStyleLbl="bgShp" presStyleIdx="0" presStyleCnt="1"/>
      <dgm:spPr/>
    </dgm:pt>
    <dgm:pt modelId="{90B5D2FC-4E7E-47A4-8360-EA1D983FBC52}" type="pres">
      <dgm:prSet presAssocID="{BDA405CD-25E1-4D5E-940C-FF924889487C}" presName="linearProcess" presStyleCnt="0"/>
      <dgm:spPr/>
    </dgm:pt>
    <dgm:pt modelId="{9EAFDFD7-F03F-4A30-9D25-8BACA3466F0E}" type="pres">
      <dgm:prSet presAssocID="{B2504085-CA80-424B-817B-4FE051322E68}" presName="textNode" presStyleLbl="node1" presStyleIdx="0" presStyleCnt="5">
        <dgm:presLayoutVars>
          <dgm:bulletEnabled val="1"/>
        </dgm:presLayoutVars>
      </dgm:prSet>
      <dgm:spPr/>
    </dgm:pt>
    <dgm:pt modelId="{DFC4E872-1081-46E2-8630-FAC8A5057324}" type="pres">
      <dgm:prSet presAssocID="{BD3AFE05-A627-461C-AF5B-CEA1B6E29215}" presName="sibTrans" presStyleCnt="0"/>
      <dgm:spPr/>
    </dgm:pt>
    <dgm:pt modelId="{F4292CB9-4A46-472C-9A63-DE1C3883F18D}" type="pres">
      <dgm:prSet presAssocID="{81E9C177-023B-444F-B30B-7D1F767CB394}" presName="textNode" presStyleLbl="node1" presStyleIdx="1" presStyleCnt="5">
        <dgm:presLayoutVars>
          <dgm:bulletEnabled val="1"/>
        </dgm:presLayoutVars>
      </dgm:prSet>
      <dgm:spPr/>
    </dgm:pt>
    <dgm:pt modelId="{7C3AF459-7373-4BDE-ACDB-93763CA528DB}" type="pres">
      <dgm:prSet presAssocID="{29021E21-BFD5-4EFE-B05B-DE6F1BF4F9F5}" presName="sibTrans" presStyleCnt="0"/>
      <dgm:spPr/>
    </dgm:pt>
    <dgm:pt modelId="{00D2EC85-162B-4CD7-8051-830D0DEB9BC8}" type="pres">
      <dgm:prSet presAssocID="{DF594067-1573-4A59-89BA-4A25CC9460EF}" presName="textNode" presStyleLbl="node1" presStyleIdx="2" presStyleCnt="5">
        <dgm:presLayoutVars>
          <dgm:bulletEnabled val="1"/>
        </dgm:presLayoutVars>
      </dgm:prSet>
      <dgm:spPr/>
    </dgm:pt>
    <dgm:pt modelId="{22BE2FD7-903A-4F9A-87E9-62E2E9254176}" type="pres">
      <dgm:prSet presAssocID="{AF9648AC-EEBF-4BE1-81C4-0F179304E409}" presName="sibTrans" presStyleCnt="0"/>
      <dgm:spPr/>
    </dgm:pt>
    <dgm:pt modelId="{DD4DDFCF-134C-4F7C-89E5-C802340A148C}" type="pres">
      <dgm:prSet presAssocID="{D5AE9A7F-DE46-4A60-99C6-1D4AA926056E}" presName="textNode" presStyleLbl="node1" presStyleIdx="3" presStyleCnt="5">
        <dgm:presLayoutVars>
          <dgm:bulletEnabled val="1"/>
        </dgm:presLayoutVars>
      </dgm:prSet>
      <dgm:spPr/>
    </dgm:pt>
    <dgm:pt modelId="{929CA7F2-B6C9-4D18-8DF1-06C987AAFE42}" type="pres">
      <dgm:prSet presAssocID="{AF1520D1-7075-470F-B643-A9FF110D2EDD}" presName="sibTrans" presStyleCnt="0"/>
      <dgm:spPr/>
    </dgm:pt>
    <dgm:pt modelId="{AC34B5D4-26C2-4933-B01E-ABC1D202B028}" type="pres">
      <dgm:prSet presAssocID="{9D88E8A9-462F-4B2A-B1AB-FC1B754F4E3A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6A70F006-C594-4CD1-A8AA-AEC2C278D230}" type="presOf" srcId="{9D88E8A9-462F-4B2A-B1AB-FC1B754F4E3A}" destId="{AC34B5D4-26C2-4933-B01E-ABC1D202B028}" srcOrd="0" destOrd="0" presId="urn:microsoft.com/office/officeart/2005/8/layout/hProcess9"/>
    <dgm:cxn modelId="{6A22612D-7265-4446-BD50-9EFC2C1481E3}" srcId="{BDA405CD-25E1-4D5E-940C-FF924889487C}" destId="{9D88E8A9-462F-4B2A-B1AB-FC1B754F4E3A}" srcOrd="4" destOrd="0" parTransId="{3AC460D3-ABC0-4DD0-B32A-43B33586BED1}" sibTransId="{239A3630-63C1-4BE6-9DC5-5B3CD9601878}"/>
    <dgm:cxn modelId="{31445E46-B635-470B-B58F-B36A89E1F2BF}" type="presOf" srcId="{D5AE9A7F-DE46-4A60-99C6-1D4AA926056E}" destId="{DD4DDFCF-134C-4F7C-89E5-C802340A148C}" srcOrd="0" destOrd="0" presId="urn:microsoft.com/office/officeart/2005/8/layout/hProcess9"/>
    <dgm:cxn modelId="{D76B9552-4A26-473B-B584-1BFAD9B70B21}" srcId="{BDA405CD-25E1-4D5E-940C-FF924889487C}" destId="{DF594067-1573-4A59-89BA-4A25CC9460EF}" srcOrd="2" destOrd="0" parTransId="{162021EB-EFAD-4D92-A83F-BD0F7DAD8C26}" sibTransId="{AF9648AC-EEBF-4BE1-81C4-0F179304E409}"/>
    <dgm:cxn modelId="{6884A052-48F6-4767-A25C-7810B07CC74D}" type="presOf" srcId="{DF594067-1573-4A59-89BA-4A25CC9460EF}" destId="{00D2EC85-162B-4CD7-8051-830D0DEB9BC8}" srcOrd="0" destOrd="0" presId="urn:microsoft.com/office/officeart/2005/8/layout/hProcess9"/>
    <dgm:cxn modelId="{ECA64956-C746-4162-A6BE-A70BD1A959AA}" type="presOf" srcId="{BDA405CD-25E1-4D5E-940C-FF924889487C}" destId="{D1D009A9-4BE7-44DA-BA97-68D49AB1EA8F}" srcOrd="0" destOrd="0" presId="urn:microsoft.com/office/officeart/2005/8/layout/hProcess9"/>
    <dgm:cxn modelId="{10855D96-7F24-4B5E-A220-D7EB75F5DE42}" srcId="{BDA405CD-25E1-4D5E-940C-FF924889487C}" destId="{D5AE9A7F-DE46-4A60-99C6-1D4AA926056E}" srcOrd="3" destOrd="0" parTransId="{0F5C4756-9B2E-4CCE-84F7-9F77E4A50556}" sibTransId="{AF1520D1-7075-470F-B643-A9FF110D2EDD}"/>
    <dgm:cxn modelId="{912F20A1-ED9A-4796-BA39-3E2D3912FE03}" srcId="{BDA405CD-25E1-4D5E-940C-FF924889487C}" destId="{B2504085-CA80-424B-817B-4FE051322E68}" srcOrd="0" destOrd="0" parTransId="{F1A55FFE-C3D8-4BB7-A1A5-C1F4B8FD0E2D}" sibTransId="{BD3AFE05-A627-461C-AF5B-CEA1B6E29215}"/>
    <dgm:cxn modelId="{204DCCB3-FD4B-40D2-80D6-E8C2C6890EC7}" srcId="{BDA405CD-25E1-4D5E-940C-FF924889487C}" destId="{81E9C177-023B-444F-B30B-7D1F767CB394}" srcOrd="1" destOrd="0" parTransId="{24B8C913-69FE-4292-B080-AFAA65D85B99}" sibTransId="{29021E21-BFD5-4EFE-B05B-DE6F1BF4F9F5}"/>
    <dgm:cxn modelId="{6B35C6DF-40A5-47DD-B066-4DEB31FC7FF1}" type="presOf" srcId="{81E9C177-023B-444F-B30B-7D1F767CB394}" destId="{F4292CB9-4A46-472C-9A63-DE1C3883F18D}" srcOrd="0" destOrd="0" presId="urn:microsoft.com/office/officeart/2005/8/layout/hProcess9"/>
    <dgm:cxn modelId="{AA659EE8-6EC0-4FCC-AE0E-D6B0D40D2141}" type="presOf" srcId="{B2504085-CA80-424B-817B-4FE051322E68}" destId="{9EAFDFD7-F03F-4A30-9D25-8BACA3466F0E}" srcOrd="0" destOrd="0" presId="urn:microsoft.com/office/officeart/2005/8/layout/hProcess9"/>
    <dgm:cxn modelId="{F16A23C2-F809-4A32-BB28-F470A2042DEB}" type="presParOf" srcId="{D1D009A9-4BE7-44DA-BA97-68D49AB1EA8F}" destId="{142DE1DB-EB7C-403A-991E-E11D84FDF762}" srcOrd="0" destOrd="0" presId="urn:microsoft.com/office/officeart/2005/8/layout/hProcess9"/>
    <dgm:cxn modelId="{C9FE092D-27FC-4F35-AE1A-4F4C2589C7DB}" type="presParOf" srcId="{D1D009A9-4BE7-44DA-BA97-68D49AB1EA8F}" destId="{90B5D2FC-4E7E-47A4-8360-EA1D983FBC52}" srcOrd="1" destOrd="0" presId="urn:microsoft.com/office/officeart/2005/8/layout/hProcess9"/>
    <dgm:cxn modelId="{AEE27F0E-55E3-4996-B8C9-6887CAC287FE}" type="presParOf" srcId="{90B5D2FC-4E7E-47A4-8360-EA1D983FBC52}" destId="{9EAFDFD7-F03F-4A30-9D25-8BACA3466F0E}" srcOrd="0" destOrd="0" presId="urn:microsoft.com/office/officeart/2005/8/layout/hProcess9"/>
    <dgm:cxn modelId="{2FAC33AA-145A-4541-BD90-AE64BC436791}" type="presParOf" srcId="{90B5D2FC-4E7E-47A4-8360-EA1D983FBC52}" destId="{DFC4E872-1081-46E2-8630-FAC8A5057324}" srcOrd="1" destOrd="0" presId="urn:microsoft.com/office/officeart/2005/8/layout/hProcess9"/>
    <dgm:cxn modelId="{207723F7-B879-419F-9E1F-5691682E4CF3}" type="presParOf" srcId="{90B5D2FC-4E7E-47A4-8360-EA1D983FBC52}" destId="{F4292CB9-4A46-472C-9A63-DE1C3883F18D}" srcOrd="2" destOrd="0" presId="urn:microsoft.com/office/officeart/2005/8/layout/hProcess9"/>
    <dgm:cxn modelId="{88969C31-0244-49CA-A731-33743EC3AAF9}" type="presParOf" srcId="{90B5D2FC-4E7E-47A4-8360-EA1D983FBC52}" destId="{7C3AF459-7373-4BDE-ACDB-93763CA528DB}" srcOrd="3" destOrd="0" presId="urn:microsoft.com/office/officeart/2005/8/layout/hProcess9"/>
    <dgm:cxn modelId="{29B693D0-C834-4963-AE40-FCE47AAB6CBA}" type="presParOf" srcId="{90B5D2FC-4E7E-47A4-8360-EA1D983FBC52}" destId="{00D2EC85-162B-4CD7-8051-830D0DEB9BC8}" srcOrd="4" destOrd="0" presId="urn:microsoft.com/office/officeart/2005/8/layout/hProcess9"/>
    <dgm:cxn modelId="{FBBB2E55-A0FC-45C0-A2F3-A5372FCB83B4}" type="presParOf" srcId="{90B5D2FC-4E7E-47A4-8360-EA1D983FBC52}" destId="{22BE2FD7-903A-4F9A-87E9-62E2E9254176}" srcOrd="5" destOrd="0" presId="urn:microsoft.com/office/officeart/2005/8/layout/hProcess9"/>
    <dgm:cxn modelId="{B4346E8C-41B7-498A-B2A2-FE502137A3B6}" type="presParOf" srcId="{90B5D2FC-4E7E-47A4-8360-EA1D983FBC52}" destId="{DD4DDFCF-134C-4F7C-89E5-C802340A148C}" srcOrd="6" destOrd="0" presId="urn:microsoft.com/office/officeart/2005/8/layout/hProcess9"/>
    <dgm:cxn modelId="{325BE814-7A15-4CAA-A7B3-D96D5F8C3EB8}" type="presParOf" srcId="{90B5D2FC-4E7E-47A4-8360-EA1D983FBC52}" destId="{929CA7F2-B6C9-4D18-8DF1-06C987AAFE42}" srcOrd="7" destOrd="0" presId="urn:microsoft.com/office/officeart/2005/8/layout/hProcess9"/>
    <dgm:cxn modelId="{3D6F87D0-4917-4F9C-9D24-E9B0C52FFE56}" type="presParOf" srcId="{90B5D2FC-4E7E-47A4-8360-EA1D983FBC52}" destId="{AC34B5D4-26C2-4933-B01E-ABC1D202B02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95F61-3A76-42F0-BFDB-029598B1DAC2}">
      <dsp:nvSpPr>
        <dsp:cNvPr id="0" name=""/>
        <dsp:cNvSpPr/>
      </dsp:nvSpPr>
      <dsp:spPr>
        <a:xfrm>
          <a:off x="0" y="0"/>
          <a:ext cx="4368988" cy="57046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Prognos april: -21 000 tkr </a:t>
          </a:r>
        </a:p>
      </dsp:txBody>
      <dsp:txXfrm>
        <a:off x="16708" y="16708"/>
        <a:ext cx="3779372" cy="537044"/>
      </dsp:txXfrm>
    </dsp:sp>
    <dsp:sp modelId="{379B8CD8-EA33-4BEC-A3AF-9C75E6B13182}">
      <dsp:nvSpPr>
        <dsp:cNvPr id="0" name=""/>
        <dsp:cNvSpPr/>
      </dsp:nvSpPr>
      <dsp:spPr>
        <a:xfrm>
          <a:off x="770997" y="697230"/>
          <a:ext cx="4368988" cy="57046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517010"/>
            <a:satOff val="-54700"/>
            <a:lumOff val="62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Prognos maj: -33 000 tkr (bästa prognos/prognos 1)</a:t>
          </a:r>
        </a:p>
      </dsp:txBody>
      <dsp:txXfrm>
        <a:off x="787705" y="713938"/>
        <a:ext cx="3193774" cy="537044"/>
      </dsp:txXfrm>
    </dsp:sp>
    <dsp:sp modelId="{AC5470F0-DB41-427E-A3DB-2015AFC93549}">
      <dsp:nvSpPr>
        <dsp:cNvPr id="0" name=""/>
        <dsp:cNvSpPr/>
      </dsp:nvSpPr>
      <dsp:spPr>
        <a:xfrm>
          <a:off x="3998188" y="448445"/>
          <a:ext cx="370799" cy="3707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4081618" y="448445"/>
        <a:ext cx="203939" cy="2790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60A29-6C50-4CFB-8433-D11B1579195F}">
      <dsp:nvSpPr>
        <dsp:cNvPr id="0" name=""/>
        <dsp:cNvSpPr/>
      </dsp:nvSpPr>
      <dsp:spPr>
        <a:xfrm>
          <a:off x="2709333" y="0"/>
          <a:ext cx="2709333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Direktör och </a:t>
          </a:r>
          <a:r>
            <a:rPr lang="sv-SE" sz="1800" kern="1200" dirty="0" err="1"/>
            <a:t>vc</a:t>
          </a:r>
          <a:endParaRPr lang="sv-S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1 ggr/vecka</a:t>
          </a:r>
        </a:p>
      </dsp:txBody>
      <dsp:txXfrm>
        <a:off x="2709333" y="0"/>
        <a:ext cx="2709333" cy="1806222"/>
      </dsp:txXfrm>
    </dsp:sp>
    <dsp:sp modelId="{483250F0-7C5F-4156-80EF-29FE670C838A}">
      <dsp:nvSpPr>
        <dsp:cNvPr id="0" name=""/>
        <dsp:cNvSpPr/>
      </dsp:nvSpPr>
      <dsp:spPr>
        <a:xfrm>
          <a:off x="1354666" y="1806222"/>
          <a:ext cx="5418666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600" kern="1200" dirty="0"/>
            <a:t>Förstärkt ledningsgrupp 1 ggr/vecka</a:t>
          </a:r>
        </a:p>
      </dsp:txBody>
      <dsp:txXfrm>
        <a:off x="2302933" y="1806222"/>
        <a:ext cx="3522133" cy="1806222"/>
      </dsp:txXfrm>
    </dsp:sp>
    <dsp:sp modelId="{81D2E856-6350-4E76-9E38-B34D7D7E6674}">
      <dsp:nvSpPr>
        <dsp:cNvPr id="0" name=""/>
        <dsp:cNvSpPr/>
      </dsp:nvSpPr>
      <dsp:spPr>
        <a:xfrm>
          <a:off x="0" y="3612444"/>
          <a:ext cx="8128000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kern="1200" dirty="0"/>
            <a:t>Enhets/sektionsmöten</a:t>
          </a:r>
        </a:p>
      </dsp:txBody>
      <dsp:txXfrm>
        <a:off x="1422399" y="3612444"/>
        <a:ext cx="5283200" cy="18062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DE1DB-EB7C-403A-991E-E11D84FDF762}">
      <dsp:nvSpPr>
        <dsp:cNvPr id="0" name=""/>
        <dsp:cNvSpPr/>
      </dsp:nvSpPr>
      <dsp:spPr>
        <a:xfrm>
          <a:off x="685479" y="0"/>
          <a:ext cx="7768763" cy="533549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AFDFD7-F03F-4A30-9D25-8BACA3466F0E}">
      <dsp:nvSpPr>
        <dsp:cNvPr id="0" name=""/>
        <dsp:cNvSpPr/>
      </dsp:nvSpPr>
      <dsp:spPr>
        <a:xfrm>
          <a:off x="2893" y="1600649"/>
          <a:ext cx="1700937" cy="21341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Vecka 25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sv-SE" sz="1300" kern="1200" dirty="0">
              <a:solidFill>
                <a:schemeClr val="tx1"/>
              </a:solidFill>
            </a:rPr>
          </a:br>
          <a:br>
            <a:rPr lang="sv-SE" sz="1300" kern="1200" dirty="0">
              <a:solidFill>
                <a:schemeClr val="tx1"/>
              </a:solidFill>
            </a:rPr>
          </a:br>
          <a:r>
            <a:rPr lang="sv-SE" sz="1300" kern="1200" dirty="0">
              <a:solidFill>
                <a:schemeClr val="tx1"/>
              </a:solidFill>
            </a:rPr>
            <a:t>Nulägeskoll</a:t>
          </a:r>
        </a:p>
      </dsp:txBody>
      <dsp:txXfrm>
        <a:off x="85926" y="1683682"/>
        <a:ext cx="1534871" cy="1968133"/>
      </dsp:txXfrm>
    </dsp:sp>
    <dsp:sp modelId="{F4292CB9-4A46-472C-9A63-DE1C3883F18D}">
      <dsp:nvSpPr>
        <dsp:cNvPr id="0" name=""/>
        <dsp:cNvSpPr/>
      </dsp:nvSpPr>
      <dsp:spPr>
        <a:xfrm>
          <a:off x="1861143" y="1600649"/>
          <a:ext cx="1700937" cy="21341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Vecka 26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sv-SE" sz="1300" kern="1200" dirty="0">
              <a:solidFill>
                <a:schemeClr val="tx1"/>
              </a:solidFill>
            </a:rPr>
          </a:br>
          <a:br>
            <a:rPr lang="sv-SE" sz="1300" kern="1200" dirty="0">
              <a:solidFill>
                <a:schemeClr val="tx1"/>
              </a:solidFill>
            </a:rPr>
          </a:br>
          <a:r>
            <a:rPr lang="sv-SE" sz="1300" kern="1200" dirty="0">
              <a:solidFill>
                <a:schemeClr val="tx1"/>
              </a:solidFill>
            </a:rPr>
            <a:t>Nulägeskoll + </a:t>
          </a:r>
          <a:r>
            <a:rPr lang="sv-SE" sz="1300" kern="1200" dirty="0" err="1">
              <a:solidFill>
                <a:schemeClr val="tx1"/>
              </a:solidFill>
            </a:rPr>
            <a:t>prio</a:t>
          </a:r>
          <a:r>
            <a:rPr lang="sv-SE" sz="1300" kern="1200" dirty="0">
              <a:solidFill>
                <a:schemeClr val="tx1"/>
              </a:solidFill>
            </a:rPr>
            <a:t> åtgärder </a:t>
          </a:r>
        </a:p>
      </dsp:txBody>
      <dsp:txXfrm>
        <a:off x="1944176" y="1683682"/>
        <a:ext cx="1534871" cy="1968133"/>
      </dsp:txXfrm>
    </dsp:sp>
    <dsp:sp modelId="{00D2EC85-162B-4CD7-8051-830D0DEB9BC8}">
      <dsp:nvSpPr>
        <dsp:cNvPr id="0" name=""/>
        <dsp:cNvSpPr/>
      </dsp:nvSpPr>
      <dsp:spPr>
        <a:xfrm>
          <a:off x="3719392" y="1600649"/>
          <a:ext cx="1700937" cy="21341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Vecka 27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sv-SE" sz="1300" kern="1200" dirty="0">
              <a:solidFill>
                <a:schemeClr val="tx1"/>
              </a:solidFill>
            </a:rPr>
          </a:br>
          <a:br>
            <a:rPr lang="sv-SE" sz="1300" kern="1200" dirty="0">
              <a:solidFill>
                <a:schemeClr val="tx1"/>
              </a:solidFill>
            </a:rPr>
          </a:br>
          <a:r>
            <a:rPr lang="sv-SE" sz="1300" kern="1200" dirty="0">
              <a:solidFill>
                <a:schemeClr val="tx1"/>
              </a:solidFill>
            </a:rPr>
            <a:t>Åtgärder mätbaruppföljning, struktur för uppföljning klar</a:t>
          </a:r>
        </a:p>
      </dsp:txBody>
      <dsp:txXfrm>
        <a:off x="3802425" y="1683682"/>
        <a:ext cx="1534871" cy="1968133"/>
      </dsp:txXfrm>
    </dsp:sp>
    <dsp:sp modelId="{DD4DDFCF-134C-4F7C-89E5-C802340A148C}">
      <dsp:nvSpPr>
        <dsp:cNvPr id="0" name=""/>
        <dsp:cNvSpPr/>
      </dsp:nvSpPr>
      <dsp:spPr>
        <a:xfrm>
          <a:off x="5577641" y="1600649"/>
          <a:ext cx="1700937" cy="21341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Vecka 28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sv-SE" sz="1300" kern="1200" dirty="0">
              <a:solidFill>
                <a:schemeClr val="tx1"/>
              </a:solidFill>
            </a:rPr>
          </a:br>
          <a:r>
            <a:rPr lang="sv-SE" sz="1300" kern="1200" dirty="0">
              <a:solidFill>
                <a:schemeClr val="tx1"/>
              </a:solidFill>
            </a:rPr>
            <a:t> Uppföljning + korrigering</a:t>
          </a:r>
        </a:p>
      </dsp:txBody>
      <dsp:txXfrm>
        <a:off x="5660674" y="1683682"/>
        <a:ext cx="1534871" cy="1968133"/>
      </dsp:txXfrm>
    </dsp:sp>
    <dsp:sp modelId="{AC34B5D4-26C2-4933-B01E-ABC1D202B028}">
      <dsp:nvSpPr>
        <dsp:cNvPr id="0" name=""/>
        <dsp:cNvSpPr/>
      </dsp:nvSpPr>
      <dsp:spPr>
        <a:xfrm>
          <a:off x="7435890" y="1600649"/>
          <a:ext cx="1700937" cy="21341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Vecka 29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300" kern="1200" dirty="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solidFill>
                <a:schemeClr val="tx1"/>
              </a:solidFill>
            </a:rPr>
            <a:t>Uppföljning + korrigering</a:t>
          </a:r>
        </a:p>
      </dsp:txBody>
      <dsp:txXfrm>
        <a:off x="7518923" y="1683682"/>
        <a:ext cx="1534871" cy="1968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2023-06-27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2023-06-27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51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936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2735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EF066-3169-4879-887B-94A72C3F5E70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326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8445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3864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796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8274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743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089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126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388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438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9739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650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8823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143441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6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5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5780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61370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6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5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844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8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7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390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62579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örsta sida med 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3" y="1122365"/>
            <a:ext cx="9341908" cy="221932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3" y="3476627"/>
            <a:ext cx="9341908" cy="17811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0378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ubrik och brödtext - Lila bård med 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8942569" y="6356350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2023-06-27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789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81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78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29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74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92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045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87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6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99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1842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47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9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90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1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3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9013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11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8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4885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27/06/2023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059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168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2023-06-27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35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2023-06-27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419581" y="6483351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Familjehemsstatistik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3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  <p:sldLayoutId id="2147484323" r:id="rId8"/>
    <p:sldLayoutId id="2147484324" r:id="rId9"/>
    <p:sldLayoutId id="2147484325" r:id="rId10"/>
    <p:sldLayoutId id="2147484326" r:id="rId11"/>
    <p:sldLayoutId id="2147484327" r:id="rId12"/>
    <p:sldLayoutId id="2147484328" r:id="rId13"/>
    <p:sldLayoutId id="2147484329" r:id="rId14"/>
    <p:sldLayoutId id="2147484330" r:id="rId15"/>
    <p:sldLayoutId id="21474843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4632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8333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  <p:sldLayoutId id="214748435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rubrik 10">
            <a:extLst>
              <a:ext uri="{FF2B5EF4-FFF2-40B4-BE49-F238E27FC236}">
                <a16:creationId xmlns:a16="http://schemas.microsoft.com/office/drawing/2014/main" id="{C4811414-6D86-4DB0-41F9-595836F32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JUNI 2023</a:t>
            </a: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34F7DB48-F0F6-28F1-8725-40FF62CBF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Styrmodell socialförvaltningen + BUF</a:t>
            </a:r>
          </a:p>
        </p:txBody>
      </p:sp>
      <p:pic>
        <p:nvPicPr>
          <p:cNvPr id="4" name="Platshållare för bild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47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1429586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874712" y="439144"/>
            <a:ext cx="9576883" cy="5595378"/>
          </a:xfrm>
        </p:spPr>
        <p:txBody>
          <a:bodyPr/>
          <a:lstStyle/>
          <a:p>
            <a:r>
              <a:rPr lang="sv-SE" sz="4400" dirty="0"/>
              <a:t>Dagens agenda: </a:t>
            </a:r>
            <a:br>
              <a:rPr lang="sv-SE" sz="3600" dirty="0"/>
            </a:br>
            <a:br>
              <a:rPr lang="sv-SE" sz="3600" b="0" dirty="0"/>
            </a:br>
            <a:r>
              <a:rPr lang="sv-SE" sz="3600" b="0" dirty="0"/>
              <a:t>- Varför ses vi?</a:t>
            </a:r>
            <a:br>
              <a:rPr lang="sv-SE" sz="3600" b="0" dirty="0"/>
            </a:br>
            <a:br>
              <a:rPr lang="sv-SE" sz="3600" b="0" dirty="0"/>
            </a:br>
            <a:r>
              <a:rPr lang="sv-SE" sz="3600" b="0" dirty="0"/>
              <a:t>- Ram för arbetet</a:t>
            </a:r>
            <a:br>
              <a:rPr lang="sv-SE" sz="3600" b="0" dirty="0"/>
            </a:br>
            <a:br>
              <a:rPr lang="sv-SE" sz="3600" b="0" dirty="0"/>
            </a:br>
            <a:r>
              <a:rPr lang="sv-SE" sz="3600" b="0" dirty="0"/>
              <a:t>- Styrmodellen</a:t>
            </a:r>
            <a:br>
              <a:rPr lang="sv-SE" sz="3600" b="0" dirty="0"/>
            </a:br>
            <a:br>
              <a:rPr lang="sv-SE" sz="3600" b="0" dirty="0"/>
            </a:br>
            <a:r>
              <a:rPr lang="sv-SE" sz="3600" b="0" dirty="0"/>
              <a:t>- Vad händer nu?</a:t>
            </a:r>
            <a:br>
              <a:rPr lang="sv-SE" sz="3600" b="0" dirty="0"/>
            </a:br>
            <a:br>
              <a:rPr lang="sv-SE" sz="3600" b="0" dirty="0"/>
            </a:br>
            <a:r>
              <a:rPr lang="sv-SE" sz="3600" b="0" dirty="0"/>
              <a:t>- Kommande möten</a:t>
            </a:r>
          </a:p>
        </p:txBody>
      </p:sp>
    </p:spTree>
    <p:extLst>
      <p:ext uri="{BB962C8B-B14F-4D97-AF65-F5344CB8AC3E}">
        <p14:creationId xmlns:p14="http://schemas.microsoft.com/office/powerpoint/2010/main" val="155026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Varför gör vi detta?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74712" y="2179212"/>
            <a:ext cx="9780453" cy="4587348"/>
          </a:xfrm>
        </p:spPr>
        <p:txBody>
          <a:bodyPr>
            <a:normAutofit fontScale="32500" lnSpcReduction="20000"/>
          </a:bodyPr>
          <a:lstStyle/>
          <a:p>
            <a:r>
              <a:rPr lang="sv-SE" dirty="0"/>
              <a:t>Vi arbetar i en politiskt – demokratiskt – styrd organisation där vi i alla led ska arbeta kostnadseffektivt</a:t>
            </a:r>
          </a:p>
          <a:p>
            <a:r>
              <a:rPr lang="sv-SE" dirty="0"/>
              <a:t>Vi överskrider mycket kraftigt tilldelad budget</a:t>
            </a:r>
          </a:p>
          <a:p>
            <a:r>
              <a:rPr lang="sv-SE" dirty="0"/>
              <a:t>Vi har otillräcklig uppföljning</a:t>
            </a:r>
          </a:p>
          <a:p>
            <a:r>
              <a:rPr lang="sv-SE" dirty="0"/>
              <a:t>Vi har en skyldighet att uttömma alla möjligheter till hemmaplanslösningar</a:t>
            </a:r>
          </a:p>
          <a:p>
            <a:r>
              <a:rPr lang="sv-SE" dirty="0"/>
              <a:t>Externa placeringar är ett mycket stort och allvarligt ingrepp i en människas liv </a:t>
            </a:r>
          </a:p>
          <a:p>
            <a:r>
              <a:rPr lang="sv-SE" dirty="0"/>
              <a:t>Kvalitet i externa insatser oklar, resultat nedslående</a:t>
            </a:r>
          </a:p>
          <a:p>
            <a:r>
              <a:rPr lang="sv-SE" dirty="0"/>
              <a:t>Vi har otillräcklig kontroll över placeringarna och behov</a:t>
            </a:r>
          </a:p>
          <a:p>
            <a:r>
              <a:rPr lang="sv-SE" dirty="0"/>
              <a:t>Vi behöver använda våra egna resurser mer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967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795287" y="1420750"/>
            <a:ext cx="9576883" cy="553998"/>
          </a:xfrm>
        </p:spPr>
        <p:txBody>
          <a:bodyPr/>
          <a:lstStyle/>
          <a:p>
            <a:r>
              <a:rPr lang="sv-SE" dirty="0"/>
              <a:t>Ekonomiskt resultat och målbild BUF</a:t>
            </a:r>
          </a:p>
        </p:txBody>
      </p:sp>
      <p:sp>
        <p:nvSpPr>
          <p:cNvPr id="5" name="Högerpil med huvud 4"/>
          <p:cNvSpPr/>
          <p:nvPr/>
        </p:nvSpPr>
        <p:spPr>
          <a:xfrm>
            <a:off x="529389" y="3647974"/>
            <a:ext cx="8999622" cy="981777"/>
          </a:xfrm>
          <a:prstGeom prst="notched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/>
          <p:cNvSpPr txBox="1"/>
          <p:nvPr/>
        </p:nvSpPr>
        <p:spPr>
          <a:xfrm>
            <a:off x="9614197" y="3815696"/>
            <a:ext cx="1674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December 23</a:t>
            </a:r>
            <a:br>
              <a:rPr lang="sv-SE" dirty="0"/>
            </a:br>
            <a:r>
              <a:rPr lang="sv-SE" dirty="0"/>
              <a:t>- 21 miljoner</a:t>
            </a:r>
          </a:p>
        </p:txBody>
      </p:sp>
      <p:grpSp>
        <p:nvGrpSpPr>
          <p:cNvPr id="17" name="Grupp 16"/>
          <p:cNvGrpSpPr/>
          <p:nvPr/>
        </p:nvGrpSpPr>
        <p:grpSpPr>
          <a:xfrm>
            <a:off x="795287" y="4831883"/>
            <a:ext cx="8733724" cy="542470"/>
            <a:chOff x="549241" y="-231679"/>
            <a:chExt cx="7967312" cy="542470"/>
          </a:xfrm>
        </p:grpSpPr>
        <p:sp>
          <p:nvSpPr>
            <p:cNvPr id="8" name="textruta 7"/>
            <p:cNvSpPr txBox="1"/>
            <p:nvPr/>
          </p:nvSpPr>
          <p:spPr>
            <a:xfrm>
              <a:off x="549241" y="-212429"/>
              <a:ext cx="760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mars</a:t>
              </a:r>
            </a:p>
          </p:txBody>
        </p:sp>
        <p:sp>
          <p:nvSpPr>
            <p:cNvPr id="9" name="textruta 8"/>
            <p:cNvSpPr txBox="1"/>
            <p:nvPr/>
          </p:nvSpPr>
          <p:spPr>
            <a:xfrm>
              <a:off x="1395286" y="-212429"/>
              <a:ext cx="9914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april</a:t>
              </a:r>
            </a:p>
          </p:txBody>
        </p:sp>
        <p:sp>
          <p:nvSpPr>
            <p:cNvPr id="10" name="textruta 9"/>
            <p:cNvSpPr txBox="1"/>
            <p:nvPr/>
          </p:nvSpPr>
          <p:spPr>
            <a:xfrm>
              <a:off x="2279832" y="-212429"/>
              <a:ext cx="7122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maj</a:t>
              </a:r>
            </a:p>
          </p:txBody>
        </p:sp>
        <p:sp>
          <p:nvSpPr>
            <p:cNvPr id="11" name="textruta 10"/>
            <p:cNvSpPr txBox="1"/>
            <p:nvPr/>
          </p:nvSpPr>
          <p:spPr>
            <a:xfrm>
              <a:off x="3133811" y="-212429"/>
              <a:ext cx="7122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juni</a:t>
              </a:r>
            </a:p>
          </p:txBody>
        </p:sp>
        <p:sp>
          <p:nvSpPr>
            <p:cNvPr id="12" name="textruta 11"/>
            <p:cNvSpPr txBox="1"/>
            <p:nvPr/>
          </p:nvSpPr>
          <p:spPr>
            <a:xfrm>
              <a:off x="4652235" y="-231679"/>
              <a:ext cx="1011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augusti</a:t>
              </a:r>
            </a:p>
          </p:txBody>
        </p:sp>
        <p:sp>
          <p:nvSpPr>
            <p:cNvPr id="13" name="textruta 12"/>
            <p:cNvSpPr txBox="1"/>
            <p:nvPr/>
          </p:nvSpPr>
          <p:spPr>
            <a:xfrm>
              <a:off x="3982526" y="-231679"/>
              <a:ext cx="7122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juli</a:t>
              </a:r>
            </a:p>
          </p:txBody>
        </p:sp>
        <p:sp>
          <p:nvSpPr>
            <p:cNvPr id="14" name="textruta 13"/>
            <p:cNvSpPr txBox="1"/>
            <p:nvPr/>
          </p:nvSpPr>
          <p:spPr>
            <a:xfrm>
              <a:off x="5664013" y="-212429"/>
              <a:ext cx="1065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september</a:t>
              </a:r>
            </a:p>
          </p:txBody>
        </p:sp>
        <p:sp>
          <p:nvSpPr>
            <p:cNvPr id="15" name="textruta 14"/>
            <p:cNvSpPr txBox="1"/>
            <p:nvPr/>
          </p:nvSpPr>
          <p:spPr>
            <a:xfrm>
              <a:off x="6815660" y="-212429"/>
              <a:ext cx="712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oktober</a:t>
              </a:r>
            </a:p>
          </p:txBody>
        </p:sp>
        <p:sp>
          <p:nvSpPr>
            <p:cNvPr id="16" name="textruta 15"/>
            <p:cNvSpPr txBox="1"/>
            <p:nvPr/>
          </p:nvSpPr>
          <p:spPr>
            <a:xfrm>
              <a:off x="7613582" y="-212429"/>
              <a:ext cx="9029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/>
                <a:t>november</a:t>
              </a:r>
            </a:p>
          </p:txBody>
        </p:sp>
      </p:grpSp>
      <p:sp>
        <p:nvSpPr>
          <p:cNvPr id="18" name="textruta 17"/>
          <p:cNvSpPr txBox="1"/>
          <p:nvPr/>
        </p:nvSpPr>
        <p:spPr>
          <a:xfrm>
            <a:off x="631656" y="5457525"/>
            <a:ext cx="927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- 9,142</a:t>
            </a:r>
          </a:p>
        </p:txBody>
      </p:sp>
      <p:sp>
        <p:nvSpPr>
          <p:cNvPr id="19" name="textruta 18"/>
          <p:cNvSpPr txBox="1"/>
          <p:nvPr/>
        </p:nvSpPr>
        <p:spPr>
          <a:xfrm>
            <a:off x="1477701" y="5449572"/>
            <a:ext cx="927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- 11,398</a:t>
            </a:r>
          </a:p>
        </p:txBody>
      </p:sp>
      <p:sp>
        <p:nvSpPr>
          <p:cNvPr id="20" name="textruta 19"/>
          <p:cNvSpPr txBox="1"/>
          <p:nvPr/>
        </p:nvSpPr>
        <p:spPr>
          <a:xfrm>
            <a:off x="2392103" y="5453548"/>
            <a:ext cx="927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- 17,634</a:t>
            </a:r>
          </a:p>
        </p:txBody>
      </p:sp>
    </p:spTree>
    <p:extLst>
      <p:ext uri="{BB962C8B-B14F-4D97-AF65-F5344CB8AC3E}">
        <p14:creationId xmlns:p14="http://schemas.microsoft.com/office/powerpoint/2010/main" val="365273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3399356"/>
          </a:xfrm>
        </p:spPr>
        <p:txBody>
          <a:bodyPr/>
          <a:lstStyle/>
          <a:p>
            <a:pPr fontAlgn="base"/>
            <a:r>
              <a:rPr lang="sv-SE" dirty="0"/>
              <a:t>FHE mål – Rekrytera över 10 konsulentstödda familjehem under 2023: status Pågående </a:t>
            </a:r>
            <a:r>
              <a:rPr lang="sv-SE" b="1" dirty="0"/>
              <a:t>ca 1,3 mkr okt-dec 2023</a:t>
            </a:r>
            <a:r>
              <a:rPr lang="en-US" dirty="0"/>
              <a:t>​</a:t>
            </a:r>
            <a:br>
              <a:rPr lang="en-US" dirty="0"/>
            </a:br>
            <a:endParaRPr lang="en-US" dirty="0"/>
          </a:p>
          <a:p>
            <a:pPr fontAlgn="base"/>
            <a:r>
              <a:rPr lang="sv-SE" dirty="0"/>
              <a:t>Ändra ersättning till familjehem. Vårdnadsöverflyttade: status Pågående </a:t>
            </a:r>
            <a:r>
              <a:rPr lang="sv-SE" b="1" dirty="0"/>
              <a:t>ca 1 mkr på ett år</a:t>
            </a:r>
            <a:r>
              <a:rPr lang="sv-SE" dirty="0"/>
              <a:t> </a:t>
            </a:r>
            <a:r>
              <a:rPr lang="en-US" dirty="0"/>
              <a:t>​</a:t>
            </a:r>
            <a:br>
              <a:rPr lang="en-US" dirty="0"/>
            </a:br>
            <a:endParaRPr lang="en-US" dirty="0"/>
          </a:p>
          <a:p>
            <a:pPr fontAlgn="base"/>
            <a:r>
              <a:rPr lang="sv-SE" dirty="0"/>
              <a:t>Chef i beredskap BUF/GR: status pågående, kommer starta 1 aug 2023 </a:t>
            </a:r>
            <a:r>
              <a:rPr lang="sv-SE" b="1" dirty="0"/>
              <a:t>ca 300 000 kr på ett år</a:t>
            </a:r>
            <a:r>
              <a:rPr lang="sv-SE" dirty="0"/>
              <a:t>​</a:t>
            </a:r>
            <a:br>
              <a:rPr lang="sv-SE" dirty="0"/>
            </a:br>
            <a:endParaRPr lang="sv-SE" dirty="0"/>
          </a:p>
          <a:p>
            <a:pPr fontAlgn="base"/>
            <a:r>
              <a:rPr lang="sv-SE" dirty="0"/>
              <a:t>Avsluta ca 15 externa placeringar: status pågående </a:t>
            </a:r>
            <a:r>
              <a:rPr lang="sv-SE" b="1" dirty="0"/>
              <a:t>ca 10 mkr (juli-dec) Nettot ska minska.</a:t>
            </a:r>
            <a:endParaRPr lang="en-US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874712" y="618236"/>
            <a:ext cx="9576883" cy="498598"/>
          </a:xfrm>
        </p:spPr>
        <p:txBody>
          <a:bodyPr/>
          <a:lstStyle/>
          <a:p>
            <a:r>
              <a:rPr lang="sv-SE" sz="3600" dirty="0"/>
              <a:t>Plan A för BUF, beslutat av verksamhetschef</a:t>
            </a:r>
          </a:p>
        </p:txBody>
      </p:sp>
      <p:sp>
        <p:nvSpPr>
          <p:cNvPr id="4" name="AutoShape 2" descr="https://sec-powerpoint.officeapps.live.com/pods/GetClipboardImage.ashx?Id=cbdce1f0-283d-4b5a-b1a0-f77ee47f0efd&amp;DC=GSE1&amp;pkey=aa747cd8-8929-4157-9ab7-24d347f2518e&amp;wdwaccluster=GSE1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4" descr="https://sec-powerpoint.officeapps.live.com/pods/GetClipboardImage.ashx?Id=473356cc-a3c2-4f97-9c72-f5f335114006&amp;DC=GSE1&amp;pkey=86a4b6d6-e718-4525-b1de-93fe0a031c0a&amp;wdwaccluster=GSE1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6" descr="https://sec-powerpoint.officeapps.live.com/pods/GetClipboardImage.ashx?Id=a6afa39c-d1ae-478e-8bd9-6f4317c79cf4&amp;DC=GSE1&amp;pkey=3c987970-97ac-4c18-b988-76f5357a3314&amp;wdwaccluster=GSE1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8" descr="https://sec-powerpoint.officeapps.live.com/pods/GetClipboardImage.ashx?Id=a6afa39c-d1ae-478e-8bd9-6f4317c79cf4&amp;DC=GSE1&amp;pkey=3c987970-97ac-4c18-b988-76f5357a3314&amp;wdwaccluster=GSE1"/>
          <p:cNvSpPr>
            <a:spLocks noChangeAspect="1" noChangeArrowheads="1"/>
          </p:cNvSpPr>
          <p:nvPr/>
        </p:nvSpPr>
        <p:spPr bwMode="auto">
          <a:xfrm>
            <a:off x="66992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822325" y="5338652"/>
            <a:ext cx="9130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rgbClr val="1A355C"/>
                </a:solidFill>
                <a:latin typeface="Roboto Light" panose="02000000000000000000" pitchFamily="2" charset="0"/>
              </a:rPr>
              <a:t>Om vi genomför de olika åtgärdspunkterna i plan A </a:t>
            </a:r>
            <a:r>
              <a:rPr lang="sv-SE" b="1" dirty="0">
                <a:solidFill>
                  <a:srgbClr val="1A355C"/>
                </a:solidFill>
                <a:latin typeface="Roboto Light" panose="02000000000000000000" pitchFamily="2" charset="0"/>
              </a:rPr>
              <a:t>beräknas vi minska på kostnaderna med ca 12 mkr under 2023. 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3986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62DA18-1D14-6091-4E12-F6D348433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596581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Barn, unga och familj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E4DA427-D156-24FA-D263-0B569A932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230122"/>
            <a:ext cx="4950204" cy="2653093"/>
          </a:xfrm>
        </p:spPr>
        <p:txBody>
          <a:bodyPr wrap="square">
            <a:normAutofit fontScale="77500" lnSpcReduction="20000"/>
          </a:bodyPr>
          <a:lstStyle/>
          <a:p>
            <a:r>
              <a:rPr lang="sv-SE" dirty="0"/>
              <a:t>Utifrån de framtagna åtgärderna ser vi ingen förändring fram till vecka 24.</a:t>
            </a:r>
          </a:p>
          <a:p>
            <a:r>
              <a:rPr lang="sv-SE" dirty="0"/>
              <a:t>Antalet klienter i extern vård ligger relativt konstant sedan mars, till och med ökat något.</a:t>
            </a:r>
          </a:p>
          <a:p>
            <a:r>
              <a:rPr lang="sv-SE" dirty="0"/>
              <a:t>Andelen LVU av det totala antalet externt placerade har däremot ökat sedan i mars. </a:t>
            </a:r>
          </a:p>
          <a:p>
            <a:r>
              <a:rPr lang="sv-SE" dirty="0"/>
              <a:t>Personalkostnaderna ligger drygt 4,0 mnkr över budget.</a:t>
            </a:r>
          </a:p>
          <a:p>
            <a:r>
              <a:rPr lang="sv-SE" dirty="0"/>
              <a:t>För att nå ett resultat på -33 000 tkr krävs att antalet externa placeringar minskar mycket under andra halvåret. </a:t>
            </a:r>
          </a:p>
          <a:p>
            <a:endParaRPr lang="sv-SE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015DE02-B914-45AD-B281-DAFC94BA1783}"/>
              </a:ext>
            </a:extLst>
          </p:cNvPr>
          <p:cNvGraphicFramePr/>
          <p:nvPr/>
        </p:nvGraphicFramePr>
        <p:xfrm>
          <a:off x="863999" y="1833504"/>
          <a:ext cx="5139986" cy="1267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latshållare för bild 13">
            <a:extLst>
              <a:ext uri="{FF2B5EF4-FFF2-40B4-BE49-F238E27FC236}">
                <a16:creationId xmlns:a16="http://schemas.microsoft.com/office/drawing/2014/main" id="{5754FAEE-B512-4E0D-A783-1A6402769C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" b="1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43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788085" y="1517002"/>
            <a:ext cx="9576883" cy="4138020"/>
          </a:xfrm>
        </p:spPr>
        <p:txBody>
          <a:bodyPr/>
          <a:lstStyle/>
          <a:p>
            <a:pPr marL="685800" indent="-685800">
              <a:buFontTx/>
              <a:buChar char="-"/>
            </a:pPr>
            <a:r>
              <a:rPr lang="sv-SE" dirty="0"/>
              <a:t>Arbeta lojalt enligt uppdrag tillsammans – ge energi och hopp i samlad riktning för våra invånares bästa</a:t>
            </a:r>
          </a:p>
          <a:p>
            <a:pPr marL="685800" indent="-685800">
              <a:buFontTx/>
              <a:buChar char="-"/>
            </a:pPr>
            <a:r>
              <a:rPr lang="sv-SE" dirty="0"/>
              <a:t>Arbeta utifrån fakta  </a:t>
            </a:r>
          </a:p>
          <a:p>
            <a:pPr marL="685800" indent="-685800">
              <a:buFontTx/>
              <a:buChar char="-"/>
            </a:pPr>
            <a:r>
              <a:rPr lang="sv-SE" dirty="0"/>
              <a:t>Tydlig styrning och uppföljning, tydliga uppdrag och mätbara mål/effekter. Ställa samma frågor i alla led</a:t>
            </a:r>
          </a:p>
          <a:p>
            <a:pPr marL="685800" indent="-685800">
              <a:buFontTx/>
              <a:buChar char="-"/>
            </a:pPr>
            <a:r>
              <a:rPr lang="sv-SE" dirty="0"/>
              <a:t>Ha helhetsfokus i vårt arbete – inte bara fokus placeringar, risk för obalans i stort</a:t>
            </a:r>
          </a:p>
          <a:p>
            <a:pPr marL="685800" indent="-685800">
              <a:buFontTx/>
              <a:buChar char="-"/>
            </a:pPr>
            <a:r>
              <a:rPr lang="sv-SE" dirty="0"/>
              <a:t>Samsyn, överensstämmande kommunikation</a:t>
            </a:r>
          </a:p>
          <a:p>
            <a:pPr marL="685800" indent="-685800">
              <a:buFontTx/>
              <a:buChar char="-"/>
            </a:pPr>
            <a:r>
              <a:rPr lang="sv-SE" dirty="0"/>
              <a:t>Skapa struktur som främjar önskad kultur – tydlig förväntan i agerande och stöd för det</a:t>
            </a:r>
          </a:p>
          <a:p>
            <a:pPr marL="685800" indent="-685800">
              <a:buFontTx/>
              <a:buChar char="-"/>
            </a:pPr>
            <a:r>
              <a:rPr lang="sv-SE" dirty="0"/>
              <a:t>Inte dumsnåla! 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Ram för arbetet</a:t>
            </a:r>
          </a:p>
        </p:txBody>
      </p:sp>
    </p:spTree>
    <p:extLst>
      <p:ext uri="{BB962C8B-B14F-4D97-AF65-F5344CB8AC3E}">
        <p14:creationId xmlns:p14="http://schemas.microsoft.com/office/powerpoint/2010/main" val="408813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874712" y="1748009"/>
            <a:ext cx="9576883" cy="567811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768835" y="411407"/>
            <a:ext cx="9576883" cy="553998"/>
          </a:xfrm>
        </p:spPr>
        <p:txBody>
          <a:bodyPr/>
          <a:lstStyle/>
          <a:p>
            <a:r>
              <a:rPr lang="sv-SE" dirty="0"/>
              <a:t>Barn, unga och familj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478872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Bildtext vänsterpil 4"/>
          <p:cNvSpPr/>
          <p:nvPr/>
        </p:nvSpPr>
        <p:spPr>
          <a:xfrm>
            <a:off x="7709836" y="1126156"/>
            <a:ext cx="3003082" cy="1189664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Fokus placeringar och ledningsstöd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619718" y="6092650"/>
            <a:ext cx="9269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/>
              <a:t>Beslutsråd placeringar &gt; 2 ggr/vecka</a:t>
            </a:r>
          </a:p>
        </p:txBody>
      </p:sp>
      <p:sp>
        <p:nvSpPr>
          <p:cNvPr id="7" name="Högerpil 6"/>
          <p:cNvSpPr/>
          <p:nvPr/>
        </p:nvSpPr>
        <p:spPr>
          <a:xfrm>
            <a:off x="191435" y="5701716"/>
            <a:ext cx="2223435" cy="1111633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Ändrad delegation</a:t>
            </a:r>
          </a:p>
        </p:txBody>
      </p:sp>
      <p:sp>
        <p:nvSpPr>
          <p:cNvPr id="8" name="Bildtext vänsterpil 7"/>
          <p:cNvSpPr/>
          <p:nvPr/>
        </p:nvSpPr>
        <p:spPr>
          <a:xfrm>
            <a:off x="8499107" y="2675823"/>
            <a:ext cx="2213811" cy="126091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Fokus styrning och uppföljning</a:t>
            </a:r>
          </a:p>
        </p:txBody>
      </p:sp>
      <p:sp>
        <p:nvSpPr>
          <p:cNvPr id="9" name="Upp-ned 8"/>
          <p:cNvSpPr/>
          <p:nvPr/>
        </p:nvSpPr>
        <p:spPr>
          <a:xfrm>
            <a:off x="4158113" y="3936733"/>
            <a:ext cx="558266" cy="875899"/>
          </a:xfrm>
          <a:prstGeom prst="up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8115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5861568"/>
          </a:xfrm>
        </p:spPr>
        <p:txBody>
          <a:bodyPr/>
          <a:lstStyle/>
          <a:p>
            <a:r>
              <a:rPr lang="sv-SE" sz="2400" dirty="0"/>
              <a:t>Ändrad delegation</a:t>
            </a:r>
          </a:p>
          <a:p>
            <a:r>
              <a:rPr lang="sv-SE" sz="2400" dirty="0"/>
              <a:t>Beslutsråd 2ggr/vecka </a:t>
            </a:r>
            <a:r>
              <a:rPr lang="sv-SE" sz="2400" dirty="0" err="1"/>
              <a:t>inkl</a:t>
            </a:r>
            <a:r>
              <a:rPr lang="sv-SE" sz="2400" dirty="0"/>
              <a:t> vakansprövning på tjänster</a:t>
            </a:r>
          </a:p>
          <a:p>
            <a:r>
              <a:rPr lang="sv-SE" sz="2400" dirty="0"/>
              <a:t>Underlag till beslutsråd, dagen innan</a:t>
            </a:r>
          </a:p>
          <a:p>
            <a:r>
              <a:rPr lang="sv-SE" sz="2400" dirty="0"/>
              <a:t>Placeringslista med hemtagningsplan SIS/HVB Mätbara indikationer </a:t>
            </a:r>
          </a:p>
          <a:p>
            <a:r>
              <a:rPr lang="sv-SE" sz="2400" dirty="0"/>
              <a:t>Inventera våra insatser, boenden, familjebehandling och koppla till hemtagning.  Mätbara indikationer till nästa gång </a:t>
            </a:r>
          </a:p>
          <a:p>
            <a:r>
              <a:rPr lang="sv-SE" sz="2400" dirty="0"/>
              <a:t>Vad kan vi ställa om ? Både till hemtagning och förhindrande.</a:t>
            </a:r>
          </a:p>
          <a:p>
            <a:r>
              <a:rPr lang="sv-SE" sz="2400" dirty="0"/>
              <a:t>Få koll på personalkostnader – vakansprövning på beslutsråd  </a:t>
            </a:r>
          </a:p>
          <a:p>
            <a:r>
              <a:rPr lang="sv-SE" sz="2400" dirty="0"/>
              <a:t>Nulägeskoll: vad vet vi idag och vad behöver vi ta fram till nästa gång?</a:t>
            </a:r>
          </a:p>
          <a:p>
            <a:endParaRPr lang="sv-SE" sz="2800" dirty="0"/>
          </a:p>
          <a:p>
            <a:endParaRPr lang="sv-SE" sz="2800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Vad händer nu?</a:t>
            </a:r>
          </a:p>
        </p:txBody>
      </p:sp>
    </p:spTree>
    <p:extLst>
      <p:ext uri="{BB962C8B-B14F-4D97-AF65-F5344CB8AC3E}">
        <p14:creationId xmlns:p14="http://schemas.microsoft.com/office/powerpoint/2010/main" val="91250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90AA6D68-72C5-285A-0F14-7491E8B2184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tretch/>
        </p:blipFill>
        <p:spPr>
          <a:xfrm>
            <a:off x="2726839" y="68263"/>
            <a:ext cx="6738321" cy="6721475"/>
          </a:xfrm>
          <a:noFill/>
        </p:spPr>
      </p:pic>
    </p:spTree>
    <p:extLst>
      <p:ext uri="{BB962C8B-B14F-4D97-AF65-F5344CB8AC3E}">
        <p14:creationId xmlns:p14="http://schemas.microsoft.com/office/powerpoint/2010/main" val="54195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0BA81F27-1468-A79A-6549-A3171D4BE2C0}"/>
              </a:ext>
            </a:extLst>
          </p:cNvPr>
          <p:cNvSpPr txBox="1"/>
          <p:nvPr/>
        </p:nvSpPr>
        <p:spPr>
          <a:xfrm>
            <a:off x="286439" y="1859339"/>
            <a:ext cx="119055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Socialnämnden föreslås att revidera arbetsinstruktionen för socialnämnden, daterad den 3 januari 2023 genom att beslut om ersättning till familjehem, kontaktpersoner samt kontaktfamiljer som överstiger SKR:s rekommendationer vad gäller barn omfattas av Verksamhetschefs ekonomiansvar samt att beslut om ersättning till familjehem, kontaktpersoner samt kontaktfamiljer enligt SKR:s rekommendationer som gäller barn omfattas av enhetschefs ekonomiansvar. </a:t>
            </a:r>
          </a:p>
        </p:txBody>
      </p:sp>
    </p:spTree>
    <p:extLst>
      <p:ext uri="{BB962C8B-B14F-4D97-AF65-F5344CB8AC3E}">
        <p14:creationId xmlns:p14="http://schemas.microsoft.com/office/powerpoint/2010/main" val="1128857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998699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874711" y="248836"/>
            <a:ext cx="9576883" cy="553998"/>
          </a:xfrm>
        </p:spPr>
        <p:txBody>
          <a:bodyPr/>
          <a:lstStyle/>
          <a:p>
            <a:r>
              <a:rPr lang="sv-SE" dirty="0"/>
              <a:t>Vad händer nästa gång? Och sen?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85058970"/>
              </p:ext>
            </p:extLst>
          </p:nvPr>
        </p:nvGraphicFramePr>
        <p:xfrm>
          <a:off x="1155032" y="677705"/>
          <a:ext cx="9139722" cy="5335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ruta 4"/>
          <p:cNvSpPr txBox="1"/>
          <p:nvPr/>
        </p:nvSpPr>
        <p:spPr>
          <a:xfrm>
            <a:off x="1155032" y="5313145"/>
            <a:ext cx="4398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Deltagare?</a:t>
            </a:r>
          </a:p>
        </p:txBody>
      </p:sp>
    </p:spTree>
    <p:extLst>
      <p:ext uri="{BB962C8B-B14F-4D97-AF65-F5344CB8AC3E}">
        <p14:creationId xmlns:p14="http://schemas.microsoft.com/office/powerpoint/2010/main" val="2486773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874712" y="1320154"/>
            <a:ext cx="9576883" cy="1107996"/>
          </a:xfrm>
        </p:spPr>
        <p:txBody>
          <a:bodyPr/>
          <a:lstStyle/>
          <a:p>
            <a:r>
              <a:rPr lang="sv-SE" dirty="0"/>
              <a:t>Vi ses en gång per vecka hela sommaren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2702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874714" y="4342945"/>
            <a:ext cx="9144000" cy="1495794"/>
          </a:xfrm>
        </p:spPr>
        <p:txBody>
          <a:bodyPr/>
          <a:lstStyle/>
          <a:p>
            <a:r>
              <a:rPr lang="sv-SE" dirty="0"/>
              <a:t>Tillsammans, målmedvetet och hållbart!</a:t>
            </a:r>
          </a:p>
        </p:txBody>
      </p:sp>
      <p:pic>
        <p:nvPicPr>
          <p:cNvPr id="6" name="Platshållare för bild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7843316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11.xml><?xml version="1.0" encoding="utf-8"?>
<a:theme xmlns:a="http://schemas.openxmlformats.org/drawingml/2006/main" name="1_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Team Document" ma:contentTypeID="0x010100B16161C1156749828247A73D7190880000F142D64C5524479287B1CAE1A74A2E5800C12A1D48CDA14B4C868AC34CBB0F05D6" ma:contentTypeVersion="11" ma:contentTypeDescription="Project Team Document Content Type" ma:contentTypeScope="" ma:versionID="915f9e1a6cf44fee00de5724c890b7c7">
  <xsd:schema xmlns:xsd="http://www.w3.org/2001/XMLSchema" xmlns:xs="http://www.w3.org/2001/XMLSchema" xmlns:p="http://schemas.microsoft.com/office/2006/metadata/properties" xmlns:ns2="66a23404-d4dd-442b-8e22-6abfd5039510" xmlns:ns3="926b2424-fd85-4030-bcb9-ed83bdc65e04" targetNamespace="http://schemas.microsoft.com/office/2006/metadata/properties" ma:root="true" ma:fieldsID="1f1fb21c08bb8fde5694b9b2a0a7efae" ns2:_="" ns3:_="">
    <xsd:import namespace="66a23404-d4dd-442b-8e22-6abfd5039510"/>
    <xsd:import namespace="926b2424-fd85-4030-bcb9-ed83bdc65e04"/>
    <xsd:element name="properties">
      <xsd:complexType>
        <xsd:sequence>
          <xsd:element name="documentManagement">
            <xsd:complexType>
              <xsd:all>
                <xsd:element ref="ns2:f1aee8533cf548f1ae3f00b1ba124e03" minOccurs="0"/>
                <xsd:element ref="ns2:TaxCatchAll" minOccurs="0"/>
                <xsd:element ref="ns2:TaxCatchAllLabel" minOccurs="0"/>
                <xsd:element ref="ns2:b89223313b284f2a879bf9c1e2dff829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23404-d4dd-442b-8e22-6abfd5039510" elementFormDefault="qualified">
    <xsd:import namespace="http://schemas.microsoft.com/office/2006/documentManagement/types"/>
    <xsd:import namespace="http://schemas.microsoft.com/office/infopath/2007/PartnerControls"/>
    <xsd:element name="f1aee8533cf548f1ae3f00b1ba124e03" ma:index="8" nillable="true" ma:taxonomy="true" ma:internalName="f1aee8533cf548f1ae3f00b1ba124e03" ma:taxonomyFieldName="DWDivisions" ma:displayName="Förvaltning/bolag" ma:default="1;#Stadsledningsförvaltningen|b6fc8a29-992e-469d-83ac-4d8ea7b94e08" ma:fieldId="{f1aee853-3cf5-48f1-ae3f-00b1ba124e03}" ma:taxonomyMulti="true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e1590af4-e573-42ab-ac54-e9f6e2c0143c}" ma:internalName="TaxCatchAll" ma:showField="CatchAllData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e1590af4-e573-42ab-ac54-e9f6e2c0143c}" ma:internalName="TaxCatchAllLabel" ma:readOnly="true" ma:showField="CatchAllDataLabel" ma:web="66a23404-d4dd-442b-8e22-6abfd50395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b2424-fd85-4030-bcb9-ed83bdc65e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23404-d4dd-442b-8e22-6abfd5039510">
      <Value>1</Value>
    </TaxCatchAll>
    <f1aee8533cf548f1ae3f00b1ba124e03 xmlns="66a23404-d4dd-442b-8e22-6abfd503951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Stadsledningsförvaltningen</TermName>
          <TermId xmlns="http://schemas.microsoft.com/office/infopath/2007/PartnerControls">b6fc8a29-992e-469d-83ac-4d8ea7b94e08</TermId>
        </TermInfo>
      </Terms>
    </f1aee8533cf548f1ae3f00b1ba124e03>
    <b89223313b284f2a879bf9c1e2dff829 xmlns="66a23404-d4dd-442b-8e22-6abfd5039510">
      <Terms xmlns="http://schemas.microsoft.com/office/infopath/2007/PartnerControls"/>
    </b89223313b284f2a879bf9c1e2dff829>
    <lcf76f155ced4ddcb4097134ff3c332f xmlns="926b2424-fd85-4030-bcb9-ed83bdc65e0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74F328-F11B-4972-8F7C-479292ECC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23404-d4dd-442b-8e22-6abfd5039510"/>
    <ds:schemaRef ds:uri="926b2424-fd85-4030-bcb9-ed83bdc65e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purl.org/dc/dcmitype/"/>
    <ds:schemaRef ds:uri="http://purl.org/dc/terms/"/>
    <ds:schemaRef ds:uri="66a23404-d4dd-442b-8e22-6abfd5039510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926b2424-fd85-4030-bcb9-ed83bdc65e0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3005</TotalTime>
  <Words>679</Words>
  <Application>Microsoft Office PowerPoint</Application>
  <PresentationFormat>Bredbild</PresentationFormat>
  <Paragraphs>105</Paragraphs>
  <Slides>14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11</vt:i4>
      </vt:variant>
      <vt:variant>
        <vt:lpstr>Bildrubriker</vt:lpstr>
      </vt:variant>
      <vt:variant>
        <vt:i4>14</vt:i4>
      </vt:variant>
    </vt:vector>
  </HeadingPairs>
  <TitlesOfParts>
    <vt:vector size="30" baseType="lpstr">
      <vt:lpstr>Helsingborg Sans</vt:lpstr>
      <vt:lpstr>HelveticaNeueLT Std</vt:lpstr>
      <vt:lpstr>Arial</vt:lpstr>
      <vt:lpstr>Roboto Light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Tom sida</vt:lpstr>
      <vt:lpstr>1_Följande sidor</vt:lpstr>
      <vt:lpstr>HBG-Helsingborgstegel</vt:lpstr>
      <vt:lpstr>1_HBG-Vintersund</vt:lpstr>
      <vt:lpstr>Styrmodell socialförvaltningen + BUF</vt:lpstr>
      <vt:lpstr>Dagens agenda:   - Varför ses vi?  - Ram för arbetet  - Styrmodellen  - Vad händer nu?  - Kommande möten</vt:lpstr>
      <vt:lpstr>Varför gör vi detta?</vt:lpstr>
      <vt:lpstr>Ekonomiskt resultat och målbild BUF</vt:lpstr>
      <vt:lpstr>Plan A för BUF, beslutat av verksamhetschef</vt:lpstr>
      <vt:lpstr>Barn, unga och familj</vt:lpstr>
      <vt:lpstr>Ram för arbetet</vt:lpstr>
      <vt:lpstr>Barn, unga och familj</vt:lpstr>
      <vt:lpstr>Vad händer nu?</vt:lpstr>
      <vt:lpstr>PowerPoint-presentation</vt:lpstr>
      <vt:lpstr>PowerPoint-presentation</vt:lpstr>
      <vt:lpstr>Vad händer nästa gång? Och sen?</vt:lpstr>
      <vt:lpstr>Vi ses en gång per vecka hela sommaren </vt:lpstr>
      <vt:lpstr>Tillsammans, målmedvetet och hållbart!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Nunc consequat et arcu sed commodo</dc:title>
  <dc:creator>Mårs Annette - SOF</dc:creator>
  <cp:lastModifiedBy>Levin David - SOF</cp:lastModifiedBy>
  <cp:revision>121</cp:revision>
  <cp:lastPrinted>2023-06-27T06:25:45Z</cp:lastPrinted>
  <dcterms:created xsi:type="dcterms:W3CDTF">2023-04-11T14:01:21Z</dcterms:created>
  <dcterms:modified xsi:type="dcterms:W3CDTF">2023-06-27T14:43:11Z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0x010100B16161C1156749828247A73D7190880000F142D64C5524479287B1CAE1A74A2E5800C12A1D48CDA14B4C868AC34CBB0F05D6</vt:lpwstr>
  </property>
</Properties>
</file>