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100" r:id="rId8"/>
    <p:sldMasterId id="2147484115" r:id="rId9"/>
    <p:sldMasterId id="2147484130" r:id="rId10"/>
    <p:sldMasterId id="2147484145" r:id="rId11"/>
    <p:sldMasterId id="2147484158" r:id="rId12"/>
  </p:sldMasterIdLst>
  <p:notesMasterIdLst>
    <p:notesMasterId r:id="rId24"/>
  </p:notesMasterIdLst>
  <p:handoutMasterIdLst>
    <p:handoutMasterId r:id="rId25"/>
  </p:handoutMasterIdLst>
  <p:sldIdLst>
    <p:sldId id="973" r:id="rId13"/>
    <p:sldId id="22561" r:id="rId14"/>
    <p:sldId id="22557" r:id="rId15"/>
    <p:sldId id="22560" r:id="rId16"/>
    <p:sldId id="22554" r:id="rId17"/>
    <p:sldId id="22559" r:id="rId18"/>
    <p:sldId id="1045" r:id="rId19"/>
    <p:sldId id="22553" r:id="rId20"/>
    <p:sldId id="22558" r:id="rId21"/>
    <p:sldId id="22555" r:id="rId22"/>
    <p:sldId id="22556" r:id="rId23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Helsingborg Sans" pitchFamily="2" charset="0"/>
      <p:regular r:id="rId30"/>
      <p:bold r:id="rId31"/>
    </p:embeddedFont>
    <p:embeddedFont>
      <p:font typeface="Roboto Light" panose="02000000000000000000" pitchFamily="2" charset="0"/>
      <p:regular r:id="rId32"/>
      <p:italic r:id="rId33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F0"/>
    <a:srgbClr val="FFEEF3"/>
    <a:srgbClr val="FEFAD3"/>
    <a:srgbClr val="FCF5A7"/>
    <a:srgbClr val="EBE8E1"/>
    <a:srgbClr val="DFECF8"/>
    <a:srgbClr val="FFB8CB"/>
    <a:srgbClr val="FFDCE4"/>
    <a:srgbClr val="FBBBCB"/>
    <a:srgbClr val="76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Format med tema 1 - dekorfär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just format 2 - Dekorfär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06799F8-075E-4A3A-A7F6-7FBC6576F1A4}" styleName="Format med tema 2 - dekorfärg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Format med tema 2 - dekorfärg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Mörkt format 1 - Dekorfärg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27" autoAdjust="0"/>
  </p:normalViewPr>
  <p:slideViewPr>
    <p:cSldViewPr snapToGrid="0">
      <p:cViewPr varScale="1">
        <p:scale>
          <a:sx n="111" d="100"/>
          <a:sy n="111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1.fntdata"/><Relationship Id="rId21" Type="http://schemas.openxmlformats.org/officeDocument/2006/relationships/slide" Target="slides/slide9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Blad1!$C$33</c:f>
              <c:strCache>
                <c:ptCount val="1"/>
                <c:pt idx="0">
                  <c:v>Antal i extern vård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Blad1!$A$34:$B$49</c:f>
              <c:multiLvlStrCache>
                <c:ptCount val="16"/>
                <c:lvl>
                  <c:pt idx="0">
                    <c:v>v 9</c:v>
                  </c:pt>
                  <c:pt idx="1">
                    <c:v>v 10</c:v>
                  </c:pt>
                  <c:pt idx="2">
                    <c:v>v 11</c:v>
                  </c:pt>
                  <c:pt idx="3">
                    <c:v>v 12</c:v>
                  </c:pt>
                  <c:pt idx="4">
                    <c:v>v 13</c:v>
                  </c:pt>
                  <c:pt idx="5">
                    <c:v>v 14</c:v>
                  </c:pt>
                  <c:pt idx="6">
                    <c:v>v 15</c:v>
                  </c:pt>
                  <c:pt idx="7">
                    <c:v>v 16</c:v>
                  </c:pt>
                  <c:pt idx="8">
                    <c:v>v 17</c:v>
                  </c:pt>
                  <c:pt idx="9">
                    <c:v>v 18</c:v>
                  </c:pt>
                  <c:pt idx="10">
                    <c:v>v 19</c:v>
                  </c:pt>
                  <c:pt idx="11">
                    <c:v>v 20</c:v>
                  </c:pt>
                  <c:pt idx="12">
                    <c:v>v 21</c:v>
                  </c:pt>
                  <c:pt idx="13">
                    <c:v>v 22</c:v>
                  </c:pt>
                  <c:pt idx="14">
                    <c:v>v 23</c:v>
                  </c:pt>
                  <c:pt idx="15">
                    <c:v>v 24</c:v>
                  </c:pt>
                </c:lvl>
                <c:lvl>
                  <c:pt idx="0">
                    <c:v>Mars</c:v>
                  </c:pt>
                  <c:pt idx="5">
                    <c:v>April</c:v>
                  </c:pt>
                  <c:pt idx="9">
                    <c:v>Maj</c:v>
                  </c:pt>
                  <c:pt idx="13">
                    <c:v>Juni</c:v>
                  </c:pt>
                </c:lvl>
              </c:multiLvlStrCache>
            </c:multiLvlStrRef>
          </c:cat>
          <c:val>
            <c:numRef>
              <c:f>Blad1!$C$34:$C$49</c:f>
              <c:numCache>
                <c:formatCode>General</c:formatCode>
                <c:ptCount val="16"/>
                <c:pt idx="0">
                  <c:v>97</c:v>
                </c:pt>
                <c:pt idx="1">
                  <c:v>97</c:v>
                </c:pt>
                <c:pt idx="2">
                  <c:v>99</c:v>
                </c:pt>
                <c:pt idx="3">
                  <c:v>102</c:v>
                </c:pt>
                <c:pt idx="4">
                  <c:v>102</c:v>
                </c:pt>
                <c:pt idx="5">
                  <c:v>100</c:v>
                </c:pt>
                <c:pt idx="6">
                  <c:v>100</c:v>
                </c:pt>
                <c:pt idx="7">
                  <c:v>101</c:v>
                </c:pt>
                <c:pt idx="8">
                  <c:v>101</c:v>
                </c:pt>
                <c:pt idx="9">
                  <c:v>99</c:v>
                </c:pt>
                <c:pt idx="10">
                  <c:v>100</c:v>
                </c:pt>
                <c:pt idx="11">
                  <c:v>98</c:v>
                </c:pt>
                <c:pt idx="12">
                  <c:v>97</c:v>
                </c:pt>
                <c:pt idx="13">
                  <c:v>95</c:v>
                </c:pt>
                <c:pt idx="14">
                  <c:v>99</c:v>
                </c:pt>
                <c:pt idx="15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F6-4E4E-9C50-1A1C5603A634}"/>
            </c:ext>
          </c:extLst>
        </c:ser>
        <c:ser>
          <c:idx val="1"/>
          <c:order val="1"/>
          <c:tx>
            <c:strRef>
              <c:f>Blad1!$D$33</c:f>
              <c:strCache>
                <c:ptCount val="1"/>
                <c:pt idx="0">
                  <c:v>varav LVU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Blad1!$A$34:$B$49</c:f>
              <c:multiLvlStrCache>
                <c:ptCount val="16"/>
                <c:lvl>
                  <c:pt idx="0">
                    <c:v>v 9</c:v>
                  </c:pt>
                  <c:pt idx="1">
                    <c:v>v 10</c:v>
                  </c:pt>
                  <c:pt idx="2">
                    <c:v>v 11</c:v>
                  </c:pt>
                  <c:pt idx="3">
                    <c:v>v 12</c:v>
                  </c:pt>
                  <c:pt idx="4">
                    <c:v>v 13</c:v>
                  </c:pt>
                  <c:pt idx="5">
                    <c:v>v 14</c:v>
                  </c:pt>
                  <c:pt idx="6">
                    <c:v>v 15</c:v>
                  </c:pt>
                  <c:pt idx="7">
                    <c:v>v 16</c:v>
                  </c:pt>
                  <c:pt idx="8">
                    <c:v>v 17</c:v>
                  </c:pt>
                  <c:pt idx="9">
                    <c:v>v 18</c:v>
                  </c:pt>
                  <c:pt idx="10">
                    <c:v>v 19</c:v>
                  </c:pt>
                  <c:pt idx="11">
                    <c:v>v 20</c:v>
                  </c:pt>
                  <c:pt idx="12">
                    <c:v>v 21</c:v>
                  </c:pt>
                  <c:pt idx="13">
                    <c:v>v 22</c:v>
                  </c:pt>
                  <c:pt idx="14">
                    <c:v>v 23</c:v>
                  </c:pt>
                  <c:pt idx="15">
                    <c:v>v 24</c:v>
                  </c:pt>
                </c:lvl>
                <c:lvl>
                  <c:pt idx="0">
                    <c:v>Mars</c:v>
                  </c:pt>
                  <c:pt idx="5">
                    <c:v>April</c:v>
                  </c:pt>
                  <c:pt idx="9">
                    <c:v>Maj</c:v>
                  </c:pt>
                  <c:pt idx="13">
                    <c:v>Juni</c:v>
                  </c:pt>
                </c:lvl>
              </c:multiLvlStrCache>
            </c:multiLvlStrRef>
          </c:cat>
          <c:val>
            <c:numRef>
              <c:f>Blad1!$D$34:$D$49</c:f>
              <c:numCache>
                <c:formatCode>General</c:formatCode>
                <c:ptCount val="16"/>
                <c:pt idx="0">
                  <c:v>57</c:v>
                </c:pt>
                <c:pt idx="1">
                  <c:v>58</c:v>
                </c:pt>
                <c:pt idx="2">
                  <c:v>58</c:v>
                </c:pt>
                <c:pt idx="3">
                  <c:v>59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59</c:v>
                </c:pt>
                <c:pt idx="8">
                  <c:v>60</c:v>
                </c:pt>
                <c:pt idx="9">
                  <c:v>60</c:v>
                </c:pt>
                <c:pt idx="10">
                  <c:v>59</c:v>
                </c:pt>
                <c:pt idx="11">
                  <c:v>60</c:v>
                </c:pt>
                <c:pt idx="12">
                  <c:v>60</c:v>
                </c:pt>
                <c:pt idx="13">
                  <c:v>60</c:v>
                </c:pt>
                <c:pt idx="14">
                  <c:v>62</c:v>
                </c:pt>
                <c:pt idx="15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F6-4E4E-9C50-1A1C5603A63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9676768"/>
        <c:axId val="829677600"/>
      </c:lineChart>
      <c:catAx>
        <c:axId val="829676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29677600"/>
        <c:crosses val="autoZero"/>
        <c:auto val="1"/>
        <c:lblAlgn val="ctr"/>
        <c:lblOffset val="100"/>
        <c:noMultiLvlLbl val="0"/>
      </c:catAx>
      <c:valAx>
        <c:axId val="829677600"/>
        <c:scaling>
          <c:orientation val="minMax"/>
          <c:max val="14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2967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Blad1!$C$63</c:f>
              <c:strCache>
                <c:ptCount val="1"/>
                <c:pt idx="0">
                  <c:v>Antal i extern vård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Blad1!$A$64:$B$79</c:f>
              <c:multiLvlStrCache>
                <c:ptCount val="16"/>
                <c:lvl>
                  <c:pt idx="0">
                    <c:v>v 9</c:v>
                  </c:pt>
                  <c:pt idx="1">
                    <c:v>v 10</c:v>
                  </c:pt>
                  <c:pt idx="2">
                    <c:v>v 11</c:v>
                  </c:pt>
                  <c:pt idx="3">
                    <c:v>v 12</c:v>
                  </c:pt>
                  <c:pt idx="4">
                    <c:v>v 13</c:v>
                  </c:pt>
                  <c:pt idx="5">
                    <c:v>v 14</c:v>
                  </c:pt>
                  <c:pt idx="6">
                    <c:v>v 15</c:v>
                  </c:pt>
                  <c:pt idx="7">
                    <c:v>v 16</c:v>
                  </c:pt>
                  <c:pt idx="8">
                    <c:v>v 17</c:v>
                  </c:pt>
                  <c:pt idx="9">
                    <c:v>v 18</c:v>
                  </c:pt>
                  <c:pt idx="10">
                    <c:v>v 19</c:v>
                  </c:pt>
                  <c:pt idx="11">
                    <c:v>v 20</c:v>
                  </c:pt>
                  <c:pt idx="12">
                    <c:v>v 21</c:v>
                  </c:pt>
                  <c:pt idx="13">
                    <c:v>v 22</c:v>
                  </c:pt>
                  <c:pt idx="14">
                    <c:v>v 23</c:v>
                  </c:pt>
                  <c:pt idx="15">
                    <c:v>v 24</c:v>
                  </c:pt>
                </c:lvl>
                <c:lvl>
                  <c:pt idx="0">
                    <c:v>Mars</c:v>
                  </c:pt>
                  <c:pt idx="5">
                    <c:v>April</c:v>
                  </c:pt>
                  <c:pt idx="9">
                    <c:v>Maj</c:v>
                  </c:pt>
                  <c:pt idx="13">
                    <c:v>Juni</c:v>
                  </c:pt>
                </c:lvl>
              </c:multiLvlStrCache>
            </c:multiLvlStrRef>
          </c:cat>
          <c:val>
            <c:numRef>
              <c:f>Blad1!$C$64:$C$79</c:f>
              <c:numCache>
                <c:formatCode>General</c:formatCode>
                <c:ptCount val="16"/>
                <c:pt idx="0">
                  <c:v>78</c:v>
                </c:pt>
                <c:pt idx="1">
                  <c:v>76</c:v>
                </c:pt>
                <c:pt idx="2">
                  <c:v>77</c:v>
                </c:pt>
                <c:pt idx="3">
                  <c:v>77</c:v>
                </c:pt>
                <c:pt idx="4">
                  <c:v>74</c:v>
                </c:pt>
                <c:pt idx="5">
                  <c:v>73</c:v>
                </c:pt>
                <c:pt idx="6">
                  <c:v>70</c:v>
                </c:pt>
                <c:pt idx="7">
                  <c:v>66</c:v>
                </c:pt>
                <c:pt idx="8">
                  <c:v>67</c:v>
                </c:pt>
                <c:pt idx="9">
                  <c:v>65</c:v>
                </c:pt>
                <c:pt idx="10">
                  <c:v>61</c:v>
                </c:pt>
                <c:pt idx="11">
                  <c:v>59</c:v>
                </c:pt>
                <c:pt idx="12">
                  <c:v>57</c:v>
                </c:pt>
                <c:pt idx="13">
                  <c:v>56</c:v>
                </c:pt>
                <c:pt idx="14">
                  <c:v>54</c:v>
                </c:pt>
                <c:pt idx="15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7D-4BAD-9779-247D9A9F051F}"/>
            </c:ext>
          </c:extLst>
        </c:ser>
        <c:ser>
          <c:idx val="1"/>
          <c:order val="1"/>
          <c:tx>
            <c:strRef>
              <c:f>Blad1!$D$63</c:f>
              <c:strCache>
                <c:ptCount val="1"/>
                <c:pt idx="0">
                  <c:v>varav LVM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Blad1!$A$64:$B$79</c:f>
              <c:multiLvlStrCache>
                <c:ptCount val="16"/>
                <c:lvl>
                  <c:pt idx="0">
                    <c:v>v 9</c:v>
                  </c:pt>
                  <c:pt idx="1">
                    <c:v>v 10</c:v>
                  </c:pt>
                  <c:pt idx="2">
                    <c:v>v 11</c:v>
                  </c:pt>
                  <c:pt idx="3">
                    <c:v>v 12</c:v>
                  </c:pt>
                  <c:pt idx="4">
                    <c:v>v 13</c:v>
                  </c:pt>
                  <c:pt idx="5">
                    <c:v>v 14</c:v>
                  </c:pt>
                  <c:pt idx="6">
                    <c:v>v 15</c:v>
                  </c:pt>
                  <c:pt idx="7">
                    <c:v>v 16</c:v>
                  </c:pt>
                  <c:pt idx="8">
                    <c:v>v 17</c:v>
                  </c:pt>
                  <c:pt idx="9">
                    <c:v>v 18</c:v>
                  </c:pt>
                  <c:pt idx="10">
                    <c:v>v 19</c:v>
                  </c:pt>
                  <c:pt idx="11">
                    <c:v>v 20</c:v>
                  </c:pt>
                  <c:pt idx="12">
                    <c:v>v 21</c:v>
                  </c:pt>
                  <c:pt idx="13">
                    <c:v>v 22</c:v>
                  </c:pt>
                  <c:pt idx="14">
                    <c:v>v 23</c:v>
                  </c:pt>
                  <c:pt idx="15">
                    <c:v>v 24</c:v>
                  </c:pt>
                </c:lvl>
                <c:lvl>
                  <c:pt idx="0">
                    <c:v>Mars</c:v>
                  </c:pt>
                  <c:pt idx="5">
                    <c:v>April</c:v>
                  </c:pt>
                  <c:pt idx="9">
                    <c:v>Maj</c:v>
                  </c:pt>
                  <c:pt idx="13">
                    <c:v>Juni</c:v>
                  </c:pt>
                </c:lvl>
              </c:multiLvlStrCache>
            </c:multiLvlStrRef>
          </c:cat>
          <c:val>
            <c:numRef>
              <c:f>Blad1!$D$64:$D$79</c:f>
              <c:numCache>
                <c:formatCode>General</c:formatCode>
                <c:ptCount val="16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7D-4BAD-9779-247D9A9F051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7374928"/>
        <c:axId val="177374512"/>
      </c:lineChart>
      <c:catAx>
        <c:axId val="177374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7374512"/>
        <c:crosses val="autoZero"/>
        <c:auto val="1"/>
        <c:lblAlgn val="ctr"/>
        <c:lblOffset val="100"/>
        <c:noMultiLvlLbl val="0"/>
      </c:catAx>
      <c:valAx>
        <c:axId val="17737451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737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Blad1!$C$94</c:f>
              <c:strCache>
                <c:ptCount val="1"/>
                <c:pt idx="0">
                  <c:v>Antal i extern vård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Blad1!$A$95:$B$110</c:f>
              <c:multiLvlStrCache>
                <c:ptCount val="16"/>
                <c:lvl>
                  <c:pt idx="0">
                    <c:v>v 9</c:v>
                  </c:pt>
                  <c:pt idx="1">
                    <c:v>v 10</c:v>
                  </c:pt>
                  <c:pt idx="2">
                    <c:v>v 11</c:v>
                  </c:pt>
                  <c:pt idx="3">
                    <c:v>v 12</c:v>
                  </c:pt>
                  <c:pt idx="4">
                    <c:v>v 13</c:v>
                  </c:pt>
                  <c:pt idx="5">
                    <c:v>v 14</c:v>
                  </c:pt>
                  <c:pt idx="6">
                    <c:v>v 15</c:v>
                  </c:pt>
                  <c:pt idx="7">
                    <c:v>v 16</c:v>
                  </c:pt>
                  <c:pt idx="8">
                    <c:v>v 17</c:v>
                  </c:pt>
                  <c:pt idx="9">
                    <c:v>v 18</c:v>
                  </c:pt>
                  <c:pt idx="10">
                    <c:v>v 19</c:v>
                  </c:pt>
                  <c:pt idx="11">
                    <c:v>v 20</c:v>
                  </c:pt>
                  <c:pt idx="12">
                    <c:v>v 21</c:v>
                  </c:pt>
                  <c:pt idx="13">
                    <c:v>v 22</c:v>
                  </c:pt>
                  <c:pt idx="14">
                    <c:v>v 23</c:v>
                  </c:pt>
                  <c:pt idx="15">
                    <c:v>v 24</c:v>
                  </c:pt>
                </c:lvl>
                <c:lvl>
                  <c:pt idx="0">
                    <c:v>Mars</c:v>
                  </c:pt>
                  <c:pt idx="5">
                    <c:v>April</c:v>
                  </c:pt>
                  <c:pt idx="9">
                    <c:v>Maj</c:v>
                  </c:pt>
                  <c:pt idx="13">
                    <c:v>Juni</c:v>
                  </c:pt>
                </c:lvl>
              </c:multiLvlStrCache>
            </c:multiLvlStrRef>
          </c:cat>
          <c:val>
            <c:numRef>
              <c:f>Blad1!$C$95:$C$110</c:f>
              <c:numCache>
                <c:formatCode>General</c:formatCode>
                <c:ptCount val="16"/>
                <c:pt idx="0">
                  <c:v>15</c:v>
                </c:pt>
                <c:pt idx="1">
                  <c:v>16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12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16</c:v>
                </c:pt>
                <c:pt idx="12">
                  <c:v>15</c:v>
                </c:pt>
                <c:pt idx="13">
                  <c:v>14</c:v>
                </c:pt>
                <c:pt idx="14">
                  <c:v>14</c:v>
                </c:pt>
                <c:pt idx="15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7-426D-8497-4BA0FC90530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8248880"/>
        <c:axId val="268250128"/>
      </c:lineChart>
      <c:catAx>
        <c:axId val="268248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68250128"/>
        <c:crosses val="autoZero"/>
        <c:auto val="1"/>
        <c:lblAlgn val="ctr"/>
        <c:lblOffset val="100"/>
        <c:noMultiLvlLbl val="0"/>
      </c:catAx>
      <c:valAx>
        <c:axId val="268250128"/>
        <c:scaling>
          <c:orientation val="minMax"/>
          <c:max val="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6824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78544B-5844-4CB5-9567-F94EE5346CF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022839A9-3A29-47A4-B55E-4FD44EA63A0A}">
      <dgm:prSet/>
      <dgm:spPr/>
      <dgm:t>
        <a:bodyPr/>
        <a:lstStyle/>
        <a:p>
          <a:r>
            <a:rPr lang="sv-SE" dirty="0"/>
            <a:t>Avsluta 15 externa placeringar, ca 10,0 mnkr</a:t>
          </a:r>
        </a:p>
      </dgm:t>
    </dgm:pt>
    <dgm:pt modelId="{FE04EB1D-49D6-4633-92D3-6531620A101A}" type="parTrans" cxnId="{7C4C3140-31A1-4029-B814-391942359D54}">
      <dgm:prSet/>
      <dgm:spPr/>
      <dgm:t>
        <a:bodyPr/>
        <a:lstStyle/>
        <a:p>
          <a:endParaRPr lang="sv-SE"/>
        </a:p>
      </dgm:t>
    </dgm:pt>
    <dgm:pt modelId="{BF322958-012D-4B1E-8AAB-50038B2137A3}" type="sibTrans" cxnId="{7C4C3140-31A1-4029-B814-391942359D54}">
      <dgm:prSet/>
      <dgm:spPr/>
      <dgm:t>
        <a:bodyPr/>
        <a:lstStyle/>
        <a:p>
          <a:endParaRPr lang="sv-SE"/>
        </a:p>
      </dgm:t>
    </dgm:pt>
    <dgm:pt modelId="{A716CC86-DA8E-42EF-8DFF-7C77F89D15E9}">
      <dgm:prSet/>
      <dgm:spPr/>
      <dgm:t>
        <a:bodyPr/>
        <a:lstStyle/>
        <a:p>
          <a:r>
            <a:rPr lang="sv-SE" dirty="0"/>
            <a:t>Rekrytera 10 konsulentstödda familjehem, ca 1,0 mnkr</a:t>
          </a:r>
        </a:p>
      </dgm:t>
    </dgm:pt>
    <dgm:pt modelId="{6453A6C4-287F-4306-8BC9-42BA8C8329FF}" type="parTrans" cxnId="{D5B35425-1673-4FB3-BB64-8E3FF81A1CC5}">
      <dgm:prSet/>
      <dgm:spPr/>
      <dgm:t>
        <a:bodyPr/>
        <a:lstStyle/>
        <a:p>
          <a:endParaRPr lang="sv-SE"/>
        </a:p>
      </dgm:t>
    </dgm:pt>
    <dgm:pt modelId="{0F4462C0-BCF5-4BAB-BE43-C0FF67E4286E}" type="sibTrans" cxnId="{D5B35425-1673-4FB3-BB64-8E3FF81A1CC5}">
      <dgm:prSet/>
      <dgm:spPr/>
      <dgm:t>
        <a:bodyPr/>
        <a:lstStyle/>
        <a:p>
          <a:endParaRPr lang="sv-SE"/>
        </a:p>
      </dgm:t>
    </dgm:pt>
    <dgm:pt modelId="{08399CDF-4870-4CAF-AC61-0354F76B9129}">
      <dgm:prSet/>
      <dgm:spPr/>
      <dgm:t>
        <a:bodyPr/>
        <a:lstStyle/>
        <a:p>
          <a:r>
            <a:rPr lang="sv-SE" dirty="0"/>
            <a:t>Ändra ersättning till familjehem, ca 1,0 mnkr</a:t>
          </a:r>
        </a:p>
      </dgm:t>
    </dgm:pt>
    <dgm:pt modelId="{699B5859-D095-4532-9E31-001CB7A49D35}" type="parTrans" cxnId="{3F689010-7186-4D01-8D60-6CB3B41B04F1}">
      <dgm:prSet/>
      <dgm:spPr/>
      <dgm:t>
        <a:bodyPr/>
        <a:lstStyle/>
        <a:p>
          <a:endParaRPr lang="sv-SE"/>
        </a:p>
      </dgm:t>
    </dgm:pt>
    <dgm:pt modelId="{DB3F5ADD-5E76-4CDC-9AA9-1B7C90474A52}" type="sibTrans" cxnId="{3F689010-7186-4D01-8D60-6CB3B41B04F1}">
      <dgm:prSet/>
      <dgm:spPr/>
      <dgm:t>
        <a:bodyPr/>
        <a:lstStyle/>
        <a:p>
          <a:endParaRPr lang="sv-SE"/>
        </a:p>
      </dgm:t>
    </dgm:pt>
    <dgm:pt modelId="{F3FB2111-FD26-40EA-932C-F8EDFF18C980}" type="pres">
      <dgm:prSet presAssocID="{0778544B-5844-4CB5-9567-F94EE5346CF7}" presName="compositeShape" presStyleCnt="0">
        <dgm:presLayoutVars>
          <dgm:chMax val="7"/>
          <dgm:dir/>
          <dgm:resizeHandles val="exact"/>
        </dgm:presLayoutVars>
      </dgm:prSet>
      <dgm:spPr/>
    </dgm:pt>
    <dgm:pt modelId="{3F98C25A-ECA1-4203-89BF-CFB46E697E44}" type="pres">
      <dgm:prSet presAssocID="{022839A9-3A29-47A4-B55E-4FD44EA63A0A}" presName="circ1" presStyleLbl="vennNode1" presStyleIdx="0" presStyleCnt="3"/>
      <dgm:spPr/>
    </dgm:pt>
    <dgm:pt modelId="{5B6B0F50-9EBE-4050-B795-2FEBEBC02E4E}" type="pres">
      <dgm:prSet presAssocID="{022839A9-3A29-47A4-B55E-4FD44EA63A0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1F809DC-93CE-49FC-BAE5-95BBDC3E5A49}" type="pres">
      <dgm:prSet presAssocID="{A716CC86-DA8E-42EF-8DFF-7C77F89D15E9}" presName="circ2" presStyleLbl="vennNode1" presStyleIdx="1" presStyleCnt="3"/>
      <dgm:spPr/>
    </dgm:pt>
    <dgm:pt modelId="{FD9E02EC-39F5-4778-BA4E-7081C5AC6392}" type="pres">
      <dgm:prSet presAssocID="{A716CC86-DA8E-42EF-8DFF-7C77F89D15E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C8A9857-03DC-4998-B9F6-E335302B5920}" type="pres">
      <dgm:prSet presAssocID="{08399CDF-4870-4CAF-AC61-0354F76B9129}" presName="circ3" presStyleLbl="vennNode1" presStyleIdx="2" presStyleCnt="3"/>
      <dgm:spPr/>
    </dgm:pt>
    <dgm:pt modelId="{162C59E2-2FD4-4560-8D7E-CD0F777B7C2E}" type="pres">
      <dgm:prSet presAssocID="{08399CDF-4870-4CAF-AC61-0354F76B912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F689010-7186-4D01-8D60-6CB3B41B04F1}" srcId="{0778544B-5844-4CB5-9567-F94EE5346CF7}" destId="{08399CDF-4870-4CAF-AC61-0354F76B9129}" srcOrd="2" destOrd="0" parTransId="{699B5859-D095-4532-9E31-001CB7A49D35}" sibTransId="{DB3F5ADD-5E76-4CDC-9AA9-1B7C90474A52}"/>
    <dgm:cxn modelId="{D8CFB510-4A0E-4241-99CF-61D638AF458C}" type="presOf" srcId="{0778544B-5844-4CB5-9567-F94EE5346CF7}" destId="{F3FB2111-FD26-40EA-932C-F8EDFF18C980}" srcOrd="0" destOrd="0" presId="urn:microsoft.com/office/officeart/2005/8/layout/venn1"/>
    <dgm:cxn modelId="{D5B35425-1673-4FB3-BB64-8E3FF81A1CC5}" srcId="{0778544B-5844-4CB5-9567-F94EE5346CF7}" destId="{A716CC86-DA8E-42EF-8DFF-7C77F89D15E9}" srcOrd="1" destOrd="0" parTransId="{6453A6C4-287F-4306-8BC9-42BA8C8329FF}" sibTransId="{0F4462C0-BCF5-4BAB-BE43-C0FF67E4286E}"/>
    <dgm:cxn modelId="{E827322D-F190-4D39-B933-0F2C303E75C4}" type="presOf" srcId="{022839A9-3A29-47A4-B55E-4FD44EA63A0A}" destId="{3F98C25A-ECA1-4203-89BF-CFB46E697E44}" srcOrd="0" destOrd="0" presId="urn:microsoft.com/office/officeart/2005/8/layout/venn1"/>
    <dgm:cxn modelId="{7C4C3140-31A1-4029-B814-391942359D54}" srcId="{0778544B-5844-4CB5-9567-F94EE5346CF7}" destId="{022839A9-3A29-47A4-B55E-4FD44EA63A0A}" srcOrd="0" destOrd="0" parTransId="{FE04EB1D-49D6-4633-92D3-6531620A101A}" sibTransId="{BF322958-012D-4B1E-8AAB-50038B2137A3}"/>
    <dgm:cxn modelId="{C44C2E55-4278-4E77-B2A1-7CBE9B9C09F7}" type="presOf" srcId="{A716CC86-DA8E-42EF-8DFF-7C77F89D15E9}" destId="{A1F809DC-93CE-49FC-BAE5-95BBDC3E5A49}" srcOrd="0" destOrd="0" presId="urn:microsoft.com/office/officeart/2005/8/layout/venn1"/>
    <dgm:cxn modelId="{3DC1977A-E35F-4065-BA8E-957867B6E9C7}" type="presOf" srcId="{022839A9-3A29-47A4-B55E-4FD44EA63A0A}" destId="{5B6B0F50-9EBE-4050-B795-2FEBEBC02E4E}" srcOrd="1" destOrd="0" presId="urn:microsoft.com/office/officeart/2005/8/layout/venn1"/>
    <dgm:cxn modelId="{1EDBA57D-2028-4C98-B9D3-AEE3C4DA92DB}" type="presOf" srcId="{08399CDF-4870-4CAF-AC61-0354F76B9129}" destId="{162C59E2-2FD4-4560-8D7E-CD0F777B7C2E}" srcOrd="1" destOrd="0" presId="urn:microsoft.com/office/officeart/2005/8/layout/venn1"/>
    <dgm:cxn modelId="{B13F5C7E-FE78-4148-A76B-39BBB1F5F42B}" type="presOf" srcId="{08399CDF-4870-4CAF-AC61-0354F76B9129}" destId="{4C8A9857-03DC-4998-B9F6-E335302B5920}" srcOrd="0" destOrd="0" presId="urn:microsoft.com/office/officeart/2005/8/layout/venn1"/>
    <dgm:cxn modelId="{F93D0FB5-B35D-499D-9BD9-84621C5E685C}" type="presOf" srcId="{A716CC86-DA8E-42EF-8DFF-7C77F89D15E9}" destId="{FD9E02EC-39F5-4778-BA4E-7081C5AC6392}" srcOrd="1" destOrd="0" presId="urn:microsoft.com/office/officeart/2005/8/layout/venn1"/>
    <dgm:cxn modelId="{62A8D55A-27E4-4E97-B5DD-D3812216A47B}" type="presParOf" srcId="{F3FB2111-FD26-40EA-932C-F8EDFF18C980}" destId="{3F98C25A-ECA1-4203-89BF-CFB46E697E44}" srcOrd="0" destOrd="0" presId="urn:microsoft.com/office/officeart/2005/8/layout/venn1"/>
    <dgm:cxn modelId="{5DB63F17-DF6E-447B-B53A-4E249DF28879}" type="presParOf" srcId="{F3FB2111-FD26-40EA-932C-F8EDFF18C980}" destId="{5B6B0F50-9EBE-4050-B795-2FEBEBC02E4E}" srcOrd="1" destOrd="0" presId="urn:microsoft.com/office/officeart/2005/8/layout/venn1"/>
    <dgm:cxn modelId="{4D822092-ADF6-4314-A3D0-BF3B518DCFA6}" type="presParOf" srcId="{F3FB2111-FD26-40EA-932C-F8EDFF18C980}" destId="{A1F809DC-93CE-49FC-BAE5-95BBDC3E5A49}" srcOrd="2" destOrd="0" presId="urn:microsoft.com/office/officeart/2005/8/layout/venn1"/>
    <dgm:cxn modelId="{ED61ECA7-2B97-44E3-AE01-76CA7003B79A}" type="presParOf" srcId="{F3FB2111-FD26-40EA-932C-F8EDFF18C980}" destId="{FD9E02EC-39F5-4778-BA4E-7081C5AC6392}" srcOrd="3" destOrd="0" presId="urn:microsoft.com/office/officeart/2005/8/layout/venn1"/>
    <dgm:cxn modelId="{83908C8B-807F-42F0-9FE4-E9A9AA664704}" type="presParOf" srcId="{F3FB2111-FD26-40EA-932C-F8EDFF18C980}" destId="{4C8A9857-03DC-4998-B9F6-E335302B5920}" srcOrd="4" destOrd="0" presId="urn:microsoft.com/office/officeart/2005/8/layout/venn1"/>
    <dgm:cxn modelId="{75131B6E-E2CF-4AB7-B74C-A9420ABB1F08}" type="presParOf" srcId="{F3FB2111-FD26-40EA-932C-F8EDFF18C980}" destId="{162C59E2-2FD4-4560-8D7E-CD0F777B7C2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65058-F15D-4048-941B-171C97F950A0}" type="doc">
      <dgm:prSet loTypeId="urn:microsoft.com/office/officeart/2005/8/layout/vProcess5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sv-SE"/>
        </a:p>
      </dgm:t>
    </dgm:pt>
    <dgm:pt modelId="{8E300265-8D7A-4E09-9DB2-F277CC3C19D8}">
      <dgm:prSet/>
      <dgm:spPr/>
      <dgm:t>
        <a:bodyPr/>
        <a:lstStyle/>
        <a:p>
          <a:r>
            <a:rPr lang="sv-SE" dirty="0"/>
            <a:t>Prognos april: -21 000 tkr </a:t>
          </a:r>
        </a:p>
      </dgm:t>
    </dgm:pt>
    <dgm:pt modelId="{E8760AB4-92E0-45E9-A6F3-F8025C6A6549}" type="parTrans" cxnId="{1FC0F9F7-9C15-4409-BF79-4D447E1CBA09}">
      <dgm:prSet/>
      <dgm:spPr/>
      <dgm:t>
        <a:bodyPr/>
        <a:lstStyle/>
        <a:p>
          <a:endParaRPr lang="sv-SE"/>
        </a:p>
      </dgm:t>
    </dgm:pt>
    <dgm:pt modelId="{B8FCF983-914A-49D1-A218-4A552C46BCAC}" type="sibTrans" cxnId="{1FC0F9F7-9C15-4409-BF79-4D447E1CBA09}">
      <dgm:prSet/>
      <dgm:spPr/>
      <dgm:t>
        <a:bodyPr/>
        <a:lstStyle/>
        <a:p>
          <a:endParaRPr lang="sv-SE"/>
        </a:p>
      </dgm:t>
    </dgm:pt>
    <dgm:pt modelId="{D31E3443-4E92-4212-8112-44DFD84E6067}">
      <dgm:prSet/>
      <dgm:spPr/>
      <dgm:t>
        <a:bodyPr/>
        <a:lstStyle/>
        <a:p>
          <a:r>
            <a:rPr lang="sv-SE" dirty="0"/>
            <a:t>Prognos maj: -33 000 tkr (prognos 1)</a:t>
          </a:r>
        </a:p>
      </dgm:t>
    </dgm:pt>
    <dgm:pt modelId="{853D3BE8-AE13-415E-9DD4-F47D3A74D35B}" type="parTrans" cxnId="{C8D4F816-7DE9-4079-9E24-BFA7348A4473}">
      <dgm:prSet/>
      <dgm:spPr/>
      <dgm:t>
        <a:bodyPr/>
        <a:lstStyle/>
        <a:p>
          <a:endParaRPr lang="sv-SE"/>
        </a:p>
      </dgm:t>
    </dgm:pt>
    <dgm:pt modelId="{648D98D7-FBE8-4B6C-A5FD-952A965D46F5}" type="sibTrans" cxnId="{C8D4F816-7DE9-4079-9E24-BFA7348A4473}">
      <dgm:prSet/>
      <dgm:spPr/>
      <dgm:t>
        <a:bodyPr/>
        <a:lstStyle/>
        <a:p>
          <a:endParaRPr lang="sv-SE"/>
        </a:p>
      </dgm:t>
    </dgm:pt>
    <dgm:pt modelId="{F876977E-9387-473A-82FF-0EAD1582BDC8}" type="pres">
      <dgm:prSet presAssocID="{0F765058-F15D-4048-941B-171C97F950A0}" presName="outerComposite" presStyleCnt="0">
        <dgm:presLayoutVars>
          <dgm:chMax val="5"/>
          <dgm:dir/>
          <dgm:resizeHandles val="exact"/>
        </dgm:presLayoutVars>
      </dgm:prSet>
      <dgm:spPr/>
    </dgm:pt>
    <dgm:pt modelId="{8D6F4318-C650-4DEC-9C45-79C5BA7AED92}" type="pres">
      <dgm:prSet presAssocID="{0F765058-F15D-4048-941B-171C97F950A0}" presName="dummyMaxCanvas" presStyleCnt="0">
        <dgm:presLayoutVars/>
      </dgm:prSet>
      <dgm:spPr/>
    </dgm:pt>
    <dgm:pt modelId="{30B95F61-3A76-42F0-BFDB-029598B1DAC2}" type="pres">
      <dgm:prSet presAssocID="{0F765058-F15D-4048-941B-171C97F950A0}" presName="TwoNodes_1" presStyleLbl="node1" presStyleIdx="0" presStyleCnt="2">
        <dgm:presLayoutVars>
          <dgm:bulletEnabled val="1"/>
        </dgm:presLayoutVars>
      </dgm:prSet>
      <dgm:spPr/>
    </dgm:pt>
    <dgm:pt modelId="{379B8CD8-EA33-4BEC-A3AF-9C75E6B13182}" type="pres">
      <dgm:prSet presAssocID="{0F765058-F15D-4048-941B-171C97F950A0}" presName="TwoNodes_2" presStyleLbl="node1" presStyleIdx="1" presStyleCnt="2">
        <dgm:presLayoutVars>
          <dgm:bulletEnabled val="1"/>
        </dgm:presLayoutVars>
      </dgm:prSet>
      <dgm:spPr/>
    </dgm:pt>
    <dgm:pt modelId="{AC5470F0-DB41-427E-A3DB-2015AFC93549}" type="pres">
      <dgm:prSet presAssocID="{0F765058-F15D-4048-941B-171C97F950A0}" presName="TwoConn_1-2" presStyleLbl="fgAccFollowNode1" presStyleIdx="0" presStyleCnt="1">
        <dgm:presLayoutVars>
          <dgm:bulletEnabled val="1"/>
        </dgm:presLayoutVars>
      </dgm:prSet>
      <dgm:spPr/>
    </dgm:pt>
    <dgm:pt modelId="{95C031B3-0C03-410C-BCF4-2BA8BC6A7687}" type="pres">
      <dgm:prSet presAssocID="{0F765058-F15D-4048-941B-171C97F950A0}" presName="TwoNodes_1_text" presStyleLbl="node1" presStyleIdx="1" presStyleCnt="2">
        <dgm:presLayoutVars>
          <dgm:bulletEnabled val="1"/>
        </dgm:presLayoutVars>
      </dgm:prSet>
      <dgm:spPr/>
    </dgm:pt>
    <dgm:pt modelId="{4B18BD3B-F054-4E38-AE29-36E2483CFF0C}" type="pres">
      <dgm:prSet presAssocID="{0F765058-F15D-4048-941B-171C97F950A0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C8D4F816-7DE9-4079-9E24-BFA7348A4473}" srcId="{0F765058-F15D-4048-941B-171C97F950A0}" destId="{D31E3443-4E92-4212-8112-44DFD84E6067}" srcOrd="1" destOrd="0" parTransId="{853D3BE8-AE13-415E-9DD4-F47D3A74D35B}" sibTransId="{648D98D7-FBE8-4B6C-A5FD-952A965D46F5}"/>
    <dgm:cxn modelId="{BE833336-550C-4117-A3E5-32865712722C}" type="presOf" srcId="{0F765058-F15D-4048-941B-171C97F950A0}" destId="{F876977E-9387-473A-82FF-0EAD1582BDC8}" srcOrd="0" destOrd="0" presId="urn:microsoft.com/office/officeart/2005/8/layout/vProcess5"/>
    <dgm:cxn modelId="{8B9E3E41-2D9E-4A42-8545-56F096EC2B14}" type="presOf" srcId="{8E300265-8D7A-4E09-9DB2-F277CC3C19D8}" destId="{30B95F61-3A76-42F0-BFDB-029598B1DAC2}" srcOrd="0" destOrd="0" presId="urn:microsoft.com/office/officeart/2005/8/layout/vProcess5"/>
    <dgm:cxn modelId="{821D0891-A7A1-423F-A228-037BC5020249}" type="presOf" srcId="{8E300265-8D7A-4E09-9DB2-F277CC3C19D8}" destId="{95C031B3-0C03-410C-BCF4-2BA8BC6A7687}" srcOrd="1" destOrd="0" presId="urn:microsoft.com/office/officeart/2005/8/layout/vProcess5"/>
    <dgm:cxn modelId="{90AEF8E4-1D74-4F1D-ACD9-031B4E89B6EB}" type="presOf" srcId="{D31E3443-4E92-4212-8112-44DFD84E6067}" destId="{379B8CD8-EA33-4BEC-A3AF-9C75E6B13182}" srcOrd="0" destOrd="0" presId="urn:microsoft.com/office/officeart/2005/8/layout/vProcess5"/>
    <dgm:cxn modelId="{4C2644E7-A53F-451C-8A6B-ED26FF109634}" type="presOf" srcId="{D31E3443-4E92-4212-8112-44DFD84E6067}" destId="{4B18BD3B-F054-4E38-AE29-36E2483CFF0C}" srcOrd="1" destOrd="0" presId="urn:microsoft.com/office/officeart/2005/8/layout/vProcess5"/>
    <dgm:cxn modelId="{1FC0F9F7-9C15-4409-BF79-4D447E1CBA09}" srcId="{0F765058-F15D-4048-941B-171C97F950A0}" destId="{8E300265-8D7A-4E09-9DB2-F277CC3C19D8}" srcOrd="0" destOrd="0" parTransId="{E8760AB4-92E0-45E9-A6F3-F8025C6A6549}" sibTransId="{B8FCF983-914A-49D1-A218-4A552C46BCAC}"/>
    <dgm:cxn modelId="{C1205EFD-F337-4C56-AA33-81B75D98219A}" type="presOf" srcId="{B8FCF983-914A-49D1-A218-4A552C46BCAC}" destId="{AC5470F0-DB41-427E-A3DB-2015AFC93549}" srcOrd="0" destOrd="0" presId="urn:microsoft.com/office/officeart/2005/8/layout/vProcess5"/>
    <dgm:cxn modelId="{6247409B-61FB-4448-BCCE-4B9F4C48F5FF}" type="presParOf" srcId="{F876977E-9387-473A-82FF-0EAD1582BDC8}" destId="{8D6F4318-C650-4DEC-9C45-79C5BA7AED92}" srcOrd="0" destOrd="0" presId="urn:microsoft.com/office/officeart/2005/8/layout/vProcess5"/>
    <dgm:cxn modelId="{A3499DCC-B51C-4EE5-97CB-4D097C2EC521}" type="presParOf" srcId="{F876977E-9387-473A-82FF-0EAD1582BDC8}" destId="{30B95F61-3A76-42F0-BFDB-029598B1DAC2}" srcOrd="1" destOrd="0" presId="urn:microsoft.com/office/officeart/2005/8/layout/vProcess5"/>
    <dgm:cxn modelId="{8F9C41DD-8900-4723-89A9-1AB04EB83AC2}" type="presParOf" srcId="{F876977E-9387-473A-82FF-0EAD1582BDC8}" destId="{379B8CD8-EA33-4BEC-A3AF-9C75E6B13182}" srcOrd="2" destOrd="0" presId="urn:microsoft.com/office/officeart/2005/8/layout/vProcess5"/>
    <dgm:cxn modelId="{60DF25B2-C7FF-422D-AE66-CF82D652749A}" type="presParOf" srcId="{F876977E-9387-473A-82FF-0EAD1582BDC8}" destId="{AC5470F0-DB41-427E-A3DB-2015AFC93549}" srcOrd="3" destOrd="0" presId="urn:microsoft.com/office/officeart/2005/8/layout/vProcess5"/>
    <dgm:cxn modelId="{B870EDD4-7BC6-4144-BE25-04C52283B64F}" type="presParOf" srcId="{F876977E-9387-473A-82FF-0EAD1582BDC8}" destId="{95C031B3-0C03-410C-BCF4-2BA8BC6A7687}" srcOrd="4" destOrd="0" presId="urn:microsoft.com/office/officeart/2005/8/layout/vProcess5"/>
    <dgm:cxn modelId="{4F187DFD-312F-48DA-AA70-A1261ACB2E62}" type="presParOf" srcId="{F876977E-9387-473A-82FF-0EAD1582BDC8}" destId="{4B18BD3B-F054-4E38-AE29-36E2483CFF0C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D69307-E931-4183-A37B-819BA109911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704C3222-5D73-42AE-A9A0-E2091F75224B}">
      <dgm:prSet/>
      <dgm:spPr/>
      <dgm:t>
        <a:bodyPr/>
        <a:lstStyle/>
        <a:p>
          <a:r>
            <a:rPr lang="sv-SE" dirty="0"/>
            <a:t>-33 000 tkr</a:t>
          </a:r>
        </a:p>
      </dgm:t>
    </dgm:pt>
    <dgm:pt modelId="{3A438880-16DF-46BA-B424-24B3CB78CA19}" type="parTrans" cxnId="{B0F918A6-3FB7-4DC0-8C48-3913400D920B}">
      <dgm:prSet/>
      <dgm:spPr/>
      <dgm:t>
        <a:bodyPr/>
        <a:lstStyle/>
        <a:p>
          <a:endParaRPr lang="sv-SE"/>
        </a:p>
      </dgm:t>
    </dgm:pt>
    <dgm:pt modelId="{DED44220-FC69-47B6-8E05-B8611F410E7A}" type="sibTrans" cxnId="{B0F918A6-3FB7-4DC0-8C48-3913400D920B}">
      <dgm:prSet/>
      <dgm:spPr/>
      <dgm:t>
        <a:bodyPr/>
        <a:lstStyle/>
        <a:p>
          <a:endParaRPr lang="sv-SE"/>
        </a:p>
      </dgm:t>
    </dgm:pt>
    <dgm:pt modelId="{F8149A0C-5CF9-4B84-9BA7-70953C30F98D}">
      <dgm:prSet/>
      <dgm:spPr/>
      <dgm:t>
        <a:bodyPr/>
        <a:lstStyle/>
        <a:p>
          <a:r>
            <a:rPr lang="sv-SE" dirty="0"/>
            <a:t>-36 000 tkr</a:t>
          </a:r>
        </a:p>
      </dgm:t>
    </dgm:pt>
    <dgm:pt modelId="{816153D4-4A5B-4115-86F1-1F23503C6183}" type="parTrans" cxnId="{49B177C2-6391-4317-A1C3-959D96D423F7}">
      <dgm:prSet/>
      <dgm:spPr/>
      <dgm:t>
        <a:bodyPr/>
        <a:lstStyle/>
        <a:p>
          <a:endParaRPr lang="sv-SE"/>
        </a:p>
      </dgm:t>
    </dgm:pt>
    <dgm:pt modelId="{28A1B657-CFBA-4419-8AC0-5E618B906021}" type="sibTrans" cxnId="{49B177C2-6391-4317-A1C3-959D96D423F7}">
      <dgm:prSet/>
      <dgm:spPr/>
      <dgm:t>
        <a:bodyPr/>
        <a:lstStyle/>
        <a:p>
          <a:endParaRPr lang="sv-SE"/>
        </a:p>
      </dgm:t>
    </dgm:pt>
    <dgm:pt modelId="{1206B81C-68ED-451F-A59B-CB56DF2F5813}">
      <dgm:prSet/>
      <dgm:spPr/>
      <dgm:t>
        <a:bodyPr/>
        <a:lstStyle/>
        <a:p>
          <a:r>
            <a:rPr lang="sv-SE" dirty="0"/>
            <a:t>-40 000 tkr</a:t>
          </a:r>
        </a:p>
      </dgm:t>
    </dgm:pt>
    <dgm:pt modelId="{2D20280D-C898-481D-A9DF-1C5EA2083842}" type="parTrans" cxnId="{293A6DF1-E5B6-4326-8464-58D9BF6B3932}">
      <dgm:prSet/>
      <dgm:spPr/>
      <dgm:t>
        <a:bodyPr/>
        <a:lstStyle/>
        <a:p>
          <a:endParaRPr lang="sv-SE"/>
        </a:p>
      </dgm:t>
    </dgm:pt>
    <dgm:pt modelId="{3495A68F-FA07-4A70-92E3-04DEB4408510}" type="sibTrans" cxnId="{293A6DF1-E5B6-4326-8464-58D9BF6B3932}">
      <dgm:prSet/>
      <dgm:spPr/>
      <dgm:t>
        <a:bodyPr/>
        <a:lstStyle/>
        <a:p>
          <a:endParaRPr lang="sv-SE"/>
        </a:p>
      </dgm:t>
    </dgm:pt>
    <dgm:pt modelId="{8FB2739E-1E3E-4501-9C87-7F74A7D1B22A}">
      <dgm:prSet custT="1"/>
      <dgm:spPr/>
      <dgm:t>
        <a:bodyPr anchor="ctr"/>
        <a:lstStyle/>
        <a:p>
          <a:r>
            <a:rPr lang="sv-SE" sz="1800" dirty="0"/>
            <a:t>Prognos 1</a:t>
          </a:r>
        </a:p>
      </dgm:t>
    </dgm:pt>
    <dgm:pt modelId="{6CAA0CCD-1099-438C-9FC0-45C1D775A088}" type="parTrans" cxnId="{EC1C8A99-3738-4C80-BD1C-F63A39577ECF}">
      <dgm:prSet/>
      <dgm:spPr/>
      <dgm:t>
        <a:bodyPr/>
        <a:lstStyle/>
        <a:p>
          <a:endParaRPr lang="sv-SE"/>
        </a:p>
      </dgm:t>
    </dgm:pt>
    <dgm:pt modelId="{9D321A0F-21A8-44E7-B8CD-0A09CD16536D}" type="sibTrans" cxnId="{EC1C8A99-3738-4C80-BD1C-F63A39577ECF}">
      <dgm:prSet/>
      <dgm:spPr/>
      <dgm:t>
        <a:bodyPr/>
        <a:lstStyle/>
        <a:p>
          <a:endParaRPr lang="sv-SE"/>
        </a:p>
      </dgm:t>
    </dgm:pt>
    <dgm:pt modelId="{236BBB77-FB23-4390-A79F-06D862C23270}">
      <dgm:prSet custT="1"/>
      <dgm:spPr/>
      <dgm:t>
        <a:bodyPr anchor="ctr"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>
              <a:solidFill>
                <a:srgbClr val="1A355C">
                  <a:hueOff val="0"/>
                  <a:satOff val="0"/>
                  <a:lumOff val="0"/>
                  <a:alphaOff val="0"/>
                </a:srgbClr>
              </a:solidFill>
              <a:latin typeface="Roboto Light"/>
              <a:ea typeface="+mn-ea"/>
              <a:cs typeface="+mn-cs"/>
            </a:rPr>
            <a:t>Prognos 2</a:t>
          </a:r>
        </a:p>
      </dgm:t>
    </dgm:pt>
    <dgm:pt modelId="{E07C2319-F18A-4A60-98D6-58228C0A0899}" type="parTrans" cxnId="{FAD249F8-1394-4C03-8F87-B546926CB6C7}">
      <dgm:prSet/>
      <dgm:spPr/>
      <dgm:t>
        <a:bodyPr/>
        <a:lstStyle/>
        <a:p>
          <a:endParaRPr lang="sv-SE"/>
        </a:p>
      </dgm:t>
    </dgm:pt>
    <dgm:pt modelId="{32BDCE85-255B-4B48-BDDF-361410F46F0F}" type="sibTrans" cxnId="{FAD249F8-1394-4C03-8F87-B546926CB6C7}">
      <dgm:prSet/>
      <dgm:spPr/>
      <dgm:t>
        <a:bodyPr/>
        <a:lstStyle/>
        <a:p>
          <a:endParaRPr lang="sv-SE"/>
        </a:p>
      </dgm:t>
    </dgm:pt>
    <dgm:pt modelId="{5E428A33-1269-4654-9031-F942757A82DB}">
      <dgm:prSet custT="1"/>
      <dgm:spPr/>
      <dgm:t>
        <a:bodyPr anchor="ctr"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>
              <a:solidFill>
                <a:srgbClr val="1A355C">
                  <a:hueOff val="0"/>
                  <a:satOff val="0"/>
                  <a:lumOff val="0"/>
                  <a:alphaOff val="0"/>
                </a:srgbClr>
              </a:solidFill>
              <a:latin typeface="Roboto Light"/>
              <a:ea typeface="+mn-ea"/>
              <a:cs typeface="+mn-cs"/>
            </a:rPr>
            <a:t>Prognos 3</a:t>
          </a:r>
        </a:p>
      </dgm:t>
    </dgm:pt>
    <dgm:pt modelId="{EE04ECFA-6FCD-43E8-95AF-CCD7365BF641}" type="parTrans" cxnId="{973468C7-6E13-4617-836D-73D9891D0A61}">
      <dgm:prSet/>
      <dgm:spPr/>
      <dgm:t>
        <a:bodyPr/>
        <a:lstStyle/>
        <a:p>
          <a:endParaRPr lang="sv-SE"/>
        </a:p>
      </dgm:t>
    </dgm:pt>
    <dgm:pt modelId="{C58E4032-7FED-4C89-9AF3-106C01B47E9C}" type="sibTrans" cxnId="{973468C7-6E13-4617-836D-73D9891D0A61}">
      <dgm:prSet/>
      <dgm:spPr/>
      <dgm:t>
        <a:bodyPr/>
        <a:lstStyle/>
        <a:p>
          <a:endParaRPr lang="sv-SE"/>
        </a:p>
      </dgm:t>
    </dgm:pt>
    <dgm:pt modelId="{F528114D-945F-4EDE-8D6B-A12AD7DB121A}" type="pres">
      <dgm:prSet presAssocID="{F7D69307-E931-4183-A37B-819BA1099113}" presName="Name0" presStyleCnt="0">
        <dgm:presLayoutVars>
          <dgm:dir/>
          <dgm:animLvl val="lvl"/>
          <dgm:resizeHandles/>
        </dgm:presLayoutVars>
      </dgm:prSet>
      <dgm:spPr/>
    </dgm:pt>
    <dgm:pt modelId="{8D7993AB-644D-40E0-8219-B657ED5BF4C0}" type="pres">
      <dgm:prSet presAssocID="{704C3222-5D73-42AE-A9A0-E2091F75224B}" presName="linNode" presStyleCnt="0"/>
      <dgm:spPr/>
    </dgm:pt>
    <dgm:pt modelId="{DF42AE17-41BE-40DF-8CD6-7DED11866DC6}" type="pres">
      <dgm:prSet presAssocID="{704C3222-5D73-42AE-A9A0-E2091F75224B}" presName="parentShp" presStyleLbl="node1" presStyleIdx="0" presStyleCnt="3">
        <dgm:presLayoutVars>
          <dgm:bulletEnabled val="1"/>
        </dgm:presLayoutVars>
      </dgm:prSet>
      <dgm:spPr/>
    </dgm:pt>
    <dgm:pt modelId="{B4EE9ACF-690F-4C5C-BDFA-A3E4C5B2DF16}" type="pres">
      <dgm:prSet presAssocID="{704C3222-5D73-42AE-A9A0-E2091F75224B}" presName="childShp" presStyleLbl="bgAccFollowNode1" presStyleIdx="0" presStyleCnt="3">
        <dgm:presLayoutVars>
          <dgm:bulletEnabled val="1"/>
        </dgm:presLayoutVars>
      </dgm:prSet>
      <dgm:spPr/>
    </dgm:pt>
    <dgm:pt modelId="{269842AE-5973-4539-9014-9ABB01520DF4}" type="pres">
      <dgm:prSet presAssocID="{DED44220-FC69-47B6-8E05-B8611F410E7A}" presName="spacing" presStyleCnt="0"/>
      <dgm:spPr/>
    </dgm:pt>
    <dgm:pt modelId="{85758C16-A016-4721-AE26-611FF4F79957}" type="pres">
      <dgm:prSet presAssocID="{F8149A0C-5CF9-4B84-9BA7-70953C30F98D}" presName="linNode" presStyleCnt="0"/>
      <dgm:spPr/>
    </dgm:pt>
    <dgm:pt modelId="{068B2518-FE3A-4744-AE90-C310D2BF7D21}" type="pres">
      <dgm:prSet presAssocID="{F8149A0C-5CF9-4B84-9BA7-70953C30F98D}" presName="parentShp" presStyleLbl="node1" presStyleIdx="1" presStyleCnt="3">
        <dgm:presLayoutVars>
          <dgm:bulletEnabled val="1"/>
        </dgm:presLayoutVars>
      </dgm:prSet>
      <dgm:spPr/>
    </dgm:pt>
    <dgm:pt modelId="{C01396A6-3923-433B-B968-7F77DEFE47CB}" type="pres">
      <dgm:prSet presAssocID="{F8149A0C-5CF9-4B84-9BA7-70953C30F98D}" presName="childShp" presStyleLbl="bgAccFollowNode1" presStyleIdx="1" presStyleCnt="3">
        <dgm:presLayoutVars>
          <dgm:bulletEnabled val="1"/>
        </dgm:presLayoutVars>
      </dgm:prSet>
      <dgm:spPr/>
    </dgm:pt>
    <dgm:pt modelId="{ED36EDF1-96DF-4F0D-A43C-E61783F14245}" type="pres">
      <dgm:prSet presAssocID="{28A1B657-CFBA-4419-8AC0-5E618B906021}" presName="spacing" presStyleCnt="0"/>
      <dgm:spPr/>
    </dgm:pt>
    <dgm:pt modelId="{C8EF627A-A413-4B45-8887-8575BD439EB3}" type="pres">
      <dgm:prSet presAssocID="{1206B81C-68ED-451F-A59B-CB56DF2F5813}" presName="linNode" presStyleCnt="0"/>
      <dgm:spPr/>
    </dgm:pt>
    <dgm:pt modelId="{8D09CF27-0D9F-4845-BC9F-F4905A878955}" type="pres">
      <dgm:prSet presAssocID="{1206B81C-68ED-451F-A59B-CB56DF2F5813}" presName="parentShp" presStyleLbl="node1" presStyleIdx="2" presStyleCnt="3">
        <dgm:presLayoutVars>
          <dgm:bulletEnabled val="1"/>
        </dgm:presLayoutVars>
      </dgm:prSet>
      <dgm:spPr/>
    </dgm:pt>
    <dgm:pt modelId="{7A6B9887-AA22-4714-9F3C-05729F093DB0}" type="pres">
      <dgm:prSet presAssocID="{1206B81C-68ED-451F-A59B-CB56DF2F5813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F421F33D-CC73-4FEF-AF63-EFAB3543BA6D}" type="presOf" srcId="{704C3222-5D73-42AE-A9A0-E2091F75224B}" destId="{DF42AE17-41BE-40DF-8CD6-7DED11866DC6}" srcOrd="0" destOrd="0" presId="urn:microsoft.com/office/officeart/2005/8/layout/vList6"/>
    <dgm:cxn modelId="{1C5D8B4B-0286-4310-A983-68000463CD8E}" type="presOf" srcId="{1206B81C-68ED-451F-A59B-CB56DF2F5813}" destId="{8D09CF27-0D9F-4845-BC9F-F4905A878955}" srcOrd="0" destOrd="0" presId="urn:microsoft.com/office/officeart/2005/8/layout/vList6"/>
    <dgm:cxn modelId="{E7815352-C2CD-472C-930D-B6A97A0F6CFD}" type="presOf" srcId="{8FB2739E-1E3E-4501-9C87-7F74A7D1B22A}" destId="{B4EE9ACF-690F-4C5C-BDFA-A3E4C5B2DF16}" srcOrd="0" destOrd="0" presId="urn:microsoft.com/office/officeart/2005/8/layout/vList6"/>
    <dgm:cxn modelId="{EC1C8A99-3738-4C80-BD1C-F63A39577ECF}" srcId="{704C3222-5D73-42AE-A9A0-E2091F75224B}" destId="{8FB2739E-1E3E-4501-9C87-7F74A7D1B22A}" srcOrd="0" destOrd="0" parTransId="{6CAA0CCD-1099-438C-9FC0-45C1D775A088}" sibTransId="{9D321A0F-21A8-44E7-B8CD-0A09CD16536D}"/>
    <dgm:cxn modelId="{83F8FE9D-5419-42C2-80DF-A13FF4169A55}" type="presOf" srcId="{5E428A33-1269-4654-9031-F942757A82DB}" destId="{7A6B9887-AA22-4714-9F3C-05729F093DB0}" srcOrd="0" destOrd="0" presId="urn:microsoft.com/office/officeart/2005/8/layout/vList6"/>
    <dgm:cxn modelId="{B0F918A6-3FB7-4DC0-8C48-3913400D920B}" srcId="{F7D69307-E931-4183-A37B-819BA1099113}" destId="{704C3222-5D73-42AE-A9A0-E2091F75224B}" srcOrd="0" destOrd="0" parTransId="{3A438880-16DF-46BA-B424-24B3CB78CA19}" sibTransId="{DED44220-FC69-47B6-8E05-B8611F410E7A}"/>
    <dgm:cxn modelId="{0EB6B1A7-A909-4D29-8674-4B01B1B0F03E}" type="presOf" srcId="{236BBB77-FB23-4390-A79F-06D862C23270}" destId="{C01396A6-3923-433B-B968-7F77DEFE47CB}" srcOrd="0" destOrd="0" presId="urn:microsoft.com/office/officeart/2005/8/layout/vList6"/>
    <dgm:cxn modelId="{49B177C2-6391-4317-A1C3-959D96D423F7}" srcId="{F7D69307-E931-4183-A37B-819BA1099113}" destId="{F8149A0C-5CF9-4B84-9BA7-70953C30F98D}" srcOrd="1" destOrd="0" parTransId="{816153D4-4A5B-4115-86F1-1F23503C6183}" sibTransId="{28A1B657-CFBA-4419-8AC0-5E618B906021}"/>
    <dgm:cxn modelId="{BF5210C6-F4C5-40CF-9095-50C6976900CE}" type="presOf" srcId="{F8149A0C-5CF9-4B84-9BA7-70953C30F98D}" destId="{068B2518-FE3A-4744-AE90-C310D2BF7D21}" srcOrd="0" destOrd="0" presId="urn:microsoft.com/office/officeart/2005/8/layout/vList6"/>
    <dgm:cxn modelId="{973468C7-6E13-4617-836D-73D9891D0A61}" srcId="{1206B81C-68ED-451F-A59B-CB56DF2F5813}" destId="{5E428A33-1269-4654-9031-F942757A82DB}" srcOrd="0" destOrd="0" parTransId="{EE04ECFA-6FCD-43E8-95AF-CCD7365BF641}" sibTransId="{C58E4032-7FED-4C89-9AF3-106C01B47E9C}"/>
    <dgm:cxn modelId="{53C743ED-2420-448E-B5E1-5635B2E6D59C}" type="presOf" srcId="{F7D69307-E931-4183-A37B-819BA1099113}" destId="{F528114D-945F-4EDE-8D6B-A12AD7DB121A}" srcOrd="0" destOrd="0" presId="urn:microsoft.com/office/officeart/2005/8/layout/vList6"/>
    <dgm:cxn modelId="{293A6DF1-E5B6-4326-8464-58D9BF6B3932}" srcId="{F7D69307-E931-4183-A37B-819BA1099113}" destId="{1206B81C-68ED-451F-A59B-CB56DF2F5813}" srcOrd="2" destOrd="0" parTransId="{2D20280D-C898-481D-A9DF-1C5EA2083842}" sibTransId="{3495A68F-FA07-4A70-92E3-04DEB4408510}"/>
    <dgm:cxn modelId="{FAD249F8-1394-4C03-8F87-B546926CB6C7}" srcId="{F8149A0C-5CF9-4B84-9BA7-70953C30F98D}" destId="{236BBB77-FB23-4390-A79F-06D862C23270}" srcOrd="0" destOrd="0" parTransId="{E07C2319-F18A-4A60-98D6-58228C0A0899}" sibTransId="{32BDCE85-255B-4B48-BDDF-361410F46F0F}"/>
    <dgm:cxn modelId="{C3D2B610-A337-4869-9544-81E23C1B54C5}" type="presParOf" srcId="{F528114D-945F-4EDE-8D6B-A12AD7DB121A}" destId="{8D7993AB-644D-40E0-8219-B657ED5BF4C0}" srcOrd="0" destOrd="0" presId="urn:microsoft.com/office/officeart/2005/8/layout/vList6"/>
    <dgm:cxn modelId="{00137AC0-E0B8-4752-B6CF-B911A9DAFC78}" type="presParOf" srcId="{8D7993AB-644D-40E0-8219-B657ED5BF4C0}" destId="{DF42AE17-41BE-40DF-8CD6-7DED11866DC6}" srcOrd="0" destOrd="0" presId="urn:microsoft.com/office/officeart/2005/8/layout/vList6"/>
    <dgm:cxn modelId="{2560BA92-FCF3-4983-AECD-4ADB085DE75C}" type="presParOf" srcId="{8D7993AB-644D-40E0-8219-B657ED5BF4C0}" destId="{B4EE9ACF-690F-4C5C-BDFA-A3E4C5B2DF16}" srcOrd="1" destOrd="0" presId="urn:microsoft.com/office/officeart/2005/8/layout/vList6"/>
    <dgm:cxn modelId="{1B3A5013-B712-43F0-8B02-C56636BEB052}" type="presParOf" srcId="{F528114D-945F-4EDE-8D6B-A12AD7DB121A}" destId="{269842AE-5973-4539-9014-9ABB01520DF4}" srcOrd="1" destOrd="0" presId="urn:microsoft.com/office/officeart/2005/8/layout/vList6"/>
    <dgm:cxn modelId="{B6EE800A-DEA9-4B5B-B5F0-960DA86F2BF3}" type="presParOf" srcId="{F528114D-945F-4EDE-8D6B-A12AD7DB121A}" destId="{85758C16-A016-4721-AE26-611FF4F79957}" srcOrd="2" destOrd="0" presId="urn:microsoft.com/office/officeart/2005/8/layout/vList6"/>
    <dgm:cxn modelId="{7AC5736E-8AED-4FF7-856F-90581A169D31}" type="presParOf" srcId="{85758C16-A016-4721-AE26-611FF4F79957}" destId="{068B2518-FE3A-4744-AE90-C310D2BF7D21}" srcOrd="0" destOrd="0" presId="urn:microsoft.com/office/officeart/2005/8/layout/vList6"/>
    <dgm:cxn modelId="{D5653369-FE71-452E-B0A2-BDED6C65B786}" type="presParOf" srcId="{85758C16-A016-4721-AE26-611FF4F79957}" destId="{C01396A6-3923-433B-B968-7F77DEFE47CB}" srcOrd="1" destOrd="0" presId="urn:microsoft.com/office/officeart/2005/8/layout/vList6"/>
    <dgm:cxn modelId="{1DD2C909-301C-4E6F-87D6-03B24D708515}" type="presParOf" srcId="{F528114D-945F-4EDE-8D6B-A12AD7DB121A}" destId="{ED36EDF1-96DF-4F0D-A43C-E61783F14245}" srcOrd="3" destOrd="0" presId="urn:microsoft.com/office/officeart/2005/8/layout/vList6"/>
    <dgm:cxn modelId="{F3C57C41-57AA-4C54-982E-16812AFC605E}" type="presParOf" srcId="{F528114D-945F-4EDE-8D6B-A12AD7DB121A}" destId="{C8EF627A-A413-4B45-8887-8575BD439EB3}" srcOrd="4" destOrd="0" presId="urn:microsoft.com/office/officeart/2005/8/layout/vList6"/>
    <dgm:cxn modelId="{DD6AFDE9-1197-48B8-9F0B-0EE43159B9B4}" type="presParOf" srcId="{C8EF627A-A413-4B45-8887-8575BD439EB3}" destId="{8D09CF27-0D9F-4845-BC9F-F4905A878955}" srcOrd="0" destOrd="0" presId="urn:microsoft.com/office/officeart/2005/8/layout/vList6"/>
    <dgm:cxn modelId="{5F02DE4D-6D26-41B3-9ECC-24DA38E6DDF8}" type="presParOf" srcId="{C8EF627A-A413-4B45-8887-8575BD439EB3}" destId="{7A6B9887-AA22-4714-9F3C-05729F093DB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8C25A-ECA1-4203-89BF-CFB46E697E44}">
      <dsp:nvSpPr>
        <dsp:cNvPr id="0" name=""/>
        <dsp:cNvSpPr/>
      </dsp:nvSpPr>
      <dsp:spPr>
        <a:xfrm>
          <a:off x="1204687" y="48649"/>
          <a:ext cx="2335153" cy="23351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Avsluta 15 externa placeringar, ca 10,0 mnkr</a:t>
          </a:r>
        </a:p>
      </dsp:txBody>
      <dsp:txXfrm>
        <a:off x="1516041" y="457300"/>
        <a:ext cx="1712445" cy="1050818"/>
      </dsp:txXfrm>
    </dsp:sp>
    <dsp:sp modelId="{A1F809DC-93CE-49FC-BAE5-95BBDC3E5A49}">
      <dsp:nvSpPr>
        <dsp:cNvPr id="0" name=""/>
        <dsp:cNvSpPr/>
      </dsp:nvSpPr>
      <dsp:spPr>
        <a:xfrm>
          <a:off x="2047289" y="1508119"/>
          <a:ext cx="2335153" cy="23351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Rekrytera 10 konsulentstödda familjehem, ca 1,0 mnkr</a:t>
          </a:r>
        </a:p>
      </dsp:txBody>
      <dsp:txXfrm>
        <a:off x="2761456" y="2111367"/>
        <a:ext cx="1401091" cy="1284334"/>
      </dsp:txXfrm>
    </dsp:sp>
    <dsp:sp modelId="{4C8A9857-03DC-4998-B9F6-E335302B5920}">
      <dsp:nvSpPr>
        <dsp:cNvPr id="0" name=""/>
        <dsp:cNvSpPr/>
      </dsp:nvSpPr>
      <dsp:spPr>
        <a:xfrm>
          <a:off x="362086" y="1508119"/>
          <a:ext cx="2335153" cy="23351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Ändra ersättning till familjehem, ca 1,0 mnkr</a:t>
          </a:r>
        </a:p>
      </dsp:txBody>
      <dsp:txXfrm>
        <a:off x="581980" y="2111367"/>
        <a:ext cx="1401091" cy="12843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95F61-3A76-42F0-BFDB-029598B1DAC2}">
      <dsp:nvSpPr>
        <dsp:cNvPr id="0" name=""/>
        <dsp:cNvSpPr/>
      </dsp:nvSpPr>
      <dsp:spPr>
        <a:xfrm>
          <a:off x="0" y="0"/>
          <a:ext cx="4368988" cy="57046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Prognos april: -21 000 tkr </a:t>
          </a:r>
        </a:p>
      </dsp:txBody>
      <dsp:txXfrm>
        <a:off x="16708" y="16708"/>
        <a:ext cx="3779372" cy="537044"/>
      </dsp:txXfrm>
    </dsp:sp>
    <dsp:sp modelId="{379B8CD8-EA33-4BEC-A3AF-9C75E6B13182}">
      <dsp:nvSpPr>
        <dsp:cNvPr id="0" name=""/>
        <dsp:cNvSpPr/>
      </dsp:nvSpPr>
      <dsp:spPr>
        <a:xfrm>
          <a:off x="770997" y="697230"/>
          <a:ext cx="4368988" cy="57046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517010"/>
            <a:satOff val="-54700"/>
            <a:lumOff val="62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/>
            <a:t>Prognos maj: -33 000 tkr (prognos 1)</a:t>
          </a:r>
        </a:p>
      </dsp:txBody>
      <dsp:txXfrm>
        <a:off x="787705" y="713938"/>
        <a:ext cx="3193774" cy="537044"/>
      </dsp:txXfrm>
    </dsp:sp>
    <dsp:sp modelId="{AC5470F0-DB41-427E-A3DB-2015AFC93549}">
      <dsp:nvSpPr>
        <dsp:cNvPr id="0" name=""/>
        <dsp:cNvSpPr/>
      </dsp:nvSpPr>
      <dsp:spPr>
        <a:xfrm>
          <a:off x="3998188" y="448445"/>
          <a:ext cx="370799" cy="3707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4081618" y="448445"/>
        <a:ext cx="203939" cy="2790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E9ACF-690F-4C5C-BDFA-A3E4C5B2DF16}">
      <dsp:nvSpPr>
        <dsp:cNvPr id="0" name=""/>
        <dsp:cNvSpPr/>
      </dsp:nvSpPr>
      <dsp:spPr>
        <a:xfrm>
          <a:off x="1834550" y="0"/>
          <a:ext cx="2751826" cy="4690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Prognos 1</a:t>
          </a:r>
        </a:p>
      </dsp:txBody>
      <dsp:txXfrm>
        <a:off x="1834550" y="58633"/>
        <a:ext cx="2575928" cy="351795"/>
      </dsp:txXfrm>
    </dsp:sp>
    <dsp:sp modelId="{DF42AE17-41BE-40DF-8CD6-7DED11866DC6}">
      <dsp:nvSpPr>
        <dsp:cNvPr id="0" name=""/>
        <dsp:cNvSpPr/>
      </dsp:nvSpPr>
      <dsp:spPr>
        <a:xfrm>
          <a:off x="0" y="0"/>
          <a:ext cx="1834550" cy="469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-33 000 tkr</a:t>
          </a:r>
        </a:p>
      </dsp:txBody>
      <dsp:txXfrm>
        <a:off x="22898" y="22898"/>
        <a:ext cx="1788754" cy="423265"/>
      </dsp:txXfrm>
    </dsp:sp>
    <dsp:sp modelId="{C01396A6-3923-433B-B968-7F77DEFE47CB}">
      <dsp:nvSpPr>
        <dsp:cNvPr id="0" name=""/>
        <dsp:cNvSpPr/>
      </dsp:nvSpPr>
      <dsp:spPr>
        <a:xfrm>
          <a:off x="1834550" y="515967"/>
          <a:ext cx="2751826" cy="4690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>
              <a:solidFill>
                <a:srgbClr val="1A355C">
                  <a:hueOff val="0"/>
                  <a:satOff val="0"/>
                  <a:lumOff val="0"/>
                  <a:alphaOff val="0"/>
                </a:srgbClr>
              </a:solidFill>
              <a:latin typeface="Roboto Light"/>
              <a:ea typeface="+mn-ea"/>
              <a:cs typeface="+mn-cs"/>
            </a:rPr>
            <a:t>Prognos 2</a:t>
          </a:r>
        </a:p>
      </dsp:txBody>
      <dsp:txXfrm>
        <a:off x="1834550" y="574600"/>
        <a:ext cx="2575928" cy="351795"/>
      </dsp:txXfrm>
    </dsp:sp>
    <dsp:sp modelId="{068B2518-FE3A-4744-AE90-C310D2BF7D21}">
      <dsp:nvSpPr>
        <dsp:cNvPr id="0" name=""/>
        <dsp:cNvSpPr/>
      </dsp:nvSpPr>
      <dsp:spPr>
        <a:xfrm>
          <a:off x="0" y="515967"/>
          <a:ext cx="1834550" cy="469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-36 000 tkr</a:t>
          </a:r>
        </a:p>
      </dsp:txBody>
      <dsp:txXfrm>
        <a:off x="22898" y="538865"/>
        <a:ext cx="1788754" cy="423265"/>
      </dsp:txXfrm>
    </dsp:sp>
    <dsp:sp modelId="{7A6B9887-AA22-4714-9F3C-05729F093DB0}">
      <dsp:nvSpPr>
        <dsp:cNvPr id="0" name=""/>
        <dsp:cNvSpPr/>
      </dsp:nvSpPr>
      <dsp:spPr>
        <a:xfrm>
          <a:off x="1834550" y="1031935"/>
          <a:ext cx="2751826" cy="4690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>
              <a:solidFill>
                <a:srgbClr val="1A355C">
                  <a:hueOff val="0"/>
                  <a:satOff val="0"/>
                  <a:lumOff val="0"/>
                  <a:alphaOff val="0"/>
                </a:srgbClr>
              </a:solidFill>
              <a:latin typeface="Roboto Light"/>
              <a:ea typeface="+mn-ea"/>
              <a:cs typeface="+mn-cs"/>
            </a:rPr>
            <a:t>Prognos 3</a:t>
          </a:r>
        </a:p>
      </dsp:txBody>
      <dsp:txXfrm>
        <a:off x="1834550" y="1090568"/>
        <a:ext cx="2575928" cy="351795"/>
      </dsp:txXfrm>
    </dsp:sp>
    <dsp:sp modelId="{8D09CF27-0D9F-4845-BC9F-F4905A878955}">
      <dsp:nvSpPr>
        <dsp:cNvPr id="0" name=""/>
        <dsp:cNvSpPr/>
      </dsp:nvSpPr>
      <dsp:spPr>
        <a:xfrm>
          <a:off x="0" y="1031935"/>
          <a:ext cx="1834550" cy="469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-40 000 tkr</a:t>
          </a:r>
        </a:p>
      </dsp:txBody>
      <dsp:txXfrm>
        <a:off x="22898" y="1054833"/>
        <a:ext cx="1788754" cy="42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2023-06-21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Ledarforum! Ny mall som ska stötta cheferna i att sätta mål och ta fram en ”effektlogik”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EF066-3169-4879-887B-94A72C3F5E70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326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Ledarforum! Ny mall som ska stötta cheferna i att sätta mål och ta fram en ”effektlogik”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EF066-3169-4879-887B-94A72C3F5E70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00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500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708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306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674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358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7273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496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7401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7" y="1600203"/>
            <a:ext cx="10543823" cy="4202113"/>
          </a:xfrm>
          <a:prstGeom prst="rect">
            <a:avLst/>
          </a:prstGeom>
        </p:spPr>
        <p:txBody>
          <a:bodyPr/>
          <a:lstStyle>
            <a:lvl1pPr marL="383990" indent="-383990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7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433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506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0398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41151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69355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8497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7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897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37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231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512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104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383981" indent="-383981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99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383981" indent="-383981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139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383981" indent="-383981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547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383981" indent="-383981">
              <a:buFont typeface="Arial" panose="020B0604020202020204" pitchFamily="34" charset="0"/>
              <a:buChar char="•"/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/>
              <a:t>Klicka här för att ändra 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614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35560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14347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3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19368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3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7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4208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9"/>
            <a:ext cx="7315200" cy="4736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867" b="1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"/>
                <a:cs typeface="Arial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8628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333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333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120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0034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617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368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241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734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287993" indent="-287993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130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287993" indent="-287993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024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287993" indent="-287993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3522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/>
          <a:lstStyle>
            <a:lvl1pPr marL="287993" indent="-287993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6891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53072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8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6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94266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05197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2" y="-3"/>
            <a:ext cx="11864039" cy="6858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8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6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77820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50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8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1611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2023-06-21</a:t>
            </a:fld>
            <a:endParaRPr lang="sv-SE" sz="1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4393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2485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1865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68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22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2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13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3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26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25193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6962547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654730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723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1118720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19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74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53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01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0408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66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29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87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4457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21/06/2023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699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17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9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2023-06-21</a:t>
            </a:fld>
            <a:endParaRPr lang="en-US" sz="24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419579" y="6483351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33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2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</p:sldLayoutIdLst>
  <p:hf sldNum="0"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6095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2023-06-21</a:t>
            </a:fld>
            <a:endParaRPr lang="en-US" sz="2400" b="1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419579" y="6483351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33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Bildobjekt 4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39" y="5757064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2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  <p:sldLayoutId id="2147484128" r:id="rId13"/>
    <p:sldLayoutId id="2147484129" r:id="rId14"/>
  </p:sldLayoutIdLst>
  <p:hf sldNum="0" hdr="0" ftr="0" dt="0"/>
  <p:txStyles>
    <p:titleStyle>
      <a:lvl1pPr algn="l" defTabSz="60957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70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027" y="5994399"/>
            <a:ext cx="8352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8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  <p:sldLayoutId id="2147484143" r:id="rId13"/>
    <p:sldLayoutId id="2147484144" r:id="rId14"/>
  </p:sldLayoutIdLst>
  <p:hf sldNum="0" hdr="0" ftr="0" dt="0"/>
  <p:txStyles>
    <p:titleStyle>
      <a:lvl1pPr algn="l" defTabSz="457189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409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  <p:sldLayoutId id="2147484157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orient="horz" pos="55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9892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4197444"/>
            <a:ext cx="9144000" cy="747897"/>
          </a:xfrm>
        </p:spPr>
        <p:txBody>
          <a:bodyPr/>
          <a:lstStyle/>
          <a:p>
            <a:r>
              <a:rPr lang="sv-SE" dirty="0"/>
              <a:t>Mål och ekonomi 2023  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Socialnämnden 22 juni 2023</a:t>
            </a:r>
          </a:p>
        </p:txBody>
      </p:sp>
      <p:pic>
        <p:nvPicPr>
          <p:cNvPr id="19" name="Platshållare för bild 18" descr="En bild som visar blomma, växt, utomhus, blomblad&#10;&#10;Automatiskt genererad beskrivning">
            <a:extLst>
              <a:ext uri="{FF2B5EF4-FFF2-40B4-BE49-F238E27FC236}">
                <a16:creationId xmlns:a16="http://schemas.microsoft.com/office/drawing/2014/main" id="{E543ACEA-15CD-74B9-2D5F-A5951C8B7D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97" b="293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852CBD-82BF-4E40-9DDF-872DD98667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Tillbakablick</a:t>
            </a:r>
          </a:p>
        </p:txBody>
      </p:sp>
      <p:sp>
        <p:nvSpPr>
          <p:cNvPr id="4" name="Moln 3">
            <a:extLst>
              <a:ext uri="{FF2B5EF4-FFF2-40B4-BE49-F238E27FC236}">
                <a16:creationId xmlns:a16="http://schemas.microsoft.com/office/drawing/2014/main" id="{9F606DBE-78EB-4CCA-9D62-42D3950F41A7}"/>
              </a:ext>
            </a:extLst>
          </p:cNvPr>
          <p:cNvSpPr/>
          <p:nvPr/>
        </p:nvSpPr>
        <p:spPr>
          <a:xfrm>
            <a:off x="4252823" y="629727"/>
            <a:ext cx="2622430" cy="1009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Resultat 2022: -9,5 mnkr</a:t>
            </a:r>
          </a:p>
        </p:txBody>
      </p:sp>
      <p:sp>
        <p:nvSpPr>
          <p:cNvPr id="5" name="Moln 4">
            <a:extLst>
              <a:ext uri="{FF2B5EF4-FFF2-40B4-BE49-F238E27FC236}">
                <a16:creationId xmlns:a16="http://schemas.microsoft.com/office/drawing/2014/main" id="{C72DCD7A-D823-4E7E-8B7C-71492A945FE5}"/>
              </a:ext>
            </a:extLst>
          </p:cNvPr>
          <p:cNvSpPr/>
          <p:nvPr/>
        </p:nvSpPr>
        <p:spPr>
          <a:xfrm>
            <a:off x="6096000" y="909413"/>
            <a:ext cx="2264433" cy="1259457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Innehöll extra medel: 14,7 mnkr</a:t>
            </a:r>
          </a:p>
        </p:txBody>
      </p:sp>
      <p:sp>
        <p:nvSpPr>
          <p:cNvPr id="6" name="Moln 5">
            <a:extLst>
              <a:ext uri="{FF2B5EF4-FFF2-40B4-BE49-F238E27FC236}">
                <a16:creationId xmlns:a16="http://schemas.microsoft.com/office/drawing/2014/main" id="{5AC2A85B-0E7C-4A76-B01A-48921B1C495C}"/>
              </a:ext>
            </a:extLst>
          </p:cNvPr>
          <p:cNvSpPr/>
          <p:nvPr/>
        </p:nvSpPr>
        <p:spPr>
          <a:xfrm>
            <a:off x="0" y="2322599"/>
            <a:ext cx="1966822" cy="888520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Början av 2023</a:t>
            </a:r>
          </a:p>
        </p:txBody>
      </p:sp>
      <p:sp>
        <p:nvSpPr>
          <p:cNvPr id="7" name="Moln 6">
            <a:extLst>
              <a:ext uri="{FF2B5EF4-FFF2-40B4-BE49-F238E27FC236}">
                <a16:creationId xmlns:a16="http://schemas.microsoft.com/office/drawing/2014/main" id="{165D14A2-3119-4033-A35B-BB8584D370DE}"/>
              </a:ext>
            </a:extLst>
          </p:cNvPr>
          <p:cNvSpPr/>
          <p:nvPr/>
        </p:nvSpPr>
        <p:spPr>
          <a:xfrm>
            <a:off x="1210565" y="2563902"/>
            <a:ext cx="2053088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Högt antal placeringar</a:t>
            </a:r>
          </a:p>
        </p:txBody>
      </p:sp>
      <p:sp>
        <p:nvSpPr>
          <p:cNvPr id="8" name="Moln 7">
            <a:extLst>
              <a:ext uri="{FF2B5EF4-FFF2-40B4-BE49-F238E27FC236}">
                <a16:creationId xmlns:a16="http://schemas.microsoft.com/office/drawing/2014/main" id="{DE713F2A-E499-476A-B8F2-5C420A1E7D6A}"/>
              </a:ext>
            </a:extLst>
          </p:cNvPr>
          <p:cNvSpPr/>
          <p:nvPr/>
        </p:nvSpPr>
        <p:spPr>
          <a:xfrm>
            <a:off x="2725792" y="2246256"/>
            <a:ext cx="1984074" cy="1009290"/>
          </a:xfrm>
          <a:prstGeom prst="cloud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Långa placerings-tider</a:t>
            </a:r>
          </a:p>
        </p:txBody>
      </p:sp>
      <p:sp>
        <p:nvSpPr>
          <p:cNvPr id="9" name="Moln 8">
            <a:extLst>
              <a:ext uri="{FF2B5EF4-FFF2-40B4-BE49-F238E27FC236}">
                <a16:creationId xmlns:a16="http://schemas.microsoft.com/office/drawing/2014/main" id="{DAF9DB5A-F1AB-4EFC-A5BA-1F217EA99C70}"/>
              </a:ext>
            </a:extLst>
          </p:cNvPr>
          <p:cNvSpPr/>
          <p:nvPr/>
        </p:nvSpPr>
        <p:spPr>
          <a:xfrm>
            <a:off x="3958089" y="2519959"/>
            <a:ext cx="2527541" cy="1245079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Tvångsvård ökat med 1500 kr/dygn</a:t>
            </a:r>
          </a:p>
        </p:txBody>
      </p:sp>
      <p:sp>
        <p:nvSpPr>
          <p:cNvPr id="10" name="Moln 9">
            <a:extLst>
              <a:ext uri="{FF2B5EF4-FFF2-40B4-BE49-F238E27FC236}">
                <a16:creationId xmlns:a16="http://schemas.microsoft.com/office/drawing/2014/main" id="{23D17ED1-B1F6-4F98-A062-F9BF9D042345}"/>
              </a:ext>
            </a:extLst>
          </p:cNvPr>
          <p:cNvSpPr/>
          <p:nvPr/>
        </p:nvSpPr>
        <p:spPr>
          <a:xfrm>
            <a:off x="5729707" y="2303438"/>
            <a:ext cx="1551312" cy="907681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Inflation</a:t>
            </a:r>
          </a:p>
        </p:txBody>
      </p:sp>
      <p:sp>
        <p:nvSpPr>
          <p:cNvPr id="11" name="Moln 10">
            <a:extLst>
              <a:ext uri="{FF2B5EF4-FFF2-40B4-BE49-F238E27FC236}">
                <a16:creationId xmlns:a16="http://schemas.microsoft.com/office/drawing/2014/main" id="{0E2CD631-3E05-49A6-AAA8-FB0CA93BE27E}"/>
              </a:ext>
            </a:extLst>
          </p:cNvPr>
          <p:cNvSpPr/>
          <p:nvPr/>
        </p:nvSpPr>
        <p:spPr>
          <a:xfrm>
            <a:off x="6655102" y="2663872"/>
            <a:ext cx="1836710" cy="1094493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Personal-kostnader ökat</a:t>
            </a:r>
          </a:p>
        </p:txBody>
      </p:sp>
      <p:sp>
        <p:nvSpPr>
          <p:cNvPr id="12" name="Moln 11">
            <a:extLst>
              <a:ext uri="{FF2B5EF4-FFF2-40B4-BE49-F238E27FC236}">
                <a16:creationId xmlns:a16="http://schemas.microsoft.com/office/drawing/2014/main" id="{D2ABB454-E949-472D-A2C9-039745F1AEB0}"/>
              </a:ext>
            </a:extLst>
          </p:cNvPr>
          <p:cNvSpPr/>
          <p:nvPr/>
        </p:nvSpPr>
        <p:spPr>
          <a:xfrm>
            <a:off x="7968070" y="2356679"/>
            <a:ext cx="2691442" cy="907681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Lokalkostnader ökat</a:t>
            </a:r>
          </a:p>
        </p:txBody>
      </p:sp>
      <p:sp>
        <p:nvSpPr>
          <p:cNvPr id="13" name="Moln 12">
            <a:extLst>
              <a:ext uri="{FF2B5EF4-FFF2-40B4-BE49-F238E27FC236}">
                <a16:creationId xmlns:a16="http://schemas.microsoft.com/office/drawing/2014/main" id="{17B03AF1-6353-439B-B528-E07BBA94C492}"/>
              </a:ext>
            </a:extLst>
          </p:cNvPr>
          <p:cNvSpPr/>
          <p:nvPr/>
        </p:nvSpPr>
        <p:spPr>
          <a:xfrm>
            <a:off x="4240422" y="4712776"/>
            <a:ext cx="3711155" cy="1151327"/>
          </a:xfrm>
          <a:prstGeom prst="cloud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Från socialtjänst till sociala tjänster</a:t>
            </a:r>
          </a:p>
        </p:txBody>
      </p:sp>
      <p:sp>
        <p:nvSpPr>
          <p:cNvPr id="14" name="Moln 13">
            <a:extLst>
              <a:ext uri="{FF2B5EF4-FFF2-40B4-BE49-F238E27FC236}">
                <a16:creationId xmlns:a16="http://schemas.microsoft.com/office/drawing/2014/main" id="{DE440B43-5CCC-4681-80CE-93219623138F}"/>
              </a:ext>
            </a:extLst>
          </p:cNvPr>
          <p:cNvSpPr/>
          <p:nvPr/>
        </p:nvSpPr>
        <p:spPr>
          <a:xfrm>
            <a:off x="293299" y="4359243"/>
            <a:ext cx="3664790" cy="1345573"/>
          </a:xfrm>
          <a:prstGeom prst="cloud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Ökade kostnader inom samtliga fyra verksamhetsområden</a:t>
            </a:r>
          </a:p>
        </p:txBody>
      </p:sp>
      <p:sp>
        <p:nvSpPr>
          <p:cNvPr id="15" name="Moln 14">
            <a:extLst>
              <a:ext uri="{FF2B5EF4-FFF2-40B4-BE49-F238E27FC236}">
                <a16:creationId xmlns:a16="http://schemas.microsoft.com/office/drawing/2014/main" id="{C7C58A69-A56E-4B24-8B16-07C6E69333BE}"/>
              </a:ext>
            </a:extLst>
          </p:cNvPr>
          <p:cNvSpPr/>
          <p:nvPr/>
        </p:nvSpPr>
        <p:spPr>
          <a:xfrm>
            <a:off x="8429524" y="4461677"/>
            <a:ext cx="2898476" cy="1094492"/>
          </a:xfrm>
          <a:prstGeom prst="cloud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Effekter inom BUF</a:t>
            </a:r>
          </a:p>
        </p:txBody>
      </p:sp>
      <p:sp>
        <p:nvSpPr>
          <p:cNvPr id="16" name="Moln 15">
            <a:extLst>
              <a:ext uri="{FF2B5EF4-FFF2-40B4-BE49-F238E27FC236}">
                <a16:creationId xmlns:a16="http://schemas.microsoft.com/office/drawing/2014/main" id="{C179CB10-AD66-453A-B78F-0798115A579C}"/>
              </a:ext>
            </a:extLst>
          </p:cNvPr>
          <p:cNvSpPr/>
          <p:nvPr/>
        </p:nvSpPr>
        <p:spPr>
          <a:xfrm>
            <a:off x="9252128" y="2818111"/>
            <a:ext cx="2361423" cy="1386503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Ökade kostnader för skadegörelse</a:t>
            </a:r>
          </a:p>
        </p:txBody>
      </p:sp>
      <p:sp>
        <p:nvSpPr>
          <p:cNvPr id="17" name="Moln 16">
            <a:extLst>
              <a:ext uri="{FF2B5EF4-FFF2-40B4-BE49-F238E27FC236}">
                <a16:creationId xmlns:a16="http://schemas.microsoft.com/office/drawing/2014/main" id="{7A1CA981-8550-47C6-81C1-27A28F2C5006}"/>
              </a:ext>
            </a:extLst>
          </p:cNvPr>
          <p:cNvSpPr/>
          <p:nvPr/>
        </p:nvSpPr>
        <p:spPr>
          <a:xfrm>
            <a:off x="9530640" y="1624247"/>
            <a:ext cx="2661360" cy="100929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Kostnader skyddsboende ökat</a:t>
            </a:r>
          </a:p>
        </p:txBody>
      </p:sp>
    </p:spTree>
    <p:extLst>
      <p:ext uri="{BB962C8B-B14F-4D97-AF65-F5344CB8AC3E}">
        <p14:creationId xmlns:p14="http://schemas.microsoft.com/office/powerpoint/2010/main" val="37944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1431FE-F676-4132-9CB6-A249B2501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310002"/>
            <a:ext cx="10859298" cy="1107996"/>
          </a:xfrm>
        </p:spPr>
        <p:txBody>
          <a:bodyPr/>
          <a:lstStyle/>
          <a:p>
            <a:r>
              <a:rPr lang="sv-SE" dirty="0"/>
              <a:t>Antal klienter i extern vård, Barn, unga &amp; familj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8C5CEFD-20CB-4B44-85EA-D97CC9825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909362"/>
              </p:ext>
            </p:extLst>
          </p:nvPr>
        </p:nvGraphicFramePr>
        <p:xfrm>
          <a:off x="1440873" y="1544782"/>
          <a:ext cx="8192654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87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CB444D-613B-4712-8730-7AAFB57DD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Barn, unga och familj kortsiktiga åtgärder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04F41D-AC2D-4C41-99CF-3E4D4EBFC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440000"/>
            <a:ext cx="10464000" cy="1465937"/>
          </a:xfrm>
        </p:spPr>
        <p:txBody>
          <a:bodyPr/>
          <a:lstStyle/>
          <a:p>
            <a:r>
              <a:rPr lang="sv-S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Åtgärder enligt Plan A under 2023 med början halvårsskiftet</a:t>
            </a:r>
          </a:p>
          <a:p>
            <a:endParaRPr lang="sv-SE" dirty="0"/>
          </a:p>
          <a:p>
            <a:r>
              <a:rPr lang="sv-SE" dirty="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7F6047E-6759-426C-B63F-61AA1D706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3836503"/>
              </p:ext>
            </p:extLst>
          </p:nvPr>
        </p:nvGraphicFramePr>
        <p:xfrm>
          <a:off x="7047779" y="1579133"/>
          <a:ext cx="4744529" cy="3891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il: höger 6">
            <a:extLst>
              <a:ext uri="{FF2B5EF4-FFF2-40B4-BE49-F238E27FC236}">
                <a16:creationId xmlns:a16="http://schemas.microsoft.com/office/drawing/2014/main" id="{8518B3C0-EE38-4538-A7E1-19EA9AF1461E}"/>
              </a:ext>
            </a:extLst>
          </p:cNvPr>
          <p:cNvSpPr/>
          <p:nvPr/>
        </p:nvSpPr>
        <p:spPr>
          <a:xfrm>
            <a:off x="1932317" y="2990256"/>
            <a:ext cx="5322498" cy="1069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dirty="0"/>
              <a:t>Under juli – december: Totalt ca 12,0 mnkr</a:t>
            </a:r>
          </a:p>
          <a:p>
            <a:pPr algn="ctr"/>
            <a:endParaRPr lang="sv-SE" dirty="0"/>
          </a:p>
        </p:txBody>
      </p:sp>
      <p:sp>
        <p:nvSpPr>
          <p:cNvPr id="8" name="Pratbubbla: uppåtpil 7">
            <a:extLst>
              <a:ext uri="{FF2B5EF4-FFF2-40B4-BE49-F238E27FC236}">
                <a16:creationId xmlns:a16="http://schemas.microsoft.com/office/drawing/2014/main" id="{C34A764F-6355-4098-A2D8-4BD03CDB2EBD}"/>
              </a:ext>
            </a:extLst>
          </p:cNvPr>
          <p:cNvSpPr/>
          <p:nvPr/>
        </p:nvSpPr>
        <p:spPr>
          <a:xfrm>
            <a:off x="3424687" y="3709358"/>
            <a:ext cx="2337758" cy="854016"/>
          </a:xfrm>
          <a:prstGeom prst="up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Ingen effekt fram till i dag</a:t>
            </a:r>
          </a:p>
        </p:txBody>
      </p:sp>
    </p:spTree>
    <p:extLst>
      <p:ext uri="{BB962C8B-B14F-4D97-AF65-F5344CB8AC3E}">
        <p14:creationId xmlns:p14="http://schemas.microsoft.com/office/powerpoint/2010/main" val="257626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62DA18-1D14-6091-4E12-F6D348433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999" y="596581"/>
            <a:ext cx="4419200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Barn, unga och familj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E4DA427-D156-24FA-D263-0B569A932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3999" y="3230122"/>
            <a:ext cx="4950204" cy="2653093"/>
          </a:xfrm>
        </p:spPr>
        <p:txBody>
          <a:bodyPr wrap="square">
            <a:normAutofit fontScale="77500" lnSpcReduction="20000"/>
          </a:bodyPr>
          <a:lstStyle/>
          <a:p>
            <a:r>
              <a:rPr lang="sv-SE" dirty="0"/>
              <a:t>Utifrån de framtagna åtgärderna ser vi ingen förändring fram till vecka 24.</a:t>
            </a:r>
          </a:p>
          <a:p>
            <a:r>
              <a:rPr lang="sv-SE" dirty="0"/>
              <a:t>Antalet klienter i extern vård ligger relativt konstant sedan mars, till och med ökat något.</a:t>
            </a:r>
          </a:p>
          <a:p>
            <a:r>
              <a:rPr lang="sv-SE" dirty="0"/>
              <a:t>Andelen LVU av det totala antalet externt placerade har däremot ökat sedan i mars. </a:t>
            </a:r>
          </a:p>
          <a:p>
            <a:r>
              <a:rPr lang="sv-SE" dirty="0"/>
              <a:t>Personalkostnaderna ligger drygt 4,0 mnkr över budget.</a:t>
            </a:r>
          </a:p>
          <a:p>
            <a:r>
              <a:rPr lang="sv-SE" dirty="0"/>
              <a:t>För att nå ett resultat på -33 000 tkr krävs att antalet placeringar minskar mycket under andra halvåret. </a:t>
            </a:r>
          </a:p>
          <a:p>
            <a:endParaRPr lang="sv-SE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015DE02-B914-45AD-B281-DAFC94BA1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445907"/>
              </p:ext>
            </p:extLst>
          </p:nvPr>
        </p:nvGraphicFramePr>
        <p:xfrm>
          <a:off x="863999" y="1833504"/>
          <a:ext cx="5139986" cy="1267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latshållare för bild 13">
            <a:extLst>
              <a:ext uri="{FF2B5EF4-FFF2-40B4-BE49-F238E27FC236}">
                <a16:creationId xmlns:a16="http://schemas.microsoft.com/office/drawing/2014/main" id="{5754FAEE-B512-4E0D-A783-1A6402769C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" b="12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43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312410-9CC5-4D40-821F-DBA3D76607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Barn, unga och familj, resultat och prognos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438906D-A6E4-45CA-B74B-F8B6F02F8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013915"/>
              </p:ext>
            </p:extLst>
          </p:nvPr>
        </p:nvGraphicFramePr>
        <p:xfrm>
          <a:off x="1219199" y="2288810"/>
          <a:ext cx="9848492" cy="129921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96085">
                  <a:extLst>
                    <a:ext uri="{9D8B030D-6E8A-4147-A177-3AD203B41FA5}">
                      <a16:colId xmlns:a16="http://schemas.microsoft.com/office/drawing/2014/main" val="2116037014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3533990139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2900322187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3951445690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2927867935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1538196078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1105910542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3599210322"/>
                    </a:ext>
                  </a:extLst>
                </a:gridCol>
                <a:gridCol w="1102002">
                  <a:extLst>
                    <a:ext uri="{9D8B030D-6E8A-4147-A177-3AD203B41FA5}">
                      <a16:colId xmlns:a16="http://schemas.microsoft.com/office/drawing/2014/main" val="235176369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>
                          <a:effectLst/>
                        </a:rPr>
                        <a:t> (tkr)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Bokslut   2022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jan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feb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mar 2023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apr 2023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Prognos delår apr</a:t>
                      </a:r>
                      <a:endParaRPr lang="sv-SE" sz="1400" b="1" kern="1200" spc="50" dirty="0">
                        <a:solidFill>
                          <a:srgbClr val="EEF5FB"/>
                        </a:solidFill>
                        <a:effectLst>
                          <a:outerShdw blurRad="63500" dist="50800" dir="13500000" sx="0" sy="0">
                            <a:srgbClr val="000000">
                              <a:alpha val="50000"/>
                            </a:srgbClr>
                          </a:outerShdw>
                        </a:effectLst>
                        <a:latin typeface="Roboto Light" panose="020000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maj 2023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Prognos 1 maj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94417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>
                          <a:effectLst/>
                        </a:rPr>
                        <a:t>Barn, unga och familj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-18 826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568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-2 247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-9 142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dirty="0">
                          <a:effectLst/>
                        </a:rPr>
                        <a:t>-11 398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-21 000</a:t>
                      </a:r>
                      <a:endParaRPr lang="sv-SE" sz="1400" b="1" kern="1200" spc="50" dirty="0">
                        <a:solidFill>
                          <a:srgbClr val="EEF5FB"/>
                        </a:solidFill>
                        <a:effectLst>
                          <a:outerShdw blurRad="63500" dist="50800" dir="13500000" sx="0" sy="0">
                            <a:srgbClr val="000000">
                              <a:alpha val="50000"/>
                            </a:srgbClr>
                          </a:outerShdw>
                        </a:effectLst>
                        <a:latin typeface="Roboto Light" panose="020000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-17 634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-33 000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365316"/>
                  </a:ext>
                </a:extLst>
              </a:tr>
            </a:tbl>
          </a:graphicData>
        </a:graphic>
      </p:graphicFrame>
      <p:sp>
        <p:nvSpPr>
          <p:cNvPr id="6" name="Pil: uppåtböjd 5">
            <a:extLst>
              <a:ext uri="{FF2B5EF4-FFF2-40B4-BE49-F238E27FC236}">
                <a16:creationId xmlns:a16="http://schemas.microsoft.com/office/drawing/2014/main" id="{36D9B53A-4131-4D8E-991E-112D1C988FE0}"/>
              </a:ext>
            </a:extLst>
          </p:cNvPr>
          <p:cNvSpPr/>
          <p:nvPr/>
        </p:nvSpPr>
        <p:spPr>
          <a:xfrm>
            <a:off x="8445261" y="3625149"/>
            <a:ext cx="2173856" cy="62110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7" name="Pil: uppåtböjd 6">
            <a:extLst>
              <a:ext uri="{FF2B5EF4-FFF2-40B4-BE49-F238E27FC236}">
                <a16:creationId xmlns:a16="http://schemas.microsoft.com/office/drawing/2014/main" id="{C38DC5B4-09DB-4F34-B7EF-C682D095C87E}"/>
              </a:ext>
            </a:extLst>
          </p:cNvPr>
          <p:cNvSpPr/>
          <p:nvPr/>
        </p:nvSpPr>
        <p:spPr>
          <a:xfrm>
            <a:off x="7496355" y="3607896"/>
            <a:ext cx="2173856" cy="621102"/>
          </a:xfrm>
          <a:prstGeom prst="curved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5B4A80E-69F6-41E9-BB8F-37952B612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18068"/>
              </p:ext>
            </p:extLst>
          </p:nvPr>
        </p:nvGraphicFramePr>
        <p:xfrm>
          <a:off x="1219199" y="3916391"/>
          <a:ext cx="4586377" cy="150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19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90126" y="92086"/>
            <a:ext cx="10561646" cy="1148442"/>
          </a:xfrm>
        </p:spPr>
        <p:txBody>
          <a:bodyPr/>
          <a:lstStyle/>
          <a:p>
            <a:r>
              <a:rPr lang="sv-SE" dirty="0"/>
              <a:t>Prognos 2023 per verksamhetsområde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BB03EBE-DB59-0F31-7271-4BE5C75AD8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583140"/>
              </p:ext>
            </p:extLst>
          </p:nvPr>
        </p:nvGraphicFramePr>
        <p:xfrm>
          <a:off x="1803477" y="2581211"/>
          <a:ext cx="5494307" cy="3145790"/>
        </p:xfrm>
        <a:graphic>
          <a:graphicData uri="http://schemas.openxmlformats.org/drawingml/2006/table">
            <a:tbl>
              <a:tblPr firstRow="1" firstCol="1" bandRow="1">
                <a:tableStyleId>{AF606853-7671-496A-8E4F-DF71F8EC918B}</a:tableStyleId>
              </a:tblPr>
              <a:tblGrid>
                <a:gridCol w="1966964">
                  <a:extLst>
                    <a:ext uri="{9D8B030D-6E8A-4147-A177-3AD203B41FA5}">
                      <a16:colId xmlns:a16="http://schemas.microsoft.com/office/drawing/2014/main" val="2744443182"/>
                    </a:ext>
                  </a:extLst>
                </a:gridCol>
                <a:gridCol w="1175781">
                  <a:extLst>
                    <a:ext uri="{9D8B030D-6E8A-4147-A177-3AD203B41FA5}">
                      <a16:colId xmlns:a16="http://schemas.microsoft.com/office/drawing/2014/main" val="3938418566"/>
                    </a:ext>
                  </a:extLst>
                </a:gridCol>
                <a:gridCol w="1175781">
                  <a:extLst>
                    <a:ext uri="{9D8B030D-6E8A-4147-A177-3AD203B41FA5}">
                      <a16:colId xmlns:a16="http://schemas.microsoft.com/office/drawing/2014/main" val="4239608947"/>
                    </a:ext>
                  </a:extLst>
                </a:gridCol>
                <a:gridCol w="1175781">
                  <a:extLst>
                    <a:ext uri="{9D8B030D-6E8A-4147-A177-3AD203B41FA5}">
                      <a16:colId xmlns:a16="http://schemas.microsoft.com/office/drawing/2014/main" val="3563330459"/>
                    </a:ext>
                  </a:extLst>
                </a:gridCol>
              </a:tblGrid>
              <a:tr h="65405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dirty="0">
                          <a:solidFill>
                            <a:srgbClr val="FEFFFF"/>
                          </a:solidFill>
                          <a:effectLst/>
                        </a:rPr>
                        <a:t> (tkr)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Bokslut 2022</a:t>
                      </a:r>
                      <a:endParaRPr lang="sv-SE" sz="11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n-lt"/>
                          <a:ea typeface="+mn-ea"/>
                          <a:cs typeface="+mn-cs"/>
                        </a:rPr>
                        <a:t>Prognos apr 2023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n-lt"/>
                          <a:ea typeface="+mn-ea"/>
                          <a:cs typeface="+mn-cs"/>
                        </a:rPr>
                        <a:t>Prognos maj 2023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5447649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>
                          <a:solidFill>
                            <a:srgbClr val="1A355C"/>
                          </a:solidFill>
                          <a:effectLst/>
                        </a:rPr>
                        <a:t>Administration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>
                          <a:solidFill>
                            <a:srgbClr val="1A355C"/>
                          </a:solidFill>
                          <a:effectLst/>
                        </a:rPr>
                        <a:t>14 581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7812099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>
                          <a:solidFill>
                            <a:srgbClr val="1A355C"/>
                          </a:solidFill>
                          <a:effectLst/>
                        </a:rPr>
                        <a:t>Gemensamma resurser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>
                          <a:solidFill>
                            <a:srgbClr val="1A355C"/>
                          </a:solidFill>
                          <a:effectLst/>
                        </a:rPr>
                        <a:t>9 304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1301818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>
                          <a:solidFill>
                            <a:srgbClr val="1A355C"/>
                          </a:solidFill>
                          <a:effectLst/>
                        </a:rPr>
                        <a:t>Vuxen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 dirty="0">
                          <a:solidFill>
                            <a:srgbClr val="1A355C"/>
                          </a:solidFill>
                          <a:effectLst/>
                        </a:rPr>
                        <a:t>-14 563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119678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>
                          <a:solidFill>
                            <a:srgbClr val="1A355C"/>
                          </a:solidFill>
                          <a:effectLst/>
                        </a:rPr>
                        <a:t>Barn, unga och familj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>
                          <a:solidFill>
                            <a:srgbClr val="1A355C"/>
                          </a:solidFill>
                          <a:effectLst/>
                        </a:rPr>
                        <a:t>-18 826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-21 000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rgbClr val="1A35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*-33 000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157514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>
                          <a:solidFill>
                            <a:srgbClr val="1A355C"/>
                          </a:solidFill>
                          <a:effectLst/>
                        </a:rPr>
                        <a:t>Totalt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kern="1200">
                          <a:solidFill>
                            <a:srgbClr val="1A355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-9 504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rgbClr val="1A355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-24 000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rgbClr val="1A355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**-36 000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5632876"/>
                  </a:ext>
                </a:extLst>
              </a:tr>
            </a:tbl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4B6336E2-FE6B-535B-3790-5A3E1CF72F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03905"/>
              </p:ext>
            </p:extLst>
          </p:nvPr>
        </p:nvGraphicFramePr>
        <p:xfrm>
          <a:off x="8249604" y="2558560"/>
          <a:ext cx="1335473" cy="3168440"/>
        </p:xfrm>
        <a:graphic>
          <a:graphicData uri="http://schemas.openxmlformats.org/drawingml/2006/table">
            <a:tbl>
              <a:tblPr firstRow="1" firstCol="1" bandRow="1">
                <a:tableStyleId>{AF606853-7671-496A-8E4F-DF71F8EC918B}</a:tableStyleId>
              </a:tblPr>
              <a:tblGrid>
                <a:gridCol w="1335473">
                  <a:extLst>
                    <a:ext uri="{9D8B030D-6E8A-4147-A177-3AD203B41FA5}">
                      <a16:colId xmlns:a16="http://schemas.microsoft.com/office/drawing/2014/main" val="421691325"/>
                    </a:ext>
                  </a:extLst>
                </a:gridCol>
              </a:tblGrid>
              <a:tr h="73605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Resultat apr 2023</a:t>
                      </a:r>
                      <a:endParaRPr lang="sv-SE" sz="1600" b="1" i="1" kern="1200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7965416"/>
                  </a:ext>
                </a:extLst>
              </a:tr>
              <a:tr h="473036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dirty="0">
                          <a:solidFill>
                            <a:schemeClr val="bg1"/>
                          </a:solidFill>
                          <a:effectLst/>
                        </a:rPr>
                        <a:t>3 276</a:t>
                      </a:r>
                      <a:endParaRPr lang="sv-SE" sz="14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2162"/>
                  </a:ext>
                </a:extLst>
              </a:tr>
              <a:tr h="506638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dirty="0">
                          <a:solidFill>
                            <a:schemeClr val="bg1"/>
                          </a:solidFill>
                          <a:effectLst/>
                        </a:rPr>
                        <a:t>-159</a:t>
                      </a:r>
                      <a:endParaRPr lang="sv-SE" sz="14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2733409"/>
                  </a:ext>
                </a:extLst>
              </a:tr>
              <a:tr h="473036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dirty="0">
                          <a:solidFill>
                            <a:schemeClr val="bg1"/>
                          </a:solidFill>
                          <a:effectLst/>
                        </a:rPr>
                        <a:t>-8 415</a:t>
                      </a:r>
                      <a:endParaRPr lang="sv-SE" sz="14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5347404"/>
                  </a:ext>
                </a:extLst>
              </a:tr>
              <a:tr h="506638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dirty="0">
                          <a:solidFill>
                            <a:schemeClr val="bg1"/>
                          </a:solidFill>
                          <a:effectLst/>
                        </a:rPr>
                        <a:t>-11 398</a:t>
                      </a:r>
                      <a:endParaRPr lang="sv-SE" sz="14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3087711"/>
                  </a:ext>
                </a:extLst>
              </a:tr>
              <a:tr h="473036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-16 696</a:t>
                      </a:r>
                      <a:endParaRPr lang="sv-SE" sz="1400" b="1" i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5438341"/>
                  </a:ext>
                </a:extLst>
              </a:tr>
            </a:tbl>
          </a:graphicData>
        </a:graphic>
      </p:graphicFrame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3D6FA19-1D69-9055-D139-A99834143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576243"/>
              </p:ext>
            </p:extLst>
          </p:nvPr>
        </p:nvGraphicFramePr>
        <p:xfrm>
          <a:off x="9990908" y="2565683"/>
          <a:ext cx="1335473" cy="3161317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335473">
                  <a:extLst>
                    <a:ext uri="{9D8B030D-6E8A-4147-A177-3AD203B41FA5}">
                      <a16:colId xmlns:a16="http://schemas.microsoft.com/office/drawing/2014/main" val="3490375061"/>
                    </a:ext>
                  </a:extLst>
                </a:gridCol>
              </a:tblGrid>
              <a:tr h="69089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b="1" kern="1200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Resultat maj 2023</a:t>
                      </a:r>
                      <a:endParaRPr lang="sv-SE" sz="1600" b="1" i="1" kern="1200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8890415"/>
                  </a:ext>
                </a:extLst>
              </a:tr>
              <a:tr h="480433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chemeClr val="bg1"/>
                          </a:solidFill>
                          <a:effectLst/>
                        </a:rPr>
                        <a:t>4 929</a:t>
                      </a:r>
                      <a:endParaRPr lang="sv-SE" sz="18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652689"/>
                  </a:ext>
                </a:extLst>
              </a:tr>
              <a:tr h="514561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chemeClr val="bg1"/>
                          </a:solidFill>
                          <a:effectLst/>
                        </a:rPr>
                        <a:t>-48</a:t>
                      </a:r>
                      <a:endParaRPr lang="sv-SE" sz="18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519401"/>
                  </a:ext>
                </a:extLst>
              </a:tr>
              <a:tr h="480433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chemeClr val="bg1"/>
                          </a:solidFill>
                          <a:effectLst/>
                        </a:rPr>
                        <a:t>-8 994</a:t>
                      </a:r>
                      <a:endParaRPr lang="sv-SE" sz="18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5189088"/>
                  </a:ext>
                </a:extLst>
              </a:tr>
              <a:tr h="514561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 dirty="0">
                          <a:solidFill>
                            <a:schemeClr val="bg1"/>
                          </a:solidFill>
                          <a:effectLst/>
                        </a:rPr>
                        <a:t>-17 634</a:t>
                      </a:r>
                      <a:endParaRPr lang="sv-SE" sz="180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0588776"/>
                  </a:ext>
                </a:extLst>
              </a:tr>
              <a:tr h="480433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-21 747</a:t>
                      </a:r>
                      <a:endParaRPr lang="sv-SE" sz="1800" b="1" i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204672"/>
                  </a:ext>
                </a:extLst>
              </a:tr>
            </a:tbl>
          </a:graphicData>
        </a:graphic>
      </p:graphicFrame>
      <p:sp>
        <p:nvSpPr>
          <p:cNvPr id="7" name="Pil: uppåtböjd 6">
            <a:extLst>
              <a:ext uri="{FF2B5EF4-FFF2-40B4-BE49-F238E27FC236}">
                <a16:creationId xmlns:a16="http://schemas.microsoft.com/office/drawing/2014/main" id="{8873251A-B18E-11E5-872D-E4F3DA6C496A}"/>
              </a:ext>
            </a:extLst>
          </p:cNvPr>
          <p:cNvSpPr/>
          <p:nvPr/>
        </p:nvSpPr>
        <p:spPr>
          <a:xfrm>
            <a:off x="5704114" y="5852160"/>
            <a:ext cx="1254034" cy="53122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" name="Pil: uppåtböjd 7">
            <a:extLst>
              <a:ext uri="{FF2B5EF4-FFF2-40B4-BE49-F238E27FC236}">
                <a16:creationId xmlns:a16="http://schemas.microsoft.com/office/drawing/2014/main" id="{76B42FA3-B555-AFBE-8537-5EA379930032}"/>
              </a:ext>
            </a:extLst>
          </p:cNvPr>
          <p:cNvSpPr/>
          <p:nvPr/>
        </p:nvSpPr>
        <p:spPr>
          <a:xfrm>
            <a:off x="9213669" y="5852160"/>
            <a:ext cx="1820091" cy="53122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DA02DEB-00C3-4A3D-88BB-C438F6EDB142}"/>
              </a:ext>
            </a:extLst>
          </p:cNvPr>
          <p:cNvSpPr txBox="1"/>
          <p:nvPr/>
        </p:nvSpPr>
        <p:spPr>
          <a:xfrm>
            <a:off x="173086" y="5983273"/>
            <a:ext cx="24752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*</a:t>
            </a:r>
            <a:r>
              <a:rPr lang="sv-SE" sz="1400" dirty="0"/>
              <a:t>Bästa prognos (prognos 1</a:t>
            </a:r>
            <a:r>
              <a:rPr lang="sv-SE" dirty="0"/>
              <a:t>)</a:t>
            </a:r>
          </a:p>
          <a:p>
            <a:r>
              <a:rPr lang="sv-SE" sz="1400" dirty="0"/>
              <a:t>Prognos 2: -36 000 tkr</a:t>
            </a:r>
          </a:p>
          <a:p>
            <a:r>
              <a:rPr lang="sv-SE" sz="1400" dirty="0"/>
              <a:t>Prognos 3: -40 000 tkr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695C149-8AFF-49F9-8965-07E17135BAA6}"/>
              </a:ext>
            </a:extLst>
          </p:cNvPr>
          <p:cNvSpPr txBox="1"/>
          <p:nvPr/>
        </p:nvSpPr>
        <p:spPr>
          <a:xfrm>
            <a:off x="2538459" y="5983273"/>
            <a:ext cx="26287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**</a:t>
            </a:r>
            <a:r>
              <a:rPr lang="sv-SE" sz="1400" dirty="0"/>
              <a:t>Bästa prognos (prognos 1</a:t>
            </a:r>
            <a:r>
              <a:rPr lang="sv-SE" dirty="0"/>
              <a:t>)</a:t>
            </a:r>
          </a:p>
          <a:p>
            <a:r>
              <a:rPr lang="sv-SE" sz="1400" dirty="0"/>
              <a:t>Prognos 2: -39 000 tkr</a:t>
            </a:r>
          </a:p>
          <a:p>
            <a:r>
              <a:rPr lang="sv-SE" sz="1400" dirty="0"/>
              <a:t>Prognos 3: -43 000 tkr </a:t>
            </a:r>
          </a:p>
        </p:txBody>
      </p:sp>
    </p:spTree>
    <p:extLst>
      <p:ext uri="{BB962C8B-B14F-4D97-AF65-F5344CB8AC3E}">
        <p14:creationId xmlns:p14="http://schemas.microsoft.com/office/powerpoint/2010/main" val="14213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62DA18-1D14-6091-4E12-F6D348433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4159262" cy="1107996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Administration, GR &amp; Vuxen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E4DA427-D156-24FA-D263-0B569A932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000" y="1971996"/>
            <a:ext cx="4419600" cy="3712812"/>
          </a:xfrm>
        </p:spPr>
        <p:txBody>
          <a:bodyPr wrap="square">
            <a:normAutofit fontScale="92500" lnSpcReduction="10000"/>
          </a:bodyPr>
          <a:lstStyle/>
          <a:p>
            <a:r>
              <a:rPr lang="sv-SE" dirty="0"/>
              <a:t>Prognoserna från april kvarstår:</a:t>
            </a:r>
          </a:p>
          <a:p>
            <a:r>
              <a:rPr lang="sv-SE" dirty="0" err="1"/>
              <a:t>Adm</a:t>
            </a:r>
            <a:r>
              <a:rPr lang="sv-SE" dirty="0"/>
              <a:t>: +9 000 tkr</a:t>
            </a:r>
          </a:p>
          <a:p>
            <a:r>
              <a:rPr lang="sv-SE" dirty="0"/>
              <a:t>GR: +2 000 tkr</a:t>
            </a:r>
          </a:p>
          <a:p>
            <a:r>
              <a:rPr lang="sv-SE" dirty="0"/>
              <a:t>Vux: -14 000 tkr</a:t>
            </a:r>
          </a:p>
          <a:p>
            <a:endParaRPr lang="sv-SE" dirty="0"/>
          </a:p>
          <a:p>
            <a:r>
              <a:rPr lang="sv-SE" dirty="0"/>
              <a:t>Vuxens kostnader har minskat efter mars,  och det finns en tydlig plan framåt där vi ser att åtgärder ger effekt. </a:t>
            </a:r>
          </a:p>
          <a:p>
            <a:r>
              <a:rPr lang="sv-SE" dirty="0"/>
              <a:t>GR har en utmaning i antalet skyddsplaceringar</a:t>
            </a:r>
          </a:p>
        </p:txBody>
      </p:sp>
      <p:pic>
        <p:nvPicPr>
          <p:cNvPr id="8" name="Platshållare för bild 7" descr="En bild som visar blomma, växt, blomblad, Annueller&#10;&#10;Automatiskt genererad beskrivning">
            <a:extLst>
              <a:ext uri="{FF2B5EF4-FFF2-40B4-BE49-F238E27FC236}">
                <a16:creationId xmlns:a16="http://schemas.microsoft.com/office/drawing/2014/main" id="{16E450D1-7262-3F64-DE75-A3FFACA41A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" b="10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242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312410-9CC5-4D40-821F-DBA3D76607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Vuxen, resultat och prognos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5F47112B-84F4-427C-875E-039E05515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026745"/>
              </p:ext>
            </p:extLst>
          </p:nvPr>
        </p:nvGraphicFramePr>
        <p:xfrm>
          <a:off x="1219200" y="2415744"/>
          <a:ext cx="9753600" cy="120586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96085">
                  <a:extLst>
                    <a:ext uri="{9D8B030D-6E8A-4147-A177-3AD203B41FA5}">
                      <a16:colId xmlns:a16="http://schemas.microsoft.com/office/drawing/2014/main" val="1126955627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3668177770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2531822715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3974227239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1548126733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2850070379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687791288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2991998907"/>
                    </a:ext>
                  </a:extLst>
                </a:gridCol>
                <a:gridCol w="1007110">
                  <a:extLst>
                    <a:ext uri="{9D8B030D-6E8A-4147-A177-3AD203B41FA5}">
                      <a16:colId xmlns:a16="http://schemas.microsoft.com/office/drawing/2014/main" val="358538316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>
                          <a:effectLst/>
                        </a:rPr>
                        <a:t> (tkr)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Bokslut   2022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jan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feb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mar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 spc="5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apr 2023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Prognos delår apr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Resultat maj 2023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spc="50" dirty="0">
                          <a:effectLst>
                            <a:outerShdw blurRad="63500" dist="50800" dir="13500000" sx="0" sy="0">
                              <a:srgbClr val="000000">
                                <a:alpha val="50000"/>
                              </a:srgbClr>
                            </a:outerShdw>
                          </a:effectLst>
                        </a:rPr>
                        <a:t>Prognos maj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05066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800" kern="1200">
                          <a:effectLst/>
                        </a:rPr>
                        <a:t>Vuxen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-14 563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-2 638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-4 988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-7 124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400" kern="1200">
                          <a:effectLst/>
                        </a:rPr>
                        <a:t>-8 415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>
                          <a:effectLst/>
                        </a:rPr>
                        <a:t>-14 000</a:t>
                      </a:r>
                      <a:endParaRPr lang="sv-S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-8 994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-14 000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405369"/>
                  </a:ext>
                </a:extLst>
              </a:tr>
            </a:tbl>
          </a:graphicData>
        </a:graphic>
      </p:graphicFrame>
      <p:sp>
        <p:nvSpPr>
          <p:cNvPr id="5" name="Pil: uppåtböjd 4">
            <a:extLst>
              <a:ext uri="{FF2B5EF4-FFF2-40B4-BE49-F238E27FC236}">
                <a16:creationId xmlns:a16="http://schemas.microsoft.com/office/drawing/2014/main" id="{AB98AEBB-EFCC-4F88-B3AE-59F4FD724A68}"/>
              </a:ext>
            </a:extLst>
          </p:cNvPr>
          <p:cNvSpPr/>
          <p:nvPr/>
        </p:nvSpPr>
        <p:spPr>
          <a:xfrm>
            <a:off x="7530859" y="3709358"/>
            <a:ext cx="2173857" cy="68148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52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1431FE-F676-4132-9CB6-A249B2501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Antal klienter i extern vård, Vuxen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2BDC068-7C58-4BE7-BC51-6D09BAAAB5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1708334"/>
              </p:ext>
            </p:extLst>
          </p:nvPr>
        </p:nvGraphicFramePr>
        <p:xfrm>
          <a:off x="1801092" y="1433512"/>
          <a:ext cx="8303490" cy="399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7852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1431FE-F676-4132-9CB6-A249B2501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Antal klienter i extern vård, Gem Resurser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44B5635-4720-4CE7-9761-F86A5D80B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711163"/>
              </p:ext>
            </p:extLst>
          </p:nvPr>
        </p:nvGraphicFramePr>
        <p:xfrm>
          <a:off x="1754909" y="1738312"/>
          <a:ext cx="8118764" cy="338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4672293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Följande sidor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_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9.xml><?xml version="1.0" encoding="utf-8"?>
<a:theme xmlns:a="http://schemas.openxmlformats.org/drawingml/2006/main" name="1_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b45f467-b5b2-40de-b0ea-a1591ac2096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14873</TotalTime>
  <Words>613</Words>
  <Application>Microsoft Office PowerPoint</Application>
  <PresentationFormat>Bredbild</PresentationFormat>
  <Paragraphs>136</Paragraphs>
  <Slides>11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9</vt:i4>
      </vt:variant>
      <vt:variant>
        <vt:lpstr>Bildrubriker</vt:lpstr>
      </vt:variant>
      <vt:variant>
        <vt:i4>11</vt:i4>
      </vt:variant>
    </vt:vector>
  </HeadingPairs>
  <TitlesOfParts>
    <vt:vector size="26" baseType="lpstr">
      <vt:lpstr>HelveticaNeueLT Std</vt:lpstr>
      <vt:lpstr>Roboto Light</vt:lpstr>
      <vt:lpstr>Times New Roman</vt:lpstr>
      <vt:lpstr>Helsingborg Sans</vt:lpstr>
      <vt:lpstr>Arial</vt:lpstr>
      <vt:lpstr>Calibri</vt:lpstr>
      <vt:lpstr>HBG-Helsingborgstegel</vt:lpstr>
      <vt:lpstr>HBG-Pålsjö</vt:lpstr>
      <vt:lpstr>HBG-Vintersund</vt:lpstr>
      <vt:lpstr>HBG-Raps</vt:lpstr>
      <vt:lpstr>Följande sidor</vt:lpstr>
      <vt:lpstr>6_Följande sidor</vt:lpstr>
      <vt:lpstr>7_Följande sidor</vt:lpstr>
      <vt:lpstr>3_HBG-Vintersund</vt:lpstr>
      <vt:lpstr>1_HBG-Vintersund</vt:lpstr>
      <vt:lpstr>Mål och ekonomi 2023  </vt:lpstr>
      <vt:lpstr>Tillbakablick</vt:lpstr>
      <vt:lpstr>Antal klienter i extern vård, Barn, unga &amp; familj</vt:lpstr>
      <vt:lpstr>Barn, unga och familj kortsiktiga åtgärder</vt:lpstr>
      <vt:lpstr>Barn, unga och familj</vt:lpstr>
      <vt:lpstr>Barn, unga och familj, resultat och prognos</vt:lpstr>
      <vt:lpstr>Prognos 2023 per verksamhetsområde</vt:lpstr>
      <vt:lpstr>Administration, GR &amp; Vuxen</vt:lpstr>
      <vt:lpstr>Vuxen, resultat och prognos</vt:lpstr>
      <vt:lpstr>Antal klienter i extern vård, Vuxen</vt:lpstr>
      <vt:lpstr>Antal klienter i extern vård, Gem Resurser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Mårs Annette - SOF</dc:creator>
  <cp:lastModifiedBy>Mårs Annette - SOF</cp:lastModifiedBy>
  <cp:revision>137</cp:revision>
  <dcterms:created xsi:type="dcterms:W3CDTF">2023-01-31T15:40:32Z</dcterms:created>
  <dcterms:modified xsi:type="dcterms:W3CDTF">2023-06-22T11:18:21Z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