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  <p:sldMasterId id="2147484320" r:id="rId11"/>
  </p:sldMasterIdLst>
  <p:notesMasterIdLst>
    <p:notesMasterId r:id="rId26"/>
  </p:notesMasterIdLst>
  <p:handoutMasterIdLst>
    <p:handoutMasterId r:id="rId27"/>
  </p:handoutMasterIdLst>
  <p:sldIdLst>
    <p:sldId id="1008" r:id="rId12"/>
    <p:sldId id="1187" r:id="rId13"/>
    <p:sldId id="1212" r:id="rId14"/>
    <p:sldId id="1227" r:id="rId15"/>
    <p:sldId id="1231" r:id="rId16"/>
    <p:sldId id="1234" r:id="rId17"/>
    <p:sldId id="1225" r:id="rId18"/>
    <p:sldId id="1238" r:id="rId19"/>
    <p:sldId id="1239" r:id="rId20"/>
    <p:sldId id="1240" r:id="rId21"/>
    <p:sldId id="1241" r:id="rId22"/>
    <p:sldId id="1189" r:id="rId23"/>
    <p:sldId id="1242" r:id="rId24"/>
    <p:sldId id="1243" r:id="rId25"/>
  </p:sldIdLst>
  <p:sldSz cx="12192000" cy="6858000"/>
  <p:notesSz cx="6797675" cy="9926638"/>
  <p:embeddedFontLst>
    <p:embeddedFont>
      <p:font typeface="Helsingborg Sans" pitchFamily="2" charset="0"/>
      <p:regular r:id="rId28"/>
      <p:bold r:id="rId29"/>
    </p:embeddedFont>
    <p:embeddedFont>
      <p:font typeface="Helsingborg Sans Medium" pitchFamily="2" charset="0"/>
      <p:regular r:id="rId30"/>
    </p:embeddedFont>
    <p:embeddedFont>
      <p:font typeface="Roboto Light" panose="02000000000000000000" pitchFamily="2" charset="0"/>
      <p:regular r:id="rId31"/>
      <p:italic r:id="rId3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35D713-AF9C-F909-D1AC-EBCA6DF545CA}" name="Grundén Marcus - SOF" initials="MG" userId="S::Marcus.Grunden@helsingborg.se::ed592e0b-fe4c-4a43-ab82-84a97d85a85b" providerId="AD"/>
  <p188:author id="{A9ABC05A-517E-F935-A744-9484C6CBCE43}" name="Grundén Marcus - SOF" initials="GS" userId="S::marcus.grunden@helsingborg.se::ed592e0b-fe4c-4a43-ab82-84a97d85a85b" providerId="AD"/>
  <p188:author id="{D7C30DC9-2B83-6FB2-05B0-339D15DDB712}" name="Tigerhielm Sylvan Vibeke - SOF" initials="TS" userId="S::vibeke.tigerhielmsylvan@helsingborg.se::93e87512-d53b-42e1-87c5-1197599c34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3B4"/>
    <a:srgbClr val="0EBDE0"/>
    <a:srgbClr val="0CE6C2"/>
    <a:srgbClr val="D3F09E"/>
    <a:srgbClr val="75232F"/>
    <a:srgbClr val="FEFFFF"/>
    <a:srgbClr val="FFB8CB"/>
    <a:srgbClr val="DFECF8"/>
    <a:srgbClr val="F74200"/>
    <a:srgbClr val="FC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font" Target="fonts/font5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ndén Marcus - SOF" userId="ed592e0b-fe4c-4a43-ab82-84a97d85a85b" providerId="ADAL" clId="{786B8012-4AF1-4479-B304-AED3D24B149A}"/>
    <pc:docChg chg="modSld">
      <pc:chgData name="Grundén Marcus - SOF" userId="ed592e0b-fe4c-4a43-ab82-84a97d85a85b" providerId="ADAL" clId="{786B8012-4AF1-4479-B304-AED3D24B149A}" dt="2024-03-14T13:07:09.439" v="10" actId="20577"/>
      <pc:docMkLst>
        <pc:docMk/>
      </pc:docMkLst>
      <pc:sldChg chg="modNotesTx">
        <pc:chgData name="Grundén Marcus - SOF" userId="ed592e0b-fe4c-4a43-ab82-84a97d85a85b" providerId="ADAL" clId="{786B8012-4AF1-4479-B304-AED3D24B149A}" dt="2024-03-14T13:06:12.845" v="0" actId="20577"/>
        <pc:sldMkLst>
          <pc:docMk/>
          <pc:sldMk cId="2988888891" sldId="1187"/>
        </pc:sldMkLst>
      </pc:sldChg>
      <pc:sldChg chg="modNotesTx">
        <pc:chgData name="Grundén Marcus - SOF" userId="ed592e0b-fe4c-4a43-ab82-84a97d85a85b" providerId="ADAL" clId="{786B8012-4AF1-4479-B304-AED3D24B149A}" dt="2024-03-14T13:06:47.006" v="7" actId="20577"/>
        <pc:sldMkLst>
          <pc:docMk/>
          <pc:sldMk cId="2751598437" sldId="1224"/>
        </pc:sldMkLst>
      </pc:sldChg>
      <pc:sldChg chg="modNotesTx">
        <pc:chgData name="Grundén Marcus - SOF" userId="ed592e0b-fe4c-4a43-ab82-84a97d85a85b" providerId="ADAL" clId="{786B8012-4AF1-4479-B304-AED3D24B149A}" dt="2024-03-14T13:06:27.097" v="2" actId="20577"/>
        <pc:sldMkLst>
          <pc:docMk/>
          <pc:sldMk cId="3918058316" sldId="1226"/>
        </pc:sldMkLst>
      </pc:sldChg>
      <pc:sldChg chg="modNotesTx">
        <pc:chgData name="Grundén Marcus - SOF" userId="ed592e0b-fe4c-4a43-ab82-84a97d85a85b" providerId="ADAL" clId="{786B8012-4AF1-4479-B304-AED3D24B149A}" dt="2024-03-14T13:06:32.860" v="3" actId="20577"/>
        <pc:sldMkLst>
          <pc:docMk/>
          <pc:sldMk cId="3400640396" sldId="1227"/>
        </pc:sldMkLst>
      </pc:sldChg>
      <pc:sldChg chg="modNotesTx">
        <pc:chgData name="Grundén Marcus - SOF" userId="ed592e0b-fe4c-4a43-ab82-84a97d85a85b" providerId="ADAL" clId="{786B8012-4AF1-4479-B304-AED3D24B149A}" dt="2024-03-14T13:06:35.368" v="4" actId="20577"/>
        <pc:sldMkLst>
          <pc:docMk/>
          <pc:sldMk cId="3496680969" sldId="1229"/>
        </pc:sldMkLst>
      </pc:sldChg>
      <pc:sldChg chg="modNotesTx">
        <pc:chgData name="Grundén Marcus - SOF" userId="ed592e0b-fe4c-4a43-ab82-84a97d85a85b" providerId="ADAL" clId="{786B8012-4AF1-4479-B304-AED3D24B149A}" dt="2024-03-14T13:06:38.980" v="5" actId="20577"/>
        <pc:sldMkLst>
          <pc:docMk/>
          <pc:sldMk cId="451213830" sldId="1231"/>
        </pc:sldMkLst>
      </pc:sldChg>
      <pc:sldChg chg="modNotesTx">
        <pc:chgData name="Grundén Marcus - SOF" userId="ed592e0b-fe4c-4a43-ab82-84a97d85a85b" providerId="ADAL" clId="{786B8012-4AF1-4479-B304-AED3D24B149A}" dt="2024-03-14T13:06:41.528" v="6" actId="20577"/>
        <pc:sldMkLst>
          <pc:docMk/>
          <pc:sldMk cId="2504129963" sldId="1232"/>
        </pc:sldMkLst>
      </pc:sldChg>
      <pc:sldChg chg="modNotesTx">
        <pc:chgData name="Grundén Marcus - SOF" userId="ed592e0b-fe4c-4a43-ab82-84a97d85a85b" providerId="ADAL" clId="{786B8012-4AF1-4479-B304-AED3D24B149A}" dt="2024-03-14T13:06:52.470" v="8" actId="20577"/>
        <pc:sldMkLst>
          <pc:docMk/>
          <pc:sldMk cId="3516250604" sldId="1236"/>
        </pc:sldMkLst>
      </pc:sldChg>
      <pc:sldChg chg="modNotesTx">
        <pc:chgData name="Grundén Marcus - SOF" userId="ed592e0b-fe4c-4a43-ab82-84a97d85a85b" providerId="ADAL" clId="{786B8012-4AF1-4479-B304-AED3D24B149A}" dt="2024-03-14T13:06:55.006" v="9" actId="20577"/>
        <pc:sldMkLst>
          <pc:docMk/>
          <pc:sldMk cId="4180046852" sldId="1237"/>
        </pc:sldMkLst>
      </pc:sldChg>
      <pc:sldChg chg="modNotesTx">
        <pc:chgData name="Grundén Marcus - SOF" userId="ed592e0b-fe4c-4a43-ab82-84a97d85a85b" providerId="ADAL" clId="{786B8012-4AF1-4479-B304-AED3D24B149A}" dt="2024-03-14T13:06:17.192" v="1" actId="20577"/>
        <pc:sldMkLst>
          <pc:docMk/>
          <pc:sldMk cId="1450916734" sldId="1246"/>
        </pc:sldMkLst>
      </pc:sldChg>
      <pc:sldChg chg="modNotesTx">
        <pc:chgData name="Grundén Marcus - SOF" userId="ed592e0b-fe4c-4a43-ab82-84a97d85a85b" providerId="ADAL" clId="{786B8012-4AF1-4479-B304-AED3D24B149A}" dt="2024-03-14T13:07:09.439" v="10" actId="20577"/>
        <pc:sldMkLst>
          <pc:docMk/>
          <pc:sldMk cId="2974181941" sldId="124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F14920-4B95-4533-9EF8-106AB973B5C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A0E442B-13E3-4096-B966-4AE0D9183F3D}">
      <dgm:prSet phldrT="[Text]"/>
      <dgm:spPr/>
      <dgm:t>
        <a:bodyPr/>
        <a:lstStyle/>
        <a:p>
          <a:r>
            <a:rPr lang="sv-SE" b="1" dirty="0"/>
            <a:t>Uppbyggnad av organisation </a:t>
          </a:r>
          <a:r>
            <a:rPr lang="sv-SE" b="1"/>
            <a:t>(organisationsträd)</a:t>
          </a:r>
          <a:endParaRPr lang="sv-SE" b="1" dirty="0"/>
        </a:p>
      </dgm:t>
    </dgm:pt>
    <dgm:pt modelId="{6D486C3B-CA8A-4F7C-A507-4BEB07AD88D9}" type="parTrans" cxnId="{ED695693-6711-4D7E-8893-9D2A9149FEB0}">
      <dgm:prSet/>
      <dgm:spPr/>
      <dgm:t>
        <a:bodyPr/>
        <a:lstStyle/>
        <a:p>
          <a:endParaRPr lang="sv-SE"/>
        </a:p>
      </dgm:t>
    </dgm:pt>
    <dgm:pt modelId="{1E3F817F-B9FF-491D-A44C-DB2101A9FED2}" type="sibTrans" cxnId="{ED695693-6711-4D7E-8893-9D2A9149FEB0}">
      <dgm:prSet/>
      <dgm:spPr/>
      <dgm:t>
        <a:bodyPr/>
        <a:lstStyle/>
        <a:p>
          <a:endParaRPr lang="sv-SE"/>
        </a:p>
      </dgm:t>
    </dgm:pt>
    <dgm:pt modelId="{BA70CEED-05D0-4C25-A914-70D8F38EEAAC}">
      <dgm:prSet phldrT="[Text]"/>
      <dgm:spPr/>
      <dgm:t>
        <a:bodyPr/>
        <a:lstStyle/>
        <a:p>
          <a:r>
            <a:rPr lang="sv-SE" b="1" dirty="0"/>
            <a:t>Befattningar</a:t>
          </a:r>
        </a:p>
      </dgm:t>
    </dgm:pt>
    <dgm:pt modelId="{C9881F4B-605B-4213-8C6E-66C3ADD9C4FA}" type="parTrans" cxnId="{173AF9EE-43A8-4BD1-A1D9-9DD3ECAABAD1}">
      <dgm:prSet/>
      <dgm:spPr/>
      <dgm:t>
        <a:bodyPr/>
        <a:lstStyle/>
        <a:p>
          <a:endParaRPr lang="sv-SE"/>
        </a:p>
      </dgm:t>
    </dgm:pt>
    <dgm:pt modelId="{9669C2D1-C29B-4A18-AF41-46C9CD533A42}" type="sibTrans" cxnId="{173AF9EE-43A8-4BD1-A1D9-9DD3ECAABAD1}">
      <dgm:prSet/>
      <dgm:spPr/>
      <dgm:t>
        <a:bodyPr/>
        <a:lstStyle/>
        <a:p>
          <a:endParaRPr lang="sv-SE"/>
        </a:p>
      </dgm:t>
    </dgm:pt>
    <dgm:pt modelId="{BC4E1536-B9ED-4D9E-AFD0-209263A38425}">
      <dgm:prSet phldrT="[Text]"/>
      <dgm:spPr/>
      <dgm:t>
        <a:bodyPr/>
        <a:lstStyle/>
        <a:p>
          <a:r>
            <a:rPr lang="sv-SE" b="1" dirty="0"/>
            <a:t>Antal medarbetare på vilka befattningar &amp; vart</a:t>
          </a:r>
        </a:p>
      </dgm:t>
    </dgm:pt>
    <dgm:pt modelId="{0BA81BF7-4E99-4A34-B498-77071EFBF099}" type="parTrans" cxnId="{2CD0797F-020C-4BC4-8061-25E5168A9AA6}">
      <dgm:prSet/>
      <dgm:spPr/>
      <dgm:t>
        <a:bodyPr/>
        <a:lstStyle/>
        <a:p>
          <a:endParaRPr lang="sv-SE"/>
        </a:p>
      </dgm:t>
    </dgm:pt>
    <dgm:pt modelId="{79097AB9-BBE9-4670-B64F-564CA113F375}" type="sibTrans" cxnId="{2CD0797F-020C-4BC4-8061-25E5168A9AA6}">
      <dgm:prSet/>
      <dgm:spPr/>
      <dgm:t>
        <a:bodyPr/>
        <a:lstStyle/>
        <a:p>
          <a:endParaRPr lang="sv-SE"/>
        </a:p>
      </dgm:t>
    </dgm:pt>
    <dgm:pt modelId="{167BDE34-3044-4D0C-A4AC-1E673FCD9F09}" type="pres">
      <dgm:prSet presAssocID="{5FF14920-4B95-4533-9EF8-106AB973B5C6}" presName="Name0" presStyleCnt="0">
        <dgm:presLayoutVars>
          <dgm:dir/>
          <dgm:resizeHandles val="exact"/>
        </dgm:presLayoutVars>
      </dgm:prSet>
      <dgm:spPr/>
    </dgm:pt>
    <dgm:pt modelId="{6ABAB379-FB64-4819-9419-95D83F980158}" type="pres">
      <dgm:prSet presAssocID="{EA0E442B-13E3-4096-B966-4AE0D9183F3D}" presName="node" presStyleLbl="node1" presStyleIdx="0" presStyleCnt="3">
        <dgm:presLayoutVars>
          <dgm:bulletEnabled val="1"/>
        </dgm:presLayoutVars>
      </dgm:prSet>
      <dgm:spPr/>
    </dgm:pt>
    <dgm:pt modelId="{DCB1B21D-810B-43CF-8A1F-4CC2FA55D14A}" type="pres">
      <dgm:prSet presAssocID="{1E3F817F-B9FF-491D-A44C-DB2101A9FED2}" presName="sibTrans" presStyleLbl="sibTrans2D1" presStyleIdx="0" presStyleCnt="2"/>
      <dgm:spPr/>
    </dgm:pt>
    <dgm:pt modelId="{A4D64A40-C380-4E6F-9F98-AFC68E3E52FB}" type="pres">
      <dgm:prSet presAssocID="{1E3F817F-B9FF-491D-A44C-DB2101A9FED2}" presName="connectorText" presStyleLbl="sibTrans2D1" presStyleIdx="0" presStyleCnt="2"/>
      <dgm:spPr/>
    </dgm:pt>
    <dgm:pt modelId="{6D72DAE0-BD2C-415D-A909-8D303849AF92}" type="pres">
      <dgm:prSet presAssocID="{BA70CEED-05D0-4C25-A914-70D8F38EEAAC}" presName="node" presStyleLbl="node1" presStyleIdx="1" presStyleCnt="3">
        <dgm:presLayoutVars>
          <dgm:bulletEnabled val="1"/>
        </dgm:presLayoutVars>
      </dgm:prSet>
      <dgm:spPr/>
    </dgm:pt>
    <dgm:pt modelId="{B8E6A665-0C52-496E-AF3C-172E2D631A71}" type="pres">
      <dgm:prSet presAssocID="{9669C2D1-C29B-4A18-AF41-46C9CD533A42}" presName="sibTrans" presStyleLbl="sibTrans2D1" presStyleIdx="1" presStyleCnt="2"/>
      <dgm:spPr/>
    </dgm:pt>
    <dgm:pt modelId="{F62A6524-0240-4679-81E7-7D832BB903A4}" type="pres">
      <dgm:prSet presAssocID="{9669C2D1-C29B-4A18-AF41-46C9CD533A42}" presName="connectorText" presStyleLbl="sibTrans2D1" presStyleIdx="1" presStyleCnt="2"/>
      <dgm:spPr/>
    </dgm:pt>
    <dgm:pt modelId="{86683BDD-BD31-47B2-BA4A-4F78A9BAB864}" type="pres">
      <dgm:prSet presAssocID="{BC4E1536-B9ED-4D9E-AFD0-209263A38425}" presName="node" presStyleLbl="node1" presStyleIdx="2" presStyleCnt="3">
        <dgm:presLayoutVars>
          <dgm:bulletEnabled val="1"/>
        </dgm:presLayoutVars>
      </dgm:prSet>
      <dgm:spPr/>
    </dgm:pt>
  </dgm:ptLst>
  <dgm:cxnLst>
    <dgm:cxn modelId="{83D5D006-AB47-4E10-907B-16045C730F42}" type="presOf" srcId="{5FF14920-4B95-4533-9EF8-106AB973B5C6}" destId="{167BDE34-3044-4D0C-A4AC-1E673FCD9F09}" srcOrd="0" destOrd="0" presId="urn:microsoft.com/office/officeart/2005/8/layout/process1"/>
    <dgm:cxn modelId="{CBB9071F-36F1-4FD6-8D3E-EBE59D4D6681}" type="presOf" srcId="{1E3F817F-B9FF-491D-A44C-DB2101A9FED2}" destId="{DCB1B21D-810B-43CF-8A1F-4CC2FA55D14A}" srcOrd="0" destOrd="0" presId="urn:microsoft.com/office/officeart/2005/8/layout/process1"/>
    <dgm:cxn modelId="{1DDCF121-1094-437E-BBBB-B46FE2425959}" type="presOf" srcId="{9669C2D1-C29B-4A18-AF41-46C9CD533A42}" destId="{F62A6524-0240-4679-81E7-7D832BB903A4}" srcOrd="1" destOrd="0" presId="urn:microsoft.com/office/officeart/2005/8/layout/process1"/>
    <dgm:cxn modelId="{1BEC7B2E-F544-439F-8375-004A6CB6C176}" type="presOf" srcId="{BC4E1536-B9ED-4D9E-AFD0-209263A38425}" destId="{86683BDD-BD31-47B2-BA4A-4F78A9BAB864}" srcOrd="0" destOrd="0" presId="urn:microsoft.com/office/officeart/2005/8/layout/process1"/>
    <dgm:cxn modelId="{2CD0797F-020C-4BC4-8061-25E5168A9AA6}" srcId="{5FF14920-4B95-4533-9EF8-106AB973B5C6}" destId="{BC4E1536-B9ED-4D9E-AFD0-209263A38425}" srcOrd="2" destOrd="0" parTransId="{0BA81BF7-4E99-4A34-B498-77071EFBF099}" sibTransId="{79097AB9-BBE9-4670-B64F-564CA113F375}"/>
    <dgm:cxn modelId="{ED695693-6711-4D7E-8893-9D2A9149FEB0}" srcId="{5FF14920-4B95-4533-9EF8-106AB973B5C6}" destId="{EA0E442B-13E3-4096-B966-4AE0D9183F3D}" srcOrd="0" destOrd="0" parTransId="{6D486C3B-CA8A-4F7C-A507-4BEB07AD88D9}" sibTransId="{1E3F817F-B9FF-491D-A44C-DB2101A9FED2}"/>
    <dgm:cxn modelId="{0D872EA8-07F6-4283-BE0A-F54A6CE2A9B1}" type="presOf" srcId="{BA70CEED-05D0-4C25-A914-70D8F38EEAAC}" destId="{6D72DAE0-BD2C-415D-A909-8D303849AF92}" srcOrd="0" destOrd="0" presId="urn:microsoft.com/office/officeart/2005/8/layout/process1"/>
    <dgm:cxn modelId="{E0C528B0-563C-4498-9FDE-F2623D651FEC}" type="presOf" srcId="{9669C2D1-C29B-4A18-AF41-46C9CD533A42}" destId="{B8E6A665-0C52-496E-AF3C-172E2D631A71}" srcOrd="0" destOrd="0" presId="urn:microsoft.com/office/officeart/2005/8/layout/process1"/>
    <dgm:cxn modelId="{AC4083CB-5D36-4A9F-BF51-E999861EB87F}" type="presOf" srcId="{1E3F817F-B9FF-491D-A44C-DB2101A9FED2}" destId="{A4D64A40-C380-4E6F-9F98-AFC68E3E52FB}" srcOrd="1" destOrd="0" presId="urn:microsoft.com/office/officeart/2005/8/layout/process1"/>
    <dgm:cxn modelId="{3FC3CBDB-875E-45B5-B91A-BBEFEF0E3502}" type="presOf" srcId="{EA0E442B-13E3-4096-B966-4AE0D9183F3D}" destId="{6ABAB379-FB64-4819-9419-95D83F980158}" srcOrd="0" destOrd="0" presId="urn:microsoft.com/office/officeart/2005/8/layout/process1"/>
    <dgm:cxn modelId="{173AF9EE-43A8-4BD1-A1D9-9DD3ECAABAD1}" srcId="{5FF14920-4B95-4533-9EF8-106AB973B5C6}" destId="{BA70CEED-05D0-4C25-A914-70D8F38EEAAC}" srcOrd="1" destOrd="0" parTransId="{C9881F4B-605B-4213-8C6E-66C3ADD9C4FA}" sibTransId="{9669C2D1-C29B-4A18-AF41-46C9CD533A42}"/>
    <dgm:cxn modelId="{895FF01C-BB71-4ABE-97F5-E2A5931B8006}" type="presParOf" srcId="{167BDE34-3044-4D0C-A4AC-1E673FCD9F09}" destId="{6ABAB379-FB64-4819-9419-95D83F980158}" srcOrd="0" destOrd="0" presId="urn:microsoft.com/office/officeart/2005/8/layout/process1"/>
    <dgm:cxn modelId="{D68EE3F7-D224-4DB9-8FFB-A1E7BC1A136E}" type="presParOf" srcId="{167BDE34-3044-4D0C-A4AC-1E673FCD9F09}" destId="{DCB1B21D-810B-43CF-8A1F-4CC2FA55D14A}" srcOrd="1" destOrd="0" presId="urn:microsoft.com/office/officeart/2005/8/layout/process1"/>
    <dgm:cxn modelId="{EC8512F2-6527-4D62-A347-EB9510F19B51}" type="presParOf" srcId="{DCB1B21D-810B-43CF-8A1F-4CC2FA55D14A}" destId="{A4D64A40-C380-4E6F-9F98-AFC68E3E52FB}" srcOrd="0" destOrd="0" presId="urn:microsoft.com/office/officeart/2005/8/layout/process1"/>
    <dgm:cxn modelId="{5E8C86F2-F59E-4038-B9CF-F5572E979A80}" type="presParOf" srcId="{167BDE34-3044-4D0C-A4AC-1E673FCD9F09}" destId="{6D72DAE0-BD2C-415D-A909-8D303849AF92}" srcOrd="2" destOrd="0" presId="urn:microsoft.com/office/officeart/2005/8/layout/process1"/>
    <dgm:cxn modelId="{0A973BD2-62E6-4490-A360-5AB56A8C32E0}" type="presParOf" srcId="{167BDE34-3044-4D0C-A4AC-1E673FCD9F09}" destId="{B8E6A665-0C52-496E-AF3C-172E2D631A71}" srcOrd="3" destOrd="0" presId="urn:microsoft.com/office/officeart/2005/8/layout/process1"/>
    <dgm:cxn modelId="{0AD22262-9521-4386-9F8B-D80AD23EDDEE}" type="presParOf" srcId="{B8E6A665-0C52-496E-AF3C-172E2D631A71}" destId="{F62A6524-0240-4679-81E7-7D832BB903A4}" srcOrd="0" destOrd="0" presId="urn:microsoft.com/office/officeart/2005/8/layout/process1"/>
    <dgm:cxn modelId="{72C472A9-133C-4FAB-8C3D-CF5FCF5F3D90}" type="presParOf" srcId="{167BDE34-3044-4D0C-A4AC-1E673FCD9F09}" destId="{86683BDD-BD31-47B2-BA4A-4F78A9BAB86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AB379-FB64-4819-9419-95D83F980158}">
      <dsp:nvSpPr>
        <dsp:cNvPr id="0" name=""/>
        <dsp:cNvSpPr/>
      </dsp:nvSpPr>
      <dsp:spPr>
        <a:xfrm>
          <a:off x="7143" y="21741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Uppbyggnad av organisation </a:t>
          </a:r>
          <a:r>
            <a:rPr lang="sv-SE" sz="1800" b="1" kern="1200"/>
            <a:t>(organisationsträd)</a:t>
          </a:r>
          <a:endParaRPr lang="sv-SE" sz="1800" b="1" kern="1200" dirty="0"/>
        </a:p>
      </dsp:txBody>
      <dsp:txXfrm>
        <a:off x="44665" y="59263"/>
        <a:ext cx="2060143" cy="1206068"/>
      </dsp:txXfrm>
    </dsp:sp>
    <dsp:sp modelId="{DCB1B21D-810B-43CF-8A1F-4CC2FA55D14A}">
      <dsp:nvSpPr>
        <dsp:cNvPr id="0" name=""/>
        <dsp:cNvSpPr/>
      </dsp:nvSpPr>
      <dsp:spPr>
        <a:xfrm>
          <a:off x="2355850" y="397534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kern="1200"/>
        </a:p>
      </dsp:txBody>
      <dsp:txXfrm>
        <a:off x="2355850" y="503439"/>
        <a:ext cx="316861" cy="317716"/>
      </dsp:txXfrm>
    </dsp:sp>
    <dsp:sp modelId="{6D72DAE0-BD2C-415D-A909-8D303849AF92}">
      <dsp:nvSpPr>
        <dsp:cNvPr id="0" name=""/>
        <dsp:cNvSpPr/>
      </dsp:nvSpPr>
      <dsp:spPr>
        <a:xfrm>
          <a:off x="2996406" y="21741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Befattningar</a:t>
          </a:r>
        </a:p>
      </dsp:txBody>
      <dsp:txXfrm>
        <a:off x="3033928" y="59263"/>
        <a:ext cx="2060143" cy="1206068"/>
      </dsp:txXfrm>
    </dsp:sp>
    <dsp:sp modelId="{B8E6A665-0C52-496E-AF3C-172E2D631A71}">
      <dsp:nvSpPr>
        <dsp:cNvPr id="0" name=""/>
        <dsp:cNvSpPr/>
      </dsp:nvSpPr>
      <dsp:spPr>
        <a:xfrm>
          <a:off x="5345112" y="397534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kern="1200"/>
        </a:p>
      </dsp:txBody>
      <dsp:txXfrm>
        <a:off x="5345112" y="503439"/>
        <a:ext cx="316861" cy="317716"/>
      </dsp:txXfrm>
    </dsp:sp>
    <dsp:sp modelId="{86683BDD-BD31-47B2-BA4A-4F78A9BAB864}">
      <dsp:nvSpPr>
        <dsp:cNvPr id="0" name=""/>
        <dsp:cNvSpPr/>
      </dsp:nvSpPr>
      <dsp:spPr>
        <a:xfrm>
          <a:off x="5985668" y="21741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Antal medarbetare på vilka befattningar &amp; vart</a:t>
          </a:r>
        </a:p>
      </dsp:txBody>
      <dsp:txXfrm>
        <a:off x="6023190" y="59263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2024-03-26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2024-03-26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5635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901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897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ED05A-C00A-934D-FD35-5C7C4ED7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379AD00-6D30-0A3B-EE00-2220C7730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5C8F931-DFB7-D3A3-FE97-5A5E901FC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37AC21E-7427-939F-42EC-9186B3D4B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5724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21574-79BC-7AA6-854E-7AAD18C89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1F40B63-FC25-4D71-E863-FD548DBD8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1CCC2E8-9061-454F-E13C-8F39095AC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E3DFEBC-493F-0368-1BEB-B5D048519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486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57A8C-727D-3A83-CAE2-91EC9F592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0158735-04D7-669D-8AF5-DFC363AE1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3270CAA-068E-BC59-F61E-95C53C44C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77B07F6-468A-1758-FD28-82FB12AE9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824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20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901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9707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013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3206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178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2024-03-26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1568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2024-03-26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537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2024-03-26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5310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737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68877" y="5488308"/>
            <a:ext cx="953999" cy="954992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32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/>
          </a:p>
        </p:txBody>
      </p:sp>
    </p:spTree>
    <p:extLst>
      <p:ext uri="{BB962C8B-B14F-4D97-AF65-F5344CB8AC3E}">
        <p14:creationId xmlns:p14="http://schemas.microsoft.com/office/powerpoint/2010/main" val="1798953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914445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B14C4BAD-3ECA-CFF2-DE5B-135146EA7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423476E8-78DB-0C20-9EA9-E1118E7FE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02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4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15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3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ikonen för att lägga till innehåll</a:t>
            </a:r>
          </a:p>
          <a:p>
            <a:pPr lvl="1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1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8073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92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1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7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/>
          </a:p>
        </p:txBody>
      </p:sp>
    </p:spTree>
    <p:extLst>
      <p:ext uri="{BB962C8B-B14F-4D97-AF65-F5344CB8AC3E}">
        <p14:creationId xmlns:p14="http://schemas.microsoft.com/office/powerpoint/2010/main" val="2347222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0033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bg>
      <p:bgPr>
        <a:solidFill>
          <a:srgbClr val="EC6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A946-3FAA-4D9D-B470-AAEB3DA12794}" type="datetime1">
              <a:rPr lang="sv-SE"/>
              <a:pPr>
                <a:defRPr/>
              </a:pPr>
              <a:t>2024-03-26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Styrelse och FL ws oktober 2016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1D26E-64E4-43AD-8F05-5DEBA4EB4CE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0424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2941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313" r:id="rId13"/>
    <p:sldLayoutId id="2147484314" r:id="rId14"/>
    <p:sldLayoutId id="2147484315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  <p:sldLayoutId id="2147484316" r:id="rId13"/>
    <p:sldLayoutId id="2147484317" r:id="rId14"/>
    <p:sldLayoutId id="2147484318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5456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  <p:sldLayoutId id="214748433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4C22B-96D9-9EEC-53F5-CB204F923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3">
            <a:extLst>
              <a:ext uri="{FF2B5EF4-FFF2-40B4-BE49-F238E27FC236}">
                <a16:creationId xmlns:a16="http://schemas.microsoft.com/office/drawing/2014/main" id="{0CBF9166-EE02-FC02-105C-DB920D3808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2024-03-26, FSG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5435A07-E58D-7ADC-A22D-306348FB8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Beslut organisationsförändringen</a:t>
            </a:r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229832D1-7F02-C0B1-B44C-62036C56A8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6733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73D7287-B596-8267-BA11-E97BE96AD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5678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b="1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4D04B58-3EC4-1A7A-6C86-AD42DD9AB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Vart är vi i processen?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BB78C8C3-602C-B19F-6154-EEC12B7F1851}"/>
              </a:ext>
            </a:extLst>
          </p:cNvPr>
          <p:cNvGraphicFramePr/>
          <p:nvPr/>
        </p:nvGraphicFramePr>
        <p:xfrm>
          <a:off x="2032000" y="2913595"/>
          <a:ext cx="8128000" cy="1324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llips 1">
            <a:extLst>
              <a:ext uri="{FF2B5EF4-FFF2-40B4-BE49-F238E27FC236}">
                <a16:creationId xmlns:a16="http://schemas.microsoft.com/office/drawing/2014/main" id="{A687EB5B-9520-C520-91AF-7126402F093F}"/>
              </a:ext>
            </a:extLst>
          </p:cNvPr>
          <p:cNvSpPr/>
          <p:nvPr/>
        </p:nvSpPr>
        <p:spPr>
          <a:xfrm>
            <a:off x="1629617" y="2037039"/>
            <a:ext cx="3277354" cy="3277354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88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73D7287-B596-8267-BA11-E97BE96AD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327624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sv-SE" dirty="0"/>
              <a:t>Uppbyggnad av organisationen</a:t>
            </a:r>
            <a:br>
              <a:rPr lang="sv-SE" dirty="0"/>
            </a:br>
            <a:r>
              <a:rPr lang="sv-SE" dirty="0"/>
              <a:t>   APT</a:t>
            </a:r>
            <a:br>
              <a:rPr lang="sv-SE" dirty="0"/>
            </a:br>
            <a:r>
              <a:rPr lang="sv-SE" dirty="0"/>
              <a:t>   SWOT</a:t>
            </a:r>
            <a:br>
              <a:rPr lang="sv-SE" dirty="0"/>
            </a:br>
            <a:r>
              <a:rPr lang="sv-SE" dirty="0"/>
              <a:t>   Risk- och konsekvensanalys av verksamheten</a:t>
            </a:r>
            <a:br>
              <a:rPr lang="sv-SE" dirty="0"/>
            </a:br>
            <a:r>
              <a:rPr lang="sv-SE" dirty="0"/>
              <a:t>   Möjlighetsbedömning</a:t>
            </a:r>
            <a:br>
              <a:rPr lang="sv-SE" dirty="0"/>
            </a:br>
            <a:r>
              <a:rPr lang="sv-SE" dirty="0"/>
              <a:t>   Riskbedömning av arbetsmiljön av organisationsstrukturen</a:t>
            </a:r>
            <a:br>
              <a:rPr lang="sv-SE" dirty="0"/>
            </a:br>
            <a:r>
              <a:rPr lang="sv-SE" sz="2400" u="sng" dirty="0"/>
              <a:t>- Samverkan organisation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4D04B58-3EC4-1A7A-6C86-AD42DD9AB3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Vart är vi i processen?</a:t>
            </a:r>
          </a:p>
        </p:txBody>
      </p:sp>
      <p:pic>
        <p:nvPicPr>
          <p:cNvPr id="3" name="Bild 2" descr="Märkesfäste1 med hel fyllning">
            <a:extLst>
              <a:ext uri="{FF2B5EF4-FFF2-40B4-BE49-F238E27FC236}">
                <a16:creationId xmlns:a16="http://schemas.microsoft.com/office/drawing/2014/main" id="{D63CFB6C-120C-AA2B-908F-C5EF64256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111" y="2225103"/>
            <a:ext cx="307997" cy="307997"/>
          </a:xfrm>
          <a:prstGeom prst="rect">
            <a:avLst/>
          </a:prstGeom>
        </p:spPr>
      </p:pic>
      <p:pic>
        <p:nvPicPr>
          <p:cNvPr id="7" name="Bild 6" descr="Märkesfäste1 med hel fyllning">
            <a:extLst>
              <a:ext uri="{FF2B5EF4-FFF2-40B4-BE49-F238E27FC236}">
                <a16:creationId xmlns:a16="http://schemas.microsoft.com/office/drawing/2014/main" id="{578E8EA8-3CE9-D2F5-67CC-A8ADD3322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110" y="2604453"/>
            <a:ext cx="307997" cy="307997"/>
          </a:xfrm>
          <a:prstGeom prst="rect">
            <a:avLst/>
          </a:prstGeom>
        </p:spPr>
      </p:pic>
      <p:pic>
        <p:nvPicPr>
          <p:cNvPr id="8" name="Bild 7" descr="Märkesfäste1 med hel fyllning">
            <a:extLst>
              <a:ext uri="{FF2B5EF4-FFF2-40B4-BE49-F238E27FC236}">
                <a16:creationId xmlns:a16="http://schemas.microsoft.com/office/drawing/2014/main" id="{189A37E3-5A24-0A77-E286-AD42E43C09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109" y="3015750"/>
            <a:ext cx="307997" cy="307997"/>
          </a:xfrm>
          <a:prstGeom prst="rect">
            <a:avLst/>
          </a:prstGeom>
        </p:spPr>
      </p:pic>
      <p:pic>
        <p:nvPicPr>
          <p:cNvPr id="9" name="Bild 8" descr="Märkesfäste1 med hel fyllning">
            <a:extLst>
              <a:ext uri="{FF2B5EF4-FFF2-40B4-BE49-F238E27FC236}">
                <a16:creationId xmlns:a16="http://schemas.microsoft.com/office/drawing/2014/main" id="{E950896C-25FA-336A-559C-D0BF8F383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109" y="3463263"/>
            <a:ext cx="307997" cy="307997"/>
          </a:xfrm>
          <a:prstGeom prst="rect">
            <a:avLst/>
          </a:prstGeom>
        </p:spPr>
      </p:pic>
      <p:pic>
        <p:nvPicPr>
          <p:cNvPr id="2" name="Bild 1" descr="Märkesfäste1 med hel fyllning">
            <a:extLst>
              <a:ext uri="{FF2B5EF4-FFF2-40B4-BE49-F238E27FC236}">
                <a16:creationId xmlns:a16="http://schemas.microsoft.com/office/drawing/2014/main" id="{1D50A7A9-073B-2F10-07AF-E6A5EC618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607" y="3869161"/>
            <a:ext cx="307997" cy="30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0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5949E-4A8D-D09E-9998-956BC22E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AB369FA9-FB94-6979-6807-A29E650B59F0}"/>
              </a:ext>
            </a:extLst>
          </p:cNvPr>
          <p:cNvSpPr/>
          <p:nvPr/>
        </p:nvSpPr>
        <p:spPr>
          <a:xfrm>
            <a:off x="8265901" y="2950760"/>
            <a:ext cx="1260000" cy="54523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Maria Skåne Nordväst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030FFC4-E010-EB42-59F3-691DE50D03E4}"/>
              </a:ext>
            </a:extLst>
          </p:cNvPr>
          <p:cNvSpPr/>
          <p:nvPr/>
        </p:nvSpPr>
        <p:spPr>
          <a:xfrm>
            <a:off x="5566349" y="3263466"/>
            <a:ext cx="1260000" cy="463851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Utrednings-team familjerätt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408D8EB-DCAC-7284-44CD-70895C318269}"/>
              </a:ext>
            </a:extLst>
          </p:cNvPr>
          <p:cNvSpPr/>
          <p:nvPr/>
        </p:nvSpPr>
        <p:spPr>
          <a:xfrm>
            <a:off x="6920784" y="3253010"/>
            <a:ext cx="1260000" cy="4644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Familjefrid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CC189702-A481-11C5-1E1F-E2BDA29D61D0}"/>
              </a:ext>
            </a:extLst>
          </p:cNvPr>
          <p:cNvSpPr txBox="1"/>
          <p:nvPr/>
        </p:nvSpPr>
        <p:spPr>
          <a:xfrm>
            <a:off x="275007" y="315911"/>
            <a:ext cx="781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Helsingborg Sans" pitchFamily="2" charset="77"/>
              </a:rPr>
              <a:t>Första linjen/insatser och service – förslag mars 2024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65E60EE-498B-5A13-07F5-965D5C9ADB8A}"/>
              </a:ext>
            </a:extLst>
          </p:cNvPr>
          <p:cNvSpPr/>
          <p:nvPr/>
        </p:nvSpPr>
        <p:spPr>
          <a:xfrm>
            <a:off x="168763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ECA8A10-953A-A7DA-3E65-0AD71C30A568}"/>
              </a:ext>
            </a:extLst>
          </p:cNvPr>
          <p:cNvSpPr/>
          <p:nvPr/>
        </p:nvSpPr>
        <p:spPr>
          <a:xfrm>
            <a:off x="149508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2065069-E7E2-52DB-62F9-2698F5E76A2F}"/>
              </a:ext>
            </a:extLst>
          </p:cNvPr>
          <p:cNvSpPr/>
          <p:nvPr/>
        </p:nvSpPr>
        <p:spPr>
          <a:xfrm>
            <a:off x="420230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CE2EC77-EDB1-A1EB-D36F-923232A227E8}"/>
              </a:ext>
            </a:extLst>
          </p:cNvPr>
          <p:cNvSpPr/>
          <p:nvPr/>
        </p:nvSpPr>
        <p:spPr>
          <a:xfrm>
            <a:off x="5566349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E249783D-07BE-B831-5907-E788DBAFBE8C}"/>
              </a:ext>
            </a:extLst>
          </p:cNvPr>
          <p:cNvSpPr/>
          <p:nvPr/>
        </p:nvSpPr>
        <p:spPr>
          <a:xfrm>
            <a:off x="6920784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CB31AE4-90D6-A8BE-E2C0-64D53DD06747}"/>
              </a:ext>
            </a:extLst>
          </p:cNvPr>
          <p:cNvSpPr/>
          <p:nvPr/>
        </p:nvSpPr>
        <p:spPr>
          <a:xfrm>
            <a:off x="826590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DB29C6E-3B59-C4E6-E40B-1982C09DD7D4}"/>
              </a:ext>
            </a:extLst>
          </p:cNvPr>
          <p:cNvSpPr/>
          <p:nvPr/>
        </p:nvSpPr>
        <p:spPr>
          <a:xfrm>
            <a:off x="9610890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A9025B8-D4AD-4C6B-32A2-C437A736BCB0}"/>
              </a:ext>
            </a:extLst>
          </p:cNvPr>
          <p:cNvSpPr/>
          <p:nvPr/>
        </p:nvSpPr>
        <p:spPr>
          <a:xfrm>
            <a:off x="4415086" y="1452980"/>
            <a:ext cx="3642759" cy="85858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69A1B34-3145-10B7-4F02-9BCC021D1363}"/>
              </a:ext>
            </a:extLst>
          </p:cNvPr>
          <p:cNvSpPr/>
          <p:nvPr/>
        </p:nvSpPr>
        <p:spPr>
          <a:xfrm>
            <a:off x="175813" y="2952356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Mobila Teamet + ANDTS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99C62CA-6C0D-BDA7-34F2-F5B811361495}"/>
              </a:ext>
            </a:extLst>
          </p:cNvPr>
          <p:cNvSpPr/>
          <p:nvPr/>
        </p:nvSpPr>
        <p:spPr>
          <a:xfrm>
            <a:off x="184833" y="3635006"/>
            <a:ext cx="1260000" cy="61297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Uppsökarna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5575DD2-519E-5FC5-EA35-16C61B9899C6}"/>
              </a:ext>
            </a:extLst>
          </p:cNvPr>
          <p:cNvSpPr/>
          <p:nvPr/>
        </p:nvSpPr>
        <p:spPr>
          <a:xfrm>
            <a:off x="175813" y="4321512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 Råd- och stödkoordinatorer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615B95E-AF4E-5463-0CFF-39413572FB68}"/>
              </a:ext>
            </a:extLst>
          </p:cNvPr>
          <p:cNvSpPr/>
          <p:nvPr/>
        </p:nvSpPr>
        <p:spPr>
          <a:xfrm>
            <a:off x="1512460" y="2950760"/>
            <a:ext cx="394984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2C136B79-EA58-D0B2-E54B-D98BA25357CB}"/>
              </a:ext>
            </a:extLst>
          </p:cNvPr>
          <p:cNvSpPr/>
          <p:nvPr/>
        </p:nvSpPr>
        <p:spPr>
          <a:xfrm>
            <a:off x="1509351" y="4321512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Familjecentraler</a:t>
            </a:r>
          </a:p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Samordningsuppdrag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7D92113F-A45E-F326-9E94-70CAF77CDC63}"/>
              </a:ext>
            </a:extLst>
          </p:cNvPr>
          <p:cNvSpPr/>
          <p:nvPr/>
        </p:nvSpPr>
        <p:spPr>
          <a:xfrm>
            <a:off x="1509351" y="3261062"/>
            <a:ext cx="1260000" cy="990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Personligt stöd, familjebehandling &amp; </a:t>
            </a:r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Dynamis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0F61F0A4-900E-7E65-EEBD-0E690CF8C451}"/>
              </a:ext>
            </a:extLst>
          </p:cNvPr>
          <p:cNvSpPr/>
          <p:nvPr/>
        </p:nvSpPr>
        <p:spPr>
          <a:xfrm>
            <a:off x="2847869" y="4321512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Familjehuset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EFFE21B5-B711-4155-7CCA-15346813F89F}"/>
              </a:ext>
            </a:extLst>
          </p:cNvPr>
          <p:cNvSpPr/>
          <p:nvPr/>
        </p:nvSpPr>
        <p:spPr>
          <a:xfrm>
            <a:off x="4202301" y="3261062"/>
            <a:ext cx="1260000" cy="990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Personligt stöd, familjebehandling &amp; </a:t>
            </a:r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Dynamis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6B07B115-3049-BEC0-8ECB-97C402A350CB}"/>
              </a:ext>
            </a:extLst>
          </p:cNvPr>
          <p:cNvSpPr/>
          <p:nvPr/>
        </p:nvSpPr>
        <p:spPr>
          <a:xfrm>
            <a:off x="5566350" y="295076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5B0BE10F-149F-8590-58C5-69D1D9EC95CA}"/>
              </a:ext>
            </a:extLst>
          </p:cNvPr>
          <p:cNvSpPr/>
          <p:nvPr/>
        </p:nvSpPr>
        <p:spPr>
          <a:xfrm>
            <a:off x="2857835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781CC388-057A-8482-DD9B-D5416C3B0F24}"/>
              </a:ext>
            </a:extLst>
          </p:cNvPr>
          <p:cNvSpPr/>
          <p:nvPr/>
        </p:nvSpPr>
        <p:spPr>
          <a:xfrm>
            <a:off x="5566349" y="3818180"/>
            <a:ext cx="1260000" cy="42980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Familjepunkten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21BE33B7-AA73-A44C-36D9-FB3FC3B9BB52}"/>
              </a:ext>
            </a:extLst>
          </p:cNvPr>
          <p:cNvSpPr/>
          <p:nvPr/>
        </p:nvSpPr>
        <p:spPr>
          <a:xfrm>
            <a:off x="6920784" y="3818179"/>
            <a:ext cx="1260000" cy="429804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Barnahus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2D5E2FA5-78A0-AB94-CD2B-E12A15651540}"/>
              </a:ext>
            </a:extLst>
          </p:cNvPr>
          <p:cNvSpPr/>
          <p:nvPr/>
        </p:nvSpPr>
        <p:spPr>
          <a:xfrm>
            <a:off x="8265901" y="3559295"/>
            <a:ext cx="1260000" cy="429805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Rådgivningen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9B49F184-1636-C2BE-53A9-33F36AEC9BC2}"/>
              </a:ext>
            </a:extLst>
          </p:cNvPr>
          <p:cNvSpPr/>
          <p:nvPr/>
        </p:nvSpPr>
        <p:spPr>
          <a:xfrm>
            <a:off x="9610890" y="4150031"/>
            <a:ext cx="1260000" cy="90330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Västergård </a:t>
            </a:r>
            <a:br>
              <a:rPr lang="sv-SE" sz="11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</a:br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som omfattar 12-steg, KBT och flexibla teamet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A310F0C2-B8E0-A068-5BE4-1CF6BEB91FCC}"/>
              </a:ext>
            </a:extLst>
          </p:cNvPr>
          <p:cNvSpPr/>
          <p:nvPr/>
        </p:nvSpPr>
        <p:spPr>
          <a:xfrm>
            <a:off x="9610890" y="2960397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Karpen sysselsättning socialpsykiatri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AD8DE7EC-3053-E7DC-87A2-4D5490386009}"/>
              </a:ext>
            </a:extLst>
          </p:cNvPr>
          <p:cNvSpPr/>
          <p:nvPr/>
        </p:nvSpPr>
        <p:spPr>
          <a:xfrm>
            <a:off x="9610890" y="3646097"/>
            <a:ext cx="1260000" cy="429805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KRAMI</a:t>
            </a: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1BF58B8D-2732-67C2-A122-F86C40BCD947}"/>
              </a:ext>
            </a:extLst>
          </p:cNvPr>
          <p:cNvSpPr/>
          <p:nvPr/>
        </p:nvSpPr>
        <p:spPr>
          <a:xfrm>
            <a:off x="5566349" y="4321513"/>
            <a:ext cx="1260000" cy="6129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Samverkan och uppföljning  familje-rådgivning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7612555E-7877-89C8-6D11-0B39C9B4F146}"/>
              </a:ext>
            </a:extLst>
          </p:cNvPr>
          <p:cNvSpPr/>
          <p:nvPr/>
        </p:nvSpPr>
        <p:spPr>
          <a:xfrm>
            <a:off x="9610890" y="5133439"/>
            <a:ext cx="1260000" cy="502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Samverkan med föreningar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4AAAF39A-3799-0C3D-79A2-A4E32E7C5BA0}"/>
              </a:ext>
            </a:extLst>
          </p:cNvPr>
          <p:cNvSpPr/>
          <p:nvPr/>
        </p:nvSpPr>
        <p:spPr>
          <a:xfrm>
            <a:off x="8265901" y="1452980"/>
            <a:ext cx="1260000" cy="47745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err="1">
                <a:solidFill>
                  <a:schemeClr val="tx1">
                    <a:lumMod val="75000"/>
                  </a:schemeClr>
                </a:solidFill>
                <a:latin typeface="+mj-lt"/>
              </a:rPr>
              <a:t>Verksamhets-koordinator</a:t>
            </a:r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, 0,5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F78995E-FCB7-78FC-8E38-2CB7FDCAE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835" y="3261062"/>
            <a:ext cx="1260000" cy="98870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82DAB592-18FB-0C53-71E4-8FB9EEB05F7A}"/>
              </a:ext>
            </a:extLst>
          </p:cNvPr>
          <p:cNvSpPr/>
          <p:nvPr/>
        </p:nvSpPr>
        <p:spPr>
          <a:xfrm>
            <a:off x="8265901" y="2007717"/>
            <a:ext cx="1260000" cy="309879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Adminresurs</a:t>
            </a:r>
            <a:endParaRPr lang="sv-SE" sz="12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DDB1DE5-DC34-8A98-15DB-846AFC3ECB10}"/>
              </a:ext>
            </a:extLst>
          </p:cNvPr>
          <p:cNvSpPr/>
          <p:nvPr/>
        </p:nvSpPr>
        <p:spPr>
          <a:xfrm>
            <a:off x="6930399" y="2948166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59DD738-125C-B9BF-1364-DDCB1119FFBE}"/>
              </a:ext>
            </a:extLst>
          </p:cNvPr>
          <p:cNvSpPr/>
          <p:nvPr/>
        </p:nvSpPr>
        <p:spPr>
          <a:xfrm>
            <a:off x="4202301" y="4327958"/>
            <a:ext cx="1260000" cy="61297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Case Manager</a:t>
            </a:r>
          </a:p>
        </p:txBody>
      </p:sp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id="{CF8D9DAA-88D5-4C94-30B2-678C0EC9E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6DC19C98-8E7B-A991-1C67-8FBFDD4106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64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7D249-A275-45D9-A11A-E59FB5F0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ruta 25">
            <a:extLst>
              <a:ext uri="{FF2B5EF4-FFF2-40B4-BE49-F238E27FC236}">
                <a16:creationId xmlns:a16="http://schemas.microsoft.com/office/drawing/2014/main" id="{350C9A29-C8D3-F2EC-ED5E-BAAFA6DE80A9}"/>
              </a:ext>
            </a:extLst>
          </p:cNvPr>
          <p:cNvSpPr txBox="1"/>
          <p:nvPr/>
        </p:nvSpPr>
        <p:spPr>
          <a:xfrm>
            <a:off x="275007" y="315911"/>
            <a:ext cx="6385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Helsingborg Sans" pitchFamily="2" charset="77"/>
              </a:rPr>
              <a:t>Andra linjen/myndighet – förslag mars 2024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CB5E3C7-A363-E6A3-113C-002ACE624296}"/>
              </a:ext>
            </a:extLst>
          </p:cNvPr>
          <p:cNvSpPr/>
          <p:nvPr/>
        </p:nvSpPr>
        <p:spPr>
          <a:xfrm>
            <a:off x="168763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F798C8B-1BDF-9381-C608-C5B51E226C6F}"/>
              </a:ext>
            </a:extLst>
          </p:cNvPr>
          <p:cNvSpPr/>
          <p:nvPr/>
        </p:nvSpPr>
        <p:spPr>
          <a:xfrm>
            <a:off x="149508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ED7C8FB-B03A-5055-9850-97CFB0356E29}"/>
              </a:ext>
            </a:extLst>
          </p:cNvPr>
          <p:cNvSpPr/>
          <p:nvPr/>
        </p:nvSpPr>
        <p:spPr>
          <a:xfrm>
            <a:off x="420230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13D26EC-FA9A-424C-6491-14820BF233F1}"/>
              </a:ext>
            </a:extLst>
          </p:cNvPr>
          <p:cNvSpPr/>
          <p:nvPr/>
        </p:nvSpPr>
        <p:spPr>
          <a:xfrm>
            <a:off x="5566349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F596501-5DE8-D312-4785-CFEF3CE449F5}"/>
              </a:ext>
            </a:extLst>
          </p:cNvPr>
          <p:cNvSpPr/>
          <p:nvPr/>
        </p:nvSpPr>
        <p:spPr>
          <a:xfrm>
            <a:off x="6916902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89E787D-6EF2-0325-6E88-EC206997C301}"/>
              </a:ext>
            </a:extLst>
          </p:cNvPr>
          <p:cNvSpPr/>
          <p:nvPr/>
        </p:nvSpPr>
        <p:spPr>
          <a:xfrm>
            <a:off x="8265901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C4CA47E8-E5CA-7485-EF30-41ECB722FF64}"/>
              </a:ext>
            </a:extLst>
          </p:cNvPr>
          <p:cNvSpPr/>
          <p:nvPr/>
        </p:nvSpPr>
        <p:spPr>
          <a:xfrm>
            <a:off x="9610890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BEF40EB-3A43-AD8D-B3C0-279A7F69C33E}"/>
              </a:ext>
            </a:extLst>
          </p:cNvPr>
          <p:cNvSpPr/>
          <p:nvPr/>
        </p:nvSpPr>
        <p:spPr>
          <a:xfrm>
            <a:off x="4415086" y="1452980"/>
            <a:ext cx="3642759" cy="85858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1086B71-0057-44DE-B951-73FB2B30CECD}"/>
              </a:ext>
            </a:extLst>
          </p:cNvPr>
          <p:cNvSpPr/>
          <p:nvPr/>
        </p:nvSpPr>
        <p:spPr>
          <a:xfrm>
            <a:off x="175813" y="358413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Mottagningen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DCD110C-762D-DAD2-75E1-3CC191405311}"/>
              </a:ext>
            </a:extLst>
          </p:cNvPr>
          <p:cNvSpPr/>
          <p:nvPr/>
        </p:nvSpPr>
        <p:spPr>
          <a:xfrm>
            <a:off x="175813" y="4258209"/>
            <a:ext cx="1260000" cy="61297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Socialjour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E92794F-08C8-5819-D791-A2060C3CB05A}"/>
              </a:ext>
            </a:extLst>
          </p:cNvPr>
          <p:cNvSpPr/>
          <p:nvPr/>
        </p:nvSpPr>
        <p:spPr>
          <a:xfrm>
            <a:off x="175813" y="4933457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KRIM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7D73E96D-3E87-7FFE-969F-A17A4B29ECC8}"/>
              </a:ext>
            </a:extLst>
          </p:cNvPr>
          <p:cNvSpPr/>
          <p:nvPr/>
        </p:nvSpPr>
        <p:spPr>
          <a:xfrm>
            <a:off x="1495081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77CB669B-6703-1AC0-0163-C5E35FCDB81D}"/>
              </a:ext>
            </a:extLst>
          </p:cNvPr>
          <p:cNvSpPr/>
          <p:nvPr/>
        </p:nvSpPr>
        <p:spPr>
          <a:xfrm>
            <a:off x="1495081" y="425820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41DF84C0-9BE9-19FC-8222-9BEA1407756A}"/>
              </a:ext>
            </a:extLst>
          </p:cNvPr>
          <p:cNvSpPr/>
          <p:nvPr/>
        </p:nvSpPr>
        <p:spPr>
          <a:xfrm>
            <a:off x="2857835" y="2644420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CE49AAE7-633E-71BB-A88A-5242826B9F04}"/>
              </a:ext>
            </a:extLst>
          </p:cNvPr>
          <p:cNvSpPr/>
          <p:nvPr/>
        </p:nvSpPr>
        <p:spPr>
          <a:xfrm>
            <a:off x="8278004" y="1643543"/>
            <a:ext cx="1260000" cy="47745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err="1">
                <a:solidFill>
                  <a:schemeClr val="tx1">
                    <a:lumMod val="75000"/>
                  </a:schemeClr>
                </a:solidFill>
                <a:latin typeface="+mj-lt"/>
              </a:rPr>
              <a:t>Verksamhets-koordinator</a:t>
            </a:r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, 0,5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291989-7A92-20B1-5020-BD5E985F498B}"/>
              </a:ext>
            </a:extLst>
          </p:cNvPr>
          <p:cNvSpPr/>
          <p:nvPr/>
        </p:nvSpPr>
        <p:spPr>
          <a:xfrm>
            <a:off x="2857835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BA904BC-5057-E057-22E0-2EF40C844D54}"/>
              </a:ext>
            </a:extLst>
          </p:cNvPr>
          <p:cNvSpPr/>
          <p:nvPr/>
        </p:nvSpPr>
        <p:spPr>
          <a:xfrm>
            <a:off x="4202301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E9C2C31-9C20-F25E-7081-8EF7FE2A9572}"/>
              </a:ext>
            </a:extLst>
          </p:cNvPr>
          <p:cNvSpPr/>
          <p:nvPr/>
        </p:nvSpPr>
        <p:spPr>
          <a:xfrm>
            <a:off x="5566349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1384F05-6A62-7F40-CADB-73724CF2AF9C}"/>
              </a:ext>
            </a:extLst>
          </p:cNvPr>
          <p:cNvSpPr/>
          <p:nvPr/>
        </p:nvSpPr>
        <p:spPr>
          <a:xfrm>
            <a:off x="6916902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CF63252-6A9D-1F57-9B77-22973C16CC59}"/>
              </a:ext>
            </a:extLst>
          </p:cNvPr>
          <p:cNvSpPr/>
          <p:nvPr/>
        </p:nvSpPr>
        <p:spPr>
          <a:xfrm>
            <a:off x="1495081" y="358413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80E195E-02F9-010E-6136-92BB2506CE73}"/>
              </a:ext>
            </a:extLst>
          </p:cNvPr>
          <p:cNvSpPr/>
          <p:nvPr/>
        </p:nvSpPr>
        <p:spPr>
          <a:xfrm>
            <a:off x="2857835" y="425925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C21137E-8B49-BAC0-B320-59EAB1D19B0C}"/>
              </a:ext>
            </a:extLst>
          </p:cNvPr>
          <p:cNvSpPr/>
          <p:nvPr/>
        </p:nvSpPr>
        <p:spPr>
          <a:xfrm>
            <a:off x="2857835" y="358518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9DF5EEFF-40D9-EC5F-688E-9D97B3E44959}"/>
              </a:ext>
            </a:extLst>
          </p:cNvPr>
          <p:cNvSpPr/>
          <p:nvPr/>
        </p:nvSpPr>
        <p:spPr>
          <a:xfrm>
            <a:off x="4199114" y="425820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5FA72C51-7252-4A7A-E2F7-6D0CD87E0F85}"/>
              </a:ext>
            </a:extLst>
          </p:cNvPr>
          <p:cNvSpPr/>
          <p:nvPr/>
        </p:nvSpPr>
        <p:spPr>
          <a:xfrm>
            <a:off x="4199114" y="358413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00E5EBC7-F8DB-8F66-5707-621CAB048787}"/>
              </a:ext>
            </a:extLst>
          </p:cNvPr>
          <p:cNvSpPr/>
          <p:nvPr/>
        </p:nvSpPr>
        <p:spPr>
          <a:xfrm>
            <a:off x="5563240" y="425820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3D6B5688-BECC-36BC-E65E-9F76A72FC34C}"/>
              </a:ext>
            </a:extLst>
          </p:cNvPr>
          <p:cNvSpPr/>
          <p:nvPr/>
        </p:nvSpPr>
        <p:spPr>
          <a:xfrm>
            <a:off x="5563240" y="3584139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DAF4BF7D-15CB-DDBE-4CBA-6F5C6B41ED94}"/>
              </a:ext>
            </a:extLst>
          </p:cNvPr>
          <p:cNvSpPr/>
          <p:nvPr/>
        </p:nvSpPr>
        <p:spPr>
          <a:xfrm>
            <a:off x="6920912" y="4252807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B40CD510-80F2-33E7-3167-215CED612EFB}"/>
              </a:ext>
            </a:extLst>
          </p:cNvPr>
          <p:cNvSpPr/>
          <p:nvPr/>
        </p:nvSpPr>
        <p:spPr>
          <a:xfrm>
            <a:off x="6920912" y="3578737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Utredning &amp; uppföljning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0CDF736C-3AF7-F89F-74E1-D4F4FDF29235}"/>
              </a:ext>
            </a:extLst>
          </p:cNvPr>
          <p:cNvSpPr/>
          <p:nvPr/>
        </p:nvSpPr>
        <p:spPr>
          <a:xfrm>
            <a:off x="168763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 x 2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823DDAE9-18FC-1343-070A-6D099A199B09}"/>
              </a:ext>
            </a:extLst>
          </p:cNvPr>
          <p:cNvSpPr/>
          <p:nvPr/>
        </p:nvSpPr>
        <p:spPr>
          <a:xfrm>
            <a:off x="168762" y="3266885"/>
            <a:ext cx="800503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Administrativa resurser x 2,5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C387E032-F1E3-6609-CE3A-721F54D5B5DC}"/>
              </a:ext>
            </a:extLst>
          </p:cNvPr>
          <p:cNvSpPr/>
          <p:nvPr/>
        </p:nvSpPr>
        <p:spPr>
          <a:xfrm>
            <a:off x="8265901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CDADC546-6B1F-DCAE-A287-1B80127869E9}"/>
              </a:ext>
            </a:extLst>
          </p:cNvPr>
          <p:cNvSpPr/>
          <p:nvPr/>
        </p:nvSpPr>
        <p:spPr>
          <a:xfrm>
            <a:off x="9610890" y="2950760"/>
            <a:ext cx="1256891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B91D300E-4783-5AD7-BAB5-929783B64F5F}"/>
              </a:ext>
            </a:extLst>
          </p:cNvPr>
          <p:cNvSpPr/>
          <p:nvPr/>
        </p:nvSpPr>
        <p:spPr>
          <a:xfrm>
            <a:off x="8265901" y="3266885"/>
            <a:ext cx="2604989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Administrativ resurs</a:t>
            </a: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1A3EC454-D1D1-3EA1-0264-4060B6774F51}"/>
              </a:ext>
            </a:extLst>
          </p:cNvPr>
          <p:cNvSpPr/>
          <p:nvPr/>
        </p:nvSpPr>
        <p:spPr>
          <a:xfrm>
            <a:off x="8285038" y="425925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Stöd till placerade barns föräldrar</a:t>
            </a:r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C31341E4-ADC4-8BEE-12E9-15D29BA1E82B}"/>
              </a:ext>
            </a:extLst>
          </p:cNvPr>
          <p:cNvSpPr/>
          <p:nvPr/>
        </p:nvSpPr>
        <p:spPr>
          <a:xfrm>
            <a:off x="8285038" y="358518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Familjehem</a:t>
            </a: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F8437D9F-18C3-6125-C2F0-BC8C45FDA1CC}"/>
              </a:ext>
            </a:extLst>
          </p:cNvPr>
          <p:cNvSpPr/>
          <p:nvPr/>
        </p:nvSpPr>
        <p:spPr>
          <a:xfrm>
            <a:off x="9610890" y="425925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Skolfam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8DF07232-E6E1-DBE0-22A0-BB8FA036753B}"/>
              </a:ext>
            </a:extLst>
          </p:cNvPr>
          <p:cNvSpPr/>
          <p:nvPr/>
        </p:nvSpPr>
        <p:spPr>
          <a:xfrm>
            <a:off x="9610890" y="358518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Familjehem</a:t>
            </a:r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A81DEE70-FA7F-C03B-C6B9-866228226806}"/>
              </a:ext>
            </a:extLst>
          </p:cNvPr>
          <p:cNvSpPr/>
          <p:nvPr/>
        </p:nvSpPr>
        <p:spPr>
          <a:xfrm>
            <a:off x="9607781" y="493332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Jour och rekrytering</a:t>
            </a:r>
          </a:p>
        </p:txBody>
      </p:sp>
    </p:spTree>
    <p:extLst>
      <p:ext uri="{BB962C8B-B14F-4D97-AF65-F5344CB8AC3E}">
        <p14:creationId xmlns:p14="http://schemas.microsoft.com/office/powerpoint/2010/main" val="45121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AFC62-8AC7-14F5-015F-21CA35A54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94835207-A6A6-440B-6A62-D789B8EF6FDA}"/>
              </a:ext>
            </a:extLst>
          </p:cNvPr>
          <p:cNvSpPr/>
          <p:nvPr/>
        </p:nvSpPr>
        <p:spPr>
          <a:xfrm>
            <a:off x="10046971" y="2096508"/>
            <a:ext cx="1260000" cy="257125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9C696F6-EC2F-6B49-1B68-1BAC4C215A87}"/>
              </a:ext>
            </a:extLst>
          </p:cNvPr>
          <p:cNvSpPr/>
          <p:nvPr/>
        </p:nvSpPr>
        <p:spPr>
          <a:xfrm>
            <a:off x="198733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6342ECC-3212-B151-0CA7-155D058CA46C}"/>
              </a:ext>
            </a:extLst>
          </p:cNvPr>
          <p:cNvSpPr/>
          <p:nvPr/>
        </p:nvSpPr>
        <p:spPr>
          <a:xfrm>
            <a:off x="1611251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EDB52F8-76D8-14AC-A2A9-3567B9762DA5}"/>
              </a:ext>
            </a:extLst>
          </p:cNvPr>
          <p:cNvSpPr/>
          <p:nvPr/>
        </p:nvSpPr>
        <p:spPr>
          <a:xfrm>
            <a:off x="3044952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85C357D-7F04-02FC-CB63-15A3FD1900BE}"/>
              </a:ext>
            </a:extLst>
          </p:cNvPr>
          <p:cNvSpPr/>
          <p:nvPr/>
        </p:nvSpPr>
        <p:spPr>
          <a:xfrm>
            <a:off x="4457470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A92860E-E0BC-9982-E041-FC1BF2241D4A}"/>
              </a:ext>
            </a:extLst>
          </p:cNvPr>
          <p:cNvSpPr/>
          <p:nvPr/>
        </p:nvSpPr>
        <p:spPr>
          <a:xfrm>
            <a:off x="7268406" y="847575"/>
            <a:ext cx="1260000" cy="47745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 err="1">
                <a:solidFill>
                  <a:schemeClr val="tx1">
                    <a:lumMod val="75000"/>
                  </a:schemeClr>
                </a:solidFill>
                <a:latin typeface="+mj-lt"/>
              </a:rPr>
              <a:t>Verksamhets-koordinator</a:t>
            </a:r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, 0,5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32C8E1A8-AE2D-5822-C725-16D493CEEED2}"/>
              </a:ext>
            </a:extLst>
          </p:cNvPr>
          <p:cNvSpPr/>
          <p:nvPr/>
        </p:nvSpPr>
        <p:spPr>
          <a:xfrm>
            <a:off x="7268406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A1F8638-1739-C48C-23F4-BB8697340858}"/>
              </a:ext>
            </a:extLst>
          </p:cNvPr>
          <p:cNvSpPr/>
          <p:nvPr/>
        </p:nvSpPr>
        <p:spPr>
          <a:xfrm>
            <a:off x="3550132" y="467304"/>
            <a:ext cx="3642759" cy="85858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Verksamhetschef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56EB05C-65B1-5C5C-12A9-4F41CE579241}"/>
              </a:ext>
            </a:extLst>
          </p:cNvPr>
          <p:cNvSpPr/>
          <p:nvPr/>
        </p:nvSpPr>
        <p:spPr>
          <a:xfrm>
            <a:off x="198733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Maria Sol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A5FFB32-7D92-BB11-6DAC-BAA5BE0759B2}"/>
              </a:ext>
            </a:extLst>
          </p:cNvPr>
          <p:cNvSpPr/>
          <p:nvPr/>
        </p:nvSpPr>
        <p:spPr>
          <a:xfrm>
            <a:off x="198733" y="3125113"/>
            <a:ext cx="1260000" cy="61297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Plutogatan BSS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686EE01-C173-1FAE-44C5-E763CC1C8A07}"/>
              </a:ext>
            </a:extLst>
          </p:cNvPr>
          <p:cNvSpPr/>
          <p:nvPr/>
        </p:nvSpPr>
        <p:spPr>
          <a:xfrm>
            <a:off x="1611251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Fenix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EF95DDA-FB99-5894-427D-A2070C1F1B23}"/>
              </a:ext>
            </a:extLst>
          </p:cNvPr>
          <p:cNvSpPr/>
          <p:nvPr/>
        </p:nvSpPr>
        <p:spPr>
          <a:xfrm>
            <a:off x="1611251" y="3125113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Bostad först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4CF5665-8D21-FE4A-1746-06BFA9093BD2}"/>
              </a:ext>
            </a:extLst>
          </p:cNvPr>
          <p:cNvSpPr/>
          <p:nvPr/>
        </p:nvSpPr>
        <p:spPr>
          <a:xfrm>
            <a:off x="3044952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Hebsackergatan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B6E2DE10-8AB9-3A67-331C-9D13BBD4F1B1}"/>
              </a:ext>
            </a:extLst>
          </p:cNvPr>
          <p:cNvSpPr/>
          <p:nvPr/>
        </p:nvSpPr>
        <p:spPr>
          <a:xfrm>
            <a:off x="3044952" y="3125113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Sköldenborg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6371FD3-E917-01A4-3AF2-D2A99229DDCA}"/>
              </a:ext>
            </a:extLst>
          </p:cNvPr>
          <p:cNvSpPr/>
          <p:nvPr/>
        </p:nvSpPr>
        <p:spPr>
          <a:xfrm>
            <a:off x="198733" y="2096508"/>
            <a:ext cx="8329673" cy="257125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Administrativa resurser x 5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D3CAA838-DD34-53C1-8D36-24AE4A619692}"/>
              </a:ext>
            </a:extLst>
          </p:cNvPr>
          <p:cNvSpPr/>
          <p:nvPr/>
        </p:nvSpPr>
        <p:spPr>
          <a:xfrm>
            <a:off x="4457470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Carnot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FC8A6415-0AD8-B233-214B-038F471075AB}"/>
              </a:ext>
            </a:extLst>
          </p:cNvPr>
          <p:cNvSpPr/>
          <p:nvPr/>
        </p:nvSpPr>
        <p:spPr>
          <a:xfrm>
            <a:off x="4457470" y="3125113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Elineberg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9E10C01D-BE3E-E2AB-531E-54448ECF0680}"/>
              </a:ext>
            </a:extLst>
          </p:cNvPr>
          <p:cNvSpPr/>
          <p:nvPr/>
        </p:nvSpPr>
        <p:spPr>
          <a:xfrm>
            <a:off x="5869988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Malmögatan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98BB3D3B-ABB3-D398-4F5A-B1E350C5C545}"/>
              </a:ext>
            </a:extLst>
          </p:cNvPr>
          <p:cNvSpPr/>
          <p:nvPr/>
        </p:nvSpPr>
        <p:spPr>
          <a:xfrm>
            <a:off x="5869988" y="3125113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Plutogatan 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D8096306-E617-90C0-C0DC-9D2E26029039}"/>
              </a:ext>
            </a:extLst>
          </p:cNvPr>
          <p:cNvSpPr/>
          <p:nvPr/>
        </p:nvSpPr>
        <p:spPr>
          <a:xfrm>
            <a:off x="4457470" y="3816990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err="1">
                <a:solidFill>
                  <a:schemeClr val="tx1">
                    <a:lumMod val="75000"/>
                  </a:schemeClr>
                </a:solidFill>
                <a:latin typeface="+mj-lt"/>
              </a:rPr>
              <a:t>Natt-teamet</a:t>
            </a:r>
            <a:endParaRPr lang="sv-SE" sz="11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7B7DCF17-20FA-983A-594E-8AD864B0A2FA}"/>
              </a:ext>
            </a:extLst>
          </p:cNvPr>
          <p:cNvSpPr/>
          <p:nvPr/>
        </p:nvSpPr>
        <p:spPr>
          <a:xfrm>
            <a:off x="7268406" y="2427848"/>
            <a:ext cx="1260000" cy="612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b="1">
                <a:solidFill>
                  <a:schemeClr val="tx1">
                    <a:lumMod val="75000"/>
                  </a:schemeClr>
                </a:solidFill>
                <a:latin typeface="+mj-lt"/>
              </a:rPr>
              <a:t>Stödboende</a:t>
            </a:r>
          </a:p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Barn och unga 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980C751D-CE22-E17D-1C5C-5B362E165FF8}"/>
              </a:ext>
            </a:extLst>
          </p:cNvPr>
          <p:cNvSpPr/>
          <p:nvPr/>
        </p:nvSpPr>
        <p:spPr>
          <a:xfrm>
            <a:off x="7268406" y="3816990"/>
            <a:ext cx="1260000" cy="981795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Boendestöd </a:t>
            </a:r>
            <a:br>
              <a:rPr lang="sv-SE" sz="105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</a:br>
            <a:r>
              <a:rPr lang="sv-SE" sz="1050">
                <a:solidFill>
                  <a:schemeClr val="tx1">
                    <a:lumMod val="75000"/>
                  </a:schemeClr>
                </a:solidFill>
                <a:latin typeface="+mj-lt"/>
              </a:rPr>
              <a:t>för hyresgarantier, kommunala kontrakt och träningslägenheter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9A57D353-D2C4-D9DB-148C-61502245AD7C}"/>
              </a:ext>
            </a:extLst>
          </p:cNvPr>
          <p:cNvSpPr/>
          <p:nvPr/>
        </p:nvSpPr>
        <p:spPr>
          <a:xfrm>
            <a:off x="7268406" y="3125112"/>
            <a:ext cx="1260000" cy="61215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Boende-koordinator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33570D74-424F-3B28-E487-C6FFF7EAC82D}"/>
              </a:ext>
            </a:extLst>
          </p:cNvPr>
          <p:cNvSpPr/>
          <p:nvPr/>
        </p:nvSpPr>
        <p:spPr>
          <a:xfrm>
            <a:off x="8709124" y="2096508"/>
            <a:ext cx="1260000" cy="2556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Teamledare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C4FB31A2-5B1A-E898-AE8C-58AD906019FC}"/>
              </a:ext>
            </a:extLst>
          </p:cNvPr>
          <p:cNvSpPr/>
          <p:nvPr/>
        </p:nvSpPr>
        <p:spPr>
          <a:xfrm>
            <a:off x="8709124" y="1764202"/>
            <a:ext cx="2589694" cy="234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159B9736-79E5-8E7E-5425-A5836DA84C23}"/>
              </a:ext>
            </a:extLst>
          </p:cNvPr>
          <p:cNvSpPr/>
          <p:nvPr/>
        </p:nvSpPr>
        <p:spPr>
          <a:xfrm>
            <a:off x="8709124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Kristianstad-gatan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3C7905C8-AA79-CD78-CD78-85CFFC75796A}"/>
              </a:ext>
            </a:extLst>
          </p:cNvPr>
          <p:cNvSpPr/>
          <p:nvPr/>
        </p:nvSpPr>
        <p:spPr>
          <a:xfrm>
            <a:off x="10046971" y="2427848"/>
            <a:ext cx="1260000" cy="6129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Villan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DCFC2D95-0089-E1F1-B44B-BF7001A9818E}"/>
              </a:ext>
            </a:extLst>
          </p:cNvPr>
          <p:cNvSpPr/>
          <p:nvPr/>
        </p:nvSpPr>
        <p:spPr>
          <a:xfrm>
            <a:off x="7268406" y="4878510"/>
            <a:ext cx="1260000" cy="64003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Sörengruppen</a:t>
            </a:r>
          </a:p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arbetsträning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E765DE7D-E7F8-AF72-124F-2AAD873895BA}"/>
              </a:ext>
            </a:extLst>
          </p:cNvPr>
          <p:cNvSpPr/>
          <p:nvPr/>
        </p:nvSpPr>
        <p:spPr>
          <a:xfrm>
            <a:off x="7268406" y="464649"/>
            <a:ext cx="1260000" cy="30871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Metodstödjare</a:t>
            </a:r>
            <a:endParaRPr lang="sv-SE" sz="120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F4DB7ACB-AB20-82C5-3AD1-196F17C1D0C9}"/>
              </a:ext>
            </a:extLst>
          </p:cNvPr>
          <p:cNvSpPr/>
          <p:nvPr/>
        </p:nvSpPr>
        <p:spPr>
          <a:xfrm>
            <a:off x="5869988" y="1764202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8454D7E-81C8-A2D1-3AB5-AFB8B1AD5110}"/>
              </a:ext>
            </a:extLst>
          </p:cNvPr>
          <p:cNvSpPr txBox="1"/>
          <p:nvPr/>
        </p:nvSpPr>
        <p:spPr>
          <a:xfrm>
            <a:off x="219180" y="323460"/>
            <a:ext cx="4171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Helsingborg Sans" pitchFamily="2" charset="77"/>
              </a:rPr>
              <a:t>Boende – förslag mars 2024</a:t>
            </a:r>
          </a:p>
        </p:txBody>
      </p:sp>
    </p:spTree>
    <p:extLst>
      <p:ext uri="{BB962C8B-B14F-4D97-AF65-F5344CB8AC3E}">
        <p14:creationId xmlns:p14="http://schemas.microsoft.com/office/powerpoint/2010/main" val="342265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879D-745C-7180-90EF-0C106F7E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FFBAC8E-8911-6B6B-A5C7-E65D44A8300E}"/>
              </a:ext>
            </a:extLst>
          </p:cNvPr>
          <p:cNvSpPr/>
          <p:nvPr/>
        </p:nvSpPr>
        <p:spPr>
          <a:xfrm>
            <a:off x="3481609" y="1827365"/>
            <a:ext cx="2204270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>
                    <a:lumMod val="75000"/>
                  </a:schemeClr>
                </a:solidFill>
                <a:latin typeface="Helsingborg Sans" pitchFamily="2" charset="77"/>
              </a:rPr>
              <a:t>Socialdirektör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CEF692E-867F-ACC9-C91B-7892D6FB9019}"/>
              </a:ext>
            </a:extLst>
          </p:cNvPr>
          <p:cNvSpPr/>
          <p:nvPr/>
        </p:nvSpPr>
        <p:spPr>
          <a:xfrm>
            <a:off x="5266436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Stab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C8EF2B0-BB7E-92D2-ED26-A0CCC5913FF4}"/>
              </a:ext>
            </a:extLst>
          </p:cNvPr>
          <p:cNvSpPr/>
          <p:nvPr/>
        </p:nvSpPr>
        <p:spPr>
          <a:xfrm>
            <a:off x="1284029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Första linjen/ insatser och service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FA28F6A-50B3-B3CB-11F0-51D382DD6EA3}"/>
              </a:ext>
            </a:extLst>
          </p:cNvPr>
          <p:cNvSpPr/>
          <p:nvPr/>
        </p:nvSpPr>
        <p:spPr>
          <a:xfrm>
            <a:off x="7953600" y="2459738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Utveckling &amp; innovation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692BB5F-98E0-580B-5D37-CA39C56B77F6}"/>
              </a:ext>
            </a:extLst>
          </p:cNvPr>
          <p:cNvSpPr/>
          <p:nvPr/>
        </p:nvSpPr>
        <p:spPr>
          <a:xfrm>
            <a:off x="7936762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Kommunikation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1165741-46A9-25D0-6AA9-04E0A5842D85}"/>
              </a:ext>
            </a:extLst>
          </p:cNvPr>
          <p:cNvSpPr/>
          <p:nvPr/>
        </p:nvSpPr>
        <p:spPr>
          <a:xfrm>
            <a:off x="6593905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Ekonomi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0B496F5-2B65-1568-EDFA-C80B7DB03799}"/>
              </a:ext>
            </a:extLst>
          </p:cNvPr>
          <p:cNvSpPr/>
          <p:nvPr/>
        </p:nvSpPr>
        <p:spPr>
          <a:xfrm>
            <a:off x="2611498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Andra linjen/</a:t>
            </a:r>
            <a:b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</a:br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myndighet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BC962CA-7CC4-0842-7F0F-B4026C694615}"/>
              </a:ext>
            </a:extLst>
          </p:cNvPr>
          <p:cNvSpPr/>
          <p:nvPr/>
        </p:nvSpPr>
        <p:spPr>
          <a:xfrm>
            <a:off x="3938967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Boende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27CC8D1-ADB9-0F67-226F-274ECDDF411C}"/>
              </a:ext>
            </a:extLst>
          </p:cNvPr>
          <p:cNvSpPr/>
          <p:nvPr/>
        </p:nvSpPr>
        <p:spPr>
          <a:xfrm>
            <a:off x="9264231" y="4037226"/>
            <a:ext cx="1273541" cy="778932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HR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94E33A6-CE31-AA51-B08A-6EB91B5C2380}"/>
              </a:ext>
            </a:extLst>
          </p:cNvPr>
          <p:cNvSpPr/>
          <p:nvPr/>
        </p:nvSpPr>
        <p:spPr>
          <a:xfrm>
            <a:off x="1816917" y="2022811"/>
            <a:ext cx="1327469" cy="38459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 dirty="0" err="1">
                <a:solidFill>
                  <a:schemeClr val="tx1">
                    <a:lumMod val="75000"/>
                  </a:schemeClr>
                </a:solidFill>
                <a:latin typeface="+mj-lt"/>
              </a:rPr>
              <a:t>Verksamhets-koordinator</a:t>
            </a:r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, 0,5 </a:t>
            </a:r>
          </a:p>
        </p:txBody>
      </p:sp>
      <p:sp>
        <p:nvSpPr>
          <p:cNvPr id="13" name="Rektangel 1">
            <a:extLst>
              <a:ext uri="{FF2B5EF4-FFF2-40B4-BE49-F238E27FC236}">
                <a16:creationId xmlns:a16="http://schemas.microsoft.com/office/drawing/2014/main" id="{B56F31DA-9A93-B04D-36AD-8C9DA0FF8E1E}"/>
              </a:ext>
            </a:extLst>
          </p:cNvPr>
          <p:cNvSpPr/>
          <p:nvPr/>
        </p:nvSpPr>
        <p:spPr>
          <a:xfrm>
            <a:off x="6023102" y="2015709"/>
            <a:ext cx="4510996" cy="3016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+mj-lt"/>
              </a:rPr>
              <a:t>Bitr. Förvaltningschef  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CBB36EE-26F9-4341-9DCD-3C321A0CE6AA}"/>
              </a:ext>
            </a:extLst>
          </p:cNvPr>
          <p:cNvSpPr/>
          <p:nvPr/>
        </p:nvSpPr>
        <p:spPr>
          <a:xfrm>
            <a:off x="6064854" y="2732607"/>
            <a:ext cx="922843" cy="50558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Säkerhet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D3BF2D6-651F-AC9F-06C4-76B5DBC233A5}"/>
              </a:ext>
            </a:extLst>
          </p:cNvPr>
          <p:cNvSpPr/>
          <p:nvPr/>
        </p:nvSpPr>
        <p:spPr>
          <a:xfrm>
            <a:off x="7030596" y="2731570"/>
            <a:ext cx="881091" cy="506624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tx1">
                    <a:lumMod val="75000"/>
                  </a:schemeClr>
                </a:solidFill>
                <a:latin typeface="+mj-lt"/>
              </a:rPr>
              <a:t>Fastighet och service</a:t>
            </a:r>
          </a:p>
        </p:txBody>
      </p:sp>
      <p:sp>
        <p:nvSpPr>
          <p:cNvPr id="16" name="Rektangel 5">
            <a:extLst>
              <a:ext uri="{FF2B5EF4-FFF2-40B4-BE49-F238E27FC236}">
                <a16:creationId xmlns:a16="http://schemas.microsoft.com/office/drawing/2014/main" id="{93380D5C-8C51-A2FF-C9C7-FC949531D99D}"/>
              </a:ext>
            </a:extLst>
          </p:cNvPr>
          <p:cNvSpPr/>
          <p:nvPr/>
        </p:nvSpPr>
        <p:spPr>
          <a:xfrm>
            <a:off x="7030596" y="2463524"/>
            <a:ext cx="886924" cy="18072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7" name="Rektangel 5">
            <a:extLst>
              <a:ext uri="{FF2B5EF4-FFF2-40B4-BE49-F238E27FC236}">
                <a16:creationId xmlns:a16="http://schemas.microsoft.com/office/drawing/2014/main" id="{316DCB3C-CE8C-694D-5090-80C88495181D}"/>
              </a:ext>
            </a:extLst>
          </p:cNvPr>
          <p:cNvSpPr/>
          <p:nvPr/>
        </p:nvSpPr>
        <p:spPr>
          <a:xfrm>
            <a:off x="6058974" y="2472281"/>
            <a:ext cx="928723" cy="17196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89CC56EA-280E-2910-35F2-C49EB2804BA6}"/>
              </a:ext>
            </a:extLst>
          </p:cNvPr>
          <p:cNvSpPr txBox="1"/>
          <p:nvPr/>
        </p:nvSpPr>
        <p:spPr>
          <a:xfrm>
            <a:off x="275007" y="315911"/>
            <a:ext cx="6343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75232F"/>
                </a:solidFill>
                <a:latin typeface="Helsingborg Sans" pitchFamily="2" charset="77"/>
              </a:rPr>
              <a:t>Organisationsöverblick – förslag mars 2024</a:t>
            </a:r>
            <a:endParaRPr lang="sv-SE" b="1" dirty="0">
              <a:solidFill>
                <a:srgbClr val="75232F"/>
              </a:solidFill>
              <a:latin typeface="Helsingborg Sans" pitchFamily="2" charset="77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346071F4-C64E-A9E8-F90D-CFB664F0D28F}"/>
              </a:ext>
            </a:extLst>
          </p:cNvPr>
          <p:cNvSpPr/>
          <p:nvPr/>
        </p:nvSpPr>
        <p:spPr>
          <a:xfrm>
            <a:off x="9271393" y="2731569"/>
            <a:ext cx="1268119" cy="50662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+mj-lt"/>
              </a:rPr>
              <a:t>PART </a:t>
            </a:r>
          </a:p>
        </p:txBody>
      </p:sp>
      <p:sp>
        <p:nvSpPr>
          <p:cNvPr id="21" name="Rektangel 5">
            <a:extLst>
              <a:ext uri="{FF2B5EF4-FFF2-40B4-BE49-F238E27FC236}">
                <a16:creationId xmlns:a16="http://schemas.microsoft.com/office/drawing/2014/main" id="{BDFCC99E-BFF1-DA66-ED8D-A7B2376D56A4}"/>
              </a:ext>
            </a:extLst>
          </p:cNvPr>
          <p:cNvSpPr/>
          <p:nvPr/>
        </p:nvSpPr>
        <p:spPr>
          <a:xfrm>
            <a:off x="9271393" y="2463524"/>
            <a:ext cx="1262704" cy="18072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088AC7B3-BF5F-873F-A857-734912C1B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0" name="Rubrik 19">
            <a:extLst>
              <a:ext uri="{FF2B5EF4-FFF2-40B4-BE49-F238E27FC236}">
                <a16:creationId xmlns:a16="http://schemas.microsoft.com/office/drawing/2014/main" id="{48FE0127-E267-BE3A-4586-A13E8A5FF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260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>
            <a:extLst>
              <a:ext uri="{FF2B5EF4-FFF2-40B4-BE49-F238E27FC236}">
                <a16:creationId xmlns:a16="http://schemas.microsoft.com/office/drawing/2014/main" id="{E8B6223D-6AEE-B54F-F730-38EEAC8DB1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213262E-3445-6BC7-EB4B-3428C33FD7A8}"/>
              </a:ext>
            </a:extLst>
          </p:cNvPr>
          <p:cNvSpPr/>
          <p:nvPr/>
        </p:nvSpPr>
        <p:spPr>
          <a:xfrm>
            <a:off x="766638" y="1148079"/>
            <a:ext cx="5720300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D3C759B-C402-CA28-C3A1-28AA2D511923}"/>
              </a:ext>
            </a:extLst>
          </p:cNvPr>
          <p:cNvSpPr/>
          <p:nvPr/>
        </p:nvSpPr>
        <p:spPr>
          <a:xfrm>
            <a:off x="788834" y="1822486"/>
            <a:ext cx="1260000" cy="54756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Kansli</a:t>
            </a:r>
            <a:endParaRPr lang="sv-SE" sz="10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3C97384-B0CC-8FA2-6321-290B979FA2DB}"/>
              </a:ext>
            </a:extLst>
          </p:cNvPr>
          <p:cNvSpPr/>
          <p:nvPr/>
        </p:nvSpPr>
        <p:spPr>
          <a:xfrm>
            <a:off x="5234558" y="1822486"/>
            <a:ext cx="1252380" cy="54756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Tillstånd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991D8691-29B1-3AC0-AB52-9BA7B188B5C0}"/>
              </a:ext>
            </a:extLst>
          </p:cNvPr>
          <p:cNvSpPr/>
          <p:nvPr/>
        </p:nvSpPr>
        <p:spPr>
          <a:xfrm>
            <a:off x="2114716" y="1814373"/>
            <a:ext cx="1260000" cy="55567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Verksamhet adm.</a:t>
            </a:r>
          </a:p>
        </p:txBody>
      </p:sp>
      <p:sp>
        <p:nvSpPr>
          <p:cNvPr id="24" name="Rektangel 5">
            <a:extLst>
              <a:ext uri="{FF2B5EF4-FFF2-40B4-BE49-F238E27FC236}">
                <a16:creationId xmlns:a16="http://schemas.microsoft.com/office/drawing/2014/main" id="{746AB3CA-B3BD-7256-5961-2048C8D0E7F5}"/>
              </a:ext>
            </a:extLst>
          </p:cNvPr>
          <p:cNvSpPr/>
          <p:nvPr/>
        </p:nvSpPr>
        <p:spPr>
          <a:xfrm>
            <a:off x="5230417" y="1510975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FAB3CE9F-7A6B-3361-6FA0-7F2A98DAA924}"/>
              </a:ext>
            </a:extLst>
          </p:cNvPr>
          <p:cNvSpPr txBox="1"/>
          <p:nvPr/>
        </p:nvSpPr>
        <p:spPr>
          <a:xfrm>
            <a:off x="663496" y="482405"/>
            <a:ext cx="286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Helsingborg Sans" pitchFamily="2" charset="77"/>
              </a:rPr>
              <a:t>Stab – förslag mars 2024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D641689-9B5F-C0D1-E47C-962856E1ACBA}"/>
              </a:ext>
            </a:extLst>
          </p:cNvPr>
          <p:cNvSpPr/>
          <p:nvPr/>
        </p:nvSpPr>
        <p:spPr>
          <a:xfrm>
            <a:off x="3440598" y="1822486"/>
            <a:ext cx="1270484" cy="547563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Digitalisering</a:t>
            </a:r>
          </a:p>
        </p:txBody>
      </p:sp>
      <p:sp>
        <p:nvSpPr>
          <p:cNvPr id="10" name="Rektangel 5">
            <a:extLst>
              <a:ext uri="{FF2B5EF4-FFF2-40B4-BE49-F238E27FC236}">
                <a16:creationId xmlns:a16="http://schemas.microsoft.com/office/drawing/2014/main" id="{4C0C9A2E-BAB4-73DA-CD21-DE22F81040C6}"/>
              </a:ext>
            </a:extLst>
          </p:cNvPr>
          <p:cNvSpPr/>
          <p:nvPr/>
        </p:nvSpPr>
        <p:spPr>
          <a:xfrm>
            <a:off x="3451082" y="1510976"/>
            <a:ext cx="1260000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Helsingborg Sans Medium"/>
              </a:rPr>
              <a:t>Teamledare op.</a:t>
            </a:r>
          </a:p>
        </p:txBody>
      </p:sp>
      <p:sp>
        <p:nvSpPr>
          <p:cNvPr id="4" name="Rektangel 5">
            <a:extLst>
              <a:ext uri="{FF2B5EF4-FFF2-40B4-BE49-F238E27FC236}">
                <a16:creationId xmlns:a16="http://schemas.microsoft.com/office/drawing/2014/main" id="{42F8E199-8D23-1362-1901-4215C75C0308}"/>
              </a:ext>
            </a:extLst>
          </p:cNvPr>
          <p:cNvSpPr/>
          <p:nvPr/>
        </p:nvSpPr>
        <p:spPr>
          <a:xfrm>
            <a:off x="2114409" y="1510975"/>
            <a:ext cx="1260000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Helsingborg Sans Medium"/>
              </a:rPr>
              <a:t>Teamledare op. </a:t>
            </a:r>
          </a:p>
        </p:txBody>
      </p:sp>
      <p:sp>
        <p:nvSpPr>
          <p:cNvPr id="5" name="Rektangel 5">
            <a:extLst>
              <a:ext uri="{FF2B5EF4-FFF2-40B4-BE49-F238E27FC236}">
                <a16:creationId xmlns:a16="http://schemas.microsoft.com/office/drawing/2014/main" id="{5CBCFE09-BE32-5FAA-E403-9AF620BE6CC7}"/>
              </a:ext>
            </a:extLst>
          </p:cNvPr>
          <p:cNvSpPr/>
          <p:nvPr/>
        </p:nvSpPr>
        <p:spPr>
          <a:xfrm>
            <a:off x="777736" y="1510975"/>
            <a:ext cx="1260000" cy="233406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200" dirty="0">
                <a:solidFill>
                  <a:schemeClr val="tx1">
                    <a:lumMod val="75000"/>
                  </a:schemeClr>
                </a:solidFill>
                <a:latin typeface="Helsingborg Sans Medium"/>
              </a:rPr>
              <a:t>Teamledare op. </a:t>
            </a:r>
          </a:p>
        </p:txBody>
      </p:sp>
    </p:spTree>
    <p:extLst>
      <p:ext uri="{BB962C8B-B14F-4D97-AF65-F5344CB8AC3E}">
        <p14:creationId xmlns:p14="http://schemas.microsoft.com/office/powerpoint/2010/main" val="297650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>
            <a:extLst>
              <a:ext uri="{FF2B5EF4-FFF2-40B4-BE49-F238E27FC236}">
                <a16:creationId xmlns:a16="http://schemas.microsoft.com/office/drawing/2014/main" id="{3F958682-DEAC-B14A-0715-149610B8BD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2D7FAD7-A1EA-1311-E631-C4E0BA372E3B}"/>
              </a:ext>
            </a:extLst>
          </p:cNvPr>
          <p:cNvSpPr/>
          <p:nvPr/>
        </p:nvSpPr>
        <p:spPr>
          <a:xfrm>
            <a:off x="4836000" y="1915789"/>
            <a:ext cx="1260000" cy="720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Ekonomi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779C820-E6A3-634A-8878-A008F8BAC3AF}"/>
              </a:ext>
            </a:extLst>
          </p:cNvPr>
          <p:cNvSpPr/>
          <p:nvPr/>
        </p:nvSpPr>
        <p:spPr>
          <a:xfrm>
            <a:off x="4836000" y="1603687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5D3620A-E76B-29DC-B595-E2A440E0F0F2}"/>
              </a:ext>
            </a:extLst>
          </p:cNvPr>
          <p:cNvSpPr txBox="1"/>
          <p:nvPr/>
        </p:nvSpPr>
        <p:spPr>
          <a:xfrm>
            <a:off x="663496" y="482405"/>
            <a:ext cx="419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Helsingborg Sans" pitchFamily="2" charset="77"/>
              </a:rPr>
              <a:t>Ekonomienheten – förslag mars 2024 </a:t>
            </a:r>
          </a:p>
        </p:txBody>
      </p:sp>
    </p:spTree>
    <p:extLst>
      <p:ext uri="{BB962C8B-B14F-4D97-AF65-F5344CB8AC3E}">
        <p14:creationId xmlns:p14="http://schemas.microsoft.com/office/powerpoint/2010/main" val="1936995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D43F1-1D10-7DC5-3B76-2D16AE2BA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>
            <a:extLst>
              <a:ext uri="{FF2B5EF4-FFF2-40B4-BE49-F238E27FC236}">
                <a16:creationId xmlns:a16="http://schemas.microsoft.com/office/drawing/2014/main" id="{1BCF529B-A6A6-89C4-88E2-4E4CDF9DCF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EAE0F95-095B-9C67-6EC0-FD5FAAE197AE}"/>
              </a:ext>
            </a:extLst>
          </p:cNvPr>
          <p:cNvSpPr/>
          <p:nvPr/>
        </p:nvSpPr>
        <p:spPr>
          <a:xfrm>
            <a:off x="4836000" y="1915789"/>
            <a:ext cx="1260000" cy="720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HR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10C554F-50EC-4BB7-D673-E4C06759E617}"/>
              </a:ext>
            </a:extLst>
          </p:cNvPr>
          <p:cNvSpPr/>
          <p:nvPr/>
        </p:nvSpPr>
        <p:spPr>
          <a:xfrm>
            <a:off x="4836000" y="1603687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9285459-076B-25B0-7ED7-861948748CB3}"/>
              </a:ext>
            </a:extLst>
          </p:cNvPr>
          <p:cNvSpPr txBox="1"/>
          <p:nvPr/>
        </p:nvSpPr>
        <p:spPr>
          <a:xfrm>
            <a:off x="663496" y="482405"/>
            <a:ext cx="281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Helsingborg Sans" pitchFamily="2" charset="77"/>
              </a:rPr>
              <a:t>HR-enheten - oförändrad</a:t>
            </a:r>
          </a:p>
        </p:txBody>
      </p:sp>
    </p:spTree>
    <p:extLst>
      <p:ext uri="{BB962C8B-B14F-4D97-AF65-F5344CB8AC3E}">
        <p14:creationId xmlns:p14="http://schemas.microsoft.com/office/powerpoint/2010/main" val="3398686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3EE71-1469-EAA3-AC33-62B992E5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>
            <a:extLst>
              <a:ext uri="{FF2B5EF4-FFF2-40B4-BE49-F238E27FC236}">
                <a16:creationId xmlns:a16="http://schemas.microsoft.com/office/drawing/2014/main" id="{C5B739E5-4893-7DD8-BE22-D33B375627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170C80C-8E08-0EEA-ABBE-E0FBBAC00BE2}"/>
              </a:ext>
            </a:extLst>
          </p:cNvPr>
          <p:cNvSpPr/>
          <p:nvPr/>
        </p:nvSpPr>
        <p:spPr>
          <a:xfrm>
            <a:off x="4836000" y="1915789"/>
            <a:ext cx="1260000" cy="720000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Kommunikation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4691E0F-5B6E-7FB6-AEA4-B2FBEBE9ABCE}"/>
              </a:ext>
            </a:extLst>
          </p:cNvPr>
          <p:cNvSpPr/>
          <p:nvPr/>
        </p:nvSpPr>
        <p:spPr>
          <a:xfrm>
            <a:off x="4836000" y="1603687"/>
            <a:ext cx="1260000" cy="233407"/>
          </a:xfrm>
          <a:prstGeom prst="rect">
            <a:avLst/>
          </a:prstGeom>
          <a:solidFill>
            <a:srgbClr val="FBD5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chemeClr val="tx1">
                    <a:lumMod val="75000"/>
                  </a:schemeClr>
                </a:solidFill>
                <a:latin typeface="Helsingborg Sans Medium" pitchFamily="2" charset="77"/>
              </a:rPr>
              <a:t>Chef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17559CA-3F06-F61B-1278-D4C23650A5AA}"/>
              </a:ext>
            </a:extLst>
          </p:cNvPr>
          <p:cNvSpPr txBox="1"/>
          <p:nvPr/>
        </p:nvSpPr>
        <p:spPr>
          <a:xfrm>
            <a:off x="663496" y="482405"/>
            <a:ext cx="419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Helsingborg Sans" pitchFamily="2" charset="77"/>
              </a:rPr>
              <a:t>Kommunikationsenheten - oförändrad</a:t>
            </a:r>
          </a:p>
        </p:txBody>
      </p:sp>
    </p:spTree>
    <p:extLst>
      <p:ext uri="{BB962C8B-B14F-4D97-AF65-F5344CB8AC3E}">
        <p14:creationId xmlns:p14="http://schemas.microsoft.com/office/powerpoint/2010/main" val="109648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600E8F4B-E316-6F68-DB93-DB3E1661D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Förslag till beslut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F9A6012F-2F45-0DB3-DABA-AD14BAC1E7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7958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80ACF5-B15B-910B-A42A-CAB31F463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1860473"/>
          </a:xfrm>
        </p:spPr>
        <p:txBody>
          <a:bodyPr/>
          <a:lstStyle/>
          <a:p>
            <a:r>
              <a:rPr lang="sv-SE" dirty="0"/>
              <a:t>Arbetsgivaren föreslår att Uppbyggnaden av organisationen (punkt 1</a:t>
            </a:r>
          </a:p>
          <a:p>
            <a:r>
              <a:rPr lang="sv-SE" dirty="0"/>
              <a:t>i dokumentet Förslag upplägg organisationsförändring inom</a:t>
            </a:r>
          </a:p>
          <a:p>
            <a:r>
              <a:rPr lang="sv-SE" dirty="0"/>
              <a:t>socialförvaltningen) beslutas enligt strukturen som redogörs under</a:t>
            </a:r>
          </a:p>
          <a:p>
            <a:r>
              <a:rPr lang="sv-SE" dirty="0"/>
              <a:t>punkt 8 i detta underlag.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C4690AD-4A73-8570-C3C4-1E37090AC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19127"/>
            <a:ext cx="10464000" cy="1107996"/>
          </a:xfrm>
        </p:spPr>
        <p:txBody>
          <a:bodyPr/>
          <a:lstStyle/>
          <a:p>
            <a:r>
              <a:rPr lang="sv-SE" dirty="0"/>
              <a:t>Beslut fastställa uppbyggnaden av</a:t>
            </a:r>
            <a:br>
              <a:rPr lang="sv-SE" dirty="0"/>
            </a:br>
            <a:r>
              <a:rPr lang="sv-SE" dirty="0"/>
              <a:t>organisationen inom socialförvaltningen</a:t>
            </a:r>
          </a:p>
        </p:txBody>
      </p:sp>
    </p:spTree>
    <p:extLst>
      <p:ext uri="{BB962C8B-B14F-4D97-AF65-F5344CB8AC3E}">
        <p14:creationId xmlns:p14="http://schemas.microsoft.com/office/powerpoint/2010/main" val="3606675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80ACF5-B15B-910B-A42A-CAB31F463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1429586"/>
          </a:xfrm>
        </p:spPr>
        <p:txBody>
          <a:bodyPr/>
          <a:lstStyle/>
          <a:p>
            <a:r>
              <a:rPr lang="sv-SE" dirty="0"/>
              <a:t>Arbetsgivaren föreslår att denna kan gå vidare i processen med</a:t>
            </a:r>
          </a:p>
          <a:p>
            <a:r>
              <a:rPr lang="sv-SE" dirty="0"/>
              <a:t>punkt 2 i organisationsförändringen (dokumentet Förslag upplägg</a:t>
            </a:r>
          </a:p>
          <a:p>
            <a:r>
              <a:rPr lang="sv-SE" dirty="0"/>
              <a:t>organisationsförändring inom socialförvaltningen).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AC4690AD-4A73-8570-C3C4-1E37090AC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10464000" cy="553998"/>
          </a:xfrm>
        </p:spPr>
        <p:txBody>
          <a:bodyPr/>
          <a:lstStyle/>
          <a:p>
            <a:r>
              <a:rPr lang="sv-SE" dirty="0"/>
              <a:t>Beslut gå vidare i processen</a:t>
            </a:r>
          </a:p>
        </p:txBody>
      </p:sp>
    </p:spTree>
    <p:extLst>
      <p:ext uri="{BB962C8B-B14F-4D97-AF65-F5344CB8AC3E}">
        <p14:creationId xmlns:p14="http://schemas.microsoft.com/office/powerpoint/2010/main" val="3378166109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3" ma:contentTypeDescription="Skapa ett nytt dokument." ma:contentTypeScope="" ma:versionID="b4c2fd652ed9814072a0cabf6a17f91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6d5902fd07e35966b0f78a9d2b1048e1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SharedWithUsers xmlns="d84c9b22-4b2b-411e-a158-334ee370a1ea">
      <UserInfo>
        <DisplayName>Klingborg Johan - SOF</DisplayName>
        <AccountId>266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551A40-8D9A-4B29-94E6-0774B90BE7B3}">
  <ds:schemaRefs>
    <ds:schemaRef ds:uri="9d330d53-2165-4f85-94db-103f1cffbe12"/>
    <ds:schemaRef ds:uri="d84c9b22-4b2b-411e-a158-334ee370a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dcmitype/"/>
    <ds:schemaRef ds:uri="d84c9b22-4b2b-411e-a158-334ee370a1ea"/>
    <ds:schemaRef ds:uri="http://schemas.microsoft.com/office/2006/documentManagement/types"/>
    <ds:schemaRef ds:uri="http://schemas.microsoft.com/office/2006/metadata/properties"/>
    <ds:schemaRef ds:uri="9d330d53-2165-4f85-94db-103f1cffbe12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1942</TotalTime>
  <Words>448</Words>
  <Application>Microsoft Office PowerPoint</Application>
  <PresentationFormat>Bredbild</PresentationFormat>
  <Paragraphs>174</Paragraphs>
  <Slides>14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14</vt:i4>
      </vt:variant>
    </vt:vector>
  </HeadingPairs>
  <TitlesOfParts>
    <vt:vector size="27" baseType="lpstr">
      <vt:lpstr>Helsingborg Sans</vt:lpstr>
      <vt:lpstr>Roboto Light</vt:lpstr>
      <vt:lpstr>Calibri</vt:lpstr>
      <vt:lpstr>Helsingborg Sans Medium</vt:lpstr>
      <vt:lpstr>Arial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HBG-Helsingborgstegel</vt:lpstr>
      <vt:lpstr>Beslut organisationsförändringen</vt:lpstr>
      <vt:lpstr>Vart är vi i processen?</vt:lpstr>
      <vt:lpstr>Vart är vi i processen?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Förslag till beslut</vt:lpstr>
      <vt:lpstr>Beslut fastställa uppbyggnaden av organisationen inom socialförvaltningen</vt:lpstr>
      <vt:lpstr>Beslut gå vidare i processen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Amanda Ricketts</dc:creator>
  <cp:lastModifiedBy>Grundén Marcus - SOF</cp:lastModifiedBy>
  <cp:revision>64</cp:revision>
  <cp:lastPrinted>2024-03-14T06:25:16Z</cp:lastPrinted>
  <dcterms:created xsi:type="dcterms:W3CDTF">2023-12-11T07:53:34Z</dcterms:created>
  <dcterms:modified xsi:type="dcterms:W3CDTF">2024-03-26T12:22:41Z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