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6.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7.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8.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68" r:id="rId4"/>
    <p:sldMasterId id="2147484233" r:id="rId5"/>
    <p:sldMasterId id="2147484248" r:id="rId6"/>
    <p:sldMasterId id="2147484261" r:id="rId7"/>
    <p:sldMasterId id="2147484274" r:id="rId8"/>
    <p:sldMasterId id="2147484287" r:id="rId9"/>
    <p:sldMasterId id="2147484300" r:id="rId10"/>
    <p:sldMasterId id="2147484320" r:id="rId11"/>
  </p:sldMasterIdLst>
  <p:notesMasterIdLst>
    <p:notesMasterId r:id="rId50"/>
  </p:notesMasterIdLst>
  <p:handoutMasterIdLst>
    <p:handoutMasterId r:id="rId51"/>
  </p:handoutMasterIdLst>
  <p:sldIdLst>
    <p:sldId id="1008" r:id="rId12"/>
    <p:sldId id="1031" r:id="rId13"/>
    <p:sldId id="1187" r:id="rId14"/>
    <p:sldId id="1223" r:id="rId15"/>
    <p:sldId id="1246" r:id="rId16"/>
    <p:sldId id="1211" r:id="rId17"/>
    <p:sldId id="1243" r:id="rId18"/>
    <p:sldId id="1192" r:id="rId19"/>
    <p:sldId id="1220" r:id="rId20"/>
    <p:sldId id="1221" r:id="rId21"/>
    <p:sldId id="1226" r:id="rId22"/>
    <p:sldId id="1228" r:id="rId23"/>
    <p:sldId id="1227" r:id="rId24"/>
    <p:sldId id="1229" r:id="rId25"/>
    <p:sldId id="1230" r:id="rId26"/>
    <p:sldId id="1231" r:id="rId27"/>
    <p:sldId id="1232" r:id="rId28"/>
    <p:sldId id="1233" r:id="rId29"/>
    <p:sldId id="1234" r:id="rId30"/>
    <p:sldId id="1224" r:id="rId31"/>
    <p:sldId id="1235" r:id="rId32"/>
    <p:sldId id="1225" r:id="rId33"/>
    <p:sldId id="1236" r:id="rId34"/>
    <p:sldId id="1237" r:id="rId35"/>
    <p:sldId id="1238" r:id="rId36"/>
    <p:sldId id="1239" r:id="rId37"/>
    <p:sldId id="1240" r:id="rId38"/>
    <p:sldId id="1241" r:id="rId39"/>
    <p:sldId id="1212" r:id="rId40"/>
    <p:sldId id="1188" r:id="rId41"/>
    <p:sldId id="1247" r:id="rId42"/>
    <p:sldId id="1248" r:id="rId43"/>
    <p:sldId id="1189" r:id="rId44"/>
    <p:sldId id="1251" r:id="rId45"/>
    <p:sldId id="1213" r:id="rId46"/>
    <p:sldId id="1249" r:id="rId47"/>
    <p:sldId id="1180" r:id="rId48"/>
    <p:sldId id="1250" r:id="rId49"/>
  </p:sldIdLst>
  <p:sldSz cx="12192000" cy="6858000"/>
  <p:notesSz cx="6797675" cy="9926638"/>
  <p:embeddedFontLst>
    <p:embeddedFont>
      <p:font typeface="Helsingborg Sans" pitchFamily="2" charset="0"/>
      <p:regular r:id="rId52"/>
      <p:bold r:id="rId53"/>
    </p:embeddedFont>
    <p:embeddedFont>
      <p:font typeface="Helsingborg Sans Medium" pitchFamily="2" charset="0"/>
      <p:regular r:id="rId54"/>
    </p:embeddedFont>
    <p:embeddedFont>
      <p:font typeface="Roboto Light" panose="02000000000000000000" pitchFamily="2" charset="0"/>
      <p:regular r:id="rId55"/>
      <p:italic r:id="rId56"/>
    </p:embeddedFont>
    <p:embeddedFont>
      <p:font typeface="Segoe UI" panose="020B0502040204020203" pitchFamily="34" charset="0"/>
      <p:regular r:id="rId57"/>
      <p:bold r:id="rId58"/>
      <p:italic r:id="rId59"/>
      <p:boldItalic r:id="rId60"/>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35D713-AF9C-F909-D1AC-EBCA6DF545CA}" name="Grundén Marcus - SOF" initials="MG" userId="S::Marcus.Grunden@helsingborg.se::ed592e0b-fe4c-4a43-ab82-84a97d85a85b" providerId="AD"/>
  <p188:author id="{A9ABC05A-517E-F935-A744-9484C6CBCE43}" name="Grundén Marcus - SOF" initials="GS" userId="S::marcus.grunden@helsingborg.se::ed592e0b-fe4c-4a43-ab82-84a97d85a85b" providerId="AD"/>
  <p188:author id="{D7C30DC9-2B83-6FB2-05B0-339D15DDB712}" name="Tigerhielm Sylvan Vibeke - SOF" initials="TS" userId="S::vibeke.tigerhielmsylvan@helsingborg.se::93e87512-d53b-42e1-87c5-1197599c344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3B4"/>
    <a:srgbClr val="0EBDE0"/>
    <a:srgbClr val="0CE6C2"/>
    <a:srgbClr val="D3F09E"/>
    <a:srgbClr val="75232F"/>
    <a:srgbClr val="FEFFFF"/>
    <a:srgbClr val="FFB8CB"/>
    <a:srgbClr val="DFECF8"/>
    <a:srgbClr val="F74200"/>
    <a:srgbClr val="FCB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51" d="100"/>
          <a:sy n="151" d="100"/>
        </p:scale>
        <p:origin x="654" y="150"/>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notesMaster" Target="notesMasters/notesMaster1.xml"/><Relationship Id="rId55" Type="http://schemas.openxmlformats.org/officeDocument/2006/relationships/font" Target="fonts/font4.fntdata"/><Relationship Id="rId63"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font" Target="fonts/font2.fntdata"/><Relationship Id="rId58" Type="http://schemas.openxmlformats.org/officeDocument/2006/relationships/font" Target="fonts/font7.fntdata"/><Relationship Id="rId66" Type="http://schemas.microsoft.com/office/2018/10/relationships/authors" Target="authors.xml"/><Relationship Id="rId5" Type="http://schemas.openxmlformats.org/officeDocument/2006/relationships/slideMaster" Target="slideMasters/slideMaster2.xml"/><Relationship Id="rId61" Type="http://schemas.openxmlformats.org/officeDocument/2006/relationships/presProps" Target="presProps.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font" Target="fonts/font5.fntdata"/><Relationship Id="rId64"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font" Target="fonts/font8.fntdata"/><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font" Target="fonts/font3.fntdata"/><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font" Target="fonts/font6.fntdata"/><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font" Target="fonts/font1.fntdata"/><Relationship Id="rId60" Type="http://schemas.openxmlformats.org/officeDocument/2006/relationships/font" Target="fonts/font9.fntdata"/><Relationship Id="rId65"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undén Marcus - SOF" userId="ed592e0b-fe4c-4a43-ab82-84a97d85a85b" providerId="ADAL" clId="{786B8012-4AF1-4479-B304-AED3D24B149A}"/>
    <pc:docChg chg="modSld">
      <pc:chgData name="Grundén Marcus - SOF" userId="ed592e0b-fe4c-4a43-ab82-84a97d85a85b" providerId="ADAL" clId="{786B8012-4AF1-4479-B304-AED3D24B149A}" dt="2024-03-14T13:07:09.439" v="10" actId="20577"/>
      <pc:docMkLst>
        <pc:docMk/>
      </pc:docMkLst>
      <pc:sldChg chg="modNotesTx">
        <pc:chgData name="Grundén Marcus - SOF" userId="ed592e0b-fe4c-4a43-ab82-84a97d85a85b" providerId="ADAL" clId="{786B8012-4AF1-4479-B304-AED3D24B149A}" dt="2024-03-14T13:06:12.845" v="0" actId="20577"/>
        <pc:sldMkLst>
          <pc:docMk/>
          <pc:sldMk cId="2988888891" sldId="1187"/>
        </pc:sldMkLst>
      </pc:sldChg>
      <pc:sldChg chg="modNotesTx">
        <pc:chgData name="Grundén Marcus - SOF" userId="ed592e0b-fe4c-4a43-ab82-84a97d85a85b" providerId="ADAL" clId="{786B8012-4AF1-4479-B304-AED3D24B149A}" dt="2024-03-14T13:06:47.006" v="7" actId="20577"/>
        <pc:sldMkLst>
          <pc:docMk/>
          <pc:sldMk cId="2751598437" sldId="1224"/>
        </pc:sldMkLst>
      </pc:sldChg>
      <pc:sldChg chg="modNotesTx">
        <pc:chgData name="Grundén Marcus - SOF" userId="ed592e0b-fe4c-4a43-ab82-84a97d85a85b" providerId="ADAL" clId="{786B8012-4AF1-4479-B304-AED3D24B149A}" dt="2024-03-14T13:06:27.097" v="2" actId="20577"/>
        <pc:sldMkLst>
          <pc:docMk/>
          <pc:sldMk cId="3918058316" sldId="1226"/>
        </pc:sldMkLst>
      </pc:sldChg>
      <pc:sldChg chg="modNotesTx">
        <pc:chgData name="Grundén Marcus - SOF" userId="ed592e0b-fe4c-4a43-ab82-84a97d85a85b" providerId="ADAL" clId="{786B8012-4AF1-4479-B304-AED3D24B149A}" dt="2024-03-14T13:06:32.860" v="3" actId="20577"/>
        <pc:sldMkLst>
          <pc:docMk/>
          <pc:sldMk cId="3400640396" sldId="1227"/>
        </pc:sldMkLst>
      </pc:sldChg>
      <pc:sldChg chg="modNotesTx">
        <pc:chgData name="Grundén Marcus - SOF" userId="ed592e0b-fe4c-4a43-ab82-84a97d85a85b" providerId="ADAL" clId="{786B8012-4AF1-4479-B304-AED3D24B149A}" dt="2024-03-14T13:06:35.368" v="4" actId="20577"/>
        <pc:sldMkLst>
          <pc:docMk/>
          <pc:sldMk cId="3496680969" sldId="1229"/>
        </pc:sldMkLst>
      </pc:sldChg>
      <pc:sldChg chg="modNotesTx">
        <pc:chgData name="Grundén Marcus - SOF" userId="ed592e0b-fe4c-4a43-ab82-84a97d85a85b" providerId="ADAL" clId="{786B8012-4AF1-4479-B304-AED3D24B149A}" dt="2024-03-14T13:06:38.980" v="5" actId="20577"/>
        <pc:sldMkLst>
          <pc:docMk/>
          <pc:sldMk cId="451213830" sldId="1231"/>
        </pc:sldMkLst>
      </pc:sldChg>
      <pc:sldChg chg="modNotesTx">
        <pc:chgData name="Grundén Marcus - SOF" userId="ed592e0b-fe4c-4a43-ab82-84a97d85a85b" providerId="ADAL" clId="{786B8012-4AF1-4479-B304-AED3D24B149A}" dt="2024-03-14T13:06:41.528" v="6" actId="20577"/>
        <pc:sldMkLst>
          <pc:docMk/>
          <pc:sldMk cId="2504129963" sldId="1232"/>
        </pc:sldMkLst>
      </pc:sldChg>
      <pc:sldChg chg="modNotesTx">
        <pc:chgData name="Grundén Marcus - SOF" userId="ed592e0b-fe4c-4a43-ab82-84a97d85a85b" providerId="ADAL" clId="{786B8012-4AF1-4479-B304-AED3D24B149A}" dt="2024-03-14T13:06:52.470" v="8" actId="20577"/>
        <pc:sldMkLst>
          <pc:docMk/>
          <pc:sldMk cId="3516250604" sldId="1236"/>
        </pc:sldMkLst>
      </pc:sldChg>
      <pc:sldChg chg="modNotesTx">
        <pc:chgData name="Grundén Marcus - SOF" userId="ed592e0b-fe4c-4a43-ab82-84a97d85a85b" providerId="ADAL" clId="{786B8012-4AF1-4479-B304-AED3D24B149A}" dt="2024-03-14T13:06:55.006" v="9" actId="20577"/>
        <pc:sldMkLst>
          <pc:docMk/>
          <pc:sldMk cId="4180046852" sldId="1237"/>
        </pc:sldMkLst>
      </pc:sldChg>
      <pc:sldChg chg="modNotesTx">
        <pc:chgData name="Grundén Marcus - SOF" userId="ed592e0b-fe4c-4a43-ab82-84a97d85a85b" providerId="ADAL" clId="{786B8012-4AF1-4479-B304-AED3D24B149A}" dt="2024-03-14T13:06:17.192" v="1" actId="20577"/>
        <pc:sldMkLst>
          <pc:docMk/>
          <pc:sldMk cId="1450916734" sldId="1246"/>
        </pc:sldMkLst>
      </pc:sldChg>
      <pc:sldChg chg="modNotesTx">
        <pc:chgData name="Grundén Marcus - SOF" userId="ed592e0b-fe4c-4a43-ab82-84a97d85a85b" providerId="ADAL" clId="{786B8012-4AF1-4479-B304-AED3D24B149A}" dt="2024-03-14T13:07:09.439" v="10" actId="20577"/>
        <pc:sldMkLst>
          <pc:docMk/>
          <pc:sldMk cId="2974181941" sldId="1249"/>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F14920-4B95-4533-9EF8-106AB973B5C6}" type="doc">
      <dgm:prSet loTypeId="urn:microsoft.com/office/officeart/2005/8/layout/process1" loCatId="process" qsTypeId="urn:microsoft.com/office/officeart/2005/8/quickstyle/simple1" qsCatId="simple" csTypeId="urn:microsoft.com/office/officeart/2005/8/colors/accent1_2" csCatId="accent1" phldr="1"/>
      <dgm:spPr/>
    </dgm:pt>
    <dgm:pt modelId="{EA0E442B-13E3-4096-B966-4AE0D9183F3D}">
      <dgm:prSet phldrT="[Text]"/>
      <dgm:spPr/>
      <dgm:t>
        <a:bodyPr/>
        <a:lstStyle/>
        <a:p>
          <a:r>
            <a:rPr lang="sv-SE" b="1" dirty="0"/>
            <a:t>Uppbyggnad av organisation </a:t>
          </a:r>
          <a:r>
            <a:rPr lang="sv-SE" b="1"/>
            <a:t>(organisationsträd)</a:t>
          </a:r>
          <a:endParaRPr lang="sv-SE" b="1" dirty="0"/>
        </a:p>
      </dgm:t>
    </dgm:pt>
    <dgm:pt modelId="{6D486C3B-CA8A-4F7C-A507-4BEB07AD88D9}" type="parTrans" cxnId="{ED695693-6711-4D7E-8893-9D2A9149FEB0}">
      <dgm:prSet/>
      <dgm:spPr/>
      <dgm:t>
        <a:bodyPr/>
        <a:lstStyle/>
        <a:p>
          <a:endParaRPr lang="sv-SE"/>
        </a:p>
      </dgm:t>
    </dgm:pt>
    <dgm:pt modelId="{1E3F817F-B9FF-491D-A44C-DB2101A9FED2}" type="sibTrans" cxnId="{ED695693-6711-4D7E-8893-9D2A9149FEB0}">
      <dgm:prSet/>
      <dgm:spPr/>
      <dgm:t>
        <a:bodyPr/>
        <a:lstStyle/>
        <a:p>
          <a:endParaRPr lang="sv-SE"/>
        </a:p>
      </dgm:t>
    </dgm:pt>
    <dgm:pt modelId="{BA70CEED-05D0-4C25-A914-70D8F38EEAAC}">
      <dgm:prSet phldrT="[Text]"/>
      <dgm:spPr/>
      <dgm:t>
        <a:bodyPr/>
        <a:lstStyle/>
        <a:p>
          <a:r>
            <a:rPr lang="sv-SE" b="1" dirty="0"/>
            <a:t>Befattningar</a:t>
          </a:r>
        </a:p>
      </dgm:t>
    </dgm:pt>
    <dgm:pt modelId="{C9881F4B-605B-4213-8C6E-66C3ADD9C4FA}" type="parTrans" cxnId="{173AF9EE-43A8-4BD1-A1D9-9DD3ECAABAD1}">
      <dgm:prSet/>
      <dgm:spPr/>
      <dgm:t>
        <a:bodyPr/>
        <a:lstStyle/>
        <a:p>
          <a:endParaRPr lang="sv-SE"/>
        </a:p>
      </dgm:t>
    </dgm:pt>
    <dgm:pt modelId="{9669C2D1-C29B-4A18-AF41-46C9CD533A42}" type="sibTrans" cxnId="{173AF9EE-43A8-4BD1-A1D9-9DD3ECAABAD1}">
      <dgm:prSet/>
      <dgm:spPr/>
      <dgm:t>
        <a:bodyPr/>
        <a:lstStyle/>
        <a:p>
          <a:endParaRPr lang="sv-SE"/>
        </a:p>
      </dgm:t>
    </dgm:pt>
    <dgm:pt modelId="{BC4E1536-B9ED-4D9E-AFD0-209263A38425}">
      <dgm:prSet phldrT="[Text]"/>
      <dgm:spPr/>
      <dgm:t>
        <a:bodyPr/>
        <a:lstStyle/>
        <a:p>
          <a:r>
            <a:rPr lang="sv-SE" b="1" dirty="0"/>
            <a:t>Antal medarbetare på vilka befattningar &amp; vart</a:t>
          </a:r>
        </a:p>
      </dgm:t>
    </dgm:pt>
    <dgm:pt modelId="{0BA81BF7-4E99-4A34-B498-77071EFBF099}" type="parTrans" cxnId="{2CD0797F-020C-4BC4-8061-25E5168A9AA6}">
      <dgm:prSet/>
      <dgm:spPr/>
      <dgm:t>
        <a:bodyPr/>
        <a:lstStyle/>
        <a:p>
          <a:endParaRPr lang="sv-SE"/>
        </a:p>
      </dgm:t>
    </dgm:pt>
    <dgm:pt modelId="{79097AB9-BBE9-4670-B64F-564CA113F375}" type="sibTrans" cxnId="{2CD0797F-020C-4BC4-8061-25E5168A9AA6}">
      <dgm:prSet/>
      <dgm:spPr/>
      <dgm:t>
        <a:bodyPr/>
        <a:lstStyle/>
        <a:p>
          <a:endParaRPr lang="sv-SE"/>
        </a:p>
      </dgm:t>
    </dgm:pt>
    <dgm:pt modelId="{167BDE34-3044-4D0C-A4AC-1E673FCD9F09}" type="pres">
      <dgm:prSet presAssocID="{5FF14920-4B95-4533-9EF8-106AB973B5C6}" presName="Name0" presStyleCnt="0">
        <dgm:presLayoutVars>
          <dgm:dir/>
          <dgm:resizeHandles val="exact"/>
        </dgm:presLayoutVars>
      </dgm:prSet>
      <dgm:spPr/>
    </dgm:pt>
    <dgm:pt modelId="{6ABAB379-FB64-4819-9419-95D83F980158}" type="pres">
      <dgm:prSet presAssocID="{EA0E442B-13E3-4096-B966-4AE0D9183F3D}" presName="node" presStyleLbl="node1" presStyleIdx="0" presStyleCnt="3">
        <dgm:presLayoutVars>
          <dgm:bulletEnabled val="1"/>
        </dgm:presLayoutVars>
      </dgm:prSet>
      <dgm:spPr/>
    </dgm:pt>
    <dgm:pt modelId="{DCB1B21D-810B-43CF-8A1F-4CC2FA55D14A}" type="pres">
      <dgm:prSet presAssocID="{1E3F817F-B9FF-491D-A44C-DB2101A9FED2}" presName="sibTrans" presStyleLbl="sibTrans2D1" presStyleIdx="0" presStyleCnt="2"/>
      <dgm:spPr/>
    </dgm:pt>
    <dgm:pt modelId="{A4D64A40-C380-4E6F-9F98-AFC68E3E52FB}" type="pres">
      <dgm:prSet presAssocID="{1E3F817F-B9FF-491D-A44C-DB2101A9FED2}" presName="connectorText" presStyleLbl="sibTrans2D1" presStyleIdx="0" presStyleCnt="2"/>
      <dgm:spPr/>
    </dgm:pt>
    <dgm:pt modelId="{6D72DAE0-BD2C-415D-A909-8D303849AF92}" type="pres">
      <dgm:prSet presAssocID="{BA70CEED-05D0-4C25-A914-70D8F38EEAAC}" presName="node" presStyleLbl="node1" presStyleIdx="1" presStyleCnt="3">
        <dgm:presLayoutVars>
          <dgm:bulletEnabled val="1"/>
        </dgm:presLayoutVars>
      </dgm:prSet>
      <dgm:spPr/>
    </dgm:pt>
    <dgm:pt modelId="{B8E6A665-0C52-496E-AF3C-172E2D631A71}" type="pres">
      <dgm:prSet presAssocID="{9669C2D1-C29B-4A18-AF41-46C9CD533A42}" presName="sibTrans" presStyleLbl="sibTrans2D1" presStyleIdx="1" presStyleCnt="2"/>
      <dgm:spPr/>
    </dgm:pt>
    <dgm:pt modelId="{F62A6524-0240-4679-81E7-7D832BB903A4}" type="pres">
      <dgm:prSet presAssocID="{9669C2D1-C29B-4A18-AF41-46C9CD533A42}" presName="connectorText" presStyleLbl="sibTrans2D1" presStyleIdx="1" presStyleCnt="2"/>
      <dgm:spPr/>
    </dgm:pt>
    <dgm:pt modelId="{86683BDD-BD31-47B2-BA4A-4F78A9BAB864}" type="pres">
      <dgm:prSet presAssocID="{BC4E1536-B9ED-4D9E-AFD0-209263A38425}" presName="node" presStyleLbl="node1" presStyleIdx="2" presStyleCnt="3">
        <dgm:presLayoutVars>
          <dgm:bulletEnabled val="1"/>
        </dgm:presLayoutVars>
      </dgm:prSet>
      <dgm:spPr/>
    </dgm:pt>
  </dgm:ptLst>
  <dgm:cxnLst>
    <dgm:cxn modelId="{83D5D006-AB47-4E10-907B-16045C730F42}" type="presOf" srcId="{5FF14920-4B95-4533-9EF8-106AB973B5C6}" destId="{167BDE34-3044-4D0C-A4AC-1E673FCD9F09}" srcOrd="0" destOrd="0" presId="urn:microsoft.com/office/officeart/2005/8/layout/process1"/>
    <dgm:cxn modelId="{CBB9071F-36F1-4FD6-8D3E-EBE59D4D6681}" type="presOf" srcId="{1E3F817F-B9FF-491D-A44C-DB2101A9FED2}" destId="{DCB1B21D-810B-43CF-8A1F-4CC2FA55D14A}" srcOrd="0" destOrd="0" presId="urn:microsoft.com/office/officeart/2005/8/layout/process1"/>
    <dgm:cxn modelId="{1DDCF121-1094-437E-BBBB-B46FE2425959}" type="presOf" srcId="{9669C2D1-C29B-4A18-AF41-46C9CD533A42}" destId="{F62A6524-0240-4679-81E7-7D832BB903A4}" srcOrd="1" destOrd="0" presId="urn:microsoft.com/office/officeart/2005/8/layout/process1"/>
    <dgm:cxn modelId="{1BEC7B2E-F544-439F-8375-004A6CB6C176}" type="presOf" srcId="{BC4E1536-B9ED-4D9E-AFD0-209263A38425}" destId="{86683BDD-BD31-47B2-BA4A-4F78A9BAB864}" srcOrd="0" destOrd="0" presId="urn:microsoft.com/office/officeart/2005/8/layout/process1"/>
    <dgm:cxn modelId="{2CD0797F-020C-4BC4-8061-25E5168A9AA6}" srcId="{5FF14920-4B95-4533-9EF8-106AB973B5C6}" destId="{BC4E1536-B9ED-4D9E-AFD0-209263A38425}" srcOrd="2" destOrd="0" parTransId="{0BA81BF7-4E99-4A34-B498-77071EFBF099}" sibTransId="{79097AB9-BBE9-4670-B64F-564CA113F375}"/>
    <dgm:cxn modelId="{ED695693-6711-4D7E-8893-9D2A9149FEB0}" srcId="{5FF14920-4B95-4533-9EF8-106AB973B5C6}" destId="{EA0E442B-13E3-4096-B966-4AE0D9183F3D}" srcOrd="0" destOrd="0" parTransId="{6D486C3B-CA8A-4F7C-A507-4BEB07AD88D9}" sibTransId="{1E3F817F-B9FF-491D-A44C-DB2101A9FED2}"/>
    <dgm:cxn modelId="{0D872EA8-07F6-4283-BE0A-F54A6CE2A9B1}" type="presOf" srcId="{BA70CEED-05D0-4C25-A914-70D8F38EEAAC}" destId="{6D72DAE0-BD2C-415D-A909-8D303849AF92}" srcOrd="0" destOrd="0" presId="urn:microsoft.com/office/officeart/2005/8/layout/process1"/>
    <dgm:cxn modelId="{E0C528B0-563C-4498-9FDE-F2623D651FEC}" type="presOf" srcId="{9669C2D1-C29B-4A18-AF41-46C9CD533A42}" destId="{B8E6A665-0C52-496E-AF3C-172E2D631A71}" srcOrd="0" destOrd="0" presId="urn:microsoft.com/office/officeart/2005/8/layout/process1"/>
    <dgm:cxn modelId="{AC4083CB-5D36-4A9F-BF51-E999861EB87F}" type="presOf" srcId="{1E3F817F-B9FF-491D-A44C-DB2101A9FED2}" destId="{A4D64A40-C380-4E6F-9F98-AFC68E3E52FB}" srcOrd="1" destOrd="0" presId="urn:microsoft.com/office/officeart/2005/8/layout/process1"/>
    <dgm:cxn modelId="{3FC3CBDB-875E-45B5-B91A-BBEFEF0E3502}" type="presOf" srcId="{EA0E442B-13E3-4096-B966-4AE0D9183F3D}" destId="{6ABAB379-FB64-4819-9419-95D83F980158}" srcOrd="0" destOrd="0" presId="urn:microsoft.com/office/officeart/2005/8/layout/process1"/>
    <dgm:cxn modelId="{173AF9EE-43A8-4BD1-A1D9-9DD3ECAABAD1}" srcId="{5FF14920-4B95-4533-9EF8-106AB973B5C6}" destId="{BA70CEED-05D0-4C25-A914-70D8F38EEAAC}" srcOrd="1" destOrd="0" parTransId="{C9881F4B-605B-4213-8C6E-66C3ADD9C4FA}" sibTransId="{9669C2D1-C29B-4A18-AF41-46C9CD533A42}"/>
    <dgm:cxn modelId="{895FF01C-BB71-4ABE-97F5-E2A5931B8006}" type="presParOf" srcId="{167BDE34-3044-4D0C-A4AC-1E673FCD9F09}" destId="{6ABAB379-FB64-4819-9419-95D83F980158}" srcOrd="0" destOrd="0" presId="urn:microsoft.com/office/officeart/2005/8/layout/process1"/>
    <dgm:cxn modelId="{D68EE3F7-D224-4DB9-8FFB-A1E7BC1A136E}" type="presParOf" srcId="{167BDE34-3044-4D0C-A4AC-1E673FCD9F09}" destId="{DCB1B21D-810B-43CF-8A1F-4CC2FA55D14A}" srcOrd="1" destOrd="0" presId="urn:microsoft.com/office/officeart/2005/8/layout/process1"/>
    <dgm:cxn modelId="{EC8512F2-6527-4D62-A347-EB9510F19B51}" type="presParOf" srcId="{DCB1B21D-810B-43CF-8A1F-4CC2FA55D14A}" destId="{A4D64A40-C380-4E6F-9F98-AFC68E3E52FB}" srcOrd="0" destOrd="0" presId="urn:microsoft.com/office/officeart/2005/8/layout/process1"/>
    <dgm:cxn modelId="{5E8C86F2-F59E-4038-B9CF-F5572E979A80}" type="presParOf" srcId="{167BDE34-3044-4D0C-A4AC-1E673FCD9F09}" destId="{6D72DAE0-BD2C-415D-A909-8D303849AF92}" srcOrd="2" destOrd="0" presId="urn:microsoft.com/office/officeart/2005/8/layout/process1"/>
    <dgm:cxn modelId="{0A973BD2-62E6-4490-A360-5AB56A8C32E0}" type="presParOf" srcId="{167BDE34-3044-4D0C-A4AC-1E673FCD9F09}" destId="{B8E6A665-0C52-496E-AF3C-172E2D631A71}" srcOrd="3" destOrd="0" presId="urn:microsoft.com/office/officeart/2005/8/layout/process1"/>
    <dgm:cxn modelId="{0AD22262-9521-4386-9F8B-D80AD23EDDEE}" type="presParOf" srcId="{B8E6A665-0C52-496E-AF3C-172E2D631A71}" destId="{F62A6524-0240-4679-81E7-7D832BB903A4}" srcOrd="0" destOrd="0" presId="urn:microsoft.com/office/officeart/2005/8/layout/process1"/>
    <dgm:cxn modelId="{72C472A9-133C-4FAB-8C3D-CF5FCF5F3D90}" type="presParOf" srcId="{167BDE34-3044-4D0C-A4AC-1E673FCD9F09}" destId="{86683BDD-BD31-47B2-BA4A-4F78A9BAB864}"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1482926-DD6E-4179-9057-D9815D3E9CB6}" type="doc">
      <dgm:prSet loTypeId="urn:microsoft.com/office/officeart/2005/8/layout/hProcess6" loCatId="process" qsTypeId="urn:microsoft.com/office/officeart/2005/8/quickstyle/simple1" qsCatId="simple" csTypeId="urn:microsoft.com/office/officeart/2005/8/colors/accent1_2" csCatId="accent1" phldr="1"/>
      <dgm:spPr/>
      <dgm:t>
        <a:bodyPr/>
        <a:lstStyle/>
        <a:p>
          <a:endParaRPr lang="sv-SE"/>
        </a:p>
      </dgm:t>
    </dgm:pt>
    <dgm:pt modelId="{F2C23AB4-F08E-4435-8377-6232DD174CF4}">
      <dgm:prSet phldrT="[Text]"/>
      <dgm:spPr/>
      <dgm:t>
        <a:bodyPr/>
        <a:lstStyle/>
        <a:p>
          <a:r>
            <a:rPr lang="sv-SE" b="1" dirty="0"/>
            <a:t>Mars</a:t>
          </a:r>
        </a:p>
      </dgm:t>
    </dgm:pt>
    <dgm:pt modelId="{629E8BB1-7CD7-4C81-98B3-4856DCA79055}" type="parTrans" cxnId="{AD9BF751-3B12-4CB9-88AC-06E808CD5E5A}">
      <dgm:prSet/>
      <dgm:spPr/>
      <dgm:t>
        <a:bodyPr/>
        <a:lstStyle/>
        <a:p>
          <a:endParaRPr lang="sv-SE"/>
        </a:p>
      </dgm:t>
    </dgm:pt>
    <dgm:pt modelId="{CCF21C1C-413A-4925-B42A-E1BC7DA0BEA9}" type="sibTrans" cxnId="{AD9BF751-3B12-4CB9-88AC-06E808CD5E5A}">
      <dgm:prSet/>
      <dgm:spPr/>
      <dgm:t>
        <a:bodyPr/>
        <a:lstStyle/>
        <a:p>
          <a:endParaRPr lang="sv-SE"/>
        </a:p>
      </dgm:t>
    </dgm:pt>
    <dgm:pt modelId="{8C4B920D-C22A-4125-BD94-8C9F44B0146C}">
      <dgm:prSet/>
      <dgm:spPr/>
      <dgm:t>
        <a:bodyPr/>
        <a:lstStyle/>
        <a:p>
          <a:r>
            <a:rPr lang="sv-SE" b="0" dirty="0"/>
            <a:t>Risk- och konsekvensanalys</a:t>
          </a:r>
        </a:p>
      </dgm:t>
    </dgm:pt>
    <dgm:pt modelId="{23753805-8B9F-4086-8C1F-90AC798A5BE0}" type="parTrans" cxnId="{2096B582-83FD-4AB3-9A13-4CDF6ECF131A}">
      <dgm:prSet/>
      <dgm:spPr/>
      <dgm:t>
        <a:bodyPr/>
        <a:lstStyle/>
        <a:p>
          <a:endParaRPr lang="sv-SE"/>
        </a:p>
      </dgm:t>
    </dgm:pt>
    <dgm:pt modelId="{ACAA7BE8-7BFF-4782-88E0-A660677CCF58}" type="sibTrans" cxnId="{2096B582-83FD-4AB3-9A13-4CDF6ECF131A}">
      <dgm:prSet/>
      <dgm:spPr/>
      <dgm:t>
        <a:bodyPr/>
        <a:lstStyle/>
        <a:p>
          <a:endParaRPr lang="sv-SE"/>
        </a:p>
      </dgm:t>
    </dgm:pt>
    <dgm:pt modelId="{46DC8736-3D55-4BE2-9458-1D99F10EB012}">
      <dgm:prSet/>
      <dgm:spPr/>
      <dgm:t>
        <a:bodyPr/>
        <a:lstStyle/>
        <a:p>
          <a:r>
            <a:rPr lang="sv-SE" b="0" dirty="0"/>
            <a:t>Riskbedömning arbetsmiljö</a:t>
          </a:r>
        </a:p>
      </dgm:t>
    </dgm:pt>
    <dgm:pt modelId="{00303D71-7C0C-40B8-8D0D-D5ACA9093373}" type="parTrans" cxnId="{14FD64FC-DF5C-42F7-A43A-F874A5FEF529}">
      <dgm:prSet/>
      <dgm:spPr/>
      <dgm:t>
        <a:bodyPr/>
        <a:lstStyle/>
        <a:p>
          <a:endParaRPr lang="sv-SE"/>
        </a:p>
      </dgm:t>
    </dgm:pt>
    <dgm:pt modelId="{13ACACE5-E381-41CE-B832-612032DEEE3D}" type="sibTrans" cxnId="{14FD64FC-DF5C-42F7-A43A-F874A5FEF529}">
      <dgm:prSet/>
      <dgm:spPr/>
      <dgm:t>
        <a:bodyPr/>
        <a:lstStyle/>
        <a:p>
          <a:endParaRPr lang="sv-SE"/>
        </a:p>
      </dgm:t>
    </dgm:pt>
    <dgm:pt modelId="{2180BF17-2F70-4FA6-9520-B971CBBDB410}">
      <dgm:prSet/>
      <dgm:spPr/>
      <dgm:t>
        <a:bodyPr/>
        <a:lstStyle/>
        <a:p>
          <a:r>
            <a:rPr lang="sv-SE" b="0" dirty="0"/>
            <a:t>Möjlighetsbedömning</a:t>
          </a:r>
        </a:p>
      </dgm:t>
    </dgm:pt>
    <dgm:pt modelId="{4EE4838F-C9BB-4EE0-8861-5AA9B82D9F14}" type="parTrans" cxnId="{A921A780-2D13-44D3-AAF8-688ADC476C3B}">
      <dgm:prSet/>
      <dgm:spPr/>
      <dgm:t>
        <a:bodyPr/>
        <a:lstStyle/>
        <a:p>
          <a:endParaRPr lang="sv-SE"/>
        </a:p>
      </dgm:t>
    </dgm:pt>
    <dgm:pt modelId="{5A2B499B-A190-4833-862E-D379548F1756}" type="sibTrans" cxnId="{A921A780-2D13-44D3-AAF8-688ADC476C3B}">
      <dgm:prSet/>
      <dgm:spPr/>
      <dgm:t>
        <a:bodyPr/>
        <a:lstStyle/>
        <a:p>
          <a:endParaRPr lang="sv-SE"/>
        </a:p>
      </dgm:t>
    </dgm:pt>
    <dgm:pt modelId="{B9C7B933-91D5-422E-B9BD-BF878EAC7FE9}">
      <dgm:prSet/>
      <dgm:spPr/>
      <dgm:t>
        <a:bodyPr/>
        <a:lstStyle/>
        <a:p>
          <a:r>
            <a:rPr lang="sv-SE" b="0" dirty="0"/>
            <a:t>Beslut om förslag ny organisation</a:t>
          </a:r>
        </a:p>
      </dgm:t>
    </dgm:pt>
    <dgm:pt modelId="{9CC34658-5359-4B44-9278-E462F3A2BB8B}" type="parTrans" cxnId="{3B0B5552-483A-48A9-B1E6-A49BB2A5E43F}">
      <dgm:prSet/>
      <dgm:spPr/>
      <dgm:t>
        <a:bodyPr/>
        <a:lstStyle/>
        <a:p>
          <a:endParaRPr lang="sv-SE"/>
        </a:p>
      </dgm:t>
    </dgm:pt>
    <dgm:pt modelId="{AF5481A0-8A7B-429E-83E4-320ED966FA74}" type="sibTrans" cxnId="{3B0B5552-483A-48A9-B1E6-A49BB2A5E43F}">
      <dgm:prSet/>
      <dgm:spPr/>
      <dgm:t>
        <a:bodyPr/>
        <a:lstStyle/>
        <a:p>
          <a:endParaRPr lang="sv-SE"/>
        </a:p>
      </dgm:t>
    </dgm:pt>
    <dgm:pt modelId="{E129AE02-B71A-4D5A-B04E-2D6E3760F525}">
      <dgm:prSet/>
      <dgm:spPr/>
      <dgm:t>
        <a:bodyPr/>
        <a:lstStyle/>
        <a:p>
          <a:r>
            <a:rPr lang="sv-SE" b="1" dirty="0"/>
            <a:t>Mars - april</a:t>
          </a:r>
        </a:p>
      </dgm:t>
    </dgm:pt>
    <dgm:pt modelId="{270B8B47-A27C-4745-A316-C9CB8DE86291}" type="parTrans" cxnId="{588DF50B-AA7F-49F1-87AB-AACF48E23543}">
      <dgm:prSet/>
      <dgm:spPr/>
      <dgm:t>
        <a:bodyPr/>
        <a:lstStyle/>
        <a:p>
          <a:endParaRPr lang="sv-SE"/>
        </a:p>
      </dgm:t>
    </dgm:pt>
    <dgm:pt modelId="{88265C88-99E9-4A6A-B55F-E5F8C62C789E}" type="sibTrans" cxnId="{588DF50B-AA7F-49F1-87AB-AACF48E23543}">
      <dgm:prSet/>
      <dgm:spPr/>
      <dgm:t>
        <a:bodyPr/>
        <a:lstStyle/>
        <a:p>
          <a:endParaRPr lang="sv-SE"/>
        </a:p>
      </dgm:t>
    </dgm:pt>
    <dgm:pt modelId="{26B84926-1D84-4BDC-9A59-4C3A8937F91D}">
      <dgm:prSet/>
      <dgm:spPr/>
      <dgm:t>
        <a:bodyPr/>
        <a:lstStyle/>
        <a:p>
          <a:pPr>
            <a:buFont typeface="Arial" panose="020B0604020202020204" pitchFamily="34" charset="0"/>
            <a:buChar char="•"/>
          </a:pPr>
          <a:r>
            <a:rPr lang="sv-SE" b="0" dirty="0"/>
            <a:t>Befattningar</a:t>
          </a:r>
        </a:p>
      </dgm:t>
    </dgm:pt>
    <dgm:pt modelId="{641B0803-8F9D-42F0-A26F-D134CCDD7AD1}" type="parTrans" cxnId="{51BA9078-2D9B-4445-8CE0-46ECCC4AC26C}">
      <dgm:prSet/>
      <dgm:spPr/>
      <dgm:t>
        <a:bodyPr/>
        <a:lstStyle/>
        <a:p>
          <a:endParaRPr lang="sv-SE"/>
        </a:p>
      </dgm:t>
    </dgm:pt>
    <dgm:pt modelId="{E3551F93-B4D8-482D-8F13-F4BE3C37F2B4}" type="sibTrans" cxnId="{51BA9078-2D9B-4445-8CE0-46ECCC4AC26C}">
      <dgm:prSet/>
      <dgm:spPr/>
      <dgm:t>
        <a:bodyPr/>
        <a:lstStyle/>
        <a:p>
          <a:endParaRPr lang="sv-SE"/>
        </a:p>
      </dgm:t>
    </dgm:pt>
    <dgm:pt modelId="{6D7CFF3B-BFDA-4DE4-8320-13D397271C8F}">
      <dgm:prSet/>
      <dgm:spPr/>
      <dgm:t>
        <a:bodyPr/>
        <a:lstStyle/>
        <a:p>
          <a:pPr>
            <a:buFont typeface="Arial" panose="020B0604020202020204" pitchFamily="34" charset="0"/>
            <a:buChar char="•"/>
          </a:pPr>
          <a:r>
            <a:rPr lang="sv-SE" b="0" dirty="0"/>
            <a:t>Antal medarbetare i organisationen</a:t>
          </a:r>
        </a:p>
      </dgm:t>
    </dgm:pt>
    <dgm:pt modelId="{53D1CE4B-CD5C-49B3-8630-9F220406A290}" type="parTrans" cxnId="{80EFC3C9-1C23-468D-9292-A391F459A2CF}">
      <dgm:prSet/>
      <dgm:spPr/>
      <dgm:t>
        <a:bodyPr/>
        <a:lstStyle/>
        <a:p>
          <a:endParaRPr lang="sv-SE"/>
        </a:p>
      </dgm:t>
    </dgm:pt>
    <dgm:pt modelId="{D68C3642-9F46-4FB2-ADDF-CCAF9EE8EC47}" type="sibTrans" cxnId="{80EFC3C9-1C23-468D-9292-A391F459A2CF}">
      <dgm:prSet/>
      <dgm:spPr/>
      <dgm:t>
        <a:bodyPr/>
        <a:lstStyle/>
        <a:p>
          <a:endParaRPr lang="sv-SE"/>
        </a:p>
      </dgm:t>
    </dgm:pt>
    <dgm:pt modelId="{A7FFC5D9-D7CC-41A7-9D61-3D20A149067B}">
      <dgm:prSet/>
      <dgm:spPr/>
      <dgm:t>
        <a:bodyPr/>
        <a:lstStyle/>
        <a:p>
          <a:pPr>
            <a:buFont typeface="Arial" panose="020B0604020202020204" pitchFamily="34" charset="0"/>
            <a:buChar char="•"/>
          </a:pPr>
          <a:r>
            <a:rPr lang="sv-SE" b="0" dirty="0"/>
            <a:t>Inför beslut om delegationsordning och arbetsinstruktion</a:t>
          </a:r>
        </a:p>
      </dgm:t>
    </dgm:pt>
    <dgm:pt modelId="{2C52C76F-6A91-4DAC-A885-11BDD8AF847B}" type="parTrans" cxnId="{97537B88-CE17-4E98-91E4-2D7ACE873413}">
      <dgm:prSet/>
      <dgm:spPr/>
      <dgm:t>
        <a:bodyPr/>
        <a:lstStyle/>
        <a:p>
          <a:endParaRPr lang="sv-SE"/>
        </a:p>
      </dgm:t>
    </dgm:pt>
    <dgm:pt modelId="{EB4ABF4F-A7C0-4EF1-B227-1D4C0255DE97}" type="sibTrans" cxnId="{97537B88-CE17-4E98-91E4-2D7ACE873413}">
      <dgm:prSet/>
      <dgm:spPr/>
      <dgm:t>
        <a:bodyPr/>
        <a:lstStyle/>
        <a:p>
          <a:endParaRPr lang="sv-SE"/>
        </a:p>
      </dgm:t>
    </dgm:pt>
    <dgm:pt modelId="{F450C1C0-0693-4EB4-BE2D-933D4B4A8581}">
      <dgm:prSet/>
      <dgm:spPr/>
      <dgm:t>
        <a:bodyPr/>
        <a:lstStyle/>
        <a:p>
          <a:r>
            <a:rPr lang="sv-SE" b="1" dirty="0"/>
            <a:t>April - maj</a:t>
          </a:r>
        </a:p>
      </dgm:t>
    </dgm:pt>
    <dgm:pt modelId="{99807B50-313C-43A4-84FE-0D55A5A62780}" type="parTrans" cxnId="{E8A02F51-6951-4BE9-AC15-62519015B23E}">
      <dgm:prSet/>
      <dgm:spPr/>
      <dgm:t>
        <a:bodyPr/>
        <a:lstStyle/>
        <a:p>
          <a:endParaRPr lang="sv-SE"/>
        </a:p>
      </dgm:t>
    </dgm:pt>
    <dgm:pt modelId="{C381F0E7-BF1D-4157-BA12-57470D1D06C7}" type="sibTrans" cxnId="{E8A02F51-6951-4BE9-AC15-62519015B23E}">
      <dgm:prSet/>
      <dgm:spPr/>
      <dgm:t>
        <a:bodyPr/>
        <a:lstStyle/>
        <a:p>
          <a:endParaRPr lang="sv-SE"/>
        </a:p>
      </dgm:t>
    </dgm:pt>
    <dgm:pt modelId="{D67219BF-8C6B-46CC-B704-BEA16107DD67}">
      <dgm:prSet/>
      <dgm:spPr/>
      <dgm:t>
        <a:bodyPr/>
        <a:lstStyle/>
        <a:p>
          <a:pPr>
            <a:buFont typeface="Arial" panose="020B0604020202020204" pitchFamily="34" charset="0"/>
            <a:buChar char="•"/>
          </a:pPr>
          <a:r>
            <a:rPr lang="sv-SE" b="0" dirty="0"/>
            <a:t>Beslut identifierade medarbetare</a:t>
          </a:r>
        </a:p>
      </dgm:t>
    </dgm:pt>
    <dgm:pt modelId="{9E681A36-5BCE-4929-A5D0-0713C5BF6B44}" type="parTrans" cxnId="{EBCF7E64-1684-43BD-A6B8-771589E06F99}">
      <dgm:prSet/>
      <dgm:spPr/>
      <dgm:t>
        <a:bodyPr/>
        <a:lstStyle/>
        <a:p>
          <a:endParaRPr lang="sv-SE"/>
        </a:p>
      </dgm:t>
    </dgm:pt>
    <dgm:pt modelId="{42A9E6AC-EE9E-4ADE-AB5A-C2EEC79198F0}" type="sibTrans" cxnId="{EBCF7E64-1684-43BD-A6B8-771589E06F99}">
      <dgm:prSet/>
      <dgm:spPr/>
      <dgm:t>
        <a:bodyPr/>
        <a:lstStyle/>
        <a:p>
          <a:endParaRPr lang="sv-SE"/>
        </a:p>
      </dgm:t>
    </dgm:pt>
    <dgm:pt modelId="{A1C2BEF4-CFDC-404E-B6C1-85867F527B5B}">
      <dgm:prSet/>
      <dgm:spPr/>
      <dgm:t>
        <a:bodyPr/>
        <a:lstStyle/>
        <a:p>
          <a:pPr>
            <a:buFont typeface="Arial" panose="020B0604020202020204" pitchFamily="34" charset="0"/>
            <a:buChar char="•"/>
          </a:pPr>
          <a:r>
            <a:rPr lang="sv-SE" b="0" dirty="0"/>
            <a:t>Beslut övertalighet</a:t>
          </a:r>
        </a:p>
      </dgm:t>
    </dgm:pt>
    <dgm:pt modelId="{6FAB2FE5-3860-49D0-BF57-BD8748FCE7DE}" type="sibTrans" cxnId="{E51FACEE-7AE1-41AC-8706-47AAC47A02BD}">
      <dgm:prSet/>
      <dgm:spPr/>
      <dgm:t>
        <a:bodyPr/>
        <a:lstStyle/>
        <a:p>
          <a:endParaRPr lang="sv-SE"/>
        </a:p>
      </dgm:t>
    </dgm:pt>
    <dgm:pt modelId="{BA03BFEC-5D58-434E-ACC9-31DB89663BC2}" type="parTrans" cxnId="{E51FACEE-7AE1-41AC-8706-47AAC47A02BD}">
      <dgm:prSet/>
      <dgm:spPr/>
      <dgm:t>
        <a:bodyPr/>
        <a:lstStyle/>
        <a:p>
          <a:endParaRPr lang="sv-SE"/>
        </a:p>
      </dgm:t>
    </dgm:pt>
    <dgm:pt modelId="{240B6F69-8C96-4DF9-9FE3-0C61D4E9C7EF}">
      <dgm:prSet/>
      <dgm:spPr/>
      <dgm:t>
        <a:bodyPr/>
        <a:lstStyle/>
        <a:p>
          <a:pPr>
            <a:buFont typeface="Arial" panose="020B0604020202020204" pitchFamily="34" charset="0"/>
            <a:buChar char="•"/>
          </a:pPr>
          <a:r>
            <a:rPr lang="sv-SE" b="0" dirty="0"/>
            <a:t>Hantering beslut delegationsordning och arbetsinstruktion</a:t>
          </a:r>
        </a:p>
      </dgm:t>
    </dgm:pt>
    <dgm:pt modelId="{E39F9146-AE25-4090-96BE-1A65C4672EA3}" type="sibTrans" cxnId="{4BF3B3DD-81E7-4359-B33E-366BFF633237}">
      <dgm:prSet/>
      <dgm:spPr/>
      <dgm:t>
        <a:bodyPr/>
        <a:lstStyle/>
        <a:p>
          <a:endParaRPr lang="sv-SE"/>
        </a:p>
      </dgm:t>
    </dgm:pt>
    <dgm:pt modelId="{CA97480A-BF2D-43CB-B865-BB6D35C424D9}" type="parTrans" cxnId="{4BF3B3DD-81E7-4359-B33E-366BFF633237}">
      <dgm:prSet/>
      <dgm:spPr/>
      <dgm:t>
        <a:bodyPr/>
        <a:lstStyle/>
        <a:p>
          <a:endParaRPr lang="sv-SE"/>
        </a:p>
      </dgm:t>
    </dgm:pt>
    <dgm:pt modelId="{EF435720-1804-4E2E-A183-8CE4C84D755F}">
      <dgm:prSet/>
      <dgm:spPr/>
      <dgm:t>
        <a:bodyPr/>
        <a:lstStyle/>
        <a:p>
          <a:pPr>
            <a:buFont typeface="Arial" panose="020B0604020202020204" pitchFamily="34" charset="0"/>
            <a:buChar char="•"/>
          </a:pPr>
          <a:r>
            <a:rPr lang="sv-SE" b="0" dirty="0"/>
            <a:t>Intresseanmälan vakanta tjänster</a:t>
          </a:r>
        </a:p>
      </dgm:t>
    </dgm:pt>
    <dgm:pt modelId="{195D5B92-D403-417E-B396-39933227F1EF}" type="parTrans" cxnId="{4087E7B8-92E8-4997-BCF0-EC13EBCC3F80}">
      <dgm:prSet/>
      <dgm:spPr/>
      <dgm:t>
        <a:bodyPr/>
        <a:lstStyle/>
        <a:p>
          <a:endParaRPr lang="sv-SE"/>
        </a:p>
      </dgm:t>
    </dgm:pt>
    <dgm:pt modelId="{6AB02975-925D-4FE2-B214-B6E00A883BB1}" type="sibTrans" cxnId="{4087E7B8-92E8-4997-BCF0-EC13EBCC3F80}">
      <dgm:prSet/>
      <dgm:spPr/>
      <dgm:t>
        <a:bodyPr/>
        <a:lstStyle/>
        <a:p>
          <a:endParaRPr lang="sv-SE"/>
        </a:p>
      </dgm:t>
    </dgm:pt>
    <dgm:pt modelId="{1C0CAC4A-93C3-449C-A2EE-30A6CB3AADFD}">
      <dgm:prSet/>
      <dgm:spPr/>
      <dgm:t>
        <a:bodyPr/>
        <a:lstStyle/>
        <a:p>
          <a:pPr>
            <a:buFont typeface="Arial" panose="020B0604020202020204" pitchFamily="34" charset="0"/>
            <a:buChar char="•"/>
          </a:pPr>
          <a:r>
            <a:rPr lang="sv-SE" b="1" dirty="0"/>
            <a:t>Maj - juni</a:t>
          </a:r>
        </a:p>
      </dgm:t>
    </dgm:pt>
    <dgm:pt modelId="{56ED634A-BC04-43A2-93A5-5FF17FB71DC2}" type="parTrans" cxnId="{F608657E-0D2A-47A5-BE87-1F6067EBFBA7}">
      <dgm:prSet/>
      <dgm:spPr/>
      <dgm:t>
        <a:bodyPr/>
        <a:lstStyle/>
        <a:p>
          <a:endParaRPr lang="sv-SE"/>
        </a:p>
      </dgm:t>
    </dgm:pt>
    <dgm:pt modelId="{04EC4219-ECF3-4361-8345-CCBD4FF1F0F1}" type="sibTrans" cxnId="{F608657E-0D2A-47A5-BE87-1F6067EBFBA7}">
      <dgm:prSet/>
      <dgm:spPr/>
      <dgm:t>
        <a:bodyPr/>
        <a:lstStyle/>
        <a:p>
          <a:endParaRPr lang="sv-SE"/>
        </a:p>
      </dgm:t>
    </dgm:pt>
    <dgm:pt modelId="{B2C0D8DC-C6E0-4786-B989-8F294041E81F}">
      <dgm:prSet/>
      <dgm:spPr/>
      <dgm:t>
        <a:bodyPr/>
        <a:lstStyle/>
        <a:p>
          <a:r>
            <a:rPr lang="sv-SE" dirty="0"/>
            <a:t>Matchning mot vakanta tjänster</a:t>
          </a:r>
        </a:p>
      </dgm:t>
    </dgm:pt>
    <dgm:pt modelId="{717086C5-B439-4CA6-85ED-764770C6593F}" type="parTrans" cxnId="{A8979A98-749D-4C8C-8892-7EA5C1EF3EA5}">
      <dgm:prSet/>
      <dgm:spPr/>
      <dgm:t>
        <a:bodyPr/>
        <a:lstStyle/>
        <a:p>
          <a:endParaRPr lang="sv-SE"/>
        </a:p>
      </dgm:t>
    </dgm:pt>
    <dgm:pt modelId="{33975475-0C77-452C-874A-C29CE059B2C7}" type="sibTrans" cxnId="{A8979A98-749D-4C8C-8892-7EA5C1EF3EA5}">
      <dgm:prSet/>
      <dgm:spPr/>
      <dgm:t>
        <a:bodyPr/>
        <a:lstStyle/>
        <a:p>
          <a:endParaRPr lang="sv-SE"/>
        </a:p>
      </dgm:t>
    </dgm:pt>
    <dgm:pt modelId="{FF6FFDDB-9DF2-46CC-AB04-9F9E3B5503FB}">
      <dgm:prSet/>
      <dgm:spPr/>
      <dgm:t>
        <a:bodyPr/>
        <a:lstStyle/>
        <a:p>
          <a:r>
            <a:rPr lang="sv-SE" dirty="0"/>
            <a:t>Erbjudande om vakanta tjänster</a:t>
          </a:r>
        </a:p>
      </dgm:t>
    </dgm:pt>
    <dgm:pt modelId="{EBEEBC3E-FE69-4E3F-9904-B59AF1F1EF04}" type="parTrans" cxnId="{E2A99EF3-3B96-4A10-AF37-A5EE2CE64AB0}">
      <dgm:prSet/>
      <dgm:spPr/>
      <dgm:t>
        <a:bodyPr/>
        <a:lstStyle/>
        <a:p>
          <a:endParaRPr lang="sv-SE"/>
        </a:p>
      </dgm:t>
    </dgm:pt>
    <dgm:pt modelId="{61B0EF19-8892-4918-909F-0FBAF027CB74}" type="sibTrans" cxnId="{E2A99EF3-3B96-4A10-AF37-A5EE2CE64AB0}">
      <dgm:prSet/>
      <dgm:spPr/>
      <dgm:t>
        <a:bodyPr/>
        <a:lstStyle/>
        <a:p>
          <a:endParaRPr lang="sv-SE"/>
        </a:p>
      </dgm:t>
    </dgm:pt>
    <dgm:pt modelId="{8FC664E4-AAD8-44FE-81C2-C8690EE45B6D}" type="pres">
      <dgm:prSet presAssocID="{C1482926-DD6E-4179-9057-D9815D3E9CB6}" presName="theList" presStyleCnt="0">
        <dgm:presLayoutVars>
          <dgm:dir/>
          <dgm:animLvl val="lvl"/>
          <dgm:resizeHandles val="exact"/>
        </dgm:presLayoutVars>
      </dgm:prSet>
      <dgm:spPr/>
    </dgm:pt>
    <dgm:pt modelId="{483DA667-7246-4AFD-B87C-C27E325FE612}" type="pres">
      <dgm:prSet presAssocID="{F2C23AB4-F08E-4435-8377-6232DD174CF4}" presName="compNode" presStyleCnt="0"/>
      <dgm:spPr/>
    </dgm:pt>
    <dgm:pt modelId="{C4DB3B47-1F47-46A4-ABBD-C27FF48E0EBC}" type="pres">
      <dgm:prSet presAssocID="{F2C23AB4-F08E-4435-8377-6232DD174CF4}" presName="noGeometry" presStyleCnt="0"/>
      <dgm:spPr/>
    </dgm:pt>
    <dgm:pt modelId="{390378A6-2D71-4527-8498-EF1E7AAEF2B3}" type="pres">
      <dgm:prSet presAssocID="{F2C23AB4-F08E-4435-8377-6232DD174CF4}" presName="childTextVisible" presStyleLbl="bgAccFollowNode1" presStyleIdx="0" presStyleCnt="4" custLinFactNeighborY="-159">
        <dgm:presLayoutVars>
          <dgm:bulletEnabled val="1"/>
        </dgm:presLayoutVars>
      </dgm:prSet>
      <dgm:spPr/>
    </dgm:pt>
    <dgm:pt modelId="{C1E6BDD8-7403-400D-9963-C84C5E69FAFC}" type="pres">
      <dgm:prSet presAssocID="{F2C23AB4-F08E-4435-8377-6232DD174CF4}" presName="childTextHidden" presStyleLbl="bgAccFollowNode1" presStyleIdx="0" presStyleCnt="4"/>
      <dgm:spPr/>
    </dgm:pt>
    <dgm:pt modelId="{DB8F2EBA-22D7-4CE4-B438-891021EF3A8D}" type="pres">
      <dgm:prSet presAssocID="{F2C23AB4-F08E-4435-8377-6232DD174CF4}" presName="parentText" presStyleLbl="node1" presStyleIdx="0" presStyleCnt="4">
        <dgm:presLayoutVars>
          <dgm:chMax val="1"/>
          <dgm:bulletEnabled val="1"/>
        </dgm:presLayoutVars>
      </dgm:prSet>
      <dgm:spPr/>
    </dgm:pt>
    <dgm:pt modelId="{187D3F21-04C6-4B87-986C-974C50391DD1}" type="pres">
      <dgm:prSet presAssocID="{F2C23AB4-F08E-4435-8377-6232DD174CF4}" presName="aSpace" presStyleCnt="0"/>
      <dgm:spPr/>
    </dgm:pt>
    <dgm:pt modelId="{AF38AF6A-8582-4308-BB42-2530069F677C}" type="pres">
      <dgm:prSet presAssocID="{E129AE02-B71A-4D5A-B04E-2D6E3760F525}" presName="compNode" presStyleCnt="0"/>
      <dgm:spPr/>
    </dgm:pt>
    <dgm:pt modelId="{4797E510-146E-4485-9C9D-93BED127A0D8}" type="pres">
      <dgm:prSet presAssocID="{E129AE02-B71A-4D5A-B04E-2D6E3760F525}" presName="noGeometry" presStyleCnt="0"/>
      <dgm:spPr/>
    </dgm:pt>
    <dgm:pt modelId="{3B64122C-8BBE-43BC-87B4-ECADF86E5CA4}" type="pres">
      <dgm:prSet presAssocID="{E129AE02-B71A-4D5A-B04E-2D6E3760F525}" presName="childTextVisible" presStyleLbl="bgAccFollowNode1" presStyleIdx="1" presStyleCnt="4" custLinFactNeighborY="-99">
        <dgm:presLayoutVars>
          <dgm:bulletEnabled val="1"/>
        </dgm:presLayoutVars>
      </dgm:prSet>
      <dgm:spPr/>
    </dgm:pt>
    <dgm:pt modelId="{8F22062D-6440-41D4-A752-BD5A8020B8B8}" type="pres">
      <dgm:prSet presAssocID="{E129AE02-B71A-4D5A-B04E-2D6E3760F525}" presName="childTextHidden" presStyleLbl="bgAccFollowNode1" presStyleIdx="1" presStyleCnt="4"/>
      <dgm:spPr/>
    </dgm:pt>
    <dgm:pt modelId="{17D1E365-1D23-4925-9242-4B3D5412667B}" type="pres">
      <dgm:prSet presAssocID="{E129AE02-B71A-4D5A-B04E-2D6E3760F525}" presName="parentText" presStyleLbl="node1" presStyleIdx="1" presStyleCnt="4">
        <dgm:presLayoutVars>
          <dgm:chMax val="1"/>
          <dgm:bulletEnabled val="1"/>
        </dgm:presLayoutVars>
      </dgm:prSet>
      <dgm:spPr/>
    </dgm:pt>
    <dgm:pt modelId="{0628871F-E7FE-4640-9107-818FC5E13B40}" type="pres">
      <dgm:prSet presAssocID="{E129AE02-B71A-4D5A-B04E-2D6E3760F525}" presName="aSpace" presStyleCnt="0"/>
      <dgm:spPr/>
    </dgm:pt>
    <dgm:pt modelId="{5CC3FB90-CC74-4D78-AFE1-35F58DAF7906}" type="pres">
      <dgm:prSet presAssocID="{F450C1C0-0693-4EB4-BE2D-933D4B4A8581}" presName="compNode" presStyleCnt="0"/>
      <dgm:spPr/>
    </dgm:pt>
    <dgm:pt modelId="{9DD9261D-546D-4D8B-BC3B-7AEDE4020CB1}" type="pres">
      <dgm:prSet presAssocID="{F450C1C0-0693-4EB4-BE2D-933D4B4A8581}" presName="noGeometry" presStyleCnt="0"/>
      <dgm:spPr/>
    </dgm:pt>
    <dgm:pt modelId="{A91DF685-FD10-4A4A-B0DF-6927168625F4}" type="pres">
      <dgm:prSet presAssocID="{F450C1C0-0693-4EB4-BE2D-933D4B4A8581}" presName="childTextVisible" presStyleLbl="bgAccFollowNode1" presStyleIdx="2" presStyleCnt="4">
        <dgm:presLayoutVars>
          <dgm:bulletEnabled val="1"/>
        </dgm:presLayoutVars>
      </dgm:prSet>
      <dgm:spPr/>
    </dgm:pt>
    <dgm:pt modelId="{3717F49A-7E7A-4772-A254-FA57D276BFFC}" type="pres">
      <dgm:prSet presAssocID="{F450C1C0-0693-4EB4-BE2D-933D4B4A8581}" presName="childTextHidden" presStyleLbl="bgAccFollowNode1" presStyleIdx="2" presStyleCnt="4"/>
      <dgm:spPr/>
    </dgm:pt>
    <dgm:pt modelId="{F7311A51-9666-4E58-B7B9-55D7A4D26776}" type="pres">
      <dgm:prSet presAssocID="{F450C1C0-0693-4EB4-BE2D-933D4B4A8581}" presName="parentText" presStyleLbl="node1" presStyleIdx="2" presStyleCnt="4">
        <dgm:presLayoutVars>
          <dgm:chMax val="1"/>
          <dgm:bulletEnabled val="1"/>
        </dgm:presLayoutVars>
      </dgm:prSet>
      <dgm:spPr/>
    </dgm:pt>
    <dgm:pt modelId="{9C65597D-3286-43B1-AF94-12B1F3217F80}" type="pres">
      <dgm:prSet presAssocID="{F450C1C0-0693-4EB4-BE2D-933D4B4A8581}" presName="aSpace" presStyleCnt="0"/>
      <dgm:spPr/>
    </dgm:pt>
    <dgm:pt modelId="{8EF1A328-4D8D-463B-93C4-EAB961582865}" type="pres">
      <dgm:prSet presAssocID="{1C0CAC4A-93C3-449C-A2EE-30A6CB3AADFD}" presName="compNode" presStyleCnt="0"/>
      <dgm:spPr/>
    </dgm:pt>
    <dgm:pt modelId="{08061B53-697E-4E3E-A024-EF2C43E1B5EF}" type="pres">
      <dgm:prSet presAssocID="{1C0CAC4A-93C3-449C-A2EE-30A6CB3AADFD}" presName="noGeometry" presStyleCnt="0"/>
      <dgm:spPr/>
    </dgm:pt>
    <dgm:pt modelId="{69B840CA-1752-430D-BCC1-4885441FA6F0}" type="pres">
      <dgm:prSet presAssocID="{1C0CAC4A-93C3-449C-A2EE-30A6CB3AADFD}" presName="childTextVisible" presStyleLbl="bgAccFollowNode1" presStyleIdx="3" presStyleCnt="4">
        <dgm:presLayoutVars>
          <dgm:bulletEnabled val="1"/>
        </dgm:presLayoutVars>
      </dgm:prSet>
      <dgm:spPr/>
    </dgm:pt>
    <dgm:pt modelId="{B4DCB067-3DF0-48C6-A73F-A6F29BE55FB6}" type="pres">
      <dgm:prSet presAssocID="{1C0CAC4A-93C3-449C-A2EE-30A6CB3AADFD}" presName="childTextHidden" presStyleLbl="bgAccFollowNode1" presStyleIdx="3" presStyleCnt="4"/>
      <dgm:spPr/>
    </dgm:pt>
    <dgm:pt modelId="{7D696AC2-6280-43B1-9747-6D3AAF1EE236}" type="pres">
      <dgm:prSet presAssocID="{1C0CAC4A-93C3-449C-A2EE-30A6CB3AADFD}" presName="parentText" presStyleLbl="node1" presStyleIdx="3" presStyleCnt="4">
        <dgm:presLayoutVars>
          <dgm:chMax val="1"/>
          <dgm:bulletEnabled val="1"/>
        </dgm:presLayoutVars>
      </dgm:prSet>
      <dgm:spPr/>
    </dgm:pt>
  </dgm:ptLst>
  <dgm:cxnLst>
    <dgm:cxn modelId="{052BBA01-AE69-471E-BF4A-DD64C967AFEB}" type="presOf" srcId="{B9C7B933-91D5-422E-B9BD-BF878EAC7FE9}" destId="{390378A6-2D71-4527-8498-EF1E7AAEF2B3}" srcOrd="0" destOrd="3" presId="urn:microsoft.com/office/officeart/2005/8/layout/hProcess6"/>
    <dgm:cxn modelId="{27EB3F02-9E01-4C24-AA36-BEE4D2832EF4}" type="presOf" srcId="{2180BF17-2F70-4FA6-9520-B971CBBDB410}" destId="{C1E6BDD8-7403-400D-9963-C84C5E69FAFC}" srcOrd="1" destOrd="2" presId="urn:microsoft.com/office/officeart/2005/8/layout/hProcess6"/>
    <dgm:cxn modelId="{588DF50B-AA7F-49F1-87AB-AACF48E23543}" srcId="{C1482926-DD6E-4179-9057-D9815D3E9CB6}" destId="{E129AE02-B71A-4D5A-B04E-2D6E3760F525}" srcOrd="1" destOrd="0" parTransId="{270B8B47-A27C-4745-A316-C9CB8DE86291}" sibTransId="{88265C88-99E9-4A6A-B55F-E5F8C62C789E}"/>
    <dgm:cxn modelId="{80524B12-E4BC-4320-9114-1E696298FD17}" type="presOf" srcId="{46DC8736-3D55-4BE2-9458-1D99F10EB012}" destId="{C1E6BDD8-7403-400D-9963-C84C5E69FAFC}" srcOrd="1" destOrd="1" presId="urn:microsoft.com/office/officeart/2005/8/layout/hProcess6"/>
    <dgm:cxn modelId="{9DF08E13-4DAF-45A7-A6A8-9EE9C84BCC89}" type="presOf" srcId="{2180BF17-2F70-4FA6-9520-B971CBBDB410}" destId="{390378A6-2D71-4527-8498-EF1E7AAEF2B3}" srcOrd="0" destOrd="2" presId="urn:microsoft.com/office/officeart/2005/8/layout/hProcess6"/>
    <dgm:cxn modelId="{DDB41B17-9E56-4A12-8981-FC989251C7B1}" type="presOf" srcId="{46DC8736-3D55-4BE2-9458-1D99F10EB012}" destId="{390378A6-2D71-4527-8498-EF1E7AAEF2B3}" srcOrd="0" destOrd="1" presId="urn:microsoft.com/office/officeart/2005/8/layout/hProcess6"/>
    <dgm:cxn modelId="{EC5BDB23-893F-444B-A0E4-35A07AD05FD7}" type="presOf" srcId="{A1C2BEF4-CFDC-404E-B6C1-85867F527B5B}" destId="{A91DF685-FD10-4A4A-B0DF-6927168625F4}" srcOrd="0" destOrd="1" presId="urn:microsoft.com/office/officeart/2005/8/layout/hProcess6"/>
    <dgm:cxn modelId="{3978D327-E7CA-4380-8981-236C2937881F}" type="presOf" srcId="{26B84926-1D84-4BDC-9A59-4C3A8937F91D}" destId="{3B64122C-8BBE-43BC-87B4-ECADF86E5CA4}" srcOrd="0" destOrd="0" presId="urn:microsoft.com/office/officeart/2005/8/layout/hProcess6"/>
    <dgm:cxn modelId="{1DAE5635-D31D-4289-AF68-E97699DEC489}" type="presOf" srcId="{8C4B920D-C22A-4125-BD94-8C9F44B0146C}" destId="{C1E6BDD8-7403-400D-9963-C84C5E69FAFC}" srcOrd="1" destOrd="0" presId="urn:microsoft.com/office/officeart/2005/8/layout/hProcess6"/>
    <dgm:cxn modelId="{31D6A13A-F149-4851-B333-7F6658B1DC21}" type="presOf" srcId="{240B6F69-8C96-4DF9-9FE3-0C61D4E9C7EF}" destId="{A91DF685-FD10-4A4A-B0DF-6927168625F4}" srcOrd="0" destOrd="2" presId="urn:microsoft.com/office/officeart/2005/8/layout/hProcess6"/>
    <dgm:cxn modelId="{C810D442-A24D-42DB-9F65-72A0800C1AB9}" type="presOf" srcId="{B2C0D8DC-C6E0-4786-B989-8F294041E81F}" destId="{B4DCB067-3DF0-48C6-A73F-A6F29BE55FB6}" srcOrd="1" destOrd="0" presId="urn:microsoft.com/office/officeart/2005/8/layout/hProcess6"/>
    <dgm:cxn modelId="{80E4DE63-271F-4D41-92D9-0ED5A16AE526}" type="presOf" srcId="{B9C7B933-91D5-422E-B9BD-BF878EAC7FE9}" destId="{C1E6BDD8-7403-400D-9963-C84C5E69FAFC}" srcOrd="1" destOrd="3" presId="urn:microsoft.com/office/officeart/2005/8/layout/hProcess6"/>
    <dgm:cxn modelId="{8A84F143-CD22-4D57-A920-8C8C6D4F82AD}" type="presOf" srcId="{EF435720-1804-4E2E-A183-8CE4C84D755F}" destId="{A91DF685-FD10-4A4A-B0DF-6927168625F4}" srcOrd="0" destOrd="3" presId="urn:microsoft.com/office/officeart/2005/8/layout/hProcess6"/>
    <dgm:cxn modelId="{EBCF7E64-1684-43BD-A6B8-771589E06F99}" srcId="{F450C1C0-0693-4EB4-BE2D-933D4B4A8581}" destId="{D67219BF-8C6B-46CC-B704-BEA16107DD67}" srcOrd="0" destOrd="0" parTransId="{9E681A36-5BCE-4929-A5D0-0713C5BF6B44}" sibTransId="{42A9E6AC-EE9E-4ADE-AB5A-C2EEC79198F0}"/>
    <dgm:cxn modelId="{CC482F65-FB39-4463-A0BD-563C854F8818}" type="presOf" srcId="{FF6FFDDB-9DF2-46CC-AB04-9F9E3B5503FB}" destId="{69B840CA-1752-430D-BCC1-4885441FA6F0}" srcOrd="0" destOrd="1" presId="urn:microsoft.com/office/officeart/2005/8/layout/hProcess6"/>
    <dgm:cxn modelId="{92506947-FA97-4462-A053-6440001E1BBB}" type="presOf" srcId="{C1482926-DD6E-4179-9057-D9815D3E9CB6}" destId="{8FC664E4-AAD8-44FE-81C2-C8690EE45B6D}" srcOrd="0" destOrd="0" presId="urn:microsoft.com/office/officeart/2005/8/layout/hProcess6"/>
    <dgm:cxn modelId="{08415C69-D0E8-4A6F-874F-D307467044AA}" type="presOf" srcId="{A7FFC5D9-D7CC-41A7-9D61-3D20A149067B}" destId="{3B64122C-8BBE-43BC-87B4-ECADF86E5CA4}" srcOrd="0" destOrd="2" presId="urn:microsoft.com/office/officeart/2005/8/layout/hProcess6"/>
    <dgm:cxn modelId="{2767374D-296E-4DA3-AABA-728527F0BB50}" type="presOf" srcId="{D67219BF-8C6B-46CC-B704-BEA16107DD67}" destId="{3717F49A-7E7A-4772-A254-FA57D276BFFC}" srcOrd="1" destOrd="0" presId="urn:microsoft.com/office/officeart/2005/8/layout/hProcess6"/>
    <dgm:cxn modelId="{E8A02F51-6951-4BE9-AC15-62519015B23E}" srcId="{C1482926-DD6E-4179-9057-D9815D3E9CB6}" destId="{F450C1C0-0693-4EB4-BE2D-933D4B4A8581}" srcOrd="2" destOrd="0" parTransId="{99807B50-313C-43A4-84FE-0D55A5A62780}" sibTransId="{C381F0E7-BF1D-4157-BA12-57470D1D06C7}"/>
    <dgm:cxn modelId="{AD9BF751-3B12-4CB9-88AC-06E808CD5E5A}" srcId="{C1482926-DD6E-4179-9057-D9815D3E9CB6}" destId="{F2C23AB4-F08E-4435-8377-6232DD174CF4}" srcOrd="0" destOrd="0" parTransId="{629E8BB1-7CD7-4C81-98B3-4856DCA79055}" sibTransId="{CCF21C1C-413A-4925-B42A-E1BC7DA0BEA9}"/>
    <dgm:cxn modelId="{3B0B5552-483A-48A9-B1E6-A49BB2A5E43F}" srcId="{F2C23AB4-F08E-4435-8377-6232DD174CF4}" destId="{B9C7B933-91D5-422E-B9BD-BF878EAC7FE9}" srcOrd="3" destOrd="0" parTransId="{9CC34658-5359-4B44-9278-E462F3A2BB8B}" sibTransId="{AF5481A0-8A7B-429E-83E4-320ED966FA74}"/>
    <dgm:cxn modelId="{A334AA74-FE15-4711-A4E2-29028C290C5A}" type="presOf" srcId="{FF6FFDDB-9DF2-46CC-AB04-9F9E3B5503FB}" destId="{B4DCB067-3DF0-48C6-A73F-A6F29BE55FB6}" srcOrd="1" destOrd="1" presId="urn:microsoft.com/office/officeart/2005/8/layout/hProcess6"/>
    <dgm:cxn modelId="{6DB2D474-CD69-44DD-9496-35B4F7153B77}" type="presOf" srcId="{6D7CFF3B-BFDA-4DE4-8320-13D397271C8F}" destId="{3B64122C-8BBE-43BC-87B4-ECADF86E5CA4}" srcOrd="0" destOrd="1" presId="urn:microsoft.com/office/officeart/2005/8/layout/hProcess6"/>
    <dgm:cxn modelId="{51BA9078-2D9B-4445-8CE0-46ECCC4AC26C}" srcId="{E129AE02-B71A-4D5A-B04E-2D6E3760F525}" destId="{26B84926-1D84-4BDC-9A59-4C3A8937F91D}" srcOrd="0" destOrd="0" parTransId="{641B0803-8F9D-42F0-A26F-D134CCDD7AD1}" sibTransId="{E3551F93-B4D8-482D-8F13-F4BE3C37F2B4}"/>
    <dgm:cxn modelId="{A47FF778-9D59-44EE-BA7D-CC8CEFA08F00}" type="presOf" srcId="{A1C2BEF4-CFDC-404E-B6C1-85867F527B5B}" destId="{3717F49A-7E7A-4772-A254-FA57D276BFFC}" srcOrd="1" destOrd="1" presId="urn:microsoft.com/office/officeart/2005/8/layout/hProcess6"/>
    <dgm:cxn modelId="{F608657E-0D2A-47A5-BE87-1F6067EBFBA7}" srcId="{C1482926-DD6E-4179-9057-D9815D3E9CB6}" destId="{1C0CAC4A-93C3-449C-A2EE-30A6CB3AADFD}" srcOrd="3" destOrd="0" parTransId="{56ED634A-BC04-43A2-93A5-5FF17FB71DC2}" sibTransId="{04EC4219-ECF3-4361-8345-CCBD4FF1F0F1}"/>
    <dgm:cxn modelId="{A921A780-2D13-44D3-AAF8-688ADC476C3B}" srcId="{F2C23AB4-F08E-4435-8377-6232DD174CF4}" destId="{2180BF17-2F70-4FA6-9520-B971CBBDB410}" srcOrd="2" destOrd="0" parTransId="{4EE4838F-C9BB-4EE0-8861-5AA9B82D9F14}" sibTransId="{5A2B499B-A190-4833-862E-D379548F1756}"/>
    <dgm:cxn modelId="{742DC481-D768-42F9-AF9E-A996BCD26D47}" type="presOf" srcId="{D67219BF-8C6B-46CC-B704-BEA16107DD67}" destId="{A91DF685-FD10-4A4A-B0DF-6927168625F4}" srcOrd="0" destOrd="0" presId="urn:microsoft.com/office/officeart/2005/8/layout/hProcess6"/>
    <dgm:cxn modelId="{2096B582-83FD-4AB3-9A13-4CDF6ECF131A}" srcId="{F2C23AB4-F08E-4435-8377-6232DD174CF4}" destId="{8C4B920D-C22A-4125-BD94-8C9F44B0146C}" srcOrd="0" destOrd="0" parTransId="{23753805-8B9F-4086-8C1F-90AC798A5BE0}" sibTransId="{ACAA7BE8-7BFF-4782-88E0-A660677CCF58}"/>
    <dgm:cxn modelId="{97537B88-CE17-4E98-91E4-2D7ACE873413}" srcId="{E129AE02-B71A-4D5A-B04E-2D6E3760F525}" destId="{A7FFC5D9-D7CC-41A7-9D61-3D20A149067B}" srcOrd="2" destOrd="0" parTransId="{2C52C76F-6A91-4DAC-A885-11BDD8AF847B}" sibTransId="{EB4ABF4F-A7C0-4EF1-B227-1D4C0255DE97}"/>
    <dgm:cxn modelId="{A8979A98-749D-4C8C-8892-7EA5C1EF3EA5}" srcId="{1C0CAC4A-93C3-449C-A2EE-30A6CB3AADFD}" destId="{B2C0D8DC-C6E0-4786-B989-8F294041E81F}" srcOrd="0" destOrd="0" parTransId="{717086C5-B439-4CA6-85ED-764770C6593F}" sibTransId="{33975475-0C77-452C-874A-C29CE059B2C7}"/>
    <dgm:cxn modelId="{F1A15E9C-80A6-4FE7-B3B3-4F6C18813E70}" type="presOf" srcId="{F2C23AB4-F08E-4435-8377-6232DD174CF4}" destId="{DB8F2EBA-22D7-4CE4-B438-891021EF3A8D}" srcOrd="0" destOrd="0" presId="urn:microsoft.com/office/officeart/2005/8/layout/hProcess6"/>
    <dgm:cxn modelId="{38535EA9-C099-41A9-B269-C8F1A5EBB73B}" type="presOf" srcId="{1C0CAC4A-93C3-449C-A2EE-30A6CB3AADFD}" destId="{7D696AC2-6280-43B1-9747-6D3AAF1EE236}" srcOrd="0" destOrd="0" presId="urn:microsoft.com/office/officeart/2005/8/layout/hProcess6"/>
    <dgm:cxn modelId="{FA0882AF-E6C9-4319-99F1-C14974B1D071}" type="presOf" srcId="{A7FFC5D9-D7CC-41A7-9D61-3D20A149067B}" destId="{8F22062D-6440-41D4-A752-BD5A8020B8B8}" srcOrd="1" destOrd="2" presId="urn:microsoft.com/office/officeart/2005/8/layout/hProcess6"/>
    <dgm:cxn modelId="{4087E7B8-92E8-4997-BCF0-EC13EBCC3F80}" srcId="{F450C1C0-0693-4EB4-BE2D-933D4B4A8581}" destId="{EF435720-1804-4E2E-A183-8CE4C84D755F}" srcOrd="3" destOrd="0" parTransId="{195D5B92-D403-417E-B396-39933227F1EF}" sibTransId="{6AB02975-925D-4FE2-B214-B6E00A883BB1}"/>
    <dgm:cxn modelId="{911096BE-3313-4738-84EF-90638E418B22}" type="presOf" srcId="{B2C0D8DC-C6E0-4786-B989-8F294041E81F}" destId="{69B840CA-1752-430D-BCC1-4885441FA6F0}" srcOrd="0" destOrd="0" presId="urn:microsoft.com/office/officeart/2005/8/layout/hProcess6"/>
    <dgm:cxn modelId="{714700C3-32A9-41B7-94C4-41E142287E8A}" type="presOf" srcId="{240B6F69-8C96-4DF9-9FE3-0C61D4E9C7EF}" destId="{3717F49A-7E7A-4772-A254-FA57D276BFFC}" srcOrd="1" destOrd="2" presId="urn:microsoft.com/office/officeart/2005/8/layout/hProcess6"/>
    <dgm:cxn modelId="{DA7A4FC5-05C4-4DF6-9EA5-1C8E61D1E885}" type="presOf" srcId="{F450C1C0-0693-4EB4-BE2D-933D4B4A8581}" destId="{F7311A51-9666-4E58-B7B9-55D7A4D26776}" srcOrd="0" destOrd="0" presId="urn:microsoft.com/office/officeart/2005/8/layout/hProcess6"/>
    <dgm:cxn modelId="{48C97FC7-2476-45C1-AC05-AB505277C06C}" type="presOf" srcId="{E129AE02-B71A-4D5A-B04E-2D6E3760F525}" destId="{17D1E365-1D23-4925-9242-4B3D5412667B}" srcOrd="0" destOrd="0" presId="urn:microsoft.com/office/officeart/2005/8/layout/hProcess6"/>
    <dgm:cxn modelId="{B2D725C8-7B6D-4452-AF97-D504EA6BD9C4}" type="presOf" srcId="{6D7CFF3B-BFDA-4DE4-8320-13D397271C8F}" destId="{8F22062D-6440-41D4-A752-BD5A8020B8B8}" srcOrd="1" destOrd="1" presId="urn:microsoft.com/office/officeart/2005/8/layout/hProcess6"/>
    <dgm:cxn modelId="{80EFC3C9-1C23-468D-9292-A391F459A2CF}" srcId="{E129AE02-B71A-4D5A-B04E-2D6E3760F525}" destId="{6D7CFF3B-BFDA-4DE4-8320-13D397271C8F}" srcOrd="1" destOrd="0" parTransId="{53D1CE4B-CD5C-49B3-8630-9F220406A290}" sibTransId="{D68C3642-9F46-4FB2-ADDF-CCAF9EE8EC47}"/>
    <dgm:cxn modelId="{AF2236CA-0C91-4118-AB91-2AA923FEB53B}" type="presOf" srcId="{8C4B920D-C22A-4125-BD94-8C9F44B0146C}" destId="{390378A6-2D71-4527-8498-EF1E7AAEF2B3}" srcOrd="0" destOrd="0" presId="urn:microsoft.com/office/officeart/2005/8/layout/hProcess6"/>
    <dgm:cxn modelId="{4BF3B3DD-81E7-4359-B33E-366BFF633237}" srcId="{F450C1C0-0693-4EB4-BE2D-933D4B4A8581}" destId="{240B6F69-8C96-4DF9-9FE3-0C61D4E9C7EF}" srcOrd="2" destOrd="0" parTransId="{CA97480A-BF2D-43CB-B865-BB6D35C424D9}" sibTransId="{E39F9146-AE25-4090-96BE-1A65C4672EA3}"/>
    <dgm:cxn modelId="{E51FACEE-7AE1-41AC-8706-47AAC47A02BD}" srcId="{F450C1C0-0693-4EB4-BE2D-933D4B4A8581}" destId="{A1C2BEF4-CFDC-404E-B6C1-85867F527B5B}" srcOrd="1" destOrd="0" parTransId="{BA03BFEC-5D58-434E-ACC9-31DB89663BC2}" sibTransId="{6FAB2FE5-3860-49D0-BF57-BD8748FCE7DE}"/>
    <dgm:cxn modelId="{5322E3EF-016E-4E25-B210-84DDC8D58703}" type="presOf" srcId="{EF435720-1804-4E2E-A183-8CE4C84D755F}" destId="{3717F49A-7E7A-4772-A254-FA57D276BFFC}" srcOrd="1" destOrd="3" presId="urn:microsoft.com/office/officeart/2005/8/layout/hProcess6"/>
    <dgm:cxn modelId="{E2A99EF3-3B96-4A10-AF37-A5EE2CE64AB0}" srcId="{1C0CAC4A-93C3-449C-A2EE-30A6CB3AADFD}" destId="{FF6FFDDB-9DF2-46CC-AB04-9F9E3B5503FB}" srcOrd="1" destOrd="0" parTransId="{EBEEBC3E-FE69-4E3F-9904-B59AF1F1EF04}" sibTransId="{61B0EF19-8892-4918-909F-0FBAF027CB74}"/>
    <dgm:cxn modelId="{14FD64FC-DF5C-42F7-A43A-F874A5FEF529}" srcId="{F2C23AB4-F08E-4435-8377-6232DD174CF4}" destId="{46DC8736-3D55-4BE2-9458-1D99F10EB012}" srcOrd="1" destOrd="0" parTransId="{00303D71-7C0C-40B8-8D0D-D5ACA9093373}" sibTransId="{13ACACE5-E381-41CE-B832-612032DEEE3D}"/>
    <dgm:cxn modelId="{5D614CFD-ABE0-4364-9FA0-0F4F4356C569}" type="presOf" srcId="{26B84926-1D84-4BDC-9A59-4C3A8937F91D}" destId="{8F22062D-6440-41D4-A752-BD5A8020B8B8}" srcOrd="1" destOrd="0" presId="urn:microsoft.com/office/officeart/2005/8/layout/hProcess6"/>
    <dgm:cxn modelId="{8E037BF6-F6C0-4578-AF29-028B583C163B}" type="presParOf" srcId="{8FC664E4-AAD8-44FE-81C2-C8690EE45B6D}" destId="{483DA667-7246-4AFD-B87C-C27E325FE612}" srcOrd="0" destOrd="0" presId="urn:microsoft.com/office/officeart/2005/8/layout/hProcess6"/>
    <dgm:cxn modelId="{EACC0FC8-C66C-4051-A89E-A69D33B1B7BB}" type="presParOf" srcId="{483DA667-7246-4AFD-B87C-C27E325FE612}" destId="{C4DB3B47-1F47-46A4-ABBD-C27FF48E0EBC}" srcOrd="0" destOrd="0" presId="urn:microsoft.com/office/officeart/2005/8/layout/hProcess6"/>
    <dgm:cxn modelId="{C9222E0C-FF5C-43F3-9D5F-CD881EC59B62}" type="presParOf" srcId="{483DA667-7246-4AFD-B87C-C27E325FE612}" destId="{390378A6-2D71-4527-8498-EF1E7AAEF2B3}" srcOrd="1" destOrd="0" presId="urn:microsoft.com/office/officeart/2005/8/layout/hProcess6"/>
    <dgm:cxn modelId="{CEAE5E87-9C65-4793-8184-70E9D94E8780}" type="presParOf" srcId="{483DA667-7246-4AFD-B87C-C27E325FE612}" destId="{C1E6BDD8-7403-400D-9963-C84C5E69FAFC}" srcOrd="2" destOrd="0" presId="urn:microsoft.com/office/officeart/2005/8/layout/hProcess6"/>
    <dgm:cxn modelId="{ECA6391E-D052-40F9-863E-75CFA1692C0A}" type="presParOf" srcId="{483DA667-7246-4AFD-B87C-C27E325FE612}" destId="{DB8F2EBA-22D7-4CE4-B438-891021EF3A8D}" srcOrd="3" destOrd="0" presId="urn:microsoft.com/office/officeart/2005/8/layout/hProcess6"/>
    <dgm:cxn modelId="{8BCEC1EB-91D1-4B30-86EC-57F36CF84662}" type="presParOf" srcId="{8FC664E4-AAD8-44FE-81C2-C8690EE45B6D}" destId="{187D3F21-04C6-4B87-986C-974C50391DD1}" srcOrd="1" destOrd="0" presId="urn:microsoft.com/office/officeart/2005/8/layout/hProcess6"/>
    <dgm:cxn modelId="{28433B86-4401-4C0F-9892-D593D4CF66DB}" type="presParOf" srcId="{8FC664E4-AAD8-44FE-81C2-C8690EE45B6D}" destId="{AF38AF6A-8582-4308-BB42-2530069F677C}" srcOrd="2" destOrd="0" presId="urn:microsoft.com/office/officeart/2005/8/layout/hProcess6"/>
    <dgm:cxn modelId="{6D96A395-B0B7-4D6B-B797-676D5CCBF19E}" type="presParOf" srcId="{AF38AF6A-8582-4308-BB42-2530069F677C}" destId="{4797E510-146E-4485-9C9D-93BED127A0D8}" srcOrd="0" destOrd="0" presId="urn:microsoft.com/office/officeart/2005/8/layout/hProcess6"/>
    <dgm:cxn modelId="{CAE8CFA2-37CF-4760-BDB6-A0EC38CED32F}" type="presParOf" srcId="{AF38AF6A-8582-4308-BB42-2530069F677C}" destId="{3B64122C-8BBE-43BC-87B4-ECADF86E5CA4}" srcOrd="1" destOrd="0" presId="urn:microsoft.com/office/officeart/2005/8/layout/hProcess6"/>
    <dgm:cxn modelId="{24B0589C-B1DC-4892-850D-5D6ACD60F177}" type="presParOf" srcId="{AF38AF6A-8582-4308-BB42-2530069F677C}" destId="{8F22062D-6440-41D4-A752-BD5A8020B8B8}" srcOrd="2" destOrd="0" presId="urn:microsoft.com/office/officeart/2005/8/layout/hProcess6"/>
    <dgm:cxn modelId="{165F5B97-94FD-4A99-B168-1AEB0E62F3B2}" type="presParOf" srcId="{AF38AF6A-8582-4308-BB42-2530069F677C}" destId="{17D1E365-1D23-4925-9242-4B3D5412667B}" srcOrd="3" destOrd="0" presId="urn:microsoft.com/office/officeart/2005/8/layout/hProcess6"/>
    <dgm:cxn modelId="{0E32EAD1-2CBB-47EF-9C5A-2214B925929B}" type="presParOf" srcId="{8FC664E4-AAD8-44FE-81C2-C8690EE45B6D}" destId="{0628871F-E7FE-4640-9107-818FC5E13B40}" srcOrd="3" destOrd="0" presId="urn:microsoft.com/office/officeart/2005/8/layout/hProcess6"/>
    <dgm:cxn modelId="{9D4D9021-5CA7-4F41-96B6-E1B19F9FF14C}" type="presParOf" srcId="{8FC664E4-AAD8-44FE-81C2-C8690EE45B6D}" destId="{5CC3FB90-CC74-4D78-AFE1-35F58DAF7906}" srcOrd="4" destOrd="0" presId="urn:microsoft.com/office/officeart/2005/8/layout/hProcess6"/>
    <dgm:cxn modelId="{463ECC14-8A3F-42E4-ADBE-BE4679DD0ACF}" type="presParOf" srcId="{5CC3FB90-CC74-4D78-AFE1-35F58DAF7906}" destId="{9DD9261D-546D-4D8B-BC3B-7AEDE4020CB1}" srcOrd="0" destOrd="0" presId="urn:microsoft.com/office/officeart/2005/8/layout/hProcess6"/>
    <dgm:cxn modelId="{F6EDFB73-1324-47EC-89F0-33D806E30363}" type="presParOf" srcId="{5CC3FB90-CC74-4D78-AFE1-35F58DAF7906}" destId="{A91DF685-FD10-4A4A-B0DF-6927168625F4}" srcOrd="1" destOrd="0" presId="urn:microsoft.com/office/officeart/2005/8/layout/hProcess6"/>
    <dgm:cxn modelId="{F3FC0263-1032-44AC-AAD1-FAD89D330AF4}" type="presParOf" srcId="{5CC3FB90-CC74-4D78-AFE1-35F58DAF7906}" destId="{3717F49A-7E7A-4772-A254-FA57D276BFFC}" srcOrd="2" destOrd="0" presId="urn:microsoft.com/office/officeart/2005/8/layout/hProcess6"/>
    <dgm:cxn modelId="{6BEC778C-EDFB-4E23-A58D-FEBD1698D78F}" type="presParOf" srcId="{5CC3FB90-CC74-4D78-AFE1-35F58DAF7906}" destId="{F7311A51-9666-4E58-B7B9-55D7A4D26776}" srcOrd="3" destOrd="0" presId="urn:microsoft.com/office/officeart/2005/8/layout/hProcess6"/>
    <dgm:cxn modelId="{420A96E2-5C35-4A2E-8577-969079EFDF3A}" type="presParOf" srcId="{8FC664E4-AAD8-44FE-81C2-C8690EE45B6D}" destId="{9C65597D-3286-43B1-AF94-12B1F3217F80}" srcOrd="5" destOrd="0" presId="urn:microsoft.com/office/officeart/2005/8/layout/hProcess6"/>
    <dgm:cxn modelId="{11E369D8-2EE0-404F-9865-7E36C8929FF5}" type="presParOf" srcId="{8FC664E4-AAD8-44FE-81C2-C8690EE45B6D}" destId="{8EF1A328-4D8D-463B-93C4-EAB961582865}" srcOrd="6" destOrd="0" presId="urn:microsoft.com/office/officeart/2005/8/layout/hProcess6"/>
    <dgm:cxn modelId="{69B26C4D-0520-4A50-82F7-49D72E6BD16E}" type="presParOf" srcId="{8EF1A328-4D8D-463B-93C4-EAB961582865}" destId="{08061B53-697E-4E3E-A024-EF2C43E1B5EF}" srcOrd="0" destOrd="0" presId="urn:microsoft.com/office/officeart/2005/8/layout/hProcess6"/>
    <dgm:cxn modelId="{881964A1-554D-4B7F-B56C-E4688E70696C}" type="presParOf" srcId="{8EF1A328-4D8D-463B-93C4-EAB961582865}" destId="{69B840CA-1752-430D-BCC1-4885441FA6F0}" srcOrd="1" destOrd="0" presId="urn:microsoft.com/office/officeart/2005/8/layout/hProcess6"/>
    <dgm:cxn modelId="{C7D08787-48B9-41B3-A509-ECA02EE721D9}" type="presParOf" srcId="{8EF1A328-4D8D-463B-93C4-EAB961582865}" destId="{B4DCB067-3DF0-48C6-A73F-A6F29BE55FB6}" srcOrd="2" destOrd="0" presId="urn:microsoft.com/office/officeart/2005/8/layout/hProcess6"/>
    <dgm:cxn modelId="{208F6852-88AF-496D-9660-BAFBD3DEEF8E}" type="presParOf" srcId="{8EF1A328-4D8D-463B-93C4-EAB961582865}" destId="{7D696AC2-6280-43B1-9747-6D3AAF1EE236}" srcOrd="3" destOrd="0" presId="urn:microsoft.com/office/officeart/2005/8/layout/hProcess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BAB379-FB64-4819-9419-95D83F980158}">
      <dsp:nvSpPr>
        <dsp:cNvPr id="0" name=""/>
        <dsp:cNvSpPr/>
      </dsp:nvSpPr>
      <dsp:spPr>
        <a:xfrm>
          <a:off x="7143" y="21741"/>
          <a:ext cx="2135187" cy="12811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v-SE" sz="1800" b="1" kern="1200" dirty="0"/>
            <a:t>Uppbyggnad av organisation </a:t>
          </a:r>
          <a:r>
            <a:rPr lang="sv-SE" sz="1800" b="1" kern="1200"/>
            <a:t>(organisationsträd)</a:t>
          </a:r>
          <a:endParaRPr lang="sv-SE" sz="1800" b="1" kern="1200" dirty="0"/>
        </a:p>
      </dsp:txBody>
      <dsp:txXfrm>
        <a:off x="44665" y="59263"/>
        <a:ext cx="2060143" cy="1206068"/>
      </dsp:txXfrm>
    </dsp:sp>
    <dsp:sp modelId="{DCB1B21D-810B-43CF-8A1F-4CC2FA55D14A}">
      <dsp:nvSpPr>
        <dsp:cNvPr id="0" name=""/>
        <dsp:cNvSpPr/>
      </dsp:nvSpPr>
      <dsp:spPr>
        <a:xfrm>
          <a:off x="2355850" y="397534"/>
          <a:ext cx="452659" cy="5295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sv-SE" sz="1400" kern="1200"/>
        </a:p>
      </dsp:txBody>
      <dsp:txXfrm>
        <a:off x="2355850" y="503439"/>
        <a:ext cx="316861" cy="317716"/>
      </dsp:txXfrm>
    </dsp:sp>
    <dsp:sp modelId="{6D72DAE0-BD2C-415D-A909-8D303849AF92}">
      <dsp:nvSpPr>
        <dsp:cNvPr id="0" name=""/>
        <dsp:cNvSpPr/>
      </dsp:nvSpPr>
      <dsp:spPr>
        <a:xfrm>
          <a:off x="2996406" y="21741"/>
          <a:ext cx="2135187" cy="12811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v-SE" sz="1800" b="1" kern="1200" dirty="0"/>
            <a:t>Befattningar</a:t>
          </a:r>
        </a:p>
      </dsp:txBody>
      <dsp:txXfrm>
        <a:off x="3033928" y="59263"/>
        <a:ext cx="2060143" cy="1206068"/>
      </dsp:txXfrm>
    </dsp:sp>
    <dsp:sp modelId="{B8E6A665-0C52-496E-AF3C-172E2D631A71}">
      <dsp:nvSpPr>
        <dsp:cNvPr id="0" name=""/>
        <dsp:cNvSpPr/>
      </dsp:nvSpPr>
      <dsp:spPr>
        <a:xfrm>
          <a:off x="5345112" y="397534"/>
          <a:ext cx="452659" cy="5295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sv-SE" sz="1400" kern="1200"/>
        </a:p>
      </dsp:txBody>
      <dsp:txXfrm>
        <a:off x="5345112" y="503439"/>
        <a:ext cx="316861" cy="317716"/>
      </dsp:txXfrm>
    </dsp:sp>
    <dsp:sp modelId="{86683BDD-BD31-47B2-BA4A-4F78A9BAB864}">
      <dsp:nvSpPr>
        <dsp:cNvPr id="0" name=""/>
        <dsp:cNvSpPr/>
      </dsp:nvSpPr>
      <dsp:spPr>
        <a:xfrm>
          <a:off x="5985668" y="21741"/>
          <a:ext cx="2135187" cy="12811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v-SE" sz="1800" b="1" kern="1200" dirty="0"/>
            <a:t>Antal medarbetare på vilka befattningar &amp; vart</a:t>
          </a:r>
        </a:p>
      </dsp:txBody>
      <dsp:txXfrm>
        <a:off x="6023190" y="59263"/>
        <a:ext cx="2060143" cy="12060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0378A6-2D71-4527-8498-EF1E7AAEF2B3}">
      <dsp:nvSpPr>
        <dsp:cNvPr id="0" name=""/>
        <dsp:cNvSpPr/>
      </dsp:nvSpPr>
      <dsp:spPr>
        <a:xfrm>
          <a:off x="568906" y="571473"/>
          <a:ext cx="2252214" cy="1968719"/>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10160" bIns="5080" numCol="1" spcCol="1270" anchor="ctr" anchorCtr="0">
          <a:noAutofit/>
        </a:bodyPr>
        <a:lstStyle/>
        <a:p>
          <a:pPr marL="57150" lvl="1" indent="-57150" algn="l" defTabSz="355600">
            <a:lnSpc>
              <a:spcPct val="90000"/>
            </a:lnSpc>
            <a:spcBef>
              <a:spcPct val="0"/>
            </a:spcBef>
            <a:spcAft>
              <a:spcPct val="15000"/>
            </a:spcAft>
            <a:buChar char="•"/>
          </a:pPr>
          <a:r>
            <a:rPr lang="sv-SE" sz="800" b="0" kern="1200" dirty="0"/>
            <a:t>Risk- och konsekvensanalys</a:t>
          </a:r>
        </a:p>
        <a:p>
          <a:pPr marL="57150" lvl="1" indent="-57150" algn="l" defTabSz="355600">
            <a:lnSpc>
              <a:spcPct val="90000"/>
            </a:lnSpc>
            <a:spcBef>
              <a:spcPct val="0"/>
            </a:spcBef>
            <a:spcAft>
              <a:spcPct val="15000"/>
            </a:spcAft>
            <a:buChar char="•"/>
          </a:pPr>
          <a:r>
            <a:rPr lang="sv-SE" sz="800" b="0" kern="1200" dirty="0"/>
            <a:t>Riskbedömning arbetsmiljö</a:t>
          </a:r>
        </a:p>
        <a:p>
          <a:pPr marL="57150" lvl="1" indent="-57150" algn="l" defTabSz="355600">
            <a:lnSpc>
              <a:spcPct val="90000"/>
            </a:lnSpc>
            <a:spcBef>
              <a:spcPct val="0"/>
            </a:spcBef>
            <a:spcAft>
              <a:spcPct val="15000"/>
            </a:spcAft>
            <a:buChar char="•"/>
          </a:pPr>
          <a:r>
            <a:rPr lang="sv-SE" sz="800" b="0" kern="1200" dirty="0"/>
            <a:t>Möjlighetsbedömning</a:t>
          </a:r>
        </a:p>
        <a:p>
          <a:pPr marL="57150" lvl="1" indent="-57150" algn="l" defTabSz="355600">
            <a:lnSpc>
              <a:spcPct val="90000"/>
            </a:lnSpc>
            <a:spcBef>
              <a:spcPct val="0"/>
            </a:spcBef>
            <a:spcAft>
              <a:spcPct val="15000"/>
            </a:spcAft>
            <a:buChar char="•"/>
          </a:pPr>
          <a:r>
            <a:rPr lang="sv-SE" sz="800" b="0" kern="1200" dirty="0"/>
            <a:t>Beslut om förslag ny organisation</a:t>
          </a:r>
        </a:p>
      </dsp:txBody>
      <dsp:txXfrm>
        <a:off x="1131960" y="866781"/>
        <a:ext cx="1097955" cy="1378103"/>
      </dsp:txXfrm>
    </dsp:sp>
    <dsp:sp modelId="{DB8F2EBA-22D7-4CE4-B438-891021EF3A8D}">
      <dsp:nvSpPr>
        <dsp:cNvPr id="0" name=""/>
        <dsp:cNvSpPr/>
      </dsp:nvSpPr>
      <dsp:spPr>
        <a:xfrm>
          <a:off x="5853" y="995909"/>
          <a:ext cx="1126107" cy="112610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sv-SE" sz="2500" b="1" kern="1200" dirty="0"/>
            <a:t>Mars</a:t>
          </a:r>
        </a:p>
      </dsp:txBody>
      <dsp:txXfrm>
        <a:off x="170768" y="1160824"/>
        <a:ext cx="796277" cy="796277"/>
      </dsp:txXfrm>
    </dsp:sp>
    <dsp:sp modelId="{3B64122C-8BBE-43BC-87B4-ECADF86E5CA4}">
      <dsp:nvSpPr>
        <dsp:cNvPr id="0" name=""/>
        <dsp:cNvSpPr/>
      </dsp:nvSpPr>
      <dsp:spPr>
        <a:xfrm>
          <a:off x="3524938" y="572654"/>
          <a:ext cx="2252214" cy="1968719"/>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10160" bIns="5080" numCol="1" spcCol="1270" anchor="ctr" anchorCtr="0">
          <a:noAutofit/>
        </a:bodyPr>
        <a:lstStyle/>
        <a:p>
          <a:pPr marL="57150" lvl="1" indent="-57150" algn="l" defTabSz="355600">
            <a:lnSpc>
              <a:spcPct val="90000"/>
            </a:lnSpc>
            <a:spcBef>
              <a:spcPct val="0"/>
            </a:spcBef>
            <a:spcAft>
              <a:spcPct val="15000"/>
            </a:spcAft>
            <a:buFont typeface="Arial" panose="020B0604020202020204" pitchFamily="34" charset="0"/>
            <a:buChar char="•"/>
          </a:pPr>
          <a:r>
            <a:rPr lang="sv-SE" sz="800" b="0" kern="1200" dirty="0"/>
            <a:t>Befattningar</a:t>
          </a:r>
        </a:p>
        <a:p>
          <a:pPr marL="57150" lvl="1" indent="-57150" algn="l" defTabSz="355600">
            <a:lnSpc>
              <a:spcPct val="90000"/>
            </a:lnSpc>
            <a:spcBef>
              <a:spcPct val="0"/>
            </a:spcBef>
            <a:spcAft>
              <a:spcPct val="15000"/>
            </a:spcAft>
            <a:buFont typeface="Arial" panose="020B0604020202020204" pitchFamily="34" charset="0"/>
            <a:buChar char="•"/>
          </a:pPr>
          <a:r>
            <a:rPr lang="sv-SE" sz="800" b="0" kern="1200" dirty="0"/>
            <a:t>Antal medarbetare i organisationen</a:t>
          </a:r>
        </a:p>
        <a:p>
          <a:pPr marL="57150" lvl="1" indent="-57150" algn="l" defTabSz="355600">
            <a:lnSpc>
              <a:spcPct val="90000"/>
            </a:lnSpc>
            <a:spcBef>
              <a:spcPct val="0"/>
            </a:spcBef>
            <a:spcAft>
              <a:spcPct val="15000"/>
            </a:spcAft>
            <a:buFont typeface="Arial" panose="020B0604020202020204" pitchFamily="34" charset="0"/>
            <a:buChar char="•"/>
          </a:pPr>
          <a:r>
            <a:rPr lang="sv-SE" sz="800" b="0" kern="1200" dirty="0"/>
            <a:t>Inför beslut om delegationsordning och arbetsinstruktion</a:t>
          </a:r>
        </a:p>
      </dsp:txBody>
      <dsp:txXfrm>
        <a:off x="4087992" y="867962"/>
        <a:ext cx="1097955" cy="1378103"/>
      </dsp:txXfrm>
    </dsp:sp>
    <dsp:sp modelId="{17D1E365-1D23-4925-9242-4B3D5412667B}">
      <dsp:nvSpPr>
        <dsp:cNvPr id="0" name=""/>
        <dsp:cNvSpPr/>
      </dsp:nvSpPr>
      <dsp:spPr>
        <a:xfrm>
          <a:off x="2961885" y="995909"/>
          <a:ext cx="1126107" cy="112610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sv-SE" sz="2500" b="1" kern="1200" dirty="0"/>
            <a:t>Mars - april</a:t>
          </a:r>
        </a:p>
      </dsp:txBody>
      <dsp:txXfrm>
        <a:off x="3126800" y="1160824"/>
        <a:ext cx="796277" cy="796277"/>
      </dsp:txXfrm>
    </dsp:sp>
    <dsp:sp modelId="{A91DF685-FD10-4A4A-B0DF-6927168625F4}">
      <dsp:nvSpPr>
        <dsp:cNvPr id="0" name=""/>
        <dsp:cNvSpPr/>
      </dsp:nvSpPr>
      <dsp:spPr>
        <a:xfrm>
          <a:off x="6480970" y="574603"/>
          <a:ext cx="2252214" cy="1968719"/>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10160" bIns="5080" numCol="1" spcCol="1270" anchor="ctr" anchorCtr="0">
          <a:noAutofit/>
        </a:bodyPr>
        <a:lstStyle/>
        <a:p>
          <a:pPr marL="57150" lvl="1" indent="-57150" algn="l" defTabSz="355600">
            <a:lnSpc>
              <a:spcPct val="90000"/>
            </a:lnSpc>
            <a:spcBef>
              <a:spcPct val="0"/>
            </a:spcBef>
            <a:spcAft>
              <a:spcPct val="15000"/>
            </a:spcAft>
            <a:buFont typeface="Arial" panose="020B0604020202020204" pitchFamily="34" charset="0"/>
            <a:buChar char="•"/>
          </a:pPr>
          <a:r>
            <a:rPr lang="sv-SE" sz="800" b="0" kern="1200" dirty="0"/>
            <a:t>Beslut identifierade medarbetare</a:t>
          </a:r>
        </a:p>
        <a:p>
          <a:pPr marL="57150" lvl="1" indent="-57150" algn="l" defTabSz="355600">
            <a:lnSpc>
              <a:spcPct val="90000"/>
            </a:lnSpc>
            <a:spcBef>
              <a:spcPct val="0"/>
            </a:spcBef>
            <a:spcAft>
              <a:spcPct val="15000"/>
            </a:spcAft>
            <a:buFont typeface="Arial" panose="020B0604020202020204" pitchFamily="34" charset="0"/>
            <a:buChar char="•"/>
          </a:pPr>
          <a:r>
            <a:rPr lang="sv-SE" sz="800" b="0" kern="1200" dirty="0"/>
            <a:t>Beslut övertalighet</a:t>
          </a:r>
        </a:p>
        <a:p>
          <a:pPr marL="57150" lvl="1" indent="-57150" algn="l" defTabSz="355600">
            <a:lnSpc>
              <a:spcPct val="90000"/>
            </a:lnSpc>
            <a:spcBef>
              <a:spcPct val="0"/>
            </a:spcBef>
            <a:spcAft>
              <a:spcPct val="15000"/>
            </a:spcAft>
            <a:buFont typeface="Arial" panose="020B0604020202020204" pitchFamily="34" charset="0"/>
            <a:buChar char="•"/>
          </a:pPr>
          <a:r>
            <a:rPr lang="sv-SE" sz="800" b="0" kern="1200" dirty="0"/>
            <a:t>Hantering beslut delegationsordning och arbetsinstruktion</a:t>
          </a:r>
        </a:p>
        <a:p>
          <a:pPr marL="57150" lvl="1" indent="-57150" algn="l" defTabSz="355600">
            <a:lnSpc>
              <a:spcPct val="90000"/>
            </a:lnSpc>
            <a:spcBef>
              <a:spcPct val="0"/>
            </a:spcBef>
            <a:spcAft>
              <a:spcPct val="15000"/>
            </a:spcAft>
            <a:buFont typeface="Arial" panose="020B0604020202020204" pitchFamily="34" charset="0"/>
            <a:buChar char="•"/>
          </a:pPr>
          <a:r>
            <a:rPr lang="sv-SE" sz="800" b="0" kern="1200" dirty="0"/>
            <a:t>Intresseanmälan vakanta tjänster</a:t>
          </a:r>
        </a:p>
      </dsp:txBody>
      <dsp:txXfrm>
        <a:off x="7044024" y="869911"/>
        <a:ext cx="1097955" cy="1378103"/>
      </dsp:txXfrm>
    </dsp:sp>
    <dsp:sp modelId="{F7311A51-9666-4E58-B7B9-55D7A4D26776}">
      <dsp:nvSpPr>
        <dsp:cNvPr id="0" name=""/>
        <dsp:cNvSpPr/>
      </dsp:nvSpPr>
      <dsp:spPr>
        <a:xfrm>
          <a:off x="5917917" y="995909"/>
          <a:ext cx="1126107" cy="112610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sv-SE" sz="2500" b="1" kern="1200" dirty="0"/>
            <a:t>April - maj</a:t>
          </a:r>
        </a:p>
      </dsp:txBody>
      <dsp:txXfrm>
        <a:off x="6082832" y="1160824"/>
        <a:ext cx="796277" cy="796277"/>
      </dsp:txXfrm>
    </dsp:sp>
    <dsp:sp modelId="{69B840CA-1752-430D-BCC1-4885441FA6F0}">
      <dsp:nvSpPr>
        <dsp:cNvPr id="0" name=""/>
        <dsp:cNvSpPr/>
      </dsp:nvSpPr>
      <dsp:spPr>
        <a:xfrm>
          <a:off x="9437002" y="574603"/>
          <a:ext cx="2252214" cy="1968719"/>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10160" bIns="5080" numCol="1" spcCol="1270" anchor="ctr" anchorCtr="0">
          <a:noAutofit/>
        </a:bodyPr>
        <a:lstStyle/>
        <a:p>
          <a:pPr marL="57150" lvl="1" indent="-57150" algn="l" defTabSz="355600">
            <a:lnSpc>
              <a:spcPct val="90000"/>
            </a:lnSpc>
            <a:spcBef>
              <a:spcPct val="0"/>
            </a:spcBef>
            <a:spcAft>
              <a:spcPct val="15000"/>
            </a:spcAft>
            <a:buChar char="•"/>
          </a:pPr>
          <a:r>
            <a:rPr lang="sv-SE" sz="800" kern="1200" dirty="0"/>
            <a:t>Matchning mot vakanta tjänster</a:t>
          </a:r>
        </a:p>
        <a:p>
          <a:pPr marL="57150" lvl="1" indent="-57150" algn="l" defTabSz="355600">
            <a:lnSpc>
              <a:spcPct val="90000"/>
            </a:lnSpc>
            <a:spcBef>
              <a:spcPct val="0"/>
            </a:spcBef>
            <a:spcAft>
              <a:spcPct val="15000"/>
            </a:spcAft>
            <a:buChar char="•"/>
          </a:pPr>
          <a:r>
            <a:rPr lang="sv-SE" sz="800" kern="1200" dirty="0"/>
            <a:t>Erbjudande om vakanta tjänster</a:t>
          </a:r>
        </a:p>
      </dsp:txBody>
      <dsp:txXfrm>
        <a:off x="10000056" y="869911"/>
        <a:ext cx="1097955" cy="1378103"/>
      </dsp:txXfrm>
    </dsp:sp>
    <dsp:sp modelId="{7D696AC2-6280-43B1-9747-6D3AAF1EE236}">
      <dsp:nvSpPr>
        <dsp:cNvPr id="0" name=""/>
        <dsp:cNvSpPr/>
      </dsp:nvSpPr>
      <dsp:spPr>
        <a:xfrm>
          <a:off x="8873949" y="995909"/>
          <a:ext cx="1126107" cy="112610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Font typeface="Arial" panose="020B0604020202020204" pitchFamily="34" charset="0"/>
            <a:buNone/>
          </a:pPr>
          <a:r>
            <a:rPr lang="sv-SE" sz="2500" b="1" kern="1200" dirty="0"/>
            <a:t>Maj - juni</a:t>
          </a:r>
        </a:p>
      </dsp:txBody>
      <dsp:txXfrm>
        <a:off x="9038864" y="1160824"/>
        <a:ext cx="796277" cy="796277"/>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B34A907-EAA3-4700-AB73-3FDE7AD6B0F1}" type="datetimeFigureOut">
              <a:rPr lang="sv-SE" smtClean="0"/>
              <a:t>2024-03-14</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2F1ACDDA-ECDF-441D-AA30-F627962CB67D}" type="datetimeFigureOut">
              <a:rPr lang="sv-SE" smtClean="0"/>
              <a:t>2024-03-14</a:t>
            </a:fld>
            <a:endParaRPr lang="sv-SE"/>
          </a:p>
        </p:txBody>
      </p:sp>
      <p:sp>
        <p:nvSpPr>
          <p:cNvPr id="4" name="Platshållare för bildobjekt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1</a:t>
            </a:fld>
            <a:endParaRPr lang="sv-SE"/>
          </a:p>
        </p:txBody>
      </p:sp>
    </p:spTree>
    <p:extLst>
      <p:ext uri="{BB962C8B-B14F-4D97-AF65-F5344CB8AC3E}">
        <p14:creationId xmlns:p14="http://schemas.microsoft.com/office/powerpoint/2010/main" val="24156354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2</a:t>
            </a:fld>
            <a:endParaRPr lang="sv-SE"/>
          </a:p>
        </p:txBody>
      </p:sp>
    </p:spTree>
    <p:extLst>
      <p:ext uri="{BB962C8B-B14F-4D97-AF65-F5344CB8AC3E}">
        <p14:creationId xmlns:p14="http://schemas.microsoft.com/office/powerpoint/2010/main" val="442755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3</a:t>
            </a:fld>
            <a:endParaRPr lang="sv-SE"/>
          </a:p>
        </p:txBody>
      </p:sp>
    </p:spTree>
    <p:extLst>
      <p:ext uri="{BB962C8B-B14F-4D97-AF65-F5344CB8AC3E}">
        <p14:creationId xmlns:p14="http://schemas.microsoft.com/office/powerpoint/2010/main" val="2363901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4</a:t>
            </a:fld>
            <a:endParaRPr lang="sv-SE"/>
          </a:p>
        </p:txBody>
      </p:sp>
    </p:spTree>
    <p:extLst>
      <p:ext uri="{BB962C8B-B14F-4D97-AF65-F5344CB8AC3E}">
        <p14:creationId xmlns:p14="http://schemas.microsoft.com/office/powerpoint/2010/main" val="10147313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499E9-5413-573B-2368-6C63DF3D1EB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50BC3E5-D673-7448-FC08-7012A55BD94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2635234-9D0A-6E4D-02A7-D0FEDBD2519C}"/>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579215F1-8D0E-79E1-0338-BB376AD50013}"/>
              </a:ext>
            </a:extLst>
          </p:cNvPr>
          <p:cNvSpPr>
            <a:spLocks noGrp="1"/>
          </p:cNvSpPr>
          <p:nvPr>
            <p:ph type="sldNum" sz="quarter" idx="5"/>
          </p:nvPr>
        </p:nvSpPr>
        <p:spPr/>
        <p:txBody>
          <a:bodyPr/>
          <a:lstStyle/>
          <a:p>
            <a:fld id="{1A885D1D-61DE-406F-8114-F47C63AA3126}" type="slidenum">
              <a:rPr lang="sv-SE" smtClean="0"/>
              <a:t>5</a:t>
            </a:fld>
            <a:endParaRPr lang="sv-SE"/>
          </a:p>
        </p:txBody>
      </p:sp>
    </p:spTree>
    <p:extLst>
      <p:ext uri="{BB962C8B-B14F-4D97-AF65-F5344CB8AC3E}">
        <p14:creationId xmlns:p14="http://schemas.microsoft.com/office/powerpoint/2010/main" val="18918609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6</a:t>
            </a:fld>
            <a:endParaRPr lang="sv-SE"/>
          </a:p>
        </p:txBody>
      </p:sp>
    </p:spTree>
    <p:extLst>
      <p:ext uri="{BB962C8B-B14F-4D97-AF65-F5344CB8AC3E}">
        <p14:creationId xmlns:p14="http://schemas.microsoft.com/office/powerpoint/2010/main" val="25921781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7</a:t>
            </a:fld>
            <a:endParaRPr lang="sv-SE"/>
          </a:p>
        </p:txBody>
      </p:sp>
    </p:spTree>
    <p:extLst>
      <p:ext uri="{BB962C8B-B14F-4D97-AF65-F5344CB8AC3E}">
        <p14:creationId xmlns:p14="http://schemas.microsoft.com/office/powerpoint/2010/main" val="37730570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8</a:t>
            </a:fld>
            <a:endParaRPr lang="sv-SE"/>
          </a:p>
        </p:txBody>
      </p:sp>
    </p:spTree>
    <p:extLst>
      <p:ext uri="{BB962C8B-B14F-4D97-AF65-F5344CB8AC3E}">
        <p14:creationId xmlns:p14="http://schemas.microsoft.com/office/powerpoint/2010/main" val="26403212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9</a:t>
            </a:fld>
            <a:endParaRPr lang="sv-SE"/>
          </a:p>
        </p:txBody>
      </p:sp>
    </p:spTree>
    <p:extLst>
      <p:ext uri="{BB962C8B-B14F-4D97-AF65-F5344CB8AC3E}">
        <p14:creationId xmlns:p14="http://schemas.microsoft.com/office/powerpoint/2010/main" val="42259077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10</a:t>
            </a:fld>
            <a:endParaRPr lang="sv-SE"/>
          </a:p>
        </p:txBody>
      </p:sp>
    </p:spTree>
    <p:extLst>
      <p:ext uri="{BB962C8B-B14F-4D97-AF65-F5344CB8AC3E}">
        <p14:creationId xmlns:p14="http://schemas.microsoft.com/office/powerpoint/2010/main" val="33596865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11</a:t>
            </a:fld>
            <a:endParaRPr lang="sv-SE"/>
          </a:p>
        </p:txBody>
      </p:sp>
    </p:spTree>
    <p:extLst>
      <p:ext uri="{BB962C8B-B14F-4D97-AF65-F5344CB8AC3E}">
        <p14:creationId xmlns:p14="http://schemas.microsoft.com/office/powerpoint/2010/main" val="4293891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12</a:t>
            </a:fld>
            <a:endParaRPr lang="sv-SE"/>
          </a:p>
        </p:txBody>
      </p:sp>
    </p:spTree>
    <p:extLst>
      <p:ext uri="{BB962C8B-B14F-4D97-AF65-F5344CB8AC3E}">
        <p14:creationId xmlns:p14="http://schemas.microsoft.com/office/powerpoint/2010/main" val="3373360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ED05A-C00A-934D-FD35-5C7C4ED7BC2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379AD00-6D30-0A3B-EE00-2220C7730A5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5C8F931-DFB7-D3A3-FE97-5A5E901FC52C}"/>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437AC21E-7427-939F-42EC-9186B3D4BF19}"/>
              </a:ext>
            </a:extLst>
          </p:cNvPr>
          <p:cNvSpPr>
            <a:spLocks noGrp="1"/>
          </p:cNvSpPr>
          <p:nvPr>
            <p:ph type="sldNum" sz="quarter" idx="5"/>
          </p:nvPr>
        </p:nvSpPr>
        <p:spPr/>
        <p:txBody>
          <a:bodyPr/>
          <a:lstStyle/>
          <a:p>
            <a:fld id="{1A885D1D-61DE-406F-8114-F47C63AA3126}" type="slidenum">
              <a:rPr lang="sv-SE" smtClean="0"/>
              <a:t>13</a:t>
            </a:fld>
            <a:endParaRPr lang="sv-SE"/>
          </a:p>
        </p:txBody>
      </p:sp>
    </p:spTree>
    <p:extLst>
      <p:ext uri="{BB962C8B-B14F-4D97-AF65-F5344CB8AC3E}">
        <p14:creationId xmlns:p14="http://schemas.microsoft.com/office/powerpoint/2010/main" val="32557249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i="0"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14</a:t>
            </a:fld>
            <a:endParaRPr lang="sv-SE"/>
          </a:p>
        </p:txBody>
      </p:sp>
    </p:spTree>
    <p:extLst>
      <p:ext uri="{BB962C8B-B14F-4D97-AF65-F5344CB8AC3E}">
        <p14:creationId xmlns:p14="http://schemas.microsoft.com/office/powerpoint/2010/main" val="2587685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15</a:t>
            </a:fld>
            <a:endParaRPr lang="sv-SE"/>
          </a:p>
        </p:txBody>
      </p:sp>
    </p:spTree>
    <p:extLst>
      <p:ext uri="{BB962C8B-B14F-4D97-AF65-F5344CB8AC3E}">
        <p14:creationId xmlns:p14="http://schemas.microsoft.com/office/powerpoint/2010/main" val="30259296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21574-79BC-7AA6-854E-7AAD18C89EB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1F40B63-FC25-4D71-E863-FD548DBD8BA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1CCC2E8-9061-454F-E13C-8F39095AC058}"/>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0E3DFEBC-493F-0368-1BEB-B5D048519846}"/>
              </a:ext>
            </a:extLst>
          </p:cNvPr>
          <p:cNvSpPr>
            <a:spLocks noGrp="1"/>
          </p:cNvSpPr>
          <p:nvPr>
            <p:ph type="sldNum" sz="quarter" idx="5"/>
          </p:nvPr>
        </p:nvSpPr>
        <p:spPr/>
        <p:txBody>
          <a:bodyPr/>
          <a:lstStyle/>
          <a:p>
            <a:fld id="{1A885D1D-61DE-406F-8114-F47C63AA3126}" type="slidenum">
              <a:rPr lang="sv-SE" smtClean="0"/>
              <a:t>16</a:t>
            </a:fld>
            <a:endParaRPr lang="sv-SE"/>
          </a:p>
        </p:txBody>
      </p:sp>
    </p:spTree>
    <p:extLst>
      <p:ext uri="{BB962C8B-B14F-4D97-AF65-F5344CB8AC3E}">
        <p14:creationId xmlns:p14="http://schemas.microsoft.com/office/powerpoint/2010/main" val="40314868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17</a:t>
            </a:fld>
            <a:endParaRPr lang="sv-SE"/>
          </a:p>
        </p:txBody>
      </p:sp>
    </p:spTree>
    <p:extLst>
      <p:ext uri="{BB962C8B-B14F-4D97-AF65-F5344CB8AC3E}">
        <p14:creationId xmlns:p14="http://schemas.microsoft.com/office/powerpoint/2010/main" val="1277300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18</a:t>
            </a:fld>
            <a:endParaRPr lang="sv-SE"/>
          </a:p>
        </p:txBody>
      </p:sp>
    </p:spTree>
    <p:extLst>
      <p:ext uri="{BB962C8B-B14F-4D97-AF65-F5344CB8AC3E}">
        <p14:creationId xmlns:p14="http://schemas.microsoft.com/office/powerpoint/2010/main" val="33522388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57A8C-727D-3A83-CAE2-91EC9F5920F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0158735-04D7-669D-8AF5-DFC363AE1F3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3270CAA-068E-BC59-F61E-95C53C44C3BB}"/>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A77B07F6-468A-1758-FD28-82FB12AE991E}"/>
              </a:ext>
            </a:extLst>
          </p:cNvPr>
          <p:cNvSpPr>
            <a:spLocks noGrp="1"/>
          </p:cNvSpPr>
          <p:nvPr>
            <p:ph type="sldNum" sz="quarter" idx="5"/>
          </p:nvPr>
        </p:nvSpPr>
        <p:spPr/>
        <p:txBody>
          <a:bodyPr/>
          <a:lstStyle/>
          <a:p>
            <a:fld id="{1A885D1D-61DE-406F-8114-F47C63AA3126}" type="slidenum">
              <a:rPr lang="sv-SE" smtClean="0"/>
              <a:t>19</a:t>
            </a:fld>
            <a:endParaRPr lang="sv-SE"/>
          </a:p>
        </p:txBody>
      </p:sp>
    </p:spTree>
    <p:extLst>
      <p:ext uri="{BB962C8B-B14F-4D97-AF65-F5344CB8AC3E}">
        <p14:creationId xmlns:p14="http://schemas.microsoft.com/office/powerpoint/2010/main" val="3608243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20</a:t>
            </a:fld>
            <a:endParaRPr lang="sv-SE"/>
          </a:p>
        </p:txBody>
      </p:sp>
    </p:spTree>
    <p:extLst>
      <p:ext uri="{BB962C8B-B14F-4D97-AF65-F5344CB8AC3E}">
        <p14:creationId xmlns:p14="http://schemas.microsoft.com/office/powerpoint/2010/main" val="1369918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21</a:t>
            </a:fld>
            <a:endParaRPr lang="sv-SE"/>
          </a:p>
        </p:txBody>
      </p:sp>
    </p:spTree>
    <p:extLst>
      <p:ext uri="{BB962C8B-B14F-4D97-AF65-F5344CB8AC3E}">
        <p14:creationId xmlns:p14="http://schemas.microsoft.com/office/powerpoint/2010/main" val="28501580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22</a:t>
            </a:fld>
            <a:endParaRPr lang="sv-SE"/>
          </a:p>
        </p:txBody>
      </p:sp>
    </p:spTree>
    <p:extLst>
      <p:ext uri="{BB962C8B-B14F-4D97-AF65-F5344CB8AC3E}">
        <p14:creationId xmlns:p14="http://schemas.microsoft.com/office/powerpoint/2010/main" val="2670205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i="1"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23</a:t>
            </a:fld>
            <a:endParaRPr lang="sv-SE"/>
          </a:p>
        </p:txBody>
      </p:sp>
    </p:spTree>
    <p:extLst>
      <p:ext uri="{BB962C8B-B14F-4D97-AF65-F5344CB8AC3E}">
        <p14:creationId xmlns:p14="http://schemas.microsoft.com/office/powerpoint/2010/main" val="37047443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24</a:t>
            </a:fld>
            <a:endParaRPr lang="sv-SE"/>
          </a:p>
        </p:txBody>
      </p:sp>
    </p:spTree>
    <p:extLst>
      <p:ext uri="{BB962C8B-B14F-4D97-AF65-F5344CB8AC3E}">
        <p14:creationId xmlns:p14="http://schemas.microsoft.com/office/powerpoint/2010/main" val="24347433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25</a:t>
            </a:fld>
            <a:endParaRPr lang="sv-SE"/>
          </a:p>
        </p:txBody>
      </p:sp>
    </p:spTree>
    <p:extLst>
      <p:ext uri="{BB962C8B-B14F-4D97-AF65-F5344CB8AC3E}">
        <p14:creationId xmlns:p14="http://schemas.microsoft.com/office/powerpoint/2010/main" val="32249011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26</a:t>
            </a:fld>
            <a:endParaRPr lang="sv-SE"/>
          </a:p>
        </p:txBody>
      </p:sp>
    </p:spTree>
    <p:extLst>
      <p:ext uri="{BB962C8B-B14F-4D97-AF65-F5344CB8AC3E}">
        <p14:creationId xmlns:p14="http://schemas.microsoft.com/office/powerpoint/2010/main" val="6997078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27</a:t>
            </a:fld>
            <a:endParaRPr lang="sv-SE"/>
          </a:p>
        </p:txBody>
      </p:sp>
    </p:spTree>
    <p:extLst>
      <p:ext uri="{BB962C8B-B14F-4D97-AF65-F5344CB8AC3E}">
        <p14:creationId xmlns:p14="http://schemas.microsoft.com/office/powerpoint/2010/main" val="740133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28</a:t>
            </a:fld>
            <a:endParaRPr lang="sv-SE"/>
          </a:p>
        </p:txBody>
      </p:sp>
    </p:spTree>
    <p:extLst>
      <p:ext uri="{BB962C8B-B14F-4D97-AF65-F5344CB8AC3E}">
        <p14:creationId xmlns:p14="http://schemas.microsoft.com/office/powerpoint/2010/main" val="31532065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29</a:t>
            </a:fld>
            <a:endParaRPr lang="sv-SE"/>
          </a:p>
        </p:txBody>
      </p:sp>
    </p:spTree>
    <p:extLst>
      <p:ext uri="{BB962C8B-B14F-4D97-AF65-F5344CB8AC3E}">
        <p14:creationId xmlns:p14="http://schemas.microsoft.com/office/powerpoint/2010/main" val="35489701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30</a:t>
            </a:fld>
            <a:endParaRPr lang="sv-SE"/>
          </a:p>
        </p:txBody>
      </p:sp>
    </p:spTree>
    <p:extLst>
      <p:ext uri="{BB962C8B-B14F-4D97-AF65-F5344CB8AC3E}">
        <p14:creationId xmlns:p14="http://schemas.microsoft.com/office/powerpoint/2010/main" val="7912257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31</a:t>
            </a:fld>
            <a:endParaRPr lang="sv-SE"/>
          </a:p>
        </p:txBody>
      </p:sp>
    </p:spTree>
    <p:extLst>
      <p:ext uri="{BB962C8B-B14F-4D97-AF65-F5344CB8AC3E}">
        <p14:creationId xmlns:p14="http://schemas.microsoft.com/office/powerpoint/2010/main" val="21737010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32</a:t>
            </a:fld>
            <a:endParaRPr lang="sv-SE"/>
          </a:p>
        </p:txBody>
      </p:sp>
    </p:spTree>
    <p:extLst>
      <p:ext uri="{BB962C8B-B14F-4D97-AF65-F5344CB8AC3E}">
        <p14:creationId xmlns:p14="http://schemas.microsoft.com/office/powerpoint/2010/main" val="19351956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33</a:t>
            </a:fld>
            <a:endParaRPr lang="sv-SE"/>
          </a:p>
        </p:txBody>
      </p:sp>
    </p:spTree>
    <p:extLst>
      <p:ext uri="{BB962C8B-B14F-4D97-AF65-F5344CB8AC3E}">
        <p14:creationId xmlns:p14="http://schemas.microsoft.com/office/powerpoint/2010/main" val="17417804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34</a:t>
            </a:fld>
            <a:endParaRPr lang="sv-SE"/>
          </a:p>
        </p:txBody>
      </p:sp>
    </p:spTree>
    <p:extLst>
      <p:ext uri="{BB962C8B-B14F-4D97-AF65-F5344CB8AC3E}">
        <p14:creationId xmlns:p14="http://schemas.microsoft.com/office/powerpoint/2010/main" val="17240479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35</a:t>
            </a:fld>
            <a:endParaRPr lang="sv-SE"/>
          </a:p>
        </p:txBody>
      </p:sp>
    </p:spTree>
    <p:extLst>
      <p:ext uri="{BB962C8B-B14F-4D97-AF65-F5344CB8AC3E}">
        <p14:creationId xmlns:p14="http://schemas.microsoft.com/office/powerpoint/2010/main" val="39136466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36</a:t>
            </a:fld>
            <a:endParaRPr lang="sv-SE"/>
          </a:p>
        </p:txBody>
      </p:sp>
    </p:spTree>
    <p:extLst>
      <p:ext uri="{BB962C8B-B14F-4D97-AF65-F5344CB8AC3E}">
        <p14:creationId xmlns:p14="http://schemas.microsoft.com/office/powerpoint/2010/main" val="4279233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37</a:t>
            </a:fld>
            <a:endParaRPr lang="sv-SE"/>
          </a:p>
        </p:txBody>
      </p:sp>
    </p:spTree>
    <p:extLst>
      <p:ext uri="{BB962C8B-B14F-4D97-AF65-F5344CB8AC3E}">
        <p14:creationId xmlns:p14="http://schemas.microsoft.com/office/powerpoint/2010/main" val="23013761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38</a:t>
            </a:fld>
            <a:endParaRPr lang="sv-SE"/>
          </a:p>
        </p:txBody>
      </p:sp>
    </p:spTree>
    <p:extLst>
      <p:ext uri="{BB962C8B-B14F-4D97-AF65-F5344CB8AC3E}">
        <p14:creationId xmlns:p14="http://schemas.microsoft.com/office/powerpoint/2010/main" val="12419975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C03C412-E5E0-E79A-BF43-C55DA58A8547}"/>
              </a:ext>
            </a:extLst>
          </p:cNvPr>
          <p:cNvSpPr/>
          <p:nvPr userDrawn="1"/>
        </p:nvSpPr>
        <p:spPr>
          <a:xfrm>
            <a:off x="10768800" y="295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p:txBody>
      </p:sp>
    </p:spTree>
    <p:extLst>
      <p:ext uri="{BB962C8B-B14F-4D97-AF65-F5344CB8AC3E}">
        <p14:creationId xmlns:p14="http://schemas.microsoft.com/office/powerpoint/2010/main" val="1564177235"/>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Tree>
    <p:extLst>
      <p:ext uri="{BB962C8B-B14F-4D97-AF65-F5344CB8AC3E}">
        <p14:creationId xmlns:p14="http://schemas.microsoft.com/office/powerpoint/2010/main" val="323233130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1255813"/>
            <a:ext cx="936000" cy="936000"/>
          </a:xfrm>
          <a:prstGeom prst="rect">
            <a:avLst/>
          </a:prstGeom>
        </p:spPr>
      </p:pic>
    </p:spTree>
    <p:extLst>
      <p:ext uri="{BB962C8B-B14F-4D97-AF65-F5344CB8AC3E}">
        <p14:creationId xmlns:p14="http://schemas.microsoft.com/office/powerpoint/2010/main" val="227293283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7046860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15963144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355871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62574960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121001992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296115112"/>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741CD61-46B5-4EC0-6372-56E0193FDFFA}"/>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244830967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18294442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07BC12F-692E-C6EC-7ED9-B6552DA150D5}"/>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9887535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ABD02C8-03A3-8AFE-D8A0-966C11C8343F}"/>
              </a:ext>
            </a:extLst>
          </p:cNvPr>
          <p:cNvSpPr/>
          <p:nvPr userDrawn="1"/>
        </p:nvSpPr>
        <p:spPr>
          <a:xfrm>
            <a:off x="10768800" y="295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337137717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Tree>
    <p:extLst>
      <p:ext uri="{BB962C8B-B14F-4D97-AF65-F5344CB8AC3E}">
        <p14:creationId xmlns:p14="http://schemas.microsoft.com/office/powerpoint/2010/main" val="2566154549"/>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1255813"/>
            <a:ext cx="935480" cy="936000"/>
          </a:xfrm>
          <a:prstGeom prst="rect">
            <a:avLst/>
          </a:prstGeom>
        </p:spPr>
      </p:pic>
    </p:spTree>
    <p:extLst>
      <p:ext uri="{BB962C8B-B14F-4D97-AF65-F5344CB8AC3E}">
        <p14:creationId xmlns:p14="http://schemas.microsoft.com/office/powerpoint/2010/main" val="2142489920"/>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43223315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890257247"/>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937397285"/>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2162792511"/>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1583641357"/>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611435136"/>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7EC2C2B-6B04-19F7-0998-92E1897676E1}"/>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2987843293"/>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255089042"/>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0FB093E-D9BE-A64C-7F32-26C182FC55C2}"/>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974753220"/>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988D454-77BB-347D-11EC-1BB11729F0D8}"/>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343601644"/>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2755566021"/>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1769562236"/>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08105684"/>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3778831563"/>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709063254"/>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48902985"/>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381529586"/>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1529865228"/>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AC383C6-796B-F29D-7137-55C9EC0376F6}"/>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327017201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931608280"/>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E6DAF0A-6B85-A239-49DF-C17884E0DEC3}"/>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496734606"/>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format</a:t>
            </a:r>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1560A13A-DB3F-4AD5-B6AF-BDA0278A0A39}" type="datetimeFigureOut">
              <a:rPr lang="sv-SE" smtClean="0"/>
              <a:t>2024-03-14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21915684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560A13A-DB3F-4AD5-B6AF-BDA0278A0A39}" type="datetimeFigureOut">
              <a:rPr lang="sv-SE" smtClean="0"/>
              <a:t>2024-03-14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9625377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1560A13A-DB3F-4AD5-B6AF-BDA0278A0A39}" type="datetimeFigureOut">
              <a:rPr lang="sv-SE" smtClean="0"/>
              <a:t>2024-03-14</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28535310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78BA074-6E04-C44F-8577-16A4BDF78F3C}"/>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43402682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3001846542"/>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2335595562"/>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20220209"/>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488770856"/>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368646396"/>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98873758"/>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3296109179"/>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2105130876"/>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96700E7-B5FD-F003-E51B-BD4DAAE8FE5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79495385"/>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242779171"/>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DF8636-0D14-752B-1CB3-627509B6191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766430292"/>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FB78850D-C698-E80C-E050-6BCB4D42A610}"/>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85949790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Tree>
    <p:extLst>
      <p:ext uri="{BB962C8B-B14F-4D97-AF65-F5344CB8AC3E}">
        <p14:creationId xmlns:p14="http://schemas.microsoft.com/office/powerpoint/2010/main" val="964581902"/>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1255813"/>
            <a:ext cx="935097" cy="936000"/>
          </a:xfrm>
          <a:prstGeom prst="rect">
            <a:avLst/>
          </a:prstGeom>
        </p:spPr>
      </p:pic>
    </p:spTree>
    <p:extLst>
      <p:ext uri="{BB962C8B-B14F-4D97-AF65-F5344CB8AC3E}">
        <p14:creationId xmlns:p14="http://schemas.microsoft.com/office/powerpoint/2010/main" val="4069423252"/>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2067386703"/>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1831496451"/>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534532093"/>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677335133"/>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4107332449"/>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3171543113"/>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3C6CBC3-7981-30B4-E74B-B4C9AC8C10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1842654747"/>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4099380547"/>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64E026E-AB14-1166-1496-592AC4FC6B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2653540011"/>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266DF855-C6D6-E391-B1B8-76CB196ECFE6}"/>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73700"/>
            <a:ext cx="93502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291102406"/>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Tree>
    <p:extLst>
      <p:ext uri="{BB962C8B-B14F-4D97-AF65-F5344CB8AC3E}">
        <p14:creationId xmlns:p14="http://schemas.microsoft.com/office/powerpoint/2010/main" val="1210742092"/>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1255813"/>
            <a:ext cx="935027" cy="936000"/>
          </a:xfrm>
          <a:prstGeom prst="rect">
            <a:avLst/>
          </a:prstGeom>
        </p:spPr>
      </p:pic>
    </p:spTree>
    <p:extLst>
      <p:ext uri="{BB962C8B-B14F-4D97-AF65-F5344CB8AC3E}">
        <p14:creationId xmlns:p14="http://schemas.microsoft.com/office/powerpoint/2010/main" val="1978602015"/>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791693951"/>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1211442140"/>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688420352"/>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2430756313"/>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661858319"/>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764828404"/>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D1B079B-828A-3AED-E40C-7D9A72D76A13}"/>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556352002"/>
      </p:ext>
    </p:extLst>
  </p:cSld>
  <p:clrMapOvr>
    <a:masterClrMapping/>
  </p:clrMapOvr>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024036168"/>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429160D-1D43-669D-96CC-93628242BAB0}"/>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68877" y="5488308"/>
            <a:ext cx="953999" cy="954992"/>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524106257"/>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4" name="Bildobjekt 3">
            <a:extLst>
              <a:ext uri="{FF2B5EF4-FFF2-40B4-BE49-F238E27FC236}">
                <a16:creationId xmlns:a16="http://schemas.microsoft.com/office/drawing/2014/main" id="{634B3C61-0B6D-F0CA-8C53-C6C8656E51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247303242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sidfot 6"/>
          <p:cNvSpPr>
            <a:spLocks noGrp="1"/>
          </p:cNvSpPr>
          <p:nvPr>
            <p:ph type="ftr" sz="quarter" idx="10"/>
          </p:nvPr>
        </p:nvSpPr>
        <p:spPr/>
        <p:txBody>
          <a:bodyPr/>
          <a:lstStyle/>
          <a:p>
            <a:r>
              <a:rPr lang="sv-SE"/>
              <a:t>Presentationsnamn</a:t>
            </a:r>
            <a:endParaRPr lang="sv-SE" sz="1067"/>
          </a:p>
        </p:txBody>
      </p:sp>
    </p:spTree>
    <p:extLst>
      <p:ext uri="{BB962C8B-B14F-4D97-AF65-F5344CB8AC3E}">
        <p14:creationId xmlns:p14="http://schemas.microsoft.com/office/powerpoint/2010/main" val="179895376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191444579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Rektangel 2">
            <a:extLst>
              <a:ext uri="{FF2B5EF4-FFF2-40B4-BE49-F238E27FC236}">
                <a16:creationId xmlns:a16="http://schemas.microsoft.com/office/drawing/2014/main" id="{C8B292A0-02B3-063C-95DB-F1C5C28C76D5}"/>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a:t>Klicka här för att lägga till rubrik</a:t>
            </a:r>
          </a:p>
        </p:txBody>
      </p:sp>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pic>
        <p:nvPicPr>
          <p:cNvPr id="6" name="Bild 5">
            <a:extLst>
              <a:ext uri="{FF2B5EF4-FFF2-40B4-BE49-F238E27FC236}">
                <a16:creationId xmlns:a16="http://schemas.microsoft.com/office/drawing/2014/main" id="{B14C4BAD-3ECA-CFF2-DE5B-135146EA76E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Tree>
    <p:extLst>
      <p:ext uri="{BB962C8B-B14F-4D97-AF65-F5344CB8AC3E}">
        <p14:creationId xmlns:p14="http://schemas.microsoft.com/office/powerpoint/2010/main" val="1560029901"/>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Tree>
    <p:extLst>
      <p:ext uri="{BB962C8B-B14F-4D97-AF65-F5344CB8AC3E}">
        <p14:creationId xmlns:p14="http://schemas.microsoft.com/office/powerpoint/2010/main" val="1198519891"/>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1255813"/>
            <a:ext cx="934994" cy="936000"/>
          </a:xfrm>
          <a:prstGeom prst="rect">
            <a:avLst/>
          </a:prstGeom>
        </p:spPr>
      </p:pic>
    </p:spTree>
    <p:extLst>
      <p:ext uri="{BB962C8B-B14F-4D97-AF65-F5344CB8AC3E}">
        <p14:creationId xmlns:p14="http://schemas.microsoft.com/office/powerpoint/2010/main" val="2816625338"/>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839319460"/>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4112252969"/>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473713145"/>
      </p:ext>
    </p:extLst>
  </p:cSld>
  <p:clrMapOvr>
    <a:masterClrMapping/>
  </p:clrMapOvr>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553071939"/>
      </p:ext>
    </p:extLst>
  </p:cSld>
  <p:clrMapOvr>
    <a:masterClrMapping/>
  </p:clrMapOvr>
  <p:extLst>
    <p:ext uri="{DCECCB84-F9BA-43D5-87BE-67443E8EF086}">
      <p15:sldGuideLst xmlns:p15="http://schemas.microsoft.com/office/powerpoint/2012/main"/>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2607251153"/>
      </p:ext>
    </p:extLst>
  </p:cSld>
  <p:clrMapOvr>
    <a:masterClrMapping/>
  </p:clrMapOvr>
  <p:extLst>
    <p:ext uri="{DCECCB84-F9BA-43D5-87BE-67443E8EF086}">
      <p15:sldGuideLst xmlns:p15="http://schemas.microsoft.com/office/powerpoint/2012/main"/>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913962067"/>
      </p:ext>
    </p:extLst>
  </p:cSld>
  <p:clrMapOvr>
    <a:masterClrMapping/>
  </p:clrMapOvr>
  <p:extLst>
    <p:ext uri="{DCECCB84-F9BA-43D5-87BE-67443E8EF086}">
      <p15:sldGuideLst xmlns:p15="http://schemas.microsoft.com/office/powerpoint/2012/main"/>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6DB0430-C350-F4BF-50DF-D0544F3BD3FB}"/>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pic>
        <p:nvPicPr>
          <p:cNvPr id="4" name="Bild 3">
            <a:extLst>
              <a:ext uri="{FF2B5EF4-FFF2-40B4-BE49-F238E27FC236}">
                <a16:creationId xmlns:a16="http://schemas.microsoft.com/office/drawing/2014/main" id="{423476E8-78DB-0C20-9EA9-E1118E7FE99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1316697641"/>
      </p:ext>
    </p:extLst>
  </p:cSld>
  <p:clrMapOvr>
    <a:masterClrMapping/>
  </p:clrMapOvr>
  <p:extLst>
    <p:ext uri="{DCECCB84-F9BA-43D5-87BE-67443E8EF086}">
      <p15:sldGuideLst xmlns:p15="http://schemas.microsoft.com/office/powerpoint/2012/main"/>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250404700"/>
      </p:ext>
    </p:extLst>
  </p:cSld>
  <p:clrMapOvr>
    <a:masterClrMapping/>
  </p:clrMapOvr>
  <p:extLst>
    <p:ext uri="{DCECCB84-F9BA-43D5-87BE-67443E8EF086}">
      <p15:sldGuideLst xmlns:p15="http://schemas.microsoft.com/office/powerpoint/2012/main"/>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193D3E2-3E2E-2A1C-24C9-5911C5BDCEBE}"/>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2088374623"/>
      </p:ext>
    </p:extLst>
  </p:cSld>
  <p:clrMapOvr>
    <a:masterClrMapping/>
  </p:clrMapOvr>
  <p:extLst>
    <p:ext uri="{DCECCB84-F9BA-43D5-87BE-67443E8EF086}">
      <p15:sldGuideLst xmlns:p15="http://schemas.microsoft.com/office/powerpoint/2012/main"/>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a:t>Klicka på ikonen för att lägga till en bild</a:t>
            </a:r>
          </a:p>
        </p:txBody>
      </p:sp>
      <p:pic>
        <p:nvPicPr>
          <p:cNvPr id="7" name="Bildobjekt 6">
            <a:extLst>
              <a:ext uri="{FF2B5EF4-FFF2-40B4-BE49-F238E27FC236}">
                <a16:creationId xmlns:a16="http://schemas.microsoft.com/office/drawing/2014/main" id="{03E0DEE2-831C-2D92-5DF1-D6D2FC2512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4000" y="2975098"/>
            <a:ext cx="910799" cy="910799"/>
          </a:xfrm>
          <a:prstGeom prst="rect">
            <a:avLst/>
          </a:prstGeom>
        </p:spPr>
      </p:pic>
    </p:spTree>
    <p:extLst>
      <p:ext uri="{BB962C8B-B14F-4D97-AF65-F5344CB8AC3E}">
        <p14:creationId xmlns:p14="http://schemas.microsoft.com/office/powerpoint/2010/main" val="17173020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pic>
        <p:nvPicPr>
          <p:cNvPr id="7" name="Bildobjekt 6">
            <a:extLst>
              <a:ext uri="{FF2B5EF4-FFF2-40B4-BE49-F238E27FC236}">
                <a16:creationId xmlns:a16="http://schemas.microsoft.com/office/drawing/2014/main" id="{01DAEBCF-EC9C-96A0-630A-78C20B7D5B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4000" y="2975098"/>
            <a:ext cx="910799" cy="910799"/>
          </a:xfrm>
          <a:prstGeom prst="rect">
            <a:avLst/>
          </a:prstGeom>
        </p:spPr>
      </p:pic>
    </p:spTree>
    <p:extLst>
      <p:ext uri="{BB962C8B-B14F-4D97-AF65-F5344CB8AC3E}">
        <p14:creationId xmlns:p14="http://schemas.microsoft.com/office/powerpoint/2010/main" val="3998446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6" name="Bildobjekt 5">
            <a:extLst>
              <a:ext uri="{FF2B5EF4-FFF2-40B4-BE49-F238E27FC236}">
                <a16:creationId xmlns:a16="http://schemas.microsoft.com/office/drawing/2014/main" id="{93063157-771C-F6C8-7F76-6142B337F8E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4000" y="1268413"/>
            <a:ext cx="910799" cy="910799"/>
          </a:xfrm>
          <a:prstGeom prst="rect">
            <a:avLst/>
          </a:prstGeom>
        </p:spPr>
      </p:pic>
    </p:spTree>
    <p:extLst>
      <p:ext uri="{BB962C8B-B14F-4D97-AF65-F5344CB8AC3E}">
        <p14:creationId xmlns:p14="http://schemas.microsoft.com/office/powerpoint/2010/main" val="8820152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4" name="Bildobjekt 3">
            <a:extLst>
              <a:ext uri="{FF2B5EF4-FFF2-40B4-BE49-F238E27FC236}">
                <a16:creationId xmlns:a16="http://schemas.microsoft.com/office/drawing/2014/main" id="{634B3C61-0B6D-F0CA-8C53-C6C8656E51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117743556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a:p>
            <a:pPr lvl="1"/>
            <a:endParaRPr lang="sv-SE"/>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objekt 5">
            <a:extLst>
              <a:ext uri="{FF2B5EF4-FFF2-40B4-BE49-F238E27FC236}">
                <a16:creationId xmlns:a16="http://schemas.microsoft.com/office/drawing/2014/main" id="{0180860D-BAC7-D497-A1A7-694C253D89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26443180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268073597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2D31428F-86E1-0391-F9E2-E1F94088D3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257609232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5" name="Bildobjekt 4">
            <a:extLst>
              <a:ext uri="{FF2B5EF4-FFF2-40B4-BE49-F238E27FC236}">
                <a16:creationId xmlns:a16="http://schemas.microsoft.com/office/drawing/2014/main" id="{C9C19F31-180F-33B0-2F6D-6FF71076FE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4000" y="5491201"/>
            <a:ext cx="910799" cy="910799"/>
          </a:xfrm>
          <a:prstGeom prst="rect">
            <a:avLst/>
          </a:prstGeom>
        </p:spPr>
      </p:pic>
    </p:spTree>
    <p:extLst>
      <p:ext uri="{BB962C8B-B14F-4D97-AF65-F5344CB8AC3E}">
        <p14:creationId xmlns:p14="http://schemas.microsoft.com/office/powerpoint/2010/main" val="285541628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pic>
        <p:nvPicPr>
          <p:cNvPr id="5" name="Bildobjekt 4">
            <a:extLst>
              <a:ext uri="{FF2B5EF4-FFF2-40B4-BE49-F238E27FC236}">
                <a16:creationId xmlns:a16="http://schemas.microsoft.com/office/drawing/2014/main" id="{A51F795E-1441-1477-A8CA-44A478A765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4000" y="5491200"/>
            <a:ext cx="910799" cy="910799"/>
          </a:xfrm>
          <a:prstGeom prst="rect">
            <a:avLst/>
          </a:prstGeom>
        </p:spPr>
      </p:pic>
    </p:spTree>
    <p:extLst>
      <p:ext uri="{BB962C8B-B14F-4D97-AF65-F5344CB8AC3E}">
        <p14:creationId xmlns:p14="http://schemas.microsoft.com/office/powerpoint/2010/main" val="374377472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sidfot 6"/>
          <p:cNvSpPr>
            <a:spLocks noGrp="1"/>
          </p:cNvSpPr>
          <p:nvPr>
            <p:ph type="ftr" sz="quarter" idx="10"/>
          </p:nvPr>
        </p:nvSpPr>
        <p:spPr/>
        <p:txBody>
          <a:bodyPr/>
          <a:lstStyle/>
          <a:p>
            <a:r>
              <a:rPr lang="sv-SE"/>
              <a:t>Presentationsnamn</a:t>
            </a:r>
            <a:endParaRPr lang="sv-SE" sz="1067"/>
          </a:p>
        </p:txBody>
      </p:sp>
    </p:spTree>
    <p:extLst>
      <p:ext uri="{BB962C8B-B14F-4D97-AF65-F5344CB8AC3E}">
        <p14:creationId xmlns:p14="http://schemas.microsoft.com/office/powerpoint/2010/main" val="23472220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200033677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cSld name="Tom">
    <p:bg>
      <p:bgPr>
        <a:solidFill>
          <a:srgbClr val="EC6707"/>
        </a:solidFill>
        <a:effectLst/>
      </p:bgPr>
    </p:bg>
    <p:spTree>
      <p:nvGrpSpPr>
        <p:cNvPr id="1" name=""/>
        <p:cNvGrpSpPr/>
        <p:nvPr/>
      </p:nvGrpSpPr>
      <p:grpSpPr>
        <a:xfrm>
          <a:off x="0" y="0"/>
          <a:ext cx="0" cy="0"/>
          <a:chOff x="0" y="0"/>
          <a:chExt cx="0" cy="0"/>
        </a:xfrm>
      </p:grpSpPr>
      <p:sp>
        <p:nvSpPr>
          <p:cNvPr id="2" name="Platshållare för datum 3"/>
          <p:cNvSpPr>
            <a:spLocks noGrp="1"/>
          </p:cNvSpPr>
          <p:nvPr>
            <p:ph type="dt" sz="half" idx="10"/>
          </p:nvPr>
        </p:nvSpPr>
        <p:spPr/>
        <p:txBody>
          <a:bodyPr/>
          <a:lstStyle>
            <a:lvl1pPr>
              <a:defRPr/>
            </a:lvl1pPr>
          </a:lstStyle>
          <a:p>
            <a:pPr>
              <a:defRPr/>
            </a:pPr>
            <a:fld id="{877FA946-3FAA-4D9D-B470-AAEB3DA12794}" type="datetime1">
              <a:rPr lang="sv-SE"/>
              <a:pPr>
                <a:defRPr/>
              </a:pPr>
              <a:t>2024-03-14</a:t>
            </a:fld>
            <a:endParaRPr lang="sv-SE"/>
          </a:p>
        </p:txBody>
      </p:sp>
      <p:sp>
        <p:nvSpPr>
          <p:cNvPr id="3" name="Platshållare för sidfot 4"/>
          <p:cNvSpPr>
            <a:spLocks noGrp="1"/>
          </p:cNvSpPr>
          <p:nvPr>
            <p:ph type="ftr" sz="quarter" idx="11"/>
          </p:nvPr>
        </p:nvSpPr>
        <p:spPr/>
        <p:txBody>
          <a:bodyPr/>
          <a:lstStyle>
            <a:lvl1pPr>
              <a:defRPr/>
            </a:lvl1pPr>
          </a:lstStyle>
          <a:p>
            <a:pPr>
              <a:defRPr/>
            </a:pPr>
            <a:r>
              <a:rPr lang="sv-SE"/>
              <a:t>Styrelse och FL ws oktober 2016</a:t>
            </a:r>
          </a:p>
        </p:txBody>
      </p:sp>
      <p:sp>
        <p:nvSpPr>
          <p:cNvPr id="4" name="Platshållare för bildnummer 5"/>
          <p:cNvSpPr>
            <a:spLocks noGrp="1"/>
          </p:cNvSpPr>
          <p:nvPr>
            <p:ph type="sldNum" sz="quarter" idx="12"/>
          </p:nvPr>
        </p:nvSpPr>
        <p:spPr/>
        <p:txBody>
          <a:bodyPr/>
          <a:lstStyle>
            <a:lvl1pPr>
              <a:defRPr/>
            </a:lvl1pPr>
          </a:lstStyle>
          <a:p>
            <a:pPr>
              <a:defRPr/>
            </a:pPr>
            <a:fld id="{8A81D26E-64E4-43AD-8F05-5DEBA4EB4CE2}" type="slidenum">
              <a:rPr lang="sv-SE"/>
              <a:pPr>
                <a:defRPr/>
              </a:pPr>
              <a:t>‹#›</a:t>
            </a:fld>
            <a:endParaRPr lang="sv-SE"/>
          </a:p>
        </p:txBody>
      </p:sp>
    </p:spTree>
    <p:extLst>
      <p:ext uri="{BB962C8B-B14F-4D97-AF65-F5344CB8AC3E}">
        <p14:creationId xmlns:p14="http://schemas.microsoft.com/office/powerpoint/2010/main" val="385042454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7294106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theme" Target="../theme/theme3.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theme" Target="../theme/theme4.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theme" Target="../theme/theme5.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2" Type="http://schemas.openxmlformats.org/officeDocument/2006/relationships/slideLayout" Target="../slideLayouts/slideLayout65.xml"/><Relationship Id="rId16" Type="http://schemas.openxmlformats.org/officeDocument/2006/relationships/theme" Target="../theme/theme6.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theme" Target="../theme/theme7.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463358489"/>
      </p:ext>
    </p:extLst>
  </p:cSld>
  <p:clrMap bg1="lt1" tx1="dk1" bg2="lt2" tx2="dk2" accent1="accent1" accent2="accent2" accent3="accent3" accent4="accent4" accent5="accent5" accent6="accent6" hlink="hlink" folHlink="folHlink"/>
  <p:sldLayoutIdLst>
    <p:sldLayoutId id="2147484169" r:id="rId1"/>
    <p:sldLayoutId id="2147484170" r:id="rId2"/>
    <p:sldLayoutId id="2147484171" r:id="rId3"/>
    <p:sldLayoutId id="2147484172" r:id="rId4"/>
    <p:sldLayoutId id="2147484173" r:id="rId5"/>
    <p:sldLayoutId id="2147484174" r:id="rId6"/>
    <p:sldLayoutId id="2147484175" r:id="rId7"/>
    <p:sldLayoutId id="2147484176" r:id="rId8"/>
    <p:sldLayoutId id="2147484177" r:id="rId9"/>
    <p:sldLayoutId id="2147484178" r:id="rId10"/>
    <p:sldLayoutId id="2147484179" r:id="rId11"/>
    <p:sldLayoutId id="214748418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927536830"/>
      </p:ext>
    </p:extLst>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 id="2147484245"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012709071"/>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 id="2147484260" r:id="rId12"/>
    <p:sldLayoutId id="2147484313" r:id="rId13"/>
    <p:sldLayoutId id="2147484314" r:id="rId14"/>
    <p:sldLayoutId id="2147484315" r:id="rId15"/>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03076574"/>
      </p:ext>
    </p:extLst>
  </p:cSld>
  <p:clrMap bg1="lt1" tx1="dk1" bg2="lt2" tx2="dk2" accent1="accent1" accent2="accent2" accent3="accent3" accent4="accent4" accent5="accent5" accent6="accent6" hlink="hlink" folHlink="folHlink"/>
  <p:sldLayoutIdLst>
    <p:sldLayoutId id="2147484262" r:id="rId1"/>
    <p:sldLayoutId id="2147484263" r:id="rId2"/>
    <p:sldLayoutId id="2147484264" r:id="rId3"/>
    <p:sldLayoutId id="2147484265" r:id="rId4"/>
    <p:sldLayoutId id="2147484266" r:id="rId5"/>
    <p:sldLayoutId id="2147484267" r:id="rId6"/>
    <p:sldLayoutId id="2147484268" r:id="rId7"/>
    <p:sldLayoutId id="2147484269" r:id="rId8"/>
    <p:sldLayoutId id="2147484270" r:id="rId9"/>
    <p:sldLayoutId id="2147484271" r:id="rId10"/>
    <p:sldLayoutId id="2147484272" r:id="rId11"/>
    <p:sldLayoutId id="2147484273"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540267955"/>
      </p:ext>
    </p:extLst>
  </p:cSld>
  <p:clrMap bg1="lt1" tx1="dk1" bg2="lt2" tx2="dk2" accent1="accent1" accent2="accent2" accent3="accent3" accent4="accent4" accent5="accent5" accent6="accent6" hlink="hlink" folHlink="folHlink"/>
  <p:sldLayoutIdLst>
    <p:sldLayoutId id="2147484275" r:id="rId1"/>
    <p:sldLayoutId id="2147484276" r:id="rId2"/>
    <p:sldLayoutId id="2147484277" r:id="rId3"/>
    <p:sldLayoutId id="2147484278" r:id="rId4"/>
    <p:sldLayoutId id="2147484279" r:id="rId5"/>
    <p:sldLayoutId id="2147484280" r:id="rId6"/>
    <p:sldLayoutId id="2147484281" r:id="rId7"/>
    <p:sldLayoutId id="2147484282" r:id="rId8"/>
    <p:sldLayoutId id="2147484283" r:id="rId9"/>
    <p:sldLayoutId id="2147484284" r:id="rId10"/>
    <p:sldLayoutId id="2147484285" r:id="rId11"/>
    <p:sldLayoutId id="2147484286"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520883518"/>
      </p:ext>
    </p:extLst>
  </p:cSld>
  <p:clrMap bg1="lt1" tx1="dk1" bg2="lt2" tx2="dk2" accent1="accent1" accent2="accent2" accent3="accent3" accent4="accent4" accent5="accent5" accent6="accent6" hlink="hlink" folHlink="folHlink"/>
  <p:sldLayoutIdLst>
    <p:sldLayoutId id="2147484288" r:id="rId1"/>
    <p:sldLayoutId id="2147484289" r:id="rId2"/>
    <p:sldLayoutId id="2147484290" r:id="rId3"/>
    <p:sldLayoutId id="2147484291" r:id="rId4"/>
    <p:sldLayoutId id="2147484292" r:id="rId5"/>
    <p:sldLayoutId id="2147484293" r:id="rId6"/>
    <p:sldLayoutId id="2147484294" r:id="rId7"/>
    <p:sldLayoutId id="2147484295" r:id="rId8"/>
    <p:sldLayoutId id="2147484296" r:id="rId9"/>
    <p:sldLayoutId id="2147484297" r:id="rId10"/>
    <p:sldLayoutId id="2147484298" r:id="rId11"/>
    <p:sldLayoutId id="2147484299" r:id="rId12"/>
    <p:sldLayoutId id="2147484316" r:id="rId13"/>
    <p:sldLayoutId id="2147484317" r:id="rId14"/>
    <p:sldLayoutId id="2147484318" r:id="rId15"/>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059602267"/>
      </p:ext>
    </p:extLst>
  </p:cSld>
  <p:clrMap bg1="lt1" tx1="dk1" bg2="lt2" tx2="dk2" accent1="accent1" accent2="accent2" accent3="accent3" accent4="accent4" accent5="accent5" accent6="accent6" hlink="hlink" folHlink="folHlink"/>
  <p:sldLayoutIdLst>
    <p:sldLayoutId id="2147484301" r:id="rId1"/>
    <p:sldLayoutId id="2147484302" r:id="rId2"/>
    <p:sldLayoutId id="2147484303" r:id="rId3"/>
    <p:sldLayoutId id="2147484304" r:id="rId4"/>
    <p:sldLayoutId id="2147484305" r:id="rId5"/>
    <p:sldLayoutId id="2147484306" r:id="rId6"/>
    <p:sldLayoutId id="2147484307" r:id="rId7"/>
    <p:sldLayoutId id="2147484308" r:id="rId8"/>
    <p:sldLayoutId id="2147484309" r:id="rId9"/>
    <p:sldLayoutId id="2147484310" r:id="rId10"/>
    <p:sldLayoutId id="2147484311" r:id="rId11"/>
    <p:sldLayoutId id="2147484312"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754561782"/>
      </p:ext>
    </p:extLst>
  </p:cSld>
  <p:clrMap bg1="lt1" tx1="dk1" bg2="lt2" tx2="dk2" accent1="accent1" accent2="accent2" accent3="accent3" accent4="accent4" accent5="accent5" accent6="accent6" hlink="hlink" folHlink="folHlink"/>
  <p:sldLayoutIdLst>
    <p:sldLayoutId id="2147484321" r:id="rId1"/>
    <p:sldLayoutId id="2147484322" r:id="rId2"/>
    <p:sldLayoutId id="2147484323" r:id="rId3"/>
    <p:sldLayoutId id="2147484324" r:id="rId4"/>
    <p:sldLayoutId id="2147484325" r:id="rId5"/>
    <p:sldLayoutId id="2147484326" r:id="rId6"/>
    <p:sldLayoutId id="2147484327" r:id="rId7"/>
    <p:sldLayoutId id="2147484328" r:id="rId8"/>
    <p:sldLayoutId id="2147484329" r:id="rId9"/>
    <p:sldLayoutId id="2147484330" r:id="rId10"/>
    <p:sldLayoutId id="2147484331" r:id="rId11"/>
    <p:sldLayoutId id="2147484332" r:id="rId12"/>
    <p:sldLayoutId id="2147484333" r:id="rId13"/>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7.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6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6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5.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67.xml"/><Relationship Id="rId4" Type="http://schemas.openxmlformats.org/officeDocument/2006/relationships/image" Target="../media/image14.sv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7.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7.xml"/><Relationship Id="rId1" Type="http://schemas.openxmlformats.org/officeDocument/2006/relationships/slideLayout" Target="../slideLayouts/slideLayout6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4C22B-96D9-9EEC-53F5-CB204F92315C}"/>
            </a:ext>
          </a:extLst>
        </p:cNvPr>
        <p:cNvGrpSpPr/>
        <p:nvPr/>
      </p:nvGrpSpPr>
      <p:grpSpPr>
        <a:xfrm>
          <a:off x="0" y="0"/>
          <a:ext cx="0" cy="0"/>
          <a:chOff x="0" y="0"/>
          <a:chExt cx="0" cy="0"/>
        </a:xfrm>
      </p:grpSpPr>
      <p:sp>
        <p:nvSpPr>
          <p:cNvPr id="4" name="Underrubrik 3">
            <a:extLst>
              <a:ext uri="{FF2B5EF4-FFF2-40B4-BE49-F238E27FC236}">
                <a16:creationId xmlns:a16="http://schemas.microsoft.com/office/drawing/2014/main" id="{0CBF9166-EE02-FC02-105C-DB920D380811}"/>
              </a:ext>
            </a:extLst>
          </p:cNvPr>
          <p:cNvSpPr>
            <a:spLocks noGrp="1"/>
          </p:cNvSpPr>
          <p:nvPr>
            <p:ph type="subTitle" idx="1"/>
          </p:nvPr>
        </p:nvSpPr>
        <p:spPr/>
        <p:txBody>
          <a:bodyPr/>
          <a:lstStyle/>
          <a:p>
            <a:r>
              <a:rPr lang="sv-SE" dirty="0"/>
              <a:t>2024-03-14, Ledarforum</a:t>
            </a:r>
          </a:p>
        </p:txBody>
      </p:sp>
      <p:sp>
        <p:nvSpPr>
          <p:cNvPr id="3" name="Rubrik 2">
            <a:extLst>
              <a:ext uri="{FF2B5EF4-FFF2-40B4-BE49-F238E27FC236}">
                <a16:creationId xmlns:a16="http://schemas.microsoft.com/office/drawing/2014/main" id="{55435A07-E58D-7ADC-A22D-306348FB87D0}"/>
              </a:ext>
            </a:extLst>
          </p:cNvPr>
          <p:cNvSpPr>
            <a:spLocks noGrp="1"/>
          </p:cNvSpPr>
          <p:nvPr>
            <p:ph type="ctrTitle"/>
          </p:nvPr>
        </p:nvSpPr>
        <p:spPr>
          <a:xfrm>
            <a:off x="874713" y="3882902"/>
            <a:ext cx="9144000" cy="1495794"/>
          </a:xfrm>
        </p:spPr>
        <p:txBody>
          <a:bodyPr/>
          <a:lstStyle/>
          <a:p>
            <a:r>
              <a:rPr lang="sv-SE" dirty="0"/>
              <a:t>Nuläge organisationsförändringen</a:t>
            </a:r>
          </a:p>
        </p:txBody>
      </p:sp>
      <p:sp>
        <p:nvSpPr>
          <p:cNvPr id="5" name="Platshållare för bild 4">
            <a:extLst>
              <a:ext uri="{FF2B5EF4-FFF2-40B4-BE49-F238E27FC236}">
                <a16:creationId xmlns:a16="http://schemas.microsoft.com/office/drawing/2014/main" id="{229832D1-7F02-C0B1-B44C-62036C56A8AC}"/>
              </a:ext>
            </a:extLst>
          </p:cNvPr>
          <p:cNvSpPr>
            <a:spLocks noGrp="1" noRot="1" noMove="1" noResize="1" noEditPoints="1" noAdjustHandles="1" noChangeArrowheads="1" noChangeShapeType="1"/>
          </p:cNvSpPr>
          <p:nvPr>
            <p:ph type="pic" sz="quarter" idx="10"/>
          </p:nvPr>
        </p:nvSpPr>
        <p:spPr/>
        <p:txBody>
          <a:bodyPr/>
          <a:lstStyle/>
          <a:p>
            <a:endParaRPr lang="sv-SE"/>
          </a:p>
        </p:txBody>
      </p:sp>
    </p:spTree>
    <p:extLst>
      <p:ext uri="{BB962C8B-B14F-4D97-AF65-F5344CB8AC3E}">
        <p14:creationId xmlns:p14="http://schemas.microsoft.com/office/powerpoint/2010/main" val="3966733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52819E2D-E576-C939-748F-02E44AFF290A}"/>
              </a:ext>
            </a:extLst>
          </p:cNvPr>
          <p:cNvSpPr txBox="1"/>
          <p:nvPr/>
        </p:nvSpPr>
        <p:spPr>
          <a:xfrm>
            <a:off x="597493" y="1815496"/>
            <a:ext cx="10271643" cy="38164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spcAft>
                <a:spcPts val="1200"/>
              </a:spcAft>
              <a:buFont typeface="Arial" panose="020B0604020202020204" pitchFamily="34" charset="0"/>
              <a:buChar char="•"/>
            </a:pPr>
            <a:r>
              <a:rPr lang="sv-SE" dirty="0"/>
              <a:t>Vad vi är i processen</a:t>
            </a:r>
          </a:p>
          <a:p>
            <a:pPr marL="285750" indent="-285750">
              <a:spcAft>
                <a:spcPts val="1200"/>
              </a:spcAft>
              <a:buFont typeface="Arial" panose="020B0604020202020204" pitchFamily="34" charset="0"/>
              <a:buChar char="•"/>
            </a:pPr>
            <a:r>
              <a:rPr lang="sv-SE" dirty="0"/>
              <a:t>Beslut nya verksamhetsområden</a:t>
            </a:r>
          </a:p>
          <a:p>
            <a:pPr marL="285750" indent="-285750">
              <a:spcAft>
                <a:spcPts val="1200"/>
              </a:spcAft>
              <a:buFont typeface="Arial" panose="020B0604020202020204" pitchFamily="34" charset="0"/>
              <a:buChar char="•"/>
            </a:pPr>
            <a:r>
              <a:rPr lang="sv-SE" dirty="0"/>
              <a:t>Återblick syfte med organisationsförändringen</a:t>
            </a:r>
          </a:p>
          <a:p>
            <a:pPr marL="285750" indent="-285750">
              <a:spcAft>
                <a:spcPts val="1200"/>
              </a:spcAft>
              <a:buFont typeface="Arial" panose="020B0604020202020204" pitchFamily="34" charset="0"/>
              <a:buChar char="•"/>
            </a:pPr>
            <a:r>
              <a:rPr lang="sv-SE" dirty="0"/>
              <a:t>Möjlighetsbedömning</a:t>
            </a:r>
          </a:p>
          <a:p>
            <a:pPr marL="285750" indent="-285750">
              <a:spcAft>
                <a:spcPts val="1200"/>
              </a:spcAft>
              <a:buFont typeface="Arial" panose="020B0604020202020204" pitchFamily="34" charset="0"/>
              <a:buChar char="•"/>
            </a:pPr>
            <a:r>
              <a:rPr lang="sv-SE" dirty="0"/>
              <a:t>Reviderat förslag till uppbyggnad av organisation</a:t>
            </a:r>
          </a:p>
          <a:p>
            <a:pPr marL="285750" indent="-285750">
              <a:spcAft>
                <a:spcPts val="1200"/>
              </a:spcAft>
              <a:buFont typeface="Arial" panose="020B0604020202020204" pitchFamily="34" charset="0"/>
              <a:buChar char="•"/>
            </a:pPr>
            <a:r>
              <a:rPr lang="sv-SE" dirty="0"/>
              <a:t>Risk- och konsekvensanalys ur ett verksamhetsperspektiv</a:t>
            </a:r>
          </a:p>
          <a:p>
            <a:pPr marL="285750" indent="-285750">
              <a:spcAft>
                <a:spcPts val="1200"/>
              </a:spcAft>
              <a:buFont typeface="Arial" panose="020B0604020202020204" pitchFamily="34" charset="0"/>
              <a:buChar char="•"/>
            </a:pPr>
            <a:r>
              <a:rPr lang="sv-SE" dirty="0"/>
              <a:t>Riskbedömning av arbetsmiljön</a:t>
            </a:r>
          </a:p>
          <a:p>
            <a:pPr marL="285750" indent="-285750">
              <a:spcAft>
                <a:spcPts val="1200"/>
              </a:spcAft>
              <a:buFont typeface="Arial" panose="020B0604020202020204" pitchFamily="34" charset="0"/>
              <a:buChar char="•"/>
            </a:pPr>
            <a:r>
              <a:rPr lang="sv-SE" dirty="0"/>
              <a:t>Medskick</a:t>
            </a:r>
          </a:p>
          <a:p>
            <a:pPr marL="285750" indent="-285750">
              <a:spcAft>
                <a:spcPts val="1200"/>
              </a:spcAft>
              <a:buFont typeface="Arial" panose="020B0604020202020204" pitchFamily="34" charset="0"/>
              <a:buChar char="•"/>
            </a:pPr>
            <a:r>
              <a:rPr lang="sv-SE" dirty="0"/>
              <a:t>Ställ frågor under tiden</a:t>
            </a:r>
          </a:p>
        </p:txBody>
      </p:sp>
      <p:sp>
        <p:nvSpPr>
          <p:cNvPr id="6" name="Rubrik 3">
            <a:extLst>
              <a:ext uri="{FF2B5EF4-FFF2-40B4-BE49-F238E27FC236}">
                <a16:creationId xmlns:a16="http://schemas.microsoft.com/office/drawing/2014/main" id="{9496E31C-6F46-36D5-2BD6-F7B97529CE29}"/>
              </a:ext>
            </a:extLst>
          </p:cNvPr>
          <p:cNvSpPr>
            <a:spLocks noGrp="1"/>
          </p:cNvSpPr>
          <p:nvPr>
            <p:ph type="ctrTitle"/>
          </p:nvPr>
        </p:nvSpPr>
        <p:spPr>
          <a:xfrm>
            <a:off x="644675" y="899771"/>
            <a:ext cx="10464000" cy="498598"/>
          </a:xfrm>
        </p:spPr>
        <p:txBody>
          <a:bodyPr/>
          <a:lstStyle/>
          <a:p>
            <a:r>
              <a:rPr lang="sv-SE" sz="3600" dirty="0"/>
              <a:t>Punkter som kommer beröras</a:t>
            </a:r>
          </a:p>
        </p:txBody>
      </p:sp>
    </p:spTree>
    <p:extLst>
      <p:ext uri="{BB962C8B-B14F-4D97-AF65-F5344CB8AC3E}">
        <p14:creationId xmlns:p14="http://schemas.microsoft.com/office/powerpoint/2010/main" val="3870673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473D7287-B596-8267-BA11-E97BE96AD43B}"/>
              </a:ext>
            </a:extLst>
          </p:cNvPr>
          <p:cNvSpPr>
            <a:spLocks noGrp="1"/>
          </p:cNvSpPr>
          <p:nvPr>
            <p:ph type="body" sz="half" idx="2"/>
          </p:nvPr>
        </p:nvSpPr>
        <p:spPr>
          <a:xfrm>
            <a:off x="874712" y="1440000"/>
            <a:ext cx="9576883" cy="567811"/>
          </a:xfrm>
        </p:spPr>
        <p:txBody>
          <a:bodyPr/>
          <a:lstStyle/>
          <a:p>
            <a:pPr marL="285750" indent="-285750">
              <a:buFont typeface="Arial" panose="020B0604020202020204" pitchFamily="34" charset="0"/>
              <a:buChar char="•"/>
            </a:pPr>
            <a:endParaRPr lang="sv-SE" b="1" dirty="0"/>
          </a:p>
        </p:txBody>
      </p:sp>
      <p:sp>
        <p:nvSpPr>
          <p:cNvPr id="4" name="Rubrik 3">
            <a:extLst>
              <a:ext uri="{FF2B5EF4-FFF2-40B4-BE49-F238E27FC236}">
                <a16:creationId xmlns:a16="http://schemas.microsoft.com/office/drawing/2014/main" id="{A4D04B58-3EC4-1A7A-6C86-AD42DD9AB3C1}"/>
              </a:ext>
            </a:extLst>
          </p:cNvPr>
          <p:cNvSpPr>
            <a:spLocks noGrp="1"/>
          </p:cNvSpPr>
          <p:nvPr>
            <p:ph type="ctrTitle"/>
          </p:nvPr>
        </p:nvSpPr>
        <p:spPr>
          <a:xfrm>
            <a:off x="874713" y="873125"/>
            <a:ext cx="10464000" cy="553998"/>
          </a:xfrm>
        </p:spPr>
        <p:txBody>
          <a:bodyPr/>
          <a:lstStyle/>
          <a:p>
            <a:r>
              <a:rPr lang="sv-SE" dirty="0"/>
              <a:t>Vart är vi i processen?</a:t>
            </a:r>
          </a:p>
        </p:txBody>
      </p:sp>
      <p:graphicFrame>
        <p:nvGraphicFramePr>
          <p:cNvPr id="14" name="Diagram 13">
            <a:extLst>
              <a:ext uri="{FF2B5EF4-FFF2-40B4-BE49-F238E27FC236}">
                <a16:creationId xmlns:a16="http://schemas.microsoft.com/office/drawing/2014/main" id="{BB78C8C3-602C-B19F-6154-EEC12B7F1851}"/>
              </a:ext>
            </a:extLst>
          </p:cNvPr>
          <p:cNvGraphicFramePr/>
          <p:nvPr/>
        </p:nvGraphicFramePr>
        <p:xfrm>
          <a:off x="2032000" y="2913595"/>
          <a:ext cx="8128000" cy="13245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Ellips 1">
            <a:extLst>
              <a:ext uri="{FF2B5EF4-FFF2-40B4-BE49-F238E27FC236}">
                <a16:creationId xmlns:a16="http://schemas.microsoft.com/office/drawing/2014/main" id="{A687EB5B-9520-C520-91AF-7126402F093F}"/>
              </a:ext>
            </a:extLst>
          </p:cNvPr>
          <p:cNvSpPr/>
          <p:nvPr/>
        </p:nvSpPr>
        <p:spPr>
          <a:xfrm>
            <a:off x="1629617" y="2037039"/>
            <a:ext cx="3277354" cy="3277354"/>
          </a:xfrm>
          <a:prstGeom prst="ellipse">
            <a:avLst/>
          </a:prstGeom>
          <a:no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988888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9B79867E-0AF4-188A-A598-2CE7859124CD}"/>
              </a:ext>
            </a:extLst>
          </p:cNvPr>
          <p:cNvSpPr>
            <a:spLocks noGrp="1"/>
          </p:cNvSpPr>
          <p:nvPr>
            <p:ph type="body" sz="half" idx="2"/>
          </p:nvPr>
        </p:nvSpPr>
        <p:spPr>
          <a:xfrm>
            <a:off x="874712" y="1440000"/>
            <a:ext cx="9576883" cy="1429586"/>
          </a:xfrm>
        </p:spPr>
        <p:txBody>
          <a:bodyPr/>
          <a:lstStyle/>
          <a:p>
            <a:pPr marL="285750" indent="-285750">
              <a:buFont typeface="Arial" panose="020B0604020202020204" pitchFamily="34" charset="0"/>
              <a:buChar char="•"/>
            </a:pPr>
            <a:r>
              <a:rPr lang="sv-SE" dirty="0"/>
              <a:t>Beslutades 2024-02-20</a:t>
            </a:r>
          </a:p>
          <a:p>
            <a:pPr marL="285750" indent="-285750">
              <a:buFont typeface="Arial" panose="020B0604020202020204" pitchFamily="34" charset="0"/>
              <a:buChar char="•"/>
            </a:pPr>
            <a:r>
              <a:rPr lang="sv-SE" dirty="0"/>
              <a:t>Syfte att kunna rekrytera verksamhetschefer</a:t>
            </a:r>
          </a:p>
          <a:p>
            <a:pPr marL="285750" indent="-285750">
              <a:buFont typeface="Arial" panose="020B0604020202020204" pitchFamily="34" charset="0"/>
              <a:buChar char="•"/>
            </a:pPr>
            <a:r>
              <a:rPr lang="sv-SE" dirty="0"/>
              <a:t>FLG behövde mer tid att arbeta med analysen av </a:t>
            </a:r>
            <a:r>
              <a:rPr lang="sv-SE" dirty="0" err="1"/>
              <a:t>SWOTarna</a:t>
            </a:r>
            <a:r>
              <a:rPr lang="sv-SE" dirty="0"/>
              <a:t> och medskicken</a:t>
            </a:r>
          </a:p>
        </p:txBody>
      </p:sp>
      <p:sp>
        <p:nvSpPr>
          <p:cNvPr id="4" name="Rubrik 3">
            <a:extLst>
              <a:ext uri="{FF2B5EF4-FFF2-40B4-BE49-F238E27FC236}">
                <a16:creationId xmlns:a16="http://schemas.microsoft.com/office/drawing/2014/main" id="{F64B3FBE-1DA1-A41D-6300-F4A6462D4DC9}"/>
              </a:ext>
            </a:extLst>
          </p:cNvPr>
          <p:cNvSpPr>
            <a:spLocks noGrp="1"/>
          </p:cNvSpPr>
          <p:nvPr>
            <p:ph type="ctrTitle"/>
          </p:nvPr>
        </p:nvSpPr>
        <p:spPr>
          <a:xfrm>
            <a:off x="874713" y="873125"/>
            <a:ext cx="10464000" cy="553998"/>
          </a:xfrm>
        </p:spPr>
        <p:txBody>
          <a:bodyPr/>
          <a:lstStyle/>
          <a:p>
            <a:r>
              <a:rPr lang="sv-SE" sz="4000" b="1" dirty="0">
                <a:latin typeface="Helsingborg Sans" pitchFamily="2" charset="77"/>
              </a:rPr>
              <a:t>Beslut nya verksamhetsområden (ramarna)</a:t>
            </a:r>
          </a:p>
        </p:txBody>
      </p:sp>
    </p:spTree>
    <p:extLst>
      <p:ext uri="{BB962C8B-B14F-4D97-AF65-F5344CB8AC3E}">
        <p14:creationId xmlns:p14="http://schemas.microsoft.com/office/powerpoint/2010/main" val="3997451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FF774-81B4-AA86-BE46-3488343D3119}"/>
            </a:ext>
          </a:extLst>
        </p:cNvPr>
        <p:cNvGrpSpPr/>
        <p:nvPr/>
      </p:nvGrpSpPr>
      <p:grpSpPr>
        <a:xfrm>
          <a:off x="0" y="0"/>
          <a:ext cx="0" cy="0"/>
          <a:chOff x="0" y="0"/>
          <a:chExt cx="0" cy="0"/>
        </a:xfrm>
      </p:grpSpPr>
      <p:sp>
        <p:nvSpPr>
          <p:cNvPr id="3" name="Rektangel 2">
            <a:extLst>
              <a:ext uri="{FF2B5EF4-FFF2-40B4-BE49-F238E27FC236}">
                <a16:creationId xmlns:a16="http://schemas.microsoft.com/office/drawing/2014/main" id="{62E8684F-4FBA-D12E-49A9-83EB50DDD4BB}"/>
              </a:ext>
            </a:extLst>
          </p:cNvPr>
          <p:cNvSpPr/>
          <p:nvPr/>
        </p:nvSpPr>
        <p:spPr>
          <a:xfrm>
            <a:off x="1822361" y="1378039"/>
            <a:ext cx="3742715" cy="1751527"/>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26" name="textruta 25">
            <a:extLst>
              <a:ext uri="{FF2B5EF4-FFF2-40B4-BE49-F238E27FC236}">
                <a16:creationId xmlns:a16="http://schemas.microsoft.com/office/drawing/2014/main" id="{9651AC57-CF31-E3E0-18C7-8FF8B332AED6}"/>
              </a:ext>
            </a:extLst>
          </p:cNvPr>
          <p:cNvSpPr txBox="1"/>
          <p:nvPr/>
        </p:nvSpPr>
        <p:spPr>
          <a:xfrm>
            <a:off x="275007" y="315911"/>
            <a:ext cx="6250429" cy="461665"/>
          </a:xfrm>
          <a:prstGeom prst="rect">
            <a:avLst/>
          </a:prstGeom>
          <a:noFill/>
        </p:spPr>
        <p:txBody>
          <a:bodyPr wrap="none" rtlCol="0">
            <a:spAutoFit/>
          </a:bodyPr>
          <a:lstStyle/>
          <a:p>
            <a:r>
              <a:rPr lang="sv-SE" sz="2400" b="1" dirty="0">
                <a:latin typeface="Helsingborg Sans" pitchFamily="2" charset="77"/>
              </a:rPr>
              <a:t>Beslut nya verksamhetsområden (ramarna)</a:t>
            </a:r>
          </a:p>
        </p:txBody>
      </p:sp>
      <p:sp>
        <p:nvSpPr>
          <p:cNvPr id="2" name="Rektangel 1">
            <a:extLst>
              <a:ext uri="{FF2B5EF4-FFF2-40B4-BE49-F238E27FC236}">
                <a16:creationId xmlns:a16="http://schemas.microsoft.com/office/drawing/2014/main" id="{2E8F9213-4FF7-D32C-78BC-AA137418202B}"/>
              </a:ext>
            </a:extLst>
          </p:cNvPr>
          <p:cNvSpPr/>
          <p:nvPr/>
        </p:nvSpPr>
        <p:spPr>
          <a:xfrm>
            <a:off x="2609331" y="2009202"/>
            <a:ext cx="2107806" cy="489199"/>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600" b="1">
                <a:solidFill>
                  <a:schemeClr val="tx1">
                    <a:lumMod val="75000"/>
                  </a:schemeClr>
                </a:solidFill>
                <a:latin typeface="Helsingborg Sans" pitchFamily="2" charset="77"/>
              </a:rPr>
              <a:t>Verksamhetschef</a:t>
            </a:r>
          </a:p>
        </p:txBody>
      </p:sp>
      <p:sp>
        <p:nvSpPr>
          <p:cNvPr id="5" name="textruta 4">
            <a:extLst>
              <a:ext uri="{FF2B5EF4-FFF2-40B4-BE49-F238E27FC236}">
                <a16:creationId xmlns:a16="http://schemas.microsoft.com/office/drawing/2014/main" id="{FBED35D9-8954-94F2-0459-DBA7B5FE2A80}"/>
              </a:ext>
            </a:extLst>
          </p:cNvPr>
          <p:cNvSpPr txBox="1"/>
          <p:nvPr/>
        </p:nvSpPr>
        <p:spPr>
          <a:xfrm>
            <a:off x="1852844" y="1418801"/>
            <a:ext cx="3681747" cy="369332"/>
          </a:xfrm>
          <a:prstGeom prst="rect">
            <a:avLst/>
          </a:prstGeom>
          <a:noFill/>
        </p:spPr>
        <p:txBody>
          <a:bodyPr wrap="square">
            <a:spAutoFit/>
          </a:bodyPr>
          <a:lstStyle/>
          <a:p>
            <a:r>
              <a:rPr lang="sv-SE" sz="1800" b="1">
                <a:latin typeface="Helsingborg Sans" pitchFamily="2" charset="77"/>
              </a:rPr>
              <a:t>Första linjen/insatser och service</a:t>
            </a:r>
          </a:p>
        </p:txBody>
      </p:sp>
      <p:sp>
        <p:nvSpPr>
          <p:cNvPr id="9" name="Rektangel 8">
            <a:extLst>
              <a:ext uri="{FF2B5EF4-FFF2-40B4-BE49-F238E27FC236}">
                <a16:creationId xmlns:a16="http://schemas.microsoft.com/office/drawing/2014/main" id="{C2EDD2B2-1581-F3F0-03E7-EDEA5528658A}"/>
              </a:ext>
            </a:extLst>
          </p:cNvPr>
          <p:cNvSpPr/>
          <p:nvPr/>
        </p:nvSpPr>
        <p:spPr>
          <a:xfrm>
            <a:off x="5877059" y="1378039"/>
            <a:ext cx="3742715" cy="1751527"/>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10" name="Rektangel 9">
            <a:extLst>
              <a:ext uri="{FF2B5EF4-FFF2-40B4-BE49-F238E27FC236}">
                <a16:creationId xmlns:a16="http://schemas.microsoft.com/office/drawing/2014/main" id="{356933EC-7FC9-E87B-CA7E-FBECFA16308E}"/>
              </a:ext>
            </a:extLst>
          </p:cNvPr>
          <p:cNvSpPr/>
          <p:nvPr/>
        </p:nvSpPr>
        <p:spPr>
          <a:xfrm>
            <a:off x="6664029" y="2009202"/>
            <a:ext cx="2107806" cy="489199"/>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600" b="1">
                <a:solidFill>
                  <a:schemeClr val="tx1">
                    <a:lumMod val="75000"/>
                  </a:schemeClr>
                </a:solidFill>
                <a:latin typeface="Helsingborg Sans" pitchFamily="2" charset="77"/>
              </a:rPr>
              <a:t>Verksamhetschef</a:t>
            </a:r>
          </a:p>
        </p:txBody>
      </p:sp>
      <p:sp>
        <p:nvSpPr>
          <p:cNvPr id="11" name="textruta 10">
            <a:extLst>
              <a:ext uri="{FF2B5EF4-FFF2-40B4-BE49-F238E27FC236}">
                <a16:creationId xmlns:a16="http://schemas.microsoft.com/office/drawing/2014/main" id="{A3079F0C-30B0-07C0-5F95-87F137BF6011}"/>
              </a:ext>
            </a:extLst>
          </p:cNvPr>
          <p:cNvSpPr txBox="1"/>
          <p:nvPr/>
        </p:nvSpPr>
        <p:spPr>
          <a:xfrm>
            <a:off x="6397423" y="1418801"/>
            <a:ext cx="2701985" cy="369332"/>
          </a:xfrm>
          <a:prstGeom prst="rect">
            <a:avLst/>
          </a:prstGeom>
          <a:noFill/>
        </p:spPr>
        <p:txBody>
          <a:bodyPr wrap="square">
            <a:spAutoFit/>
          </a:bodyPr>
          <a:lstStyle/>
          <a:p>
            <a:r>
              <a:rPr lang="sv-SE" sz="1800" b="1">
                <a:latin typeface="Helsingborg Sans" pitchFamily="2" charset="77"/>
              </a:rPr>
              <a:t>Andra linjen/myndighet</a:t>
            </a:r>
          </a:p>
        </p:txBody>
      </p:sp>
      <p:sp>
        <p:nvSpPr>
          <p:cNvPr id="12" name="Rektangel 11">
            <a:extLst>
              <a:ext uri="{FF2B5EF4-FFF2-40B4-BE49-F238E27FC236}">
                <a16:creationId xmlns:a16="http://schemas.microsoft.com/office/drawing/2014/main" id="{2533E74C-80DB-0A1E-FE01-69C6EB1AF5A0}"/>
              </a:ext>
            </a:extLst>
          </p:cNvPr>
          <p:cNvSpPr/>
          <p:nvPr/>
        </p:nvSpPr>
        <p:spPr>
          <a:xfrm>
            <a:off x="3889420" y="3490174"/>
            <a:ext cx="3742715" cy="1751527"/>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13" name="Rektangel 12">
            <a:extLst>
              <a:ext uri="{FF2B5EF4-FFF2-40B4-BE49-F238E27FC236}">
                <a16:creationId xmlns:a16="http://schemas.microsoft.com/office/drawing/2014/main" id="{A9D6FD2C-BA7E-6EF8-5B23-4F245AF18CA0}"/>
              </a:ext>
            </a:extLst>
          </p:cNvPr>
          <p:cNvSpPr/>
          <p:nvPr/>
        </p:nvSpPr>
        <p:spPr>
          <a:xfrm>
            <a:off x="4676390" y="4121337"/>
            <a:ext cx="2107806" cy="489199"/>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600" b="1">
                <a:solidFill>
                  <a:schemeClr val="tx1">
                    <a:lumMod val="75000"/>
                  </a:schemeClr>
                </a:solidFill>
                <a:latin typeface="Helsingborg Sans" pitchFamily="2" charset="77"/>
              </a:rPr>
              <a:t>Verksamhetschef</a:t>
            </a:r>
          </a:p>
        </p:txBody>
      </p:sp>
      <p:sp>
        <p:nvSpPr>
          <p:cNvPr id="14" name="textruta 13">
            <a:extLst>
              <a:ext uri="{FF2B5EF4-FFF2-40B4-BE49-F238E27FC236}">
                <a16:creationId xmlns:a16="http://schemas.microsoft.com/office/drawing/2014/main" id="{A7AA1727-F229-1EF5-1F7E-6C40EF3A7A1A}"/>
              </a:ext>
            </a:extLst>
          </p:cNvPr>
          <p:cNvSpPr txBox="1"/>
          <p:nvPr/>
        </p:nvSpPr>
        <p:spPr>
          <a:xfrm>
            <a:off x="5169205" y="3571701"/>
            <a:ext cx="1122176" cy="369332"/>
          </a:xfrm>
          <a:prstGeom prst="rect">
            <a:avLst/>
          </a:prstGeom>
          <a:noFill/>
        </p:spPr>
        <p:txBody>
          <a:bodyPr wrap="square">
            <a:spAutoFit/>
          </a:bodyPr>
          <a:lstStyle/>
          <a:p>
            <a:r>
              <a:rPr lang="sv-SE" sz="1800" b="1">
                <a:latin typeface="Helsingborg Sans" pitchFamily="2" charset="77"/>
              </a:rPr>
              <a:t>Boende</a:t>
            </a:r>
          </a:p>
        </p:txBody>
      </p:sp>
    </p:spTree>
    <p:extLst>
      <p:ext uri="{BB962C8B-B14F-4D97-AF65-F5344CB8AC3E}">
        <p14:creationId xmlns:p14="http://schemas.microsoft.com/office/powerpoint/2010/main" val="1450916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9B79867E-0AF4-188A-A598-2CE7859124CD}"/>
              </a:ext>
            </a:extLst>
          </p:cNvPr>
          <p:cNvSpPr>
            <a:spLocks noGrp="1"/>
          </p:cNvSpPr>
          <p:nvPr>
            <p:ph type="body" sz="half" idx="2"/>
          </p:nvPr>
        </p:nvSpPr>
        <p:spPr>
          <a:xfrm>
            <a:off x="874712" y="1440000"/>
            <a:ext cx="9576883" cy="3953354"/>
          </a:xfrm>
        </p:spPr>
        <p:txBody>
          <a:bodyPr/>
          <a:lstStyle/>
          <a:p>
            <a:pPr marL="285750" indent="-285750">
              <a:buFont typeface="Arial" panose="020B0604020202020204" pitchFamily="34" charset="0"/>
              <a:buChar char="•"/>
            </a:pPr>
            <a:r>
              <a:rPr lang="sv-SE" b="1" dirty="0"/>
              <a:t>Fortsättning på formeringsresan</a:t>
            </a:r>
          </a:p>
          <a:p>
            <a:pPr marL="285750" indent="-285750">
              <a:buFont typeface="Arial" panose="020B0604020202020204" pitchFamily="34" charset="0"/>
              <a:buChar char="•"/>
            </a:pPr>
            <a:r>
              <a:rPr lang="sv-SE" b="1" dirty="0"/>
              <a:t>Erbjuda stadens invånare personligt anpassade sociala tjänster</a:t>
            </a:r>
          </a:p>
          <a:p>
            <a:pPr marL="285750" indent="-285750">
              <a:buFont typeface="Arial" panose="020B0604020202020204" pitchFamily="34" charset="0"/>
              <a:buChar char="•"/>
            </a:pPr>
            <a:r>
              <a:rPr lang="sv-SE" b="1" dirty="0"/>
              <a:t>Team som arbetar med stadens invånare oavsett ålder</a:t>
            </a:r>
          </a:p>
          <a:p>
            <a:pPr marL="285750" indent="-285750">
              <a:buFont typeface="Arial" panose="020B0604020202020204" pitchFamily="34" charset="0"/>
              <a:buChar char="•"/>
            </a:pPr>
            <a:r>
              <a:rPr lang="sv-SE" b="1" dirty="0"/>
              <a:t>Skapa och implementera en struktur som stödjer kärnverksamheten och arbetet mot första linjens socialtjänst genom</a:t>
            </a:r>
            <a:br>
              <a:rPr lang="sv-SE" b="1" dirty="0"/>
            </a:br>
            <a:r>
              <a:rPr lang="sv-SE" b="1" dirty="0"/>
              <a:t>- Skapa en stabilitet i organisationen</a:t>
            </a:r>
            <a:br>
              <a:rPr lang="sv-SE" b="1" dirty="0"/>
            </a:br>
            <a:r>
              <a:rPr lang="sv-SE" b="1" dirty="0"/>
              <a:t>- Rekrytera chefer</a:t>
            </a:r>
            <a:br>
              <a:rPr lang="sv-SE" b="1" dirty="0"/>
            </a:br>
            <a:r>
              <a:rPr lang="sv-SE" b="1" dirty="0"/>
              <a:t>- Skapa tydlighet och struktur i organisationen</a:t>
            </a:r>
            <a:br>
              <a:rPr lang="sv-SE" b="1" dirty="0"/>
            </a:br>
            <a:r>
              <a:rPr lang="sv-SE" b="1" dirty="0"/>
              <a:t>- Skapa balans mellan en stabil och utvecklande organisation</a:t>
            </a:r>
          </a:p>
          <a:p>
            <a:pPr marL="285750" indent="-285750">
              <a:buFont typeface="Arial" panose="020B0604020202020204" pitchFamily="34" charset="0"/>
              <a:buChar char="•"/>
            </a:pPr>
            <a:r>
              <a:rPr lang="sv-SE" b="1" dirty="0"/>
              <a:t>Nära och god tillgång till daglig arbetsledning för att stötta i det kvalificerade och svåra arbetet. Därför behövs teamledare.</a:t>
            </a:r>
          </a:p>
        </p:txBody>
      </p:sp>
      <p:sp>
        <p:nvSpPr>
          <p:cNvPr id="4" name="Rubrik 3">
            <a:extLst>
              <a:ext uri="{FF2B5EF4-FFF2-40B4-BE49-F238E27FC236}">
                <a16:creationId xmlns:a16="http://schemas.microsoft.com/office/drawing/2014/main" id="{F64B3FBE-1DA1-A41D-6300-F4A6462D4DC9}"/>
              </a:ext>
            </a:extLst>
          </p:cNvPr>
          <p:cNvSpPr>
            <a:spLocks noGrp="1"/>
          </p:cNvSpPr>
          <p:nvPr>
            <p:ph type="ctrTitle"/>
          </p:nvPr>
        </p:nvSpPr>
        <p:spPr>
          <a:xfrm>
            <a:off x="874713" y="319127"/>
            <a:ext cx="10464000" cy="1107996"/>
          </a:xfrm>
        </p:spPr>
        <p:txBody>
          <a:bodyPr/>
          <a:lstStyle/>
          <a:p>
            <a:r>
              <a:rPr lang="sv-SE" dirty="0"/>
              <a:t>Återblick syfte med organisationsförändringen</a:t>
            </a:r>
          </a:p>
        </p:txBody>
      </p:sp>
    </p:spTree>
    <p:extLst>
      <p:ext uri="{BB962C8B-B14F-4D97-AF65-F5344CB8AC3E}">
        <p14:creationId xmlns:p14="http://schemas.microsoft.com/office/powerpoint/2010/main" val="3045777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600E8F4B-E316-6F68-DB93-DB3E1661DC70}"/>
              </a:ext>
            </a:extLst>
          </p:cNvPr>
          <p:cNvSpPr>
            <a:spLocks noGrp="1"/>
          </p:cNvSpPr>
          <p:nvPr>
            <p:ph type="ctrTitle"/>
          </p:nvPr>
        </p:nvSpPr>
        <p:spPr/>
        <p:txBody>
          <a:bodyPr/>
          <a:lstStyle/>
          <a:p>
            <a:r>
              <a:rPr lang="sv-SE" dirty="0"/>
              <a:t>Möjlighetsbedömning</a:t>
            </a:r>
          </a:p>
        </p:txBody>
      </p:sp>
      <p:sp>
        <p:nvSpPr>
          <p:cNvPr id="4" name="Underrubrik 3">
            <a:extLst>
              <a:ext uri="{FF2B5EF4-FFF2-40B4-BE49-F238E27FC236}">
                <a16:creationId xmlns:a16="http://schemas.microsoft.com/office/drawing/2014/main" id="{F9A6012F-2F45-0DB3-DABA-AD14BAC1E768}"/>
              </a:ext>
            </a:extLst>
          </p:cNvPr>
          <p:cNvSpPr>
            <a:spLocks noGrp="1"/>
          </p:cNvSpPr>
          <p:nvPr>
            <p:ph type="subTitle" idx="1"/>
          </p:nvPr>
        </p:nvSpPr>
        <p:spPr/>
        <p:txBody>
          <a:bodyPr/>
          <a:lstStyle/>
          <a:p>
            <a:endParaRPr lang="sv-SE"/>
          </a:p>
        </p:txBody>
      </p:sp>
    </p:spTree>
    <p:extLst>
      <p:ext uri="{BB962C8B-B14F-4D97-AF65-F5344CB8AC3E}">
        <p14:creationId xmlns:p14="http://schemas.microsoft.com/office/powerpoint/2010/main" val="3895018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3BB8FE33-AB50-84FA-D69D-F7D45272A724}"/>
              </a:ext>
            </a:extLst>
          </p:cNvPr>
          <p:cNvSpPr>
            <a:spLocks noGrp="1"/>
          </p:cNvSpPr>
          <p:nvPr>
            <p:ph type="body" sz="half" idx="2"/>
          </p:nvPr>
        </p:nvSpPr>
        <p:spPr>
          <a:xfrm>
            <a:off x="874712" y="1440000"/>
            <a:ext cx="9576883" cy="5246015"/>
          </a:xfrm>
        </p:spPr>
        <p:txBody>
          <a:bodyPr/>
          <a:lstStyle/>
          <a:p>
            <a:r>
              <a:rPr lang="sv-SE" b="1" dirty="0"/>
              <a:t>Bättre service och helhetsgrepp:</a:t>
            </a:r>
            <a:r>
              <a:rPr lang="sv-SE" dirty="0"/>
              <a:t> Möjlighet att erbjuda bättre service och ha ett helhetsgrepp över verksamheten för alla åldrar.</a:t>
            </a:r>
          </a:p>
          <a:p>
            <a:r>
              <a:rPr lang="sv-SE" b="1" dirty="0"/>
              <a:t>Kontinuitet och kvalitet:</a:t>
            </a:r>
            <a:r>
              <a:rPr lang="sv-SE" dirty="0"/>
              <a:t> Organisationsförändringen kan bidra till kontinuitet och högre kvalitet i tjänsterna.</a:t>
            </a:r>
          </a:p>
          <a:p>
            <a:r>
              <a:rPr lang="sv-SE" b="1" dirty="0"/>
              <a:t>Tydlighet och struktur:</a:t>
            </a:r>
            <a:r>
              <a:rPr lang="sv-SE" dirty="0"/>
              <a:t> Skapande av tydlighet och struktur i verksamheten för både medarbetare och stadens invånare.</a:t>
            </a:r>
          </a:p>
          <a:p>
            <a:r>
              <a:rPr lang="sv-SE" b="1" dirty="0"/>
              <a:t>Bättre tillgänglighet och väg in för stadens invånarna:</a:t>
            </a:r>
            <a:r>
              <a:rPr lang="sv-SE" dirty="0"/>
              <a:t> Skapande av enklare och lättillgängliga vägar för stadens invånare att få hjälp och stöd.</a:t>
            </a:r>
          </a:p>
          <a:p>
            <a:r>
              <a:rPr lang="sv-SE" b="1" dirty="0"/>
              <a:t>Kompetensutveckling och lärande:</a:t>
            </a:r>
            <a:r>
              <a:rPr lang="sv-SE" dirty="0"/>
              <a:t> Genom skapandet av åldersblandade och tvärprofessionella team, samt främja kollegialt lärande och utbyte av erfarenheter, får socialförvaltningens medarbetare möjlighet att utvecklas och förbättra sin kompetens.</a:t>
            </a:r>
          </a:p>
          <a:p>
            <a:endParaRPr lang="sv-SE" dirty="0"/>
          </a:p>
          <a:p>
            <a:endParaRPr lang="sv-SE" dirty="0"/>
          </a:p>
          <a:p>
            <a:endParaRPr lang="sv-SE" dirty="0"/>
          </a:p>
        </p:txBody>
      </p:sp>
      <p:sp>
        <p:nvSpPr>
          <p:cNvPr id="4" name="Rubrik 3">
            <a:extLst>
              <a:ext uri="{FF2B5EF4-FFF2-40B4-BE49-F238E27FC236}">
                <a16:creationId xmlns:a16="http://schemas.microsoft.com/office/drawing/2014/main" id="{18B572B6-A412-081B-47CF-8F55697E8D21}"/>
              </a:ext>
            </a:extLst>
          </p:cNvPr>
          <p:cNvSpPr>
            <a:spLocks noGrp="1"/>
          </p:cNvSpPr>
          <p:nvPr>
            <p:ph type="ctrTitle"/>
          </p:nvPr>
        </p:nvSpPr>
        <p:spPr/>
        <p:txBody>
          <a:bodyPr/>
          <a:lstStyle/>
          <a:p>
            <a:r>
              <a:rPr lang="sv-SE"/>
              <a:t>Möjlighetsbedömning</a:t>
            </a:r>
          </a:p>
        </p:txBody>
      </p:sp>
    </p:spTree>
    <p:extLst>
      <p:ext uri="{BB962C8B-B14F-4D97-AF65-F5344CB8AC3E}">
        <p14:creationId xmlns:p14="http://schemas.microsoft.com/office/powerpoint/2010/main" val="3654976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rubrik 1">
            <a:extLst>
              <a:ext uri="{FF2B5EF4-FFF2-40B4-BE49-F238E27FC236}">
                <a16:creationId xmlns:a16="http://schemas.microsoft.com/office/drawing/2014/main" id="{B1148572-86C6-7DEC-B25D-5DD01C34322E}"/>
              </a:ext>
            </a:extLst>
          </p:cNvPr>
          <p:cNvSpPr>
            <a:spLocks noGrp="1"/>
          </p:cNvSpPr>
          <p:nvPr>
            <p:ph type="subTitle" idx="1"/>
          </p:nvPr>
        </p:nvSpPr>
        <p:spPr/>
        <p:txBody>
          <a:bodyPr/>
          <a:lstStyle/>
          <a:p>
            <a:endParaRPr lang="sv-SE"/>
          </a:p>
        </p:txBody>
      </p:sp>
      <p:sp>
        <p:nvSpPr>
          <p:cNvPr id="3" name="Rubrik 2">
            <a:extLst>
              <a:ext uri="{FF2B5EF4-FFF2-40B4-BE49-F238E27FC236}">
                <a16:creationId xmlns:a16="http://schemas.microsoft.com/office/drawing/2014/main" id="{40974422-0955-4B74-291D-C07D2DD54262}"/>
              </a:ext>
            </a:extLst>
          </p:cNvPr>
          <p:cNvSpPr>
            <a:spLocks noGrp="1"/>
          </p:cNvSpPr>
          <p:nvPr>
            <p:ph type="ctrTitle"/>
          </p:nvPr>
        </p:nvSpPr>
        <p:spPr/>
        <p:txBody>
          <a:bodyPr/>
          <a:lstStyle/>
          <a:p>
            <a:r>
              <a:rPr lang="sv-SE" dirty="0"/>
              <a:t>Reviderat förslag på socialförvaltningens organisation</a:t>
            </a:r>
          </a:p>
        </p:txBody>
      </p:sp>
    </p:spTree>
    <p:extLst>
      <p:ext uri="{BB962C8B-B14F-4D97-AF65-F5344CB8AC3E}">
        <p14:creationId xmlns:p14="http://schemas.microsoft.com/office/powerpoint/2010/main" val="3567243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9B79867E-0AF4-188A-A598-2CE7859124CD}"/>
              </a:ext>
            </a:extLst>
          </p:cNvPr>
          <p:cNvSpPr>
            <a:spLocks noGrp="1"/>
          </p:cNvSpPr>
          <p:nvPr>
            <p:ph type="body" sz="half" idx="2"/>
          </p:nvPr>
        </p:nvSpPr>
        <p:spPr>
          <a:xfrm>
            <a:off x="874712" y="1440000"/>
            <a:ext cx="9576883" cy="3584022"/>
          </a:xfrm>
        </p:spPr>
        <p:txBody>
          <a:bodyPr/>
          <a:lstStyle/>
          <a:p>
            <a:pPr marL="285750" indent="-285750">
              <a:buFont typeface="Arial" panose="020B0604020202020204" pitchFamily="34" charset="0"/>
              <a:buChar char="•"/>
            </a:pPr>
            <a:r>
              <a:rPr lang="sv-SE" dirty="0"/>
              <a:t>Inputen från </a:t>
            </a:r>
            <a:r>
              <a:rPr lang="sv-SE" dirty="0" err="1"/>
              <a:t>SWOTarna</a:t>
            </a:r>
            <a:r>
              <a:rPr lang="sv-SE" dirty="0"/>
              <a:t> </a:t>
            </a:r>
          </a:p>
          <a:p>
            <a:pPr marL="285750" indent="-285750">
              <a:buFont typeface="Arial" panose="020B0604020202020204" pitchFamily="34" charset="0"/>
              <a:buChar char="•"/>
            </a:pPr>
            <a:r>
              <a:rPr lang="sv-SE" dirty="0"/>
              <a:t>Input från verksamheterna</a:t>
            </a:r>
          </a:p>
          <a:p>
            <a:pPr marL="285750" indent="-285750">
              <a:buFont typeface="Arial" panose="020B0604020202020204" pitchFamily="34" charset="0"/>
              <a:buChar char="•"/>
            </a:pPr>
            <a:r>
              <a:rPr lang="sv-SE" dirty="0"/>
              <a:t>Input från förvaltningsledningsgruppen (FLG) </a:t>
            </a:r>
          </a:p>
          <a:p>
            <a:pPr marL="285750" indent="-285750">
              <a:buFont typeface="Arial" panose="020B0604020202020204" pitchFamily="34" charset="0"/>
              <a:buChar char="•"/>
            </a:pPr>
            <a:r>
              <a:rPr lang="sv-SE" dirty="0"/>
              <a:t>Varje svaghet (242 </a:t>
            </a:r>
            <a:r>
              <a:rPr lang="sv-SE" dirty="0" err="1"/>
              <a:t>st</a:t>
            </a:r>
            <a:r>
              <a:rPr lang="sv-SE" dirty="0"/>
              <a:t>) och hot (219 </a:t>
            </a:r>
            <a:r>
              <a:rPr lang="sv-SE" dirty="0" err="1"/>
              <a:t>st</a:t>
            </a:r>
            <a:r>
              <a:rPr lang="sv-SE" dirty="0"/>
              <a:t>) har gåtts genom, analyserats och besvarats</a:t>
            </a:r>
          </a:p>
          <a:p>
            <a:pPr marL="285750" indent="-285750">
              <a:buFont typeface="Arial" panose="020B0604020202020204" pitchFamily="34" charset="0"/>
              <a:buChar char="•"/>
            </a:pPr>
            <a:r>
              <a:rPr lang="sv-SE" dirty="0"/>
              <a:t>Medskicken (40 </a:t>
            </a:r>
            <a:r>
              <a:rPr lang="sv-SE" dirty="0" err="1"/>
              <a:t>st</a:t>
            </a:r>
            <a:r>
              <a:rPr lang="sv-SE" dirty="0"/>
              <a:t>) utöver </a:t>
            </a:r>
            <a:r>
              <a:rPr lang="sv-SE" dirty="0" err="1"/>
              <a:t>SWOTarna</a:t>
            </a:r>
            <a:r>
              <a:rPr lang="sv-SE" dirty="0"/>
              <a:t> har beaktats</a:t>
            </a:r>
          </a:p>
          <a:p>
            <a:pPr marL="285750" indent="-285750">
              <a:buFont typeface="Arial" panose="020B0604020202020204" pitchFamily="34" charset="0"/>
              <a:buChar char="•"/>
            </a:pPr>
            <a:r>
              <a:rPr lang="sv-SE" dirty="0"/>
              <a:t>Fokus på syftet vad som justeras i organisationsförslaget</a:t>
            </a:r>
          </a:p>
          <a:p>
            <a:endParaRPr lang="sv-SE" dirty="0"/>
          </a:p>
          <a:p>
            <a:pPr marL="285750" indent="-285750">
              <a:buFont typeface="Arial" panose="020B0604020202020204" pitchFamily="34" charset="0"/>
              <a:buChar char="•"/>
            </a:pPr>
            <a:endParaRPr lang="sv-SE" dirty="0"/>
          </a:p>
        </p:txBody>
      </p:sp>
      <p:sp>
        <p:nvSpPr>
          <p:cNvPr id="4" name="Rubrik 3">
            <a:extLst>
              <a:ext uri="{FF2B5EF4-FFF2-40B4-BE49-F238E27FC236}">
                <a16:creationId xmlns:a16="http://schemas.microsoft.com/office/drawing/2014/main" id="{F64B3FBE-1DA1-A41D-6300-F4A6462D4DC9}"/>
              </a:ext>
            </a:extLst>
          </p:cNvPr>
          <p:cNvSpPr>
            <a:spLocks noGrp="1"/>
          </p:cNvSpPr>
          <p:nvPr>
            <p:ph type="ctrTitle"/>
          </p:nvPr>
        </p:nvSpPr>
        <p:spPr>
          <a:xfrm>
            <a:off x="874713" y="873125"/>
            <a:ext cx="10464000" cy="553998"/>
          </a:xfrm>
        </p:spPr>
        <p:txBody>
          <a:bodyPr/>
          <a:lstStyle/>
          <a:p>
            <a:r>
              <a:rPr lang="sv-SE" dirty="0"/>
              <a:t>Vad bygger det reviderade förslaget på?</a:t>
            </a:r>
          </a:p>
        </p:txBody>
      </p:sp>
    </p:spTree>
    <p:extLst>
      <p:ext uri="{BB962C8B-B14F-4D97-AF65-F5344CB8AC3E}">
        <p14:creationId xmlns:p14="http://schemas.microsoft.com/office/powerpoint/2010/main" val="3393442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7CD87367-8BDC-C133-5A2D-523260F4AFCC}"/>
              </a:ext>
            </a:extLst>
          </p:cNvPr>
          <p:cNvSpPr/>
          <p:nvPr/>
        </p:nvSpPr>
        <p:spPr>
          <a:xfrm>
            <a:off x="8607963" y="3295246"/>
            <a:ext cx="1260000" cy="545233"/>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Maria Skåne Nordväst</a:t>
            </a:r>
          </a:p>
        </p:txBody>
      </p:sp>
      <p:sp>
        <p:nvSpPr>
          <p:cNvPr id="8" name="Rektangel 7">
            <a:extLst>
              <a:ext uri="{FF2B5EF4-FFF2-40B4-BE49-F238E27FC236}">
                <a16:creationId xmlns:a16="http://schemas.microsoft.com/office/drawing/2014/main" id="{1153B740-F946-B710-B528-F127E6A61FB4}"/>
              </a:ext>
            </a:extLst>
          </p:cNvPr>
          <p:cNvSpPr/>
          <p:nvPr/>
        </p:nvSpPr>
        <p:spPr>
          <a:xfrm>
            <a:off x="5600413" y="3262780"/>
            <a:ext cx="1260000" cy="612975"/>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Utrednings-team familjerätt</a:t>
            </a:r>
          </a:p>
        </p:txBody>
      </p:sp>
      <p:sp>
        <p:nvSpPr>
          <p:cNvPr id="12" name="Rektangel 11">
            <a:extLst>
              <a:ext uri="{FF2B5EF4-FFF2-40B4-BE49-F238E27FC236}">
                <a16:creationId xmlns:a16="http://schemas.microsoft.com/office/drawing/2014/main" id="{C1799788-D632-1A85-E809-3D118375356E}"/>
              </a:ext>
            </a:extLst>
          </p:cNvPr>
          <p:cNvSpPr/>
          <p:nvPr/>
        </p:nvSpPr>
        <p:spPr>
          <a:xfrm>
            <a:off x="7088118" y="3288180"/>
            <a:ext cx="1260000" cy="429804"/>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Familjefrid</a:t>
            </a:r>
          </a:p>
        </p:txBody>
      </p:sp>
      <p:sp>
        <p:nvSpPr>
          <p:cNvPr id="26" name="textruta 25">
            <a:extLst>
              <a:ext uri="{FF2B5EF4-FFF2-40B4-BE49-F238E27FC236}">
                <a16:creationId xmlns:a16="http://schemas.microsoft.com/office/drawing/2014/main" id="{70D3CE0B-37E3-46EF-4517-59480D6A869B}"/>
              </a:ext>
            </a:extLst>
          </p:cNvPr>
          <p:cNvSpPr txBox="1"/>
          <p:nvPr/>
        </p:nvSpPr>
        <p:spPr>
          <a:xfrm>
            <a:off x="275007" y="315911"/>
            <a:ext cx="7981672" cy="461665"/>
          </a:xfrm>
          <a:prstGeom prst="rect">
            <a:avLst/>
          </a:prstGeom>
          <a:noFill/>
        </p:spPr>
        <p:txBody>
          <a:bodyPr wrap="none" rtlCol="0">
            <a:spAutoFit/>
          </a:bodyPr>
          <a:lstStyle/>
          <a:p>
            <a:r>
              <a:rPr lang="sv-SE" sz="2400" b="1" dirty="0">
                <a:latin typeface="Helsingborg Sans" pitchFamily="2" charset="77"/>
              </a:rPr>
              <a:t>Första linjen/insatser och service – förslag januari 2024</a:t>
            </a:r>
          </a:p>
        </p:txBody>
      </p:sp>
      <p:sp>
        <p:nvSpPr>
          <p:cNvPr id="14" name="Rektangel 13">
            <a:extLst>
              <a:ext uri="{FF2B5EF4-FFF2-40B4-BE49-F238E27FC236}">
                <a16:creationId xmlns:a16="http://schemas.microsoft.com/office/drawing/2014/main" id="{43A68C28-A57F-AC4B-5C20-32EE436CCF34}"/>
              </a:ext>
            </a:extLst>
          </p:cNvPr>
          <p:cNvSpPr/>
          <p:nvPr/>
        </p:nvSpPr>
        <p:spPr>
          <a:xfrm>
            <a:off x="1063688" y="2609848"/>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5" name="Rektangel 14">
            <a:extLst>
              <a:ext uri="{FF2B5EF4-FFF2-40B4-BE49-F238E27FC236}">
                <a16:creationId xmlns:a16="http://schemas.microsoft.com/office/drawing/2014/main" id="{0897FE2D-E844-B4A3-F0E1-194B63E099E9}"/>
              </a:ext>
            </a:extLst>
          </p:cNvPr>
          <p:cNvSpPr/>
          <p:nvPr/>
        </p:nvSpPr>
        <p:spPr>
          <a:xfrm>
            <a:off x="2572543" y="2609847"/>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dirty="0">
                <a:solidFill>
                  <a:schemeClr val="tx1">
                    <a:lumMod val="75000"/>
                  </a:schemeClr>
                </a:solidFill>
                <a:latin typeface="Helsingborg Sans Medium" pitchFamily="2" charset="77"/>
              </a:rPr>
              <a:t>Chef</a:t>
            </a:r>
          </a:p>
        </p:txBody>
      </p:sp>
      <p:sp>
        <p:nvSpPr>
          <p:cNvPr id="16" name="Rektangel 15">
            <a:extLst>
              <a:ext uri="{FF2B5EF4-FFF2-40B4-BE49-F238E27FC236}">
                <a16:creationId xmlns:a16="http://schemas.microsoft.com/office/drawing/2014/main" id="{618FB999-34E7-CE23-C6F6-2169D3797179}"/>
              </a:ext>
            </a:extLst>
          </p:cNvPr>
          <p:cNvSpPr/>
          <p:nvPr/>
        </p:nvSpPr>
        <p:spPr>
          <a:xfrm>
            <a:off x="4081398" y="2609847"/>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7" name="Rektangel 16">
            <a:extLst>
              <a:ext uri="{FF2B5EF4-FFF2-40B4-BE49-F238E27FC236}">
                <a16:creationId xmlns:a16="http://schemas.microsoft.com/office/drawing/2014/main" id="{AB66D261-8B49-F8CF-3022-1083CB8EC68E}"/>
              </a:ext>
            </a:extLst>
          </p:cNvPr>
          <p:cNvSpPr/>
          <p:nvPr/>
        </p:nvSpPr>
        <p:spPr>
          <a:xfrm>
            <a:off x="5590253" y="2609846"/>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8" name="Rektangel 17">
            <a:extLst>
              <a:ext uri="{FF2B5EF4-FFF2-40B4-BE49-F238E27FC236}">
                <a16:creationId xmlns:a16="http://schemas.microsoft.com/office/drawing/2014/main" id="{D01C2793-8059-F34F-F5BC-71D0081EFDDC}"/>
              </a:ext>
            </a:extLst>
          </p:cNvPr>
          <p:cNvSpPr/>
          <p:nvPr/>
        </p:nvSpPr>
        <p:spPr>
          <a:xfrm>
            <a:off x="7099108" y="2625622"/>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9" name="Rektangel 18">
            <a:extLst>
              <a:ext uri="{FF2B5EF4-FFF2-40B4-BE49-F238E27FC236}">
                <a16:creationId xmlns:a16="http://schemas.microsoft.com/office/drawing/2014/main" id="{0EB7C134-E731-9593-B51D-3A9FC4B2AB9D}"/>
              </a:ext>
            </a:extLst>
          </p:cNvPr>
          <p:cNvSpPr/>
          <p:nvPr/>
        </p:nvSpPr>
        <p:spPr>
          <a:xfrm>
            <a:off x="8615013" y="2609845"/>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20" name="Rektangel 19">
            <a:extLst>
              <a:ext uri="{FF2B5EF4-FFF2-40B4-BE49-F238E27FC236}">
                <a16:creationId xmlns:a16="http://schemas.microsoft.com/office/drawing/2014/main" id="{03159BF8-124A-5D4C-1264-2529A739101D}"/>
              </a:ext>
            </a:extLst>
          </p:cNvPr>
          <p:cNvSpPr/>
          <p:nvPr/>
        </p:nvSpPr>
        <p:spPr>
          <a:xfrm>
            <a:off x="10116818" y="2609846"/>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2" name="Rektangel 1">
            <a:extLst>
              <a:ext uri="{FF2B5EF4-FFF2-40B4-BE49-F238E27FC236}">
                <a16:creationId xmlns:a16="http://schemas.microsoft.com/office/drawing/2014/main" id="{8B9179CB-EFF7-3FC5-9B60-A30E1470B5A5}"/>
              </a:ext>
            </a:extLst>
          </p:cNvPr>
          <p:cNvSpPr/>
          <p:nvPr/>
        </p:nvSpPr>
        <p:spPr>
          <a:xfrm>
            <a:off x="4415086" y="1452980"/>
            <a:ext cx="3642759" cy="85858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a:solidFill>
                  <a:schemeClr val="tx1">
                    <a:lumMod val="75000"/>
                  </a:schemeClr>
                </a:solidFill>
                <a:latin typeface="Helsingborg Sans" pitchFamily="2" charset="77"/>
              </a:rPr>
              <a:t>Verksamhetschef</a:t>
            </a:r>
          </a:p>
        </p:txBody>
      </p:sp>
      <p:sp>
        <p:nvSpPr>
          <p:cNvPr id="3" name="Rektangel 2">
            <a:extLst>
              <a:ext uri="{FF2B5EF4-FFF2-40B4-BE49-F238E27FC236}">
                <a16:creationId xmlns:a16="http://schemas.microsoft.com/office/drawing/2014/main" id="{550720A8-47AF-BD33-AA14-FF216479E469}"/>
              </a:ext>
            </a:extLst>
          </p:cNvPr>
          <p:cNvSpPr/>
          <p:nvPr/>
        </p:nvSpPr>
        <p:spPr>
          <a:xfrm>
            <a:off x="1070738" y="2964740"/>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Mobila Teamet + ANDTS</a:t>
            </a:r>
          </a:p>
        </p:txBody>
      </p:sp>
      <p:sp>
        <p:nvSpPr>
          <p:cNvPr id="6" name="Rektangel 5">
            <a:extLst>
              <a:ext uri="{FF2B5EF4-FFF2-40B4-BE49-F238E27FC236}">
                <a16:creationId xmlns:a16="http://schemas.microsoft.com/office/drawing/2014/main" id="{15A6C759-4AD8-F4B5-95A5-AB451C182A9E}"/>
              </a:ext>
            </a:extLst>
          </p:cNvPr>
          <p:cNvSpPr/>
          <p:nvPr/>
        </p:nvSpPr>
        <p:spPr>
          <a:xfrm>
            <a:off x="1079758" y="3700488"/>
            <a:ext cx="1260000" cy="61297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Uppsökarna</a:t>
            </a:r>
          </a:p>
        </p:txBody>
      </p:sp>
      <p:sp>
        <p:nvSpPr>
          <p:cNvPr id="13" name="Rektangel 12">
            <a:extLst>
              <a:ext uri="{FF2B5EF4-FFF2-40B4-BE49-F238E27FC236}">
                <a16:creationId xmlns:a16="http://schemas.microsoft.com/office/drawing/2014/main" id="{A3B6AB9A-784D-CE6E-FB3B-4E321B503886}"/>
              </a:ext>
            </a:extLst>
          </p:cNvPr>
          <p:cNvSpPr/>
          <p:nvPr/>
        </p:nvSpPr>
        <p:spPr>
          <a:xfrm>
            <a:off x="1070738" y="4436237"/>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 Råd- och stödkoordinatorer</a:t>
            </a:r>
          </a:p>
        </p:txBody>
      </p:sp>
      <p:sp>
        <p:nvSpPr>
          <p:cNvPr id="22" name="Rektangel 21">
            <a:extLst>
              <a:ext uri="{FF2B5EF4-FFF2-40B4-BE49-F238E27FC236}">
                <a16:creationId xmlns:a16="http://schemas.microsoft.com/office/drawing/2014/main" id="{8528A0F8-0C0C-CE3A-20F2-0BF0266A48F1}"/>
              </a:ext>
            </a:extLst>
          </p:cNvPr>
          <p:cNvSpPr/>
          <p:nvPr/>
        </p:nvSpPr>
        <p:spPr>
          <a:xfrm>
            <a:off x="2572543" y="2960195"/>
            <a:ext cx="1256891" cy="23340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Teamledare</a:t>
            </a:r>
          </a:p>
        </p:txBody>
      </p:sp>
      <p:sp>
        <p:nvSpPr>
          <p:cNvPr id="30" name="Rektangel 29">
            <a:extLst>
              <a:ext uri="{FF2B5EF4-FFF2-40B4-BE49-F238E27FC236}">
                <a16:creationId xmlns:a16="http://schemas.microsoft.com/office/drawing/2014/main" id="{3BA4CF00-B27F-64FE-AABD-068A46E8A99E}"/>
              </a:ext>
            </a:extLst>
          </p:cNvPr>
          <p:cNvSpPr/>
          <p:nvPr/>
        </p:nvSpPr>
        <p:spPr>
          <a:xfrm>
            <a:off x="2572543" y="4436237"/>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Familjecentraler</a:t>
            </a:r>
          </a:p>
        </p:txBody>
      </p:sp>
      <p:sp>
        <p:nvSpPr>
          <p:cNvPr id="32" name="Rektangel 31">
            <a:extLst>
              <a:ext uri="{FF2B5EF4-FFF2-40B4-BE49-F238E27FC236}">
                <a16:creationId xmlns:a16="http://schemas.microsoft.com/office/drawing/2014/main" id="{6C0D93E7-A335-F21B-B613-C4949D18B12D}"/>
              </a:ext>
            </a:extLst>
          </p:cNvPr>
          <p:cNvSpPr/>
          <p:nvPr/>
        </p:nvSpPr>
        <p:spPr>
          <a:xfrm>
            <a:off x="2558443" y="3308500"/>
            <a:ext cx="1260000" cy="1004965"/>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Personligt stöd, familjebehandling &amp; </a:t>
            </a:r>
            <a:r>
              <a:rPr lang="sv-SE" sz="1100" err="1">
                <a:solidFill>
                  <a:schemeClr val="tx1">
                    <a:lumMod val="75000"/>
                  </a:schemeClr>
                </a:solidFill>
                <a:latin typeface="+mj-lt"/>
              </a:rPr>
              <a:t>Dynamis</a:t>
            </a:r>
            <a:endParaRPr lang="sv-SE" sz="1100">
              <a:solidFill>
                <a:schemeClr val="tx1">
                  <a:lumMod val="75000"/>
                </a:schemeClr>
              </a:solidFill>
              <a:latin typeface="+mj-lt"/>
            </a:endParaRPr>
          </a:p>
        </p:txBody>
      </p:sp>
      <p:sp>
        <p:nvSpPr>
          <p:cNvPr id="37" name="Rektangel 36">
            <a:extLst>
              <a:ext uri="{FF2B5EF4-FFF2-40B4-BE49-F238E27FC236}">
                <a16:creationId xmlns:a16="http://schemas.microsoft.com/office/drawing/2014/main" id="{C517107E-CF77-E200-ECDB-E6C2C07027E8}"/>
              </a:ext>
            </a:extLst>
          </p:cNvPr>
          <p:cNvSpPr/>
          <p:nvPr/>
        </p:nvSpPr>
        <p:spPr>
          <a:xfrm>
            <a:off x="4074348" y="4436237"/>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Familjehuset</a:t>
            </a:r>
          </a:p>
        </p:txBody>
      </p:sp>
      <p:sp>
        <p:nvSpPr>
          <p:cNvPr id="39" name="Rektangel 38">
            <a:extLst>
              <a:ext uri="{FF2B5EF4-FFF2-40B4-BE49-F238E27FC236}">
                <a16:creationId xmlns:a16="http://schemas.microsoft.com/office/drawing/2014/main" id="{E73CF17D-2565-8011-447F-BFA12B16E217}"/>
              </a:ext>
            </a:extLst>
          </p:cNvPr>
          <p:cNvSpPr/>
          <p:nvPr/>
        </p:nvSpPr>
        <p:spPr>
          <a:xfrm>
            <a:off x="4065604" y="3315054"/>
            <a:ext cx="1260000" cy="998411"/>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Personligt stöd, familjebehandling &amp; </a:t>
            </a:r>
            <a:r>
              <a:rPr lang="sv-SE" sz="1100" err="1">
                <a:solidFill>
                  <a:schemeClr val="tx1">
                    <a:lumMod val="75000"/>
                  </a:schemeClr>
                </a:solidFill>
                <a:latin typeface="+mj-lt"/>
              </a:rPr>
              <a:t>Dynamis</a:t>
            </a:r>
            <a:endParaRPr lang="sv-SE" sz="1100">
              <a:solidFill>
                <a:schemeClr val="tx1">
                  <a:lumMod val="75000"/>
                </a:schemeClr>
              </a:solidFill>
              <a:latin typeface="+mj-lt"/>
            </a:endParaRPr>
          </a:p>
        </p:txBody>
      </p:sp>
      <p:sp>
        <p:nvSpPr>
          <p:cNvPr id="40" name="Rektangel 39">
            <a:extLst>
              <a:ext uri="{FF2B5EF4-FFF2-40B4-BE49-F238E27FC236}">
                <a16:creationId xmlns:a16="http://schemas.microsoft.com/office/drawing/2014/main" id="{3E579E97-E4A4-1C5A-3617-789A14E8CE3C}"/>
              </a:ext>
            </a:extLst>
          </p:cNvPr>
          <p:cNvSpPr/>
          <p:nvPr/>
        </p:nvSpPr>
        <p:spPr>
          <a:xfrm>
            <a:off x="5604353" y="2936313"/>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dirty="0">
                <a:solidFill>
                  <a:schemeClr val="tx1">
                    <a:lumMod val="75000"/>
                  </a:schemeClr>
                </a:solidFill>
                <a:latin typeface="Helsingborg Sans Medium" pitchFamily="2" charset="77"/>
              </a:rPr>
              <a:t>Teamledare</a:t>
            </a:r>
          </a:p>
        </p:txBody>
      </p:sp>
      <p:sp>
        <p:nvSpPr>
          <p:cNvPr id="41" name="Rektangel 40">
            <a:extLst>
              <a:ext uri="{FF2B5EF4-FFF2-40B4-BE49-F238E27FC236}">
                <a16:creationId xmlns:a16="http://schemas.microsoft.com/office/drawing/2014/main" id="{B549DB9F-6E08-846C-BD73-1BD3E97F185C}"/>
              </a:ext>
            </a:extLst>
          </p:cNvPr>
          <p:cNvSpPr/>
          <p:nvPr/>
        </p:nvSpPr>
        <p:spPr>
          <a:xfrm>
            <a:off x="7091228" y="2936313"/>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dirty="0">
                <a:solidFill>
                  <a:schemeClr val="tx1">
                    <a:lumMod val="75000"/>
                  </a:schemeClr>
                </a:solidFill>
                <a:latin typeface="Helsingborg Sans Medium" pitchFamily="2" charset="77"/>
              </a:rPr>
              <a:t>Teamledare</a:t>
            </a:r>
          </a:p>
        </p:txBody>
      </p:sp>
      <p:sp>
        <p:nvSpPr>
          <p:cNvPr id="42" name="Rektangel 41">
            <a:extLst>
              <a:ext uri="{FF2B5EF4-FFF2-40B4-BE49-F238E27FC236}">
                <a16:creationId xmlns:a16="http://schemas.microsoft.com/office/drawing/2014/main" id="{31ACD47A-A27B-3294-02C4-36224C37D7C0}"/>
              </a:ext>
            </a:extLst>
          </p:cNvPr>
          <p:cNvSpPr/>
          <p:nvPr/>
        </p:nvSpPr>
        <p:spPr>
          <a:xfrm>
            <a:off x="4081398" y="2962451"/>
            <a:ext cx="1256891" cy="23340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Teamledare</a:t>
            </a:r>
          </a:p>
        </p:txBody>
      </p:sp>
      <p:sp>
        <p:nvSpPr>
          <p:cNvPr id="43" name="Rektangel 42">
            <a:extLst>
              <a:ext uri="{FF2B5EF4-FFF2-40B4-BE49-F238E27FC236}">
                <a16:creationId xmlns:a16="http://schemas.microsoft.com/office/drawing/2014/main" id="{B75A4A0A-345C-EB25-5E5D-49CFC9F94562}"/>
              </a:ext>
            </a:extLst>
          </p:cNvPr>
          <p:cNvSpPr/>
          <p:nvPr/>
        </p:nvSpPr>
        <p:spPr>
          <a:xfrm>
            <a:off x="5600763" y="3941094"/>
            <a:ext cx="1260000" cy="429803"/>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Familjepunkten</a:t>
            </a:r>
          </a:p>
        </p:txBody>
      </p:sp>
      <p:sp>
        <p:nvSpPr>
          <p:cNvPr id="44" name="Rektangel 43">
            <a:extLst>
              <a:ext uri="{FF2B5EF4-FFF2-40B4-BE49-F238E27FC236}">
                <a16:creationId xmlns:a16="http://schemas.microsoft.com/office/drawing/2014/main" id="{BB107B25-F8EF-7775-8C31-813BE3F17540}"/>
              </a:ext>
            </a:extLst>
          </p:cNvPr>
          <p:cNvSpPr/>
          <p:nvPr/>
        </p:nvSpPr>
        <p:spPr>
          <a:xfrm>
            <a:off x="7095168" y="3784026"/>
            <a:ext cx="1260000" cy="429804"/>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err="1">
                <a:solidFill>
                  <a:schemeClr val="tx1">
                    <a:lumMod val="75000"/>
                  </a:schemeClr>
                </a:solidFill>
                <a:latin typeface="+mj-lt"/>
              </a:rPr>
              <a:t>Barnahus</a:t>
            </a:r>
            <a:endParaRPr lang="sv-SE" sz="1100">
              <a:solidFill>
                <a:schemeClr val="tx1">
                  <a:lumMod val="75000"/>
                </a:schemeClr>
              </a:solidFill>
              <a:latin typeface="+mj-lt"/>
            </a:endParaRPr>
          </a:p>
        </p:txBody>
      </p:sp>
      <p:sp>
        <p:nvSpPr>
          <p:cNvPr id="45" name="Rektangel 44">
            <a:extLst>
              <a:ext uri="{FF2B5EF4-FFF2-40B4-BE49-F238E27FC236}">
                <a16:creationId xmlns:a16="http://schemas.microsoft.com/office/drawing/2014/main" id="{0C8CA0CC-A25A-0987-2052-02C2F06BCF35}"/>
              </a:ext>
            </a:extLst>
          </p:cNvPr>
          <p:cNvSpPr/>
          <p:nvPr/>
        </p:nvSpPr>
        <p:spPr>
          <a:xfrm>
            <a:off x="8622927" y="2929559"/>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Teamledare</a:t>
            </a:r>
          </a:p>
        </p:txBody>
      </p:sp>
      <p:sp>
        <p:nvSpPr>
          <p:cNvPr id="46" name="Rektangel 45">
            <a:extLst>
              <a:ext uri="{FF2B5EF4-FFF2-40B4-BE49-F238E27FC236}">
                <a16:creationId xmlns:a16="http://schemas.microsoft.com/office/drawing/2014/main" id="{D92AB99E-DE79-B754-7252-56E29F1EB0EB}"/>
              </a:ext>
            </a:extLst>
          </p:cNvPr>
          <p:cNvSpPr/>
          <p:nvPr/>
        </p:nvSpPr>
        <p:spPr>
          <a:xfrm>
            <a:off x="8606546" y="3901154"/>
            <a:ext cx="1260000" cy="429805"/>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Rådgivningen</a:t>
            </a:r>
          </a:p>
        </p:txBody>
      </p:sp>
      <p:sp>
        <p:nvSpPr>
          <p:cNvPr id="47" name="Rektangel 46">
            <a:extLst>
              <a:ext uri="{FF2B5EF4-FFF2-40B4-BE49-F238E27FC236}">
                <a16:creationId xmlns:a16="http://schemas.microsoft.com/office/drawing/2014/main" id="{2D2CEA9B-0241-35B0-BC31-9766F8958BBB}"/>
              </a:ext>
            </a:extLst>
          </p:cNvPr>
          <p:cNvSpPr/>
          <p:nvPr/>
        </p:nvSpPr>
        <p:spPr>
          <a:xfrm>
            <a:off x="8615013" y="4436237"/>
            <a:ext cx="1260000" cy="903303"/>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dirty="0">
                <a:solidFill>
                  <a:schemeClr val="tx1">
                    <a:lumMod val="75000"/>
                  </a:schemeClr>
                </a:solidFill>
                <a:latin typeface="Helsingborg Sans Medium" pitchFamily="2" charset="77"/>
              </a:rPr>
              <a:t>Västergård </a:t>
            </a:r>
            <a:br>
              <a:rPr lang="sv-SE" sz="1100" dirty="0">
                <a:solidFill>
                  <a:schemeClr val="tx1">
                    <a:lumMod val="75000"/>
                  </a:schemeClr>
                </a:solidFill>
                <a:latin typeface="Helsingborg Sans Medium" pitchFamily="2" charset="77"/>
              </a:rPr>
            </a:br>
            <a:r>
              <a:rPr lang="sv-SE" sz="1100" dirty="0">
                <a:solidFill>
                  <a:schemeClr val="tx1">
                    <a:lumMod val="75000"/>
                  </a:schemeClr>
                </a:solidFill>
                <a:latin typeface="+mj-lt"/>
              </a:rPr>
              <a:t>som omfattar 12-steg, KBT och flexibla teamet</a:t>
            </a:r>
          </a:p>
        </p:txBody>
      </p:sp>
      <p:sp>
        <p:nvSpPr>
          <p:cNvPr id="48" name="Rektangel 47">
            <a:extLst>
              <a:ext uri="{FF2B5EF4-FFF2-40B4-BE49-F238E27FC236}">
                <a16:creationId xmlns:a16="http://schemas.microsoft.com/office/drawing/2014/main" id="{0BFD9ABD-74DB-BCD9-22AE-815D3EE09CCF}"/>
              </a:ext>
            </a:extLst>
          </p:cNvPr>
          <p:cNvSpPr/>
          <p:nvPr/>
        </p:nvSpPr>
        <p:spPr>
          <a:xfrm>
            <a:off x="10124732" y="2912577"/>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Karpen sysselsättning socialpsykiatri</a:t>
            </a:r>
          </a:p>
        </p:txBody>
      </p:sp>
      <p:sp>
        <p:nvSpPr>
          <p:cNvPr id="50" name="Rektangel 49">
            <a:extLst>
              <a:ext uri="{FF2B5EF4-FFF2-40B4-BE49-F238E27FC236}">
                <a16:creationId xmlns:a16="http://schemas.microsoft.com/office/drawing/2014/main" id="{D7CCD39A-DDB6-D29F-114B-14B680B254BE}"/>
              </a:ext>
            </a:extLst>
          </p:cNvPr>
          <p:cNvSpPr/>
          <p:nvPr/>
        </p:nvSpPr>
        <p:spPr>
          <a:xfrm>
            <a:off x="10124732" y="3598277"/>
            <a:ext cx="1260000" cy="429805"/>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KRAMI</a:t>
            </a:r>
          </a:p>
        </p:txBody>
      </p:sp>
      <p:sp>
        <p:nvSpPr>
          <p:cNvPr id="52" name="Rektangel 51">
            <a:extLst>
              <a:ext uri="{FF2B5EF4-FFF2-40B4-BE49-F238E27FC236}">
                <a16:creationId xmlns:a16="http://schemas.microsoft.com/office/drawing/2014/main" id="{15D934CC-1903-EB57-CC34-8914B962D135}"/>
              </a:ext>
            </a:extLst>
          </p:cNvPr>
          <p:cNvSpPr/>
          <p:nvPr/>
        </p:nvSpPr>
        <p:spPr>
          <a:xfrm>
            <a:off x="5604353" y="4436237"/>
            <a:ext cx="1260000" cy="85857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dirty="0">
                <a:solidFill>
                  <a:schemeClr val="tx1">
                    <a:lumMod val="75000"/>
                  </a:schemeClr>
                </a:solidFill>
                <a:latin typeface="+mj-lt"/>
              </a:rPr>
              <a:t>Upphandlad tjänst familje-rådgivning</a:t>
            </a:r>
          </a:p>
        </p:txBody>
      </p:sp>
      <p:sp>
        <p:nvSpPr>
          <p:cNvPr id="53" name="Rektangel 52">
            <a:extLst>
              <a:ext uri="{FF2B5EF4-FFF2-40B4-BE49-F238E27FC236}">
                <a16:creationId xmlns:a16="http://schemas.microsoft.com/office/drawing/2014/main" id="{66FD1AFE-9323-B40E-6F21-FD467011C928}"/>
              </a:ext>
            </a:extLst>
          </p:cNvPr>
          <p:cNvSpPr/>
          <p:nvPr/>
        </p:nvSpPr>
        <p:spPr>
          <a:xfrm>
            <a:off x="10124732" y="4100806"/>
            <a:ext cx="1260000" cy="50252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dirty="0">
                <a:solidFill>
                  <a:schemeClr val="tx1">
                    <a:lumMod val="75000"/>
                  </a:schemeClr>
                </a:solidFill>
                <a:latin typeface="+mj-lt"/>
              </a:rPr>
              <a:t>Samverkan med föreningar</a:t>
            </a:r>
          </a:p>
        </p:txBody>
      </p:sp>
      <p:sp>
        <p:nvSpPr>
          <p:cNvPr id="54" name="Rektangel 53">
            <a:extLst>
              <a:ext uri="{FF2B5EF4-FFF2-40B4-BE49-F238E27FC236}">
                <a16:creationId xmlns:a16="http://schemas.microsoft.com/office/drawing/2014/main" id="{627B9113-5C1F-091F-8E60-DC3B91A371CE}"/>
              </a:ext>
            </a:extLst>
          </p:cNvPr>
          <p:cNvSpPr/>
          <p:nvPr/>
        </p:nvSpPr>
        <p:spPr>
          <a:xfrm>
            <a:off x="8348118" y="1643543"/>
            <a:ext cx="1260000" cy="477453"/>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err="1">
                <a:solidFill>
                  <a:schemeClr val="tx1">
                    <a:lumMod val="75000"/>
                  </a:schemeClr>
                </a:solidFill>
                <a:latin typeface="+mj-lt"/>
              </a:rPr>
              <a:t>Verksamhets-koordinator</a:t>
            </a:r>
            <a:endParaRPr lang="sv-SE" sz="1200">
              <a:solidFill>
                <a:schemeClr val="tx1">
                  <a:lumMod val="75000"/>
                </a:schemeClr>
              </a:solidFill>
              <a:latin typeface="+mj-lt"/>
            </a:endParaRPr>
          </a:p>
        </p:txBody>
      </p:sp>
      <p:sp>
        <p:nvSpPr>
          <p:cNvPr id="7" name="Platshållare för text 6">
            <a:extLst>
              <a:ext uri="{FF2B5EF4-FFF2-40B4-BE49-F238E27FC236}">
                <a16:creationId xmlns:a16="http://schemas.microsoft.com/office/drawing/2014/main" id="{0003D184-54CB-4D54-A7C4-079B6929782A}"/>
              </a:ext>
            </a:extLst>
          </p:cNvPr>
          <p:cNvSpPr>
            <a:spLocks noGrp="1"/>
          </p:cNvSpPr>
          <p:nvPr>
            <p:ph type="body" sz="half" idx="2"/>
          </p:nvPr>
        </p:nvSpPr>
        <p:spPr/>
        <p:txBody>
          <a:bodyPr/>
          <a:lstStyle/>
          <a:p>
            <a:endParaRPr lang="sv-SE"/>
          </a:p>
        </p:txBody>
      </p:sp>
      <p:sp>
        <p:nvSpPr>
          <p:cNvPr id="4" name="Rubrik 3">
            <a:extLst>
              <a:ext uri="{FF2B5EF4-FFF2-40B4-BE49-F238E27FC236}">
                <a16:creationId xmlns:a16="http://schemas.microsoft.com/office/drawing/2014/main" id="{1CEBB590-1746-527E-71E3-63770A201DE7}"/>
              </a:ext>
            </a:extLst>
          </p:cNvPr>
          <p:cNvSpPr>
            <a:spLocks noGrp="1"/>
          </p:cNvSpPr>
          <p:nvPr>
            <p:ph type="ctrTitle"/>
          </p:nvPr>
        </p:nvSpPr>
        <p:spPr/>
        <p:txBody>
          <a:bodyPr/>
          <a:lstStyle/>
          <a:p>
            <a:endParaRPr lang="sv-SE"/>
          </a:p>
        </p:txBody>
      </p:sp>
    </p:spTree>
    <p:extLst>
      <p:ext uri="{BB962C8B-B14F-4D97-AF65-F5344CB8AC3E}">
        <p14:creationId xmlns:p14="http://schemas.microsoft.com/office/powerpoint/2010/main" val="3918058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E765AD14-D281-5D57-E1EE-2A300CABDD69}"/>
              </a:ext>
            </a:extLst>
          </p:cNvPr>
          <p:cNvSpPr>
            <a:spLocks noGrp="1"/>
          </p:cNvSpPr>
          <p:nvPr>
            <p:ph type="body" sz="half" idx="2"/>
          </p:nvPr>
        </p:nvSpPr>
        <p:spPr>
          <a:xfrm>
            <a:off x="874712" y="1440000"/>
            <a:ext cx="9576883" cy="4568907"/>
          </a:xfrm>
        </p:spPr>
        <p:txBody>
          <a:bodyPr/>
          <a:lstStyle/>
          <a:p>
            <a:r>
              <a:rPr lang="sv-SE" dirty="0"/>
              <a:t>Syftet med Första linjen/insatser och service är huvudsak att här samlar vi biståndslösa insatser med förebyggande och behandlande karaktär.</a:t>
            </a:r>
          </a:p>
          <a:p>
            <a:pPr marL="285750" indent="-285750">
              <a:buFont typeface="Arial" panose="020B0604020202020204" pitchFamily="34" charset="0"/>
              <a:buChar char="•"/>
            </a:pPr>
            <a:r>
              <a:rPr lang="sv-SE" dirty="0"/>
              <a:t>Justering har gjorts för att hantera samordningsuppdraget familjecentralerna </a:t>
            </a:r>
          </a:p>
          <a:p>
            <a:pPr marL="285750" indent="-285750">
              <a:buFont typeface="Arial" panose="020B0604020202020204" pitchFamily="34" charset="0"/>
              <a:buChar char="•"/>
            </a:pPr>
            <a:r>
              <a:rPr lang="sv-SE" dirty="0"/>
              <a:t>Case manager tillhör Första linjen</a:t>
            </a:r>
          </a:p>
          <a:p>
            <a:pPr marL="285750" indent="-285750">
              <a:buFont typeface="Arial" panose="020B0604020202020204" pitchFamily="34" charset="0"/>
              <a:buChar char="•"/>
            </a:pPr>
            <a:r>
              <a:rPr lang="sv-SE" dirty="0"/>
              <a:t>Justering har gjorts för att hantera samordningsuppdraget för Maria Skåne Nordväst</a:t>
            </a:r>
          </a:p>
          <a:p>
            <a:pPr marL="285750" indent="-285750">
              <a:buFont typeface="Arial" panose="020B0604020202020204" pitchFamily="34" charset="0"/>
              <a:buChar char="•"/>
            </a:pPr>
            <a:r>
              <a:rPr lang="sv-SE" dirty="0"/>
              <a:t>Tillfört administrativ resurs</a:t>
            </a:r>
          </a:p>
          <a:p>
            <a:pPr marL="285750" indent="-285750">
              <a:buFont typeface="Arial" panose="020B0604020202020204" pitchFamily="34" charset="0"/>
              <a:buChar char="•"/>
            </a:pPr>
            <a:r>
              <a:rPr lang="sv-SE" dirty="0"/>
              <a:t>Fördelat om mellan Maria Skåne Nordväst, Rådgivningen för chef för Karpen, KRAMI och Västergård   </a:t>
            </a:r>
          </a:p>
          <a:p>
            <a:pPr marL="285750" indent="-285750">
              <a:buFont typeface="Arial" panose="020B0604020202020204" pitchFamily="34" charset="0"/>
              <a:buChar char="•"/>
            </a:pPr>
            <a:r>
              <a:rPr lang="sv-SE" dirty="0"/>
              <a:t>En teamledare för Familjerätten samt Familjepunkten</a:t>
            </a:r>
          </a:p>
          <a:p>
            <a:pPr marL="285750" indent="-285750">
              <a:buFont typeface="Arial" panose="020B0604020202020204" pitchFamily="34" charset="0"/>
              <a:buChar char="•"/>
            </a:pPr>
            <a:r>
              <a:rPr lang="sv-SE" dirty="0"/>
              <a:t>En teamledare för Familjefrid samt </a:t>
            </a:r>
            <a:r>
              <a:rPr lang="sv-SE" dirty="0" err="1"/>
              <a:t>Barnahus</a:t>
            </a:r>
            <a:endParaRPr lang="sv-SE" dirty="0"/>
          </a:p>
          <a:p>
            <a:pPr marL="285750" indent="-285750">
              <a:buFont typeface="Arial" panose="020B0604020202020204" pitchFamily="34" charset="0"/>
              <a:buChar char="•"/>
            </a:pPr>
            <a:r>
              <a:rPr lang="sv-SE" dirty="0"/>
              <a:t>Tre team med ”personligt stöd”, familjebehandling och </a:t>
            </a:r>
            <a:r>
              <a:rPr lang="sv-SE" dirty="0" err="1"/>
              <a:t>Dynamis</a:t>
            </a:r>
            <a:endParaRPr lang="sv-SE" dirty="0"/>
          </a:p>
        </p:txBody>
      </p:sp>
      <p:sp>
        <p:nvSpPr>
          <p:cNvPr id="4" name="Rubrik 3">
            <a:extLst>
              <a:ext uri="{FF2B5EF4-FFF2-40B4-BE49-F238E27FC236}">
                <a16:creationId xmlns:a16="http://schemas.microsoft.com/office/drawing/2014/main" id="{FF7172F2-58E7-2131-237E-5FAA8EB22FE0}"/>
              </a:ext>
            </a:extLst>
          </p:cNvPr>
          <p:cNvSpPr>
            <a:spLocks noGrp="1"/>
          </p:cNvSpPr>
          <p:nvPr>
            <p:ph type="ctrTitle"/>
          </p:nvPr>
        </p:nvSpPr>
        <p:spPr/>
        <p:txBody>
          <a:bodyPr/>
          <a:lstStyle/>
          <a:p>
            <a:r>
              <a:rPr lang="sv-SE" dirty="0"/>
              <a:t>Första linjen/insatser och service</a:t>
            </a:r>
          </a:p>
        </p:txBody>
      </p:sp>
    </p:spTree>
    <p:extLst>
      <p:ext uri="{BB962C8B-B14F-4D97-AF65-F5344CB8AC3E}">
        <p14:creationId xmlns:p14="http://schemas.microsoft.com/office/powerpoint/2010/main" val="3243859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5949E-4A8D-D09E-9998-956BC22EB6FE}"/>
            </a:ext>
          </a:extLst>
        </p:cNvPr>
        <p:cNvGrpSpPr/>
        <p:nvPr/>
      </p:nvGrpSpPr>
      <p:grpSpPr>
        <a:xfrm>
          <a:off x="0" y="0"/>
          <a:ext cx="0" cy="0"/>
          <a:chOff x="0" y="0"/>
          <a:chExt cx="0" cy="0"/>
        </a:xfrm>
      </p:grpSpPr>
      <p:sp>
        <p:nvSpPr>
          <p:cNvPr id="5" name="Rektangel 4">
            <a:extLst>
              <a:ext uri="{FF2B5EF4-FFF2-40B4-BE49-F238E27FC236}">
                <a16:creationId xmlns:a16="http://schemas.microsoft.com/office/drawing/2014/main" id="{AB369FA9-FB94-6979-6807-A29E650B59F0}"/>
              </a:ext>
            </a:extLst>
          </p:cNvPr>
          <p:cNvSpPr/>
          <p:nvPr/>
        </p:nvSpPr>
        <p:spPr>
          <a:xfrm>
            <a:off x="8265901" y="2950760"/>
            <a:ext cx="1260000" cy="545233"/>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Maria Skåne Nordväst</a:t>
            </a:r>
          </a:p>
        </p:txBody>
      </p:sp>
      <p:sp>
        <p:nvSpPr>
          <p:cNvPr id="8" name="Rektangel 7">
            <a:extLst>
              <a:ext uri="{FF2B5EF4-FFF2-40B4-BE49-F238E27FC236}">
                <a16:creationId xmlns:a16="http://schemas.microsoft.com/office/drawing/2014/main" id="{0030FFC4-E010-EB42-59F3-691DE50D03E4}"/>
              </a:ext>
            </a:extLst>
          </p:cNvPr>
          <p:cNvSpPr/>
          <p:nvPr/>
        </p:nvSpPr>
        <p:spPr>
          <a:xfrm>
            <a:off x="5566349" y="3263466"/>
            <a:ext cx="1260000" cy="463851"/>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Utrednings-team familjerätt</a:t>
            </a:r>
          </a:p>
        </p:txBody>
      </p:sp>
      <p:sp>
        <p:nvSpPr>
          <p:cNvPr id="12" name="Rektangel 11">
            <a:extLst>
              <a:ext uri="{FF2B5EF4-FFF2-40B4-BE49-F238E27FC236}">
                <a16:creationId xmlns:a16="http://schemas.microsoft.com/office/drawing/2014/main" id="{6408D8EB-DCAC-7284-44CD-70895C318269}"/>
              </a:ext>
            </a:extLst>
          </p:cNvPr>
          <p:cNvSpPr/>
          <p:nvPr/>
        </p:nvSpPr>
        <p:spPr>
          <a:xfrm>
            <a:off x="6920784" y="3253010"/>
            <a:ext cx="1260000" cy="46440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Familjefrid</a:t>
            </a:r>
          </a:p>
        </p:txBody>
      </p:sp>
      <p:sp>
        <p:nvSpPr>
          <p:cNvPr id="26" name="textruta 25">
            <a:extLst>
              <a:ext uri="{FF2B5EF4-FFF2-40B4-BE49-F238E27FC236}">
                <a16:creationId xmlns:a16="http://schemas.microsoft.com/office/drawing/2014/main" id="{CC189702-A481-11C5-1E1F-E2BDA29D61D0}"/>
              </a:ext>
            </a:extLst>
          </p:cNvPr>
          <p:cNvSpPr txBox="1"/>
          <p:nvPr/>
        </p:nvSpPr>
        <p:spPr>
          <a:xfrm>
            <a:off x="275007" y="315911"/>
            <a:ext cx="7814960" cy="461665"/>
          </a:xfrm>
          <a:prstGeom prst="rect">
            <a:avLst/>
          </a:prstGeom>
          <a:noFill/>
        </p:spPr>
        <p:txBody>
          <a:bodyPr wrap="none" rtlCol="0">
            <a:spAutoFit/>
          </a:bodyPr>
          <a:lstStyle/>
          <a:p>
            <a:r>
              <a:rPr lang="sv-SE" sz="2400" b="1" dirty="0">
                <a:latin typeface="Helsingborg Sans" pitchFamily="2" charset="77"/>
              </a:rPr>
              <a:t>Första linjen/insatser och service – förslag mars 2024</a:t>
            </a:r>
          </a:p>
        </p:txBody>
      </p:sp>
      <p:sp>
        <p:nvSpPr>
          <p:cNvPr id="14" name="Rektangel 13">
            <a:extLst>
              <a:ext uri="{FF2B5EF4-FFF2-40B4-BE49-F238E27FC236}">
                <a16:creationId xmlns:a16="http://schemas.microsoft.com/office/drawing/2014/main" id="{F65E60EE-498B-5A13-07F5-965D5C9ADB8A}"/>
              </a:ext>
            </a:extLst>
          </p:cNvPr>
          <p:cNvSpPr/>
          <p:nvPr/>
        </p:nvSpPr>
        <p:spPr>
          <a:xfrm>
            <a:off x="168763" y="2644420"/>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5" name="Rektangel 14">
            <a:extLst>
              <a:ext uri="{FF2B5EF4-FFF2-40B4-BE49-F238E27FC236}">
                <a16:creationId xmlns:a16="http://schemas.microsoft.com/office/drawing/2014/main" id="{6ECA8A10-953A-A7DA-3E65-0AD71C30A568}"/>
              </a:ext>
            </a:extLst>
          </p:cNvPr>
          <p:cNvSpPr/>
          <p:nvPr/>
        </p:nvSpPr>
        <p:spPr>
          <a:xfrm>
            <a:off x="1495081" y="2644420"/>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6" name="Rektangel 15">
            <a:extLst>
              <a:ext uri="{FF2B5EF4-FFF2-40B4-BE49-F238E27FC236}">
                <a16:creationId xmlns:a16="http://schemas.microsoft.com/office/drawing/2014/main" id="{A2065069-E7E2-52DB-62F9-2698F5E76A2F}"/>
              </a:ext>
            </a:extLst>
          </p:cNvPr>
          <p:cNvSpPr/>
          <p:nvPr/>
        </p:nvSpPr>
        <p:spPr>
          <a:xfrm>
            <a:off x="4202301" y="2644420"/>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7" name="Rektangel 16">
            <a:extLst>
              <a:ext uri="{FF2B5EF4-FFF2-40B4-BE49-F238E27FC236}">
                <a16:creationId xmlns:a16="http://schemas.microsoft.com/office/drawing/2014/main" id="{9CE2EC77-EDB1-A1EB-D36F-923232A227E8}"/>
              </a:ext>
            </a:extLst>
          </p:cNvPr>
          <p:cNvSpPr/>
          <p:nvPr/>
        </p:nvSpPr>
        <p:spPr>
          <a:xfrm>
            <a:off x="5566349" y="2644420"/>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8" name="Rektangel 17">
            <a:extLst>
              <a:ext uri="{FF2B5EF4-FFF2-40B4-BE49-F238E27FC236}">
                <a16:creationId xmlns:a16="http://schemas.microsoft.com/office/drawing/2014/main" id="{E249783D-07BE-B831-5907-E788DBAFBE8C}"/>
              </a:ext>
            </a:extLst>
          </p:cNvPr>
          <p:cNvSpPr/>
          <p:nvPr/>
        </p:nvSpPr>
        <p:spPr>
          <a:xfrm>
            <a:off x="6920784" y="2644420"/>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9" name="Rektangel 18">
            <a:extLst>
              <a:ext uri="{FF2B5EF4-FFF2-40B4-BE49-F238E27FC236}">
                <a16:creationId xmlns:a16="http://schemas.microsoft.com/office/drawing/2014/main" id="{2CB31AE4-90D6-A8BE-E2C0-64D53DD06747}"/>
              </a:ext>
            </a:extLst>
          </p:cNvPr>
          <p:cNvSpPr/>
          <p:nvPr/>
        </p:nvSpPr>
        <p:spPr>
          <a:xfrm>
            <a:off x="8265901" y="2644420"/>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20" name="Rektangel 19">
            <a:extLst>
              <a:ext uri="{FF2B5EF4-FFF2-40B4-BE49-F238E27FC236}">
                <a16:creationId xmlns:a16="http://schemas.microsoft.com/office/drawing/2014/main" id="{0DB29C6E-3B59-C4E6-E40B-1982C09DD7D4}"/>
              </a:ext>
            </a:extLst>
          </p:cNvPr>
          <p:cNvSpPr/>
          <p:nvPr/>
        </p:nvSpPr>
        <p:spPr>
          <a:xfrm>
            <a:off x="9610890" y="2644420"/>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2" name="Rektangel 1">
            <a:extLst>
              <a:ext uri="{FF2B5EF4-FFF2-40B4-BE49-F238E27FC236}">
                <a16:creationId xmlns:a16="http://schemas.microsoft.com/office/drawing/2014/main" id="{AA9025B8-D4AD-4C6B-32A2-C437A736BCB0}"/>
              </a:ext>
            </a:extLst>
          </p:cNvPr>
          <p:cNvSpPr/>
          <p:nvPr/>
        </p:nvSpPr>
        <p:spPr>
          <a:xfrm>
            <a:off x="4415086" y="1452980"/>
            <a:ext cx="3642759" cy="85858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a:solidFill>
                  <a:schemeClr val="tx1">
                    <a:lumMod val="75000"/>
                  </a:schemeClr>
                </a:solidFill>
                <a:latin typeface="Helsingborg Sans" pitchFamily="2" charset="77"/>
              </a:rPr>
              <a:t>Verksamhetschef</a:t>
            </a:r>
          </a:p>
        </p:txBody>
      </p:sp>
      <p:sp>
        <p:nvSpPr>
          <p:cNvPr id="3" name="Rektangel 2">
            <a:extLst>
              <a:ext uri="{FF2B5EF4-FFF2-40B4-BE49-F238E27FC236}">
                <a16:creationId xmlns:a16="http://schemas.microsoft.com/office/drawing/2014/main" id="{A69A1B34-3145-10B7-4F02-9BCC021D1363}"/>
              </a:ext>
            </a:extLst>
          </p:cNvPr>
          <p:cNvSpPr/>
          <p:nvPr/>
        </p:nvSpPr>
        <p:spPr>
          <a:xfrm>
            <a:off x="175813" y="2952356"/>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Mobila Teamet + ANDTS</a:t>
            </a:r>
          </a:p>
        </p:txBody>
      </p:sp>
      <p:sp>
        <p:nvSpPr>
          <p:cNvPr id="6" name="Rektangel 5">
            <a:extLst>
              <a:ext uri="{FF2B5EF4-FFF2-40B4-BE49-F238E27FC236}">
                <a16:creationId xmlns:a16="http://schemas.microsoft.com/office/drawing/2014/main" id="{699C62CA-6C0D-BDA7-34F2-F5B811361495}"/>
              </a:ext>
            </a:extLst>
          </p:cNvPr>
          <p:cNvSpPr/>
          <p:nvPr/>
        </p:nvSpPr>
        <p:spPr>
          <a:xfrm>
            <a:off x="184833" y="3635006"/>
            <a:ext cx="1260000" cy="61297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Uppsökarna</a:t>
            </a:r>
          </a:p>
        </p:txBody>
      </p:sp>
      <p:sp>
        <p:nvSpPr>
          <p:cNvPr id="13" name="Rektangel 12">
            <a:extLst>
              <a:ext uri="{FF2B5EF4-FFF2-40B4-BE49-F238E27FC236}">
                <a16:creationId xmlns:a16="http://schemas.microsoft.com/office/drawing/2014/main" id="{D5575DD2-519E-5FC5-EA35-16C61B9899C6}"/>
              </a:ext>
            </a:extLst>
          </p:cNvPr>
          <p:cNvSpPr/>
          <p:nvPr/>
        </p:nvSpPr>
        <p:spPr>
          <a:xfrm>
            <a:off x="175813" y="4321512"/>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dirty="0">
                <a:solidFill>
                  <a:schemeClr val="tx1">
                    <a:lumMod val="75000"/>
                  </a:schemeClr>
                </a:solidFill>
                <a:latin typeface="+mj-lt"/>
              </a:rPr>
              <a:t> Råd- och stödkoordinatorer</a:t>
            </a:r>
          </a:p>
        </p:txBody>
      </p:sp>
      <p:sp>
        <p:nvSpPr>
          <p:cNvPr id="22" name="Rektangel 21">
            <a:extLst>
              <a:ext uri="{FF2B5EF4-FFF2-40B4-BE49-F238E27FC236}">
                <a16:creationId xmlns:a16="http://schemas.microsoft.com/office/drawing/2014/main" id="{3615B95E-AF4E-5463-0CFF-39413572FB68}"/>
              </a:ext>
            </a:extLst>
          </p:cNvPr>
          <p:cNvSpPr/>
          <p:nvPr/>
        </p:nvSpPr>
        <p:spPr>
          <a:xfrm>
            <a:off x="1512460" y="2950760"/>
            <a:ext cx="3949841" cy="23340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Teamledare x 2</a:t>
            </a:r>
          </a:p>
        </p:txBody>
      </p:sp>
      <p:sp>
        <p:nvSpPr>
          <p:cNvPr id="30" name="Rektangel 29">
            <a:extLst>
              <a:ext uri="{FF2B5EF4-FFF2-40B4-BE49-F238E27FC236}">
                <a16:creationId xmlns:a16="http://schemas.microsoft.com/office/drawing/2014/main" id="{2C136B79-EA58-D0B2-E54B-D98BA25357CB}"/>
              </a:ext>
            </a:extLst>
          </p:cNvPr>
          <p:cNvSpPr/>
          <p:nvPr/>
        </p:nvSpPr>
        <p:spPr>
          <a:xfrm>
            <a:off x="1509351" y="4321512"/>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Familjecentraler</a:t>
            </a:r>
          </a:p>
          <a:p>
            <a:pPr algn="ctr"/>
            <a:r>
              <a:rPr lang="sv-SE" sz="1100">
                <a:solidFill>
                  <a:schemeClr val="tx1">
                    <a:lumMod val="75000"/>
                  </a:schemeClr>
                </a:solidFill>
                <a:latin typeface="+mj-lt"/>
              </a:rPr>
              <a:t>Samordningsuppdrag</a:t>
            </a:r>
          </a:p>
        </p:txBody>
      </p:sp>
      <p:sp>
        <p:nvSpPr>
          <p:cNvPr id="32" name="Rektangel 31">
            <a:extLst>
              <a:ext uri="{FF2B5EF4-FFF2-40B4-BE49-F238E27FC236}">
                <a16:creationId xmlns:a16="http://schemas.microsoft.com/office/drawing/2014/main" id="{7D92113F-A45E-F326-9E94-70CAF77CDC63}"/>
              </a:ext>
            </a:extLst>
          </p:cNvPr>
          <p:cNvSpPr/>
          <p:nvPr/>
        </p:nvSpPr>
        <p:spPr>
          <a:xfrm>
            <a:off x="1509351" y="3261062"/>
            <a:ext cx="1260000" cy="99000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Personligt stöd, familjebehandling &amp; </a:t>
            </a:r>
            <a:r>
              <a:rPr lang="sv-SE" sz="1100" err="1">
                <a:solidFill>
                  <a:schemeClr val="tx1">
                    <a:lumMod val="75000"/>
                  </a:schemeClr>
                </a:solidFill>
                <a:latin typeface="+mj-lt"/>
              </a:rPr>
              <a:t>Dynamis</a:t>
            </a:r>
            <a:endParaRPr lang="sv-SE" sz="1100">
              <a:solidFill>
                <a:schemeClr val="tx1">
                  <a:lumMod val="75000"/>
                </a:schemeClr>
              </a:solidFill>
              <a:latin typeface="+mj-lt"/>
            </a:endParaRPr>
          </a:p>
        </p:txBody>
      </p:sp>
      <p:sp>
        <p:nvSpPr>
          <p:cNvPr id="37" name="Rektangel 36">
            <a:extLst>
              <a:ext uri="{FF2B5EF4-FFF2-40B4-BE49-F238E27FC236}">
                <a16:creationId xmlns:a16="http://schemas.microsoft.com/office/drawing/2014/main" id="{0F61F0A4-900E-7E65-EEBD-0E690CF8C451}"/>
              </a:ext>
            </a:extLst>
          </p:cNvPr>
          <p:cNvSpPr/>
          <p:nvPr/>
        </p:nvSpPr>
        <p:spPr>
          <a:xfrm>
            <a:off x="2847869" y="4321512"/>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Familjehuset</a:t>
            </a:r>
          </a:p>
        </p:txBody>
      </p:sp>
      <p:sp>
        <p:nvSpPr>
          <p:cNvPr id="39" name="Rektangel 38">
            <a:extLst>
              <a:ext uri="{FF2B5EF4-FFF2-40B4-BE49-F238E27FC236}">
                <a16:creationId xmlns:a16="http://schemas.microsoft.com/office/drawing/2014/main" id="{EFFE21B5-B711-4155-7CCA-15346813F89F}"/>
              </a:ext>
            </a:extLst>
          </p:cNvPr>
          <p:cNvSpPr/>
          <p:nvPr/>
        </p:nvSpPr>
        <p:spPr>
          <a:xfrm>
            <a:off x="4202301" y="3261062"/>
            <a:ext cx="1260000" cy="99000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Personligt stöd, familjebehandling &amp; </a:t>
            </a:r>
            <a:r>
              <a:rPr lang="sv-SE" sz="1100" err="1">
                <a:solidFill>
                  <a:schemeClr val="tx1">
                    <a:lumMod val="75000"/>
                  </a:schemeClr>
                </a:solidFill>
                <a:latin typeface="+mj-lt"/>
              </a:rPr>
              <a:t>Dynamis</a:t>
            </a:r>
            <a:endParaRPr lang="sv-SE" sz="1100">
              <a:solidFill>
                <a:schemeClr val="tx1">
                  <a:lumMod val="75000"/>
                </a:schemeClr>
              </a:solidFill>
              <a:latin typeface="+mj-lt"/>
            </a:endParaRPr>
          </a:p>
        </p:txBody>
      </p:sp>
      <p:sp>
        <p:nvSpPr>
          <p:cNvPr id="40" name="Rektangel 39">
            <a:extLst>
              <a:ext uri="{FF2B5EF4-FFF2-40B4-BE49-F238E27FC236}">
                <a16:creationId xmlns:a16="http://schemas.microsoft.com/office/drawing/2014/main" id="{6B07B115-3049-BEC0-8ECB-97C402A350CB}"/>
              </a:ext>
            </a:extLst>
          </p:cNvPr>
          <p:cNvSpPr/>
          <p:nvPr/>
        </p:nvSpPr>
        <p:spPr>
          <a:xfrm>
            <a:off x="5566350" y="2950760"/>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dirty="0">
                <a:solidFill>
                  <a:schemeClr val="tx1">
                    <a:lumMod val="75000"/>
                  </a:schemeClr>
                </a:solidFill>
                <a:latin typeface="Helsingborg Sans Medium" pitchFamily="2" charset="77"/>
              </a:rPr>
              <a:t>Teamledare</a:t>
            </a:r>
          </a:p>
        </p:txBody>
      </p:sp>
      <p:sp>
        <p:nvSpPr>
          <p:cNvPr id="41" name="Rektangel 40">
            <a:extLst>
              <a:ext uri="{FF2B5EF4-FFF2-40B4-BE49-F238E27FC236}">
                <a16:creationId xmlns:a16="http://schemas.microsoft.com/office/drawing/2014/main" id="{5B0BE10F-149F-8590-58C5-69D1D9EC95CA}"/>
              </a:ext>
            </a:extLst>
          </p:cNvPr>
          <p:cNvSpPr/>
          <p:nvPr/>
        </p:nvSpPr>
        <p:spPr>
          <a:xfrm>
            <a:off x="2857835" y="2644420"/>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43" name="Rektangel 42">
            <a:extLst>
              <a:ext uri="{FF2B5EF4-FFF2-40B4-BE49-F238E27FC236}">
                <a16:creationId xmlns:a16="http://schemas.microsoft.com/office/drawing/2014/main" id="{781CC388-057A-8482-DD9B-D5416C3B0F24}"/>
              </a:ext>
            </a:extLst>
          </p:cNvPr>
          <p:cNvSpPr/>
          <p:nvPr/>
        </p:nvSpPr>
        <p:spPr>
          <a:xfrm>
            <a:off x="5566349" y="3818180"/>
            <a:ext cx="1260000" cy="429803"/>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Familjepunkten</a:t>
            </a:r>
          </a:p>
        </p:txBody>
      </p:sp>
      <p:sp>
        <p:nvSpPr>
          <p:cNvPr id="44" name="Rektangel 43">
            <a:extLst>
              <a:ext uri="{FF2B5EF4-FFF2-40B4-BE49-F238E27FC236}">
                <a16:creationId xmlns:a16="http://schemas.microsoft.com/office/drawing/2014/main" id="{21BE33B7-AA73-A44C-36D9-FB3FC3B9BB52}"/>
              </a:ext>
            </a:extLst>
          </p:cNvPr>
          <p:cNvSpPr/>
          <p:nvPr/>
        </p:nvSpPr>
        <p:spPr>
          <a:xfrm>
            <a:off x="6920784" y="3818179"/>
            <a:ext cx="1260000" cy="429804"/>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err="1">
                <a:solidFill>
                  <a:schemeClr val="tx1">
                    <a:lumMod val="75000"/>
                  </a:schemeClr>
                </a:solidFill>
                <a:latin typeface="+mj-lt"/>
              </a:rPr>
              <a:t>Barnahus</a:t>
            </a:r>
            <a:endParaRPr lang="sv-SE" sz="1100">
              <a:solidFill>
                <a:schemeClr val="tx1">
                  <a:lumMod val="75000"/>
                </a:schemeClr>
              </a:solidFill>
              <a:latin typeface="+mj-lt"/>
            </a:endParaRPr>
          </a:p>
        </p:txBody>
      </p:sp>
      <p:sp>
        <p:nvSpPr>
          <p:cNvPr id="46" name="Rektangel 45">
            <a:extLst>
              <a:ext uri="{FF2B5EF4-FFF2-40B4-BE49-F238E27FC236}">
                <a16:creationId xmlns:a16="http://schemas.microsoft.com/office/drawing/2014/main" id="{2D5E2FA5-78A0-AB94-CD2B-E12A15651540}"/>
              </a:ext>
            </a:extLst>
          </p:cNvPr>
          <p:cNvSpPr/>
          <p:nvPr/>
        </p:nvSpPr>
        <p:spPr>
          <a:xfrm>
            <a:off x="8265901" y="3559295"/>
            <a:ext cx="1260000" cy="429805"/>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Rådgivningen</a:t>
            </a:r>
          </a:p>
        </p:txBody>
      </p:sp>
      <p:sp>
        <p:nvSpPr>
          <p:cNvPr id="47" name="Rektangel 46">
            <a:extLst>
              <a:ext uri="{FF2B5EF4-FFF2-40B4-BE49-F238E27FC236}">
                <a16:creationId xmlns:a16="http://schemas.microsoft.com/office/drawing/2014/main" id="{9B49F184-1636-C2BE-53A9-33F36AEC9BC2}"/>
              </a:ext>
            </a:extLst>
          </p:cNvPr>
          <p:cNvSpPr/>
          <p:nvPr/>
        </p:nvSpPr>
        <p:spPr>
          <a:xfrm>
            <a:off x="9610890" y="4150031"/>
            <a:ext cx="1260000" cy="903303"/>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Helsingborg Sans Medium" pitchFamily="2" charset="77"/>
              </a:rPr>
              <a:t>Västergård </a:t>
            </a:r>
            <a:br>
              <a:rPr lang="sv-SE" sz="1100">
                <a:solidFill>
                  <a:schemeClr val="tx1">
                    <a:lumMod val="75000"/>
                  </a:schemeClr>
                </a:solidFill>
                <a:latin typeface="Helsingborg Sans Medium" pitchFamily="2" charset="77"/>
              </a:rPr>
            </a:br>
            <a:r>
              <a:rPr lang="sv-SE" sz="1100">
                <a:solidFill>
                  <a:schemeClr val="tx1">
                    <a:lumMod val="75000"/>
                  </a:schemeClr>
                </a:solidFill>
                <a:latin typeface="+mj-lt"/>
              </a:rPr>
              <a:t>som omfattar 12-steg, KBT och flexibla teamet</a:t>
            </a:r>
          </a:p>
        </p:txBody>
      </p:sp>
      <p:sp>
        <p:nvSpPr>
          <p:cNvPr id="48" name="Rektangel 47">
            <a:extLst>
              <a:ext uri="{FF2B5EF4-FFF2-40B4-BE49-F238E27FC236}">
                <a16:creationId xmlns:a16="http://schemas.microsoft.com/office/drawing/2014/main" id="{A310F0C2-B8E0-A068-5BE4-1CF6BEB91FCC}"/>
              </a:ext>
            </a:extLst>
          </p:cNvPr>
          <p:cNvSpPr/>
          <p:nvPr/>
        </p:nvSpPr>
        <p:spPr>
          <a:xfrm>
            <a:off x="9610890" y="2960397"/>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Karpen sysselsättning socialpsykiatri</a:t>
            </a:r>
          </a:p>
        </p:txBody>
      </p:sp>
      <p:sp>
        <p:nvSpPr>
          <p:cNvPr id="50" name="Rektangel 49">
            <a:extLst>
              <a:ext uri="{FF2B5EF4-FFF2-40B4-BE49-F238E27FC236}">
                <a16:creationId xmlns:a16="http://schemas.microsoft.com/office/drawing/2014/main" id="{AD8DE7EC-3053-E7DC-87A2-4D5490386009}"/>
              </a:ext>
            </a:extLst>
          </p:cNvPr>
          <p:cNvSpPr/>
          <p:nvPr/>
        </p:nvSpPr>
        <p:spPr>
          <a:xfrm>
            <a:off x="9610890" y="3646097"/>
            <a:ext cx="1260000" cy="429805"/>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KRAMI</a:t>
            </a:r>
          </a:p>
        </p:txBody>
      </p:sp>
      <p:sp>
        <p:nvSpPr>
          <p:cNvPr id="52" name="Rektangel 51">
            <a:extLst>
              <a:ext uri="{FF2B5EF4-FFF2-40B4-BE49-F238E27FC236}">
                <a16:creationId xmlns:a16="http://schemas.microsoft.com/office/drawing/2014/main" id="{1BF58B8D-2732-67C2-A122-F86C40BCD947}"/>
              </a:ext>
            </a:extLst>
          </p:cNvPr>
          <p:cNvSpPr/>
          <p:nvPr/>
        </p:nvSpPr>
        <p:spPr>
          <a:xfrm>
            <a:off x="5566349" y="4321513"/>
            <a:ext cx="1260000" cy="612976"/>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Samverkan och uppföljning  familje-rådgivning</a:t>
            </a:r>
          </a:p>
        </p:txBody>
      </p:sp>
      <p:sp>
        <p:nvSpPr>
          <p:cNvPr id="53" name="Rektangel 52">
            <a:extLst>
              <a:ext uri="{FF2B5EF4-FFF2-40B4-BE49-F238E27FC236}">
                <a16:creationId xmlns:a16="http://schemas.microsoft.com/office/drawing/2014/main" id="{7612555E-7877-89C8-6D11-0B39C9B4F146}"/>
              </a:ext>
            </a:extLst>
          </p:cNvPr>
          <p:cNvSpPr/>
          <p:nvPr/>
        </p:nvSpPr>
        <p:spPr>
          <a:xfrm>
            <a:off x="9610890" y="5133439"/>
            <a:ext cx="1260000" cy="50252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Samverkan med föreningar</a:t>
            </a:r>
          </a:p>
        </p:txBody>
      </p:sp>
      <p:sp>
        <p:nvSpPr>
          <p:cNvPr id="54" name="Rektangel 53">
            <a:extLst>
              <a:ext uri="{FF2B5EF4-FFF2-40B4-BE49-F238E27FC236}">
                <a16:creationId xmlns:a16="http://schemas.microsoft.com/office/drawing/2014/main" id="{4AAAF39A-3799-0C3D-79A2-A4E32E7C5BA0}"/>
              </a:ext>
            </a:extLst>
          </p:cNvPr>
          <p:cNvSpPr/>
          <p:nvPr/>
        </p:nvSpPr>
        <p:spPr>
          <a:xfrm>
            <a:off x="8265901" y="1452980"/>
            <a:ext cx="1260000" cy="477453"/>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dirty="0" err="1">
                <a:solidFill>
                  <a:schemeClr val="tx1">
                    <a:lumMod val="75000"/>
                  </a:schemeClr>
                </a:solidFill>
                <a:latin typeface="+mj-lt"/>
              </a:rPr>
              <a:t>Verksamhets-koordinator</a:t>
            </a:r>
            <a:r>
              <a:rPr lang="sv-SE" sz="1200" dirty="0">
                <a:solidFill>
                  <a:schemeClr val="tx1">
                    <a:lumMod val="75000"/>
                  </a:schemeClr>
                </a:solidFill>
                <a:latin typeface="+mj-lt"/>
              </a:rPr>
              <a:t>, 0,5</a:t>
            </a:r>
          </a:p>
        </p:txBody>
      </p:sp>
      <p:pic>
        <p:nvPicPr>
          <p:cNvPr id="4" name="Bildobjekt 3">
            <a:extLst>
              <a:ext uri="{FF2B5EF4-FFF2-40B4-BE49-F238E27FC236}">
                <a16:creationId xmlns:a16="http://schemas.microsoft.com/office/drawing/2014/main" id="{7F78995E-FCB7-78FC-8E38-2CB7FDCAE73C}"/>
              </a:ext>
            </a:extLst>
          </p:cNvPr>
          <p:cNvPicPr>
            <a:picLocks noChangeAspect="1"/>
          </p:cNvPicPr>
          <p:nvPr/>
        </p:nvPicPr>
        <p:blipFill>
          <a:blip r:embed="rId3"/>
          <a:stretch>
            <a:fillRect/>
          </a:stretch>
        </p:blipFill>
        <p:spPr>
          <a:xfrm>
            <a:off x="2857835" y="3261062"/>
            <a:ext cx="1260000" cy="988708"/>
          </a:xfrm>
          <a:prstGeom prst="rect">
            <a:avLst/>
          </a:prstGeom>
        </p:spPr>
      </p:pic>
      <p:sp>
        <p:nvSpPr>
          <p:cNvPr id="9" name="Rektangel 8">
            <a:extLst>
              <a:ext uri="{FF2B5EF4-FFF2-40B4-BE49-F238E27FC236}">
                <a16:creationId xmlns:a16="http://schemas.microsoft.com/office/drawing/2014/main" id="{82DAB592-18FB-0C53-71E4-8FB9EEB05F7A}"/>
              </a:ext>
            </a:extLst>
          </p:cNvPr>
          <p:cNvSpPr/>
          <p:nvPr/>
        </p:nvSpPr>
        <p:spPr>
          <a:xfrm>
            <a:off x="8265901" y="2007717"/>
            <a:ext cx="1260000" cy="309879"/>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err="1">
                <a:solidFill>
                  <a:schemeClr val="tx1">
                    <a:lumMod val="75000"/>
                  </a:schemeClr>
                </a:solidFill>
                <a:latin typeface="+mj-lt"/>
              </a:rPr>
              <a:t>Adminresurs</a:t>
            </a:r>
            <a:endParaRPr lang="sv-SE" sz="1200">
              <a:solidFill>
                <a:schemeClr val="tx1">
                  <a:lumMod val="75000"/>
                </a:schemeClr>
              </a:solidFill>
              <a:latin typeface="+mj-lt"/>
            </a:endParaRPr>
          </a:p>
        </p:txBody>
      </p:sp>
      <p:sp>
        <p:nvSpPr>
          <p:cNvPr id="7" name="Rektangel 6">
            <a:extLst>
              <a:ext uri="{FF2B5EF4-FFF2-40B4-BE49-F238E27FC236}">
                <a16:creationId xmlns:a16="http://schemas.microsoft.com/office/drawing/2014/main" id="{3DDB1DE5-DC34-8A98-15DB-846AFC3ECB10}"/>
              </a:ext>
            </a:extLst>
          </p:cNvPr>
          <p:cNvSpPr/>
          <p:nvPr/>
        </p:nvSpPr>
        <p:spPr>
          <a:xfrm>
            <a:off x="6930399" y="2948166"/>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dirty="0">
                <a:solidFill>
                  <a:schemeClr val="tx1">
                    <a:lumMod val="75000"/>
                  </a:schemeClr>
                </a:solidFill>
                <a:latin typeface="Helsingborg Sans Medium" pitchFamily="2" charset="77"/>
              </a:rPr>
              <a:t>Teamledare</a:t>
            </a:r>
          </a:p>
        </p:txBody>
      </p:sp>
      <p:sp>
        <p:nvSpPr>
          <p:cNvPr id="10" name="Rektangel 9">
            <a:extLst>
              <a:ext uri="{FF2B5EF4-FFF2-40B4-BE49-F238E27FC236}">
                <a16:creationId xmlns:a16="http://schemas.microsoft.com/office/drawing/2014/main" id="{759DD738-125C-B9BF-1364-DDCB1119FFBE}"/>
              </a:ext>
            </a:extLst>
          </p:cNvPr>
          <p:cNvSpPr/>
          <p:nvPr/>
        </p:nvSpPr>
        <p:spPr>
          <a:xfrm>
            <a:off x="4202301" y="4327958"/>
            <a:ext cx="1260000" cy="61297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dirty="0">
                <a:solidFill>
                  <a:schemeClr val="tx1">
                    <a:lumMod val="75000"/>
                  </a:schemeClr>
                </a:solidFill>
                <a:latin typeface="+mj-lt"/>
              </a:rPr>
              <a:t>Case Manager</a:t>
            </a:r>
          </a:p>
        </p:txBody>
      </p:sp>
      <p:sp>
        <p:nvSpPr>
          <p:cNvPr id="21" name="Platshållare för text 20">
            <a:extLst>
              <a:ext uri="{FF2B5EF4-FFF2-40B4-BE49-F238E27FC236}">
                <a16:creationId xmlns:a16="http://schemas.microsoft.com/office/drawing/2014/main" id="{CF8D9DAA-88D5-4C94-30B2-678C0EC9ECBB}"/>
              </a:ext>
            </a:extLst>
          </p:cNvPr>
          <p:cNvSpPr>
            <a:spLocks noGrp="1"/>
          </p:cNvSpPr>
          <p:nvPr>
            <p:ph type="body" sz="half" idx="2"/>
          </p:nvPr>
        </p:nvSpPr>
        <p:spPr/>
        <p:txBody>
          <a:bodyPr/>
          <a:lstStyle/>
          <a:p>
            <a:endParaRPr lang="sv-SE"/>
          </a:p>
        </p:txBody>
      </p:sp>
      <p:sp>
        <p:nvSpPr>
          <p:cNvPr id="11" name="Rubrik 10">
            <a:extLst>
              <a:ext uri="{FF2B5EF4-FFF2-40B4-BE49-F238E27FC236}">
                <a16:creationId xmlns:a16="http://schemas.microsoft.com/office/drawing/2014/main" id="{6DC19C98-8E7B-A991-1C67-8FBFDD4106CA}"/>
              </a:ext>
            </a:extLst>
          </p:cNvPr>
          <p:cNvSpPr>
            <a:spLocks noGrp="1"/>
          </p:cNvSpPr>
          <p:nvPr>
            <p:ph type="ctrTitle"/>
          </p:nvPr>
        </p:nvSpPr>
        <p:spPr/>
        <p:txBody>
          <a:bodyPr/>
          <a:lstStyle/>
          <a:p>
            <a:endParaRPr lang="sv-SE"/>
          </a:p>
        </p:txBody>
      </p:sp>
    </p:spTree>
    <p:extLst>
      <p:ext uri="{BB962C8B-B14F-4D97-AF65-F5344CB8AC3E}">
        <p14:creationId xmlns:p14="http://schemas.microsoft.com/office/powerpoint/2010/main" val="34006403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3197F4FE-77ED-4E92-F593-62C8865D7B4B}"/>
              </a:ext>
            </a:extLst>
          </p:cNvPr>
          <p:cNvSpPr/>
          <p:nvPr/>
        </p:nvSpPr>
        <p:spPr>
          <a:xfrm>
            <a:off x="4256846" y="1227813"/>
            <a:ext cx="3642759" cy="85858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a:solidFill>
                  <a:schemeClr val="tx1">
                    <a:lumMod val="75000"/>
                  </a:schemeClr>
                </a:solidFill>
                <a:latin typeface="Helsingborg Sans" pitchFamily="2" charset="77"/>
              </a:rPr>
              <a:t>Verksamhetschef</a:t>
            </a:r>
          </a:p>
        </p:txBody>
      </p:sp>
      <p:sp>
        <p:nvSpPr>
          <p:cNvPr id="9" name="Rektangel 8">
            <a:extLst>
              <a:ext uri="{FF2B5EF4-FFF2-40B4-BE49-F238E27FC236}">
                <a16:creationId xmlns:a16="http://schemas.microsoft.com/office/drawing/2014/main" id="{7E8FB657-CAEB-933A-BDF7-41BF870DBDB6}"/>
              </a:ext>
            </a:extLst>
          </p:cNvPr>
          <p:cNvSpPr/>
          <p:nvPr/>
        </p:nvSpPr>
        <p:spPr>
          <a:xfrm>
            <a:off x="1806428" y="3380444"/>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10" name="Rektangel 9">
            <a:extLst>
              <a:ext uri="{FF2B5EF4-FFF2-40B4-BE49-F238E27FC236}">
                <a16:creationId xmlns:a16="http://schemas.microsoft.com/office/drawing/2014/main" id="{619D32FF-1A85-02C6-25AC-6DF40DC4E2B9}"/>
              </a:ext>
            </a:extLst>
          </p:cNvPr>
          <p:cNvSpPr/>
          <p:nvPr/>
        </p:nvSpPr>
        <p:spPr>
          <a:xfrm>
            <a:off x="9281853" y="3390978"/>
            <a:ext cx="1260000" cy="612978"/>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Familjehem</a:t>
            </a:r>
          </a:p>
        </p:txBody>
      </p:sp>
      <p:sp>
        <p:nvSpPr>
          <p:cNvPr id="26" name="textruta 25">
            <a:extLst>
              <a:ext uri="{FF2B5EF4-FFF2-40B4-BE49-F238E27FC236}">
                <a16:creationId xmlns:a16="http://schemas.microsoft.com/office/drawing/2014/main" id="{70D3CE0B-37E3-46EF-4517-59480D6A869B}"/>
              </a:ext>
            </a:extLst>
          </p:cNvPr>
          <p:cNvSpPr txBox="1"/>
          <p:nvPr/>
        </p:nvSpPr>
        <p:spPr>
          <a:xfrm>
            <a:off x="275007" y="315911"/>
            <a:ext cx="6623929" cy="461665"/>
          </a:xfrm>
          <a:prstGeom prst="rect">
            <a:avLst/>
          </a:prstGeom>
          <a:noFill/>
        </p:spPr>
        <p:txBody>
          <a:bodyPr wrap="none" rtlCol="0">
            <a:spAutoFit/>
          </a:bodyPr>
          <a:lstStyle/>
          <a:p>
            <a:r>
              <a:rPr lang="sv-SE" sz="2400" b="1" dirty="0">
                <a:latin typeface="Helsingborg Sans" pitchFamily="2" charset="77"/>
              </a:rPr>
              <a:t>Andra linjen/myndighet – förslag januari 2024</a:t>
            </a:r>
          </a:p>
        </p:txBody>
      </p:sp>
      <p:sp>
        <p:nvSpPr>
          <p:cNvPr id="14" name="Rektangel 13">
            <a:extLst>
              <a:ext uri="{FF2B5EF4-FFF2-40B4-BE49-F238E27FC236}">
                <a16:creationId xmlns:a16="http://schemas.microsoft.com/office/drawing/2014/main" id="{43A68C28-A57F-AC4B-5C20-32EE436CCF34}"/>
              </a:ext>
            </a:extLst>
          </p:cNvPr>
          <p:cNvSpPr/>
          <p:nvPr/>
        </p:nvSpPr>
        <p:spPr>
          <a:xfrm>
            <a:off x="280558" y="2433412"/>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5" name="Rektangel 14">
            <a:extLst>
              <a:ext uri="{FF2B5EF4-FFF2-40B4-BE49-F238E27FC236}">
                <a16:creationId xmlns:a16="http://schemas.microsoft.com/office/drawing/2014/main" id="{0897FE2D-E844-B4A3-F0E1-194B63E099E9}"/>
              </a:ext>
            </a:extLst>
          </p:cNvPr>
          <p:cNvSpPr/>
          <p:nvPr/>
        </p:nvSpPr>
        <p:spPr>
          <a:xfrm>
            <a:off x="1789413" y="2433411"/>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6" name="Rektangel 15">
            <a:extLst>
              <a:ext uri="{FF2B5EF4-FFF2-40B4-BE49-F238E27FC236}">
                <a16:creationId xmlns:a16="http://schemas.microsoft.com/office/drawing/2014/main" id="{618FB999-34E7-CE23-C6F6-2169D3797179}"/>
              </a:ext>
            </a:extLst>
          </p:cNvPr>
          <p:cNvSpPr/>
          <p:nvPr/>
        </p:nvSpPr>
        <p:spPr>
          <a:xfrm>
            <a:off x="3298268" y="2433411"/>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7" name="Rektangel 16">
            <a:extLst>
              <a:ext uri="{FF2B5EF4-FFF2-40B4-BE49-F238E27FC236}">
                <a16:creationId xmlns:a16="http://schemas.microsoft.com/office/drawing/2014/main" id="{AB66D261-8B49-F8CF-3022-1083CB8EC68E}"/>
              </a:ext>
            </a:extLst>
          </p:cNvPr>
          <p:cNvSpPr/>
          <p:nvPr/>
        </p:nvSpPr>
        <p:spPr>
          <a:xfrm>
            <a:off x="4807123" y="2433410"/>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8" name="Rektangel 17">
            <a:extLst>
              <a:ext uri="{FF2B5EF4-FFF2-40B4-BE49-F238E27FC236}">
                <a16:creationId xmlns:a16="http://schemas.microsoft.com/office/drawing/2014/main" id="{D01C2793-8059-F34F-F5BC-71D0081EFDDC}"/>
              </a:ext>
            </a:extLst>
          </p:cNvPr>
          <p:cNvSpPr/>
          <p:nvPr/>
        </p:nvSpPr>
        <p:spPr>
          <a:xfrm>
            <a:off x="6314839" y="2433410"/>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20" name="Rektangel 19">
            <a:extLst>
              <a:ext uri="{FF2B5EF4-FFF2-40B4-BE49-F238E27FC236}">
                <a16:creationId xmlns:a16="http://schemas.microsoft.com/office/drawing/2014/main" id="{03159BF8-124A-5D4C-1264-2529A739101D}"/>
              </a:ext>
            </a:extLst>
          </p:cNvPr>
          <p:cNvSpPr/>
          <p:nvPr/>
        </p:nvSpPr>
        <p:spPr>
          <a:xfrm>
            <a:off x="9273663" y="2430603"/>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2" name="Rektangel 1">
            <a:extLst>
              <a:ext uri="{FF2B5EF4-FFF2-40B4-BE49-F238E27FC236}">
                <a16:creationId xmlns:a16="http://schemas.microsoft.com/office/drawing/2014/main" id="{5891147A-7A92-3169-9AE0-5A7ECF2C4879}"/>
              </a:ext>
            </a:extLst>
          </p:cNvPr>
          <p:cNvSpPr/>
          <p:nvPr/>
        </p:nvSpPr>
        <p:spPr>
          <a:xfrm>
            <a:off x="10752987" y="2751853"/>
            <a:ext cx="1260000" cy="61297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mj-lt"/>
              </a:rPr>
              <a:t>Tillstånd</a:t>
            </a:r>
          </a:p>
        </p:txBody>
      </p:sp>
      <p:sp>
        <p:nvSpPr>
          <p:cNvPr id="3" name="Rektangel 2">
            <a:extLst>
              <a:ext uri="{FF2B5EF4-FFF2-40B4-BE49-F238E27FC236}">
                <a16:creationId xmlns:a16="http://schemas.microsoft.com/office/drawing/2014/main" id="{E24FE881-6D07-A5C1-E47E-1052877F211C}"/>
              </a:ext>
            </a:extLst>
          </p:cNvPr>
          <p:cNvSpPr/>
          <p:nvPr/>
        </p:nvSpPr>
        <p:spPr>
          <a:xfrm>
            <a:off x="10752987" y="2430603"/>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3" name="Rektangel 12">
            <a:extLst>
              <a:ext uri="{FF2B5EF4-FFF2-40B4-BE49-F238E27FC236}">
                <a16:creationId xmlns:a16="http://schemas.microsoft.com/office/drawing/2014/main" id="{028FF5B0-46DB-D656-F020-FE2B78FD693C}"/>
              </a:ext>
            </a:extLst>
          </p:cNvPr>
          <p:cNvSpPr/>
          <p:nvPr/>
        </p:nvSpPr>
        <p:spPr>
          <a:xfrm>
            <a:off x="7824833" y="3390979"/>
            <a:ext cx="1260000" cy="61297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Familjehem</a:t>
            </a:r>
          </a:p>
        </p:txBody>
      </p:sp>
      <p:sp>
        <p:nvSpPr>
          <p:cNvPr id="22" name="Rektangel 21">
            <a:extLst>
              <a:ext uri="{FF2B5EF4-FFF2-40B4-BE49-F238E27FC236}">
                <a16:creationId xmlns:a16="http://schemas.microsoft.com/office/drawing/2014/main" id="{BF061A19-5B79-EDBA-13FA-DB71CBFCB75D}"/>
              </a:ext>
            </a:extLst>
          </p:cNvPr>
          <p:cNvSpPr/>
          <p:nvPr/>
        </p:nvSpPr>
        <p:spPr>
          <a:xfrm>
            <a:off x="7824833" y="2430603"/>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5" name="Rektangel 4">
            <a:extLst>
              <a:ext uri="{FF2B5EF4-FFF2-40B4-BE49-F238E27FC236}">
                <a16:creationId xmlns:a16="http://schemas.microsoft.com/office/drawing/2014/main" id="{8427D2BC-3CF0-7156-DBC0-61A6F26005C3}"/>
              </a:ext>
            </a:extLst>
          </p:cNvPr>
          <p:cNvSpPr/>
          <p:nvPr/>
        </p:nvSpPr>
        <p:spPr>
          <a:xfrm>
            <a:off x="284971" y="3380444"/>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Mottagningen</a:t>
            </a:r>
          </a:p>
        </p:txBody>
      </p:sp>
      <p:sp>
        <p:nvSpPr>
          <p:cNvPr id="21" name="Rektangel 20">
            <a:extLst>
              <a:ext uri="{FF2B5EF4-FFF2-40B4-BE49-F238E27FC236}">
                <a16:creationId xmlns:a16="http://schemas.microsoft.com/office/drawing/2014/main" id="{0A0E24FC-8112-7500-62AC-8BD882E32308}"/>
              </a:ext>
            </a:extLst>
          </p:cNvPr>
          <p:cNvSpPr/>
          <p:nvPr/>
        </p:nvSpPr>
        <p:spPr>
          <a:xfrm>
            <a:off x="1813478" y="4088142"/>
            <a:ext cx="1260000" cy="61297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23" name="Rektangel 22">
            <a:extLst>
              <a:ext uri="{FF2B5EF4-FFF2-40B4-BE49-F238E27FC236}">
                <a16:creationId xmlns:a16="http://schemas.microsoft.com/office/drawing/2014/main" id="{F908C6AC-6670-1FF6-1EE2-D04A2831F3B5}"/>
              </a:ext>
            </a:extLst>
          </p:cNvPr>
          <p:cNvSpPr/>
          <p:nvPr/>
        </p:nvSpPr>
        <p:spPr>
          <a:xfrm>
            <a:off x="1813478" y="4795840"/>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24" name="Rektangel 23">
            <a:extLst>
              <a:ext uri="{FF2B5EF4-FFF2-40B4-BE49-F238E27FC236}">
                <a16:creationId xmlns:a16="http://schemas.microsoft.com/office/drawing/2014/main" id="{41F6B135-BB0A-6A14-D17E-A1CB11D61807}"/>
              </a:ext>
            </a:extLst>
          </p:cNvPr>
          <p:cNvSpPr/>
          <p:nvPr/>
        </p:nvSpPr>
        <p:spPr>
          <a:xfrm>
            <a:off x="287609" y="2736960"/>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1 teamledare</a:t>
            </a:r>
          </a:p>
        </p:txBody>
      </p:sp>
      <p:sp>
        <p:nvSpPr>
          <p:cNvPr id="25" name="Rektangel 24">
            <a:extLst>
              <a:ext uri="{FF2B5EF4-FFF2-40B4-BE49-F238E27FC236}">
                <a16:creationId xmlns:a16="http://schemas.microsoft.com/office/drawing/2014/main" id="{0FBBB592-A496-EC85-0AC4-922A5200D365}"/>
              </a:ext>
            </a:extLst>
          </p:cNvPr>
          <p:cNvSpPr/>
          <p:nvPr/>
        </p:nvSpPr>
        <p:spPr>
          <a:xfrm>
            <a:off x="1796464" y="2736960"/>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3 teamledare</a:t>
            </a:r>
          </a:p>
        </p:txBody>
      </p:sp>
      <p:sp>
        <p:nvSpPr>
          <p:cNvPr id="27" name="Rektangel 26">
            <a:extLst>
              <a:ext uri="{FF2B5EF4-FFF2-40B4-BE49-F238E27FC236}">
                <a16:creationId xmlns:a16="http://schemas.microsoft.com/office/drawing/2014/main" id="{94B4459B-9C59-1F60-344E-D0C3C52A97A1}"/>
              </a:ext>
            </a:extLst>
          </p:cNvPr>
          <p:cNvSpPr/>
          <p:nvPr/>
        </p:nvSpPr>
        <p:spPr>
          <a:xfrm>
            <a:off x="3308232" y="3380444"/>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28" name="Rektangel 27">
            <a:extLst>
              <a:ext uri="{FF2B5EF4-FFF2-40B4-BE49-F238E27FC236}">
                <a16:creationId xmlns:a16="http://schemas.microsoft.com/office/drawing/2014/main" id="{D3A5D05B-D17C-E1B8-B8BB-F67A3330C756}"/>
              </a:ext>
            </a:extLst>
          </p:cNvPr>
          <p:cNvSpPr/>
          <p:nvPr/>
        </p:nvSpPr>
        <p:spPr>
          <a:xfrm>
            <a:off x="3315283" y="4081967"/>
            <a:ext cx="1260000" cy="61297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29" name="Rektangel 28">
            <a:extLst>
              <a:ext uri="{FF2B5EF4-FFF2-40B4-BE49-F238E27FC236}">
                <a16:creationId xmlns:a16="http://schemas.microsoft.com/office/drawing/2014/main" id="{713B2592-9C7B-CE39-DFD7-A919FDA002AB}"/>
              </a:ext>
            </a:extLst>
          </p:cNvPr>
          <p:cNvSpPr/>
          <p:nvPr/>
        </p:nvSpPr>
        <p:spPr>
          <a:xfrm>
            <a:off x="3324589" y="4783492"/>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30" name="Rektangel 29">
            <a:extLst>
              <a:ext uri="{FF2B5EF4-FFF2-40B4-BE49-F238E27FC236}">
                <a16:creationId xmlns:a16="http://schemas.microsoft.com/office/drawing/2014/main" id="{F411D5BC-4755-0490-BA13-94D13A625AF4}"/>
              </a:ext>
            </a:extLst>
          </p:cNvPr>
          <p:cNvSpPr/>
          <p:nvPr/>
        </p:nvSpPr>
        <p:spPr>
          <a:xfrm>
            <a:off x="3298269" y="2736960"/>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3 teamledare</a:t>
            </a:r>
          </a:p>
        </p:txBody>
      </p:sp>
      <p:sp>
        <p:nvSpPr>
          <p:cNvPr id="31" name="Rektangel 30">
            <a:extLst>
              <a:ext uri="{FF2B5EF4-FFF2-40B4-BE49-F238E27FC236}">
                <a16:creationId xmlns:a16="http://schemas.microsoft.com/office/drawing/2014/main" id="{4B331253-2B59-49D7-07C3-06DC6CFBDC60}"/>
              </a:ext>
            </a:extLst>
          </p:cNvPr>
          <p:cNvSpPr/>
          <p:nvPr/>
        </p:nvSpPr>
        <p:spPr>
          <a:xfrm>
            <a:off x="4818226" y="3390979"/>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32" name="Rektangel 31">
            <a:extLst>
              <a:ext uri="{FF2B5EF4-FFF2-40B4-BE49-F238E27FC236}">
                <a16:creationId xmlns:a16="http://schemas.microsoft.com/office/drawing/2014/main" id="{09301E38-196B-1A88-1A17-B71FC380DBF2}"/>
              </a:ext>
            </a:extLst>
          </p:cNvPr>
          <p:cNvSpPr/>
          <p:nvPr/>
        </p:nvSpPr>
        <p:spPr>
          <a:xfrm>
            <a:off x="4818226" y="4085054"/>
            <a:ext cx="1260000" cy="61297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33" name="Rektangel 32">
            <a:extLst>
              <a:ext uri="{FF2B5EF4-FFF2-40B4-BE49-F238E27FC236}">
                <a16:creationId xmlns:a16="http://schemas.microsoft.com/office/drawing/2014/main" id="{DB9B0FFB-2590-56B9-C4ED-67FAA7975EF0}"/>
              </a:ext>
            </a:extLst>
          </p:cNvPr>
          <p:cNvSpPr/>
          <p:nvPr/>
        </p:nvSpPr>
        <p:spPr>
          <a:xfrm>
            <a:off x="4836354" y="4801492"/>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34" name="Rektangel 33">
            <a:extLst>
              <a:ext uri="{FF2B5EF4-FFF2-40B4-BE49-F238E27FC236}">
                <a16:creationId xmlns:a16="http://schemas.microsoft.com/office/drawing/2014/main" id="{B336C9ED-419B-4320-1866-1ACA968C2D77}"/>
              </a:ext>
            </a:extLst>
          </p:cNvPr>
          <p:cNvSpPr/>
          <p:nvPr/>
        </p:nvSpPr>
        <p:spPr>
          <a:xfrm>
            <a:off x="4818226" y="2751853"/>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3 teamledare</a:t>
            </a:r>
          </a:p>
        </p:txBody>
      </p:sp>
      <p:sp>
        <p:nvSpPr>
          <p:cNvPr id="39" name="Rektangel 38">
            <a:extLst>
              <a:ext uri="{FF2B5EF4-FFF2-40B4-BE49-F238E27FC236}">
                <a16:creationId xmlns:a16="http://schemas.microsoft.com/office/drawing/2014/main" id="{77A34B8E-AF06-714C-E296-23DAEEACBB9F}"/>
              </a:ext>
            </a:extLst>
          </p:cNvPr>
          <p:cNvSpPr/>
          <p:nvPr/>
        </p:nvSpPr>
        <p:spPr>
          <a:xfrm>
            <a:off x="6314839" y="3380444"/>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40" name="Rektangel 39">
            <a:extLst>
              <a:ext uri="{FF2B5EF4-FFF2-40B4-BE49-F238E27FC236}">
                <a16:creationId xmlns:a16="http://schemas.microsoft.com/office/drawing/2014/main" id="{323E855F-D899-2A72-2F91-882CDFA41E97}"/>
              </a:ext>
            </a:extLst>
          </p:cNvPr>
          <p:cNvSpPr/>
          <p:nvPr/>
        </p:nvSpPr>
        <p:spPr>
          <a:xfrm>
            <a:off x="6314839" y="4064407"/>
            <a:ext cx="1260000" cy="61297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41" name="Rektangel 40">
            <a:extLst>
              <a:ext uri="{FF2B5EF4-FFF2-40B4-BE49-F238E27FC236}">
                <a16:creationId xmlns:a16="http://schemas.microsoft.com/office/drawing/2014/main" id="{FDF48B79-32DC-A6E0-652B-2D8A34E9893E}"/>
              </a:ext>
            </a:extLst>
          </p:cNvPr>
          <p:cNvSpPr/>
          <p:nvPr/>
        </p:nvSpPr>
        <p:spPr>
          <a:xfrm>
            <a:off x="6314839" y="4789587"/>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42" name="Rektangel 41">
            <a:extLst>
              <a:ext uri="{FF2B5EF4-FFF2-40B4-BE49-F238E27FC236}">
                <a16:creationId xmlns:a16="http://schemas.microsoft.com/office/drawing/2014/main" id="{D5FD85C6-465A-2DB4-1DCE-F261D9320508}"/>
              </a:ext>
            </a:extLst>
          </p:cNvPr>
          <p:cNvSpPr/>
          <p:nvPr/>
        </p:nvSpPr>
        <p:spPr>
          <a:xfrm>
            <a:off x="6329337" y="2751853"/>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3 teamledare</a:t>
            </a:r>
          </a:p>
        </p:txBody>
      </p:sp>
      <p:sp>
        <p:nvSpPr>
          <p:cNvPr id="43" name="Rektangel 42">
            <a:extLst>
              <a:ext uri="{FF2B5EF4-FFF2-40B4-BE49-F238E27FC236}">
                <a16:creationId xmlns:a16="http://schemas.microsoft.com/office/drawing/2014/main" id="{0B7D3998-61E0-32BB-A33F-B72E4A928D54}"/>
              </a:ext>
            </a:extLst>
          </p:cNvPr>
          <p:cNvSpPr/>
          <p:nvPr/>
        </p:nvSpPr>
        <p:spPr>
          <a:xfrm>
            <a:off x="7824833" y="2735256"/>
            <a:ext cx="2717019"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1 teamledare</a:t>
            </a:r>
          </a:p>
        </p:txBody>
      </p:sp>
      <p:sp>
        <p:nvSpPr>
          <p:cNvPr id="44" name="Rektangel 43">
            <a:extLst>
              <a:ext uri="{FF2B5EF4-FFF2-40B4-BE49-F238E27FC236}">
                <a16:creationId xmlns:a16="http://schemas.microsoft.com/office/drawing/2014/main" id="{1771592D-E4B0-9663-0215-51B1EBA0EC67}"/>
              </a:ext>
            </a:extLst>
          </p:cNvPr>
          <p:cNvSpPr/>
          <p:nvPr/>
        </p:nvSpPr>
        <p:spPr>
          <a:xfrm>
            <a:off x="7821728" y="3049868"/>
            <a:ext cx="2720124" cy="23894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mj-lt"/>
              </a:rPr>
              <a:t>Administrativa resurser 2</a:t>
            </a:r>
          </a:p>
        </p:txBody>
      </p:sp>
      <p:sp>
        <p:nvSpPr>
          <p:cNvPr id="45" name="Rektangel 44">
            <a:extLst>
              <a:ext uri="{FF2B5EF4-FFF2-40B4-BE49-F238E27FC236}">
                <a16:creationId xmlns:a16="http://schemas.microsoft.com/office/drawing/2014/main" id="{D4B414AA-3E3E-DC74-A1D7-E3E509EFB02C}"/>
              </a:ext>
            </a:extLst>
          </p:cNvPr>
          <p:cNvSpPr/>
          <p:nvPr/>
        </p:nvSpPr>
        <p:spPr>
          <a:xfrm>
            <a:off x="8103439" y="1362822"/>
            <a:ext cx="1260000" cy="623893"/>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err="1">
                <a:solidFill>
                  <a:schemeClr val="tx1">
                    <a:lumMod val="75000"/>
                  </a:schemeClr>
                </a:solidFill>
                <a:latin typeface="+mj-lt"/>
              </a:rPr>
              <a:t>Verksamhets-koordinator</a:t>
            </a:r>
            <a:endParaRPr lang="sv-SE" sz="1200">
              <a:solidFill>
                <a:schemeClr val="tx1">
                  <a:lumMod val="75000"/>
                </a:schemeClr>
              </a:solidFill>
              <a:latin typeface="+mj-lt"/>
            </a:endParaRPr>
          </a:p>
        </p:txBody>
      </p:sp>
      <p:sp>
        <p:nvSpPr>
          <p:cNvPr id="46" name="Rektangel 45">
            <a:extLst>
              <a:ext uri="{FF2B5EF4-FFF2-40B4-BE49-F238E27FC236}">
                <a16:creationId xmlns:a16="http://schemas.microsoft.com/office/drawing/2014/main" id="{19ABD327-7401-6713-1356-D4181279C54C}"/>
              </a:ext>
            </a:extLst>
          </p:cNvPr>
          <p:cNvSpPr/>
          <p:nvPr/>
        </p:nvSpPr>
        <p:spPr>
          <a:xfrm>
            <a:off x="280558" y="3055403"/>
            <a:ext cx="7308778"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mj-lt"/>
              </a:rPr>
              <a:t>Administrativa resurser 2.5</a:t>
            </a:r>
          </a:p>
        </p:txBody>
      </p:sp>
      <p:sp>
        <p:nvSpPr>
          <p:cNvPr id="47" name="Rektangel 46">
            <a:extLst>
              <a:ext uri="{FF2B5EF4-FFF2-40B4-BE49-F238E27FC236}">
                <a16:creationId xmlns:a16="http://schemas.microsoft.com/office/drawing/2014/main" id="{5C4B7235-241E-8187-D3F4-6B6344F3B4FC}"/>
              </a:ext>
            </a:extLst>
          </p:cNvPr>
          <p:cNvSpPr/>
          <p:nvPr/>
        </p:nvSpPr>
        <p:spPr>
          <a:xfrm>
            <a:off x="7824833" y="4085161"/>
            <a:ext cx="1260000" cy="612978"/>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Stöd till placerade barns föräldrar</a:t>
            </a:r>
          </a:p>
        </p:txBody>
      </p:sp>
      <p:sp>
        <p:nvSpPr>
          <p:cNvPr id="48" name="Rektangel 47">
            <a:extLst>
              <a:ext uri="{FF2B5EF4-FFF2-40B4-BE49-F238E27FC236}">
                <a16:creationId xmlns:a16="http://schemas.microsoft.com/office/drawing/2014/main" id="{783BEA2C-23F1-7E37-9E05-726C0ED6FAF9}"/>
              </a:ext>
            </a:extLst>
          </p:cNvPr>
          <p:cNvSpPr/>
          <p:nvPr/>
        </p:nvSpPr>
        <p:spPr>
          <a:xfrm>
            <a:off x="9281853" y="4085161"/>
            <a:ext cx="1260000" cy="612978"/>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err="1">
                <a:solidFill>
                  <a:schemeClr val="tx1">
                    <a:lumMod val="75000"/>
                  </a:schemeClr>
                </a:solidFill>
                <a:latin typeface="+mj-lt"/>
              </a:rPr>
              <a:t>Skolfam</a:t>
            </a:r>
            <a:endParaRPr lang="sv-SE" sz="1100">
              <a:solidFill>
                <a:schemeClr val="tx1">
                  <a:lumMod val="75000"/>
                </a:schemeClr>
              </a:solidFill>
              <a:latin typeface="+mj-lt"/>
            </a:endParaRPr>
          </a:p>
        </p:txBody>
      </p:sp>
      <p:sp>
        <p:nvSpPr>
          <p:cNvPr id="36" name="Rektangel 35">
            <a:extLst>
              <a:ext uri="{FF2B5EF4-FFF2-40B4-BE49-F238E27FC236}">
                <a16:creationId xmlns:a16="http://schemas.microsoft.com/office/drawing/2014/main" id="{F58C243F-425E-7FCB-3E5C-A828A4D041B2}"/>
              </a:ext>
            </a:extLst>
          </p:cNvPr>
          <p:cNvSpPr/>
          <p:nvPr/>
        </p:nvSpPr>
        <p:spPr>
          <a:xfrm>
            <a:off x="291749" y="4081968"/>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Socialjour</a:t>
            </a:r>
          </a:p>
        </p:txBody>
      </p:sp>
      <p:sp>
        <p:nvSpPr>
          <p:cNvPr id="37" name="Rektangel 36">
            <a:extLst>
              <a:ext uri="{FF2B5EF4-FFF2-40B4-BE49-F238E27FC236}">
                <a16:creationId xmlns:a16="http://schemas.microsoft.com/office/drawing/2014/main" id="{7B710570-D799-D7C2-997C-29905CB18ABA}"/>
              </a:ext>
            </a:extLst>
          </p:cNvPr>
          <p:cNvSpPr/>
          <p:nvPr/>
        </p:nvSpPr>
        <p:spPr>
          <a:xfrm>
            <a:off x="291749" y="4783492"/>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KRIM</a:t>
            </a:r>
          </a:p>
        </p:txBody>
      </p:sp>
      <p:sp>
        <p:nvSpPr>
          <p:cNvPr id="7" name="Platshållare för text 6">
            <a:extLst>
              <a:ext uri="{FF2B5EF4-FFF2-40B4-BE49-F238E27FC236}">
                <a16:creationId xmlns:a16="http://schemas.microsoft.com/office/drawing/2014/main" id="{83CBD701-65C9-0AC7-7114-09C6F7374B83}"/>
              </a:ext>
            </a:extLst>
          </p:cNvPr>
          <p:cNvSpPr>
            <a:spLocks noGrp="1"/>
          </p:cNvSpPr>
          <p:nvPr>
            <p:ph type="body" sz="half" idx="2"/>
          </p:nvPr>
        </p:nvSpPr>
        <p:spPr/>
        <p:txBody>
          <a:bodyPr/>
          <a:lstStyle/>
          <a:p>
            <a:endParaRPr lang="sv-SE"/>
          </a:p>
        </p:txBody>
      </p:sp>
      <p:sp>
        <p:nvSpPr>
          <p:cNvPr id="4" name="Rubrik 3">
            <a:extLst>
              <a:ext uri="{FF2B5EF4-FFF2-40B4-BE49-F238E27FC236}">
                <a16:creationId xmlns:a16="http://schemas.microsoft.com/office/drawing/2014/main" id="{72DA58E2-07A5-EC83-71C8-EEFE717A1935}"/>
              </a:ext>
            </a:extLst>
          </p:cNvPr>
          <p:cNvSpPr>
            <a:spLocks noGrp="1"/>
          </p:cNvSpPr>
          <p:nvPr>
            <p:ph type="ctrTitle"/>
          </p:nvPr>
        </p:nvSpPr>
        <p:spPr/>
        <p:txBody>
          <a:bodyPr/>
          <a:lstStyle/>
          <a:p>
            <a:endParaRPr lang="sv-SE"/>
          </a:p>
        </p:txBody>
      </p:sp>
    </p:spTree>
    <p:extLst>
      <p:ext uri="{BB962C8B-B14F-4D97-AF65-F5344CB8AC3E}">
        <p14:creationId xmlns:p14="http://schemas.microsoft.com/office/powerpoint/2010/main" val="34966809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E765AD14-D281-5D57-E1EE-2A300CABDD69}"/>
              </a:ext>
            </a:extLst>
          </p:cNvPr>
          <p:cNvSpPr>
            <a:spLocks noGrp="1"/>
          </p:cNvSpPr>
          <p:nvPr>
            <p:ph type="body" sz="half" idx="2"/>
          </p:nvPr>
        </p:nvSpPr>
        <p:spPr>
          <a:xfrm>
            <a:off x="874712" y="1440000"/>
            <a:ext cx="9576883" cy="4138020"/>
          </a:xfrm>
        </p:spPr>
        <p:txBody>
          <a:bodyPr/>
          <a:lstStyle/>
          <a:p>
            <a:r>
              <a:rPr lang="sv-SE" dirty="0"/>
              <a:t>Syftet med Andra linjen/myndighet är huvudsak att här samlat vi myndighetsutövning, där lag, förordningar och praxis styr vårt arbete. Där rättigheter, skyldigheter och skydd är grundläggande delar av vårt arbete.</a:t>
            </a:r>
          </a:p>
          <a:p>
            <a:pPr marL="285750" indent="-285750">
              <a:buFont typeface="Arial" panose="020B0604020202020204" pitchFamily="34" charset="0"/>
              <a:buChar char="•"/>
            </a:pPr>
            <a:r>
              <a:rPr lang="sv-SE" dirty="0"/>
              <a:t>Justerat teamen, två team med teamledare under respektive chef</a:t>
            </a:r>
          </a:p>
          <a:p>
            <a:pPr marL="285750" indent="-285750">
              <a:buFont typeface="Arial" panose="020B0604020202020204" pitchFamily="34" charset="0"/>
              <a:buChar char="•"/>
            </a:pPr>
            <a:r>
              <a:rPr lang="sv-SE" dirty="0"/>
              <a:t>Tillstånd har flyttats till annan del av organisationen</a:t>
            </a:r>
          </a:p>
          <a:p>
            <a:pPr marL="285750" indent="-285750">
              <a:buFont typeface="Arial" panose="020B0604020202020204" pitchFamily="34" charset="0"/>
              <a:buChar char="•"/>
            </a:pPr>
            <a:r>
              <a:rPr lang="sv-SE" dirty="0"/>
              <a:t>Justerat så det finns två teamledare för Mottagning, Socialjour samt KRIM</a:t>
            </a:r>
          </a:p>
          <a:p>
            <a:pPr marL="285750" indent="-285750">
              <a:buFont typeface="Arial" panose="020B0604020202020204" pitchFamily="34" charset="0"/>
              <a:buChar char="•"/>
            </a:pPr>
            <a:r>
              <a:rPr lang="sv-SE" dirty="0"/>
              <a:t>Justerat så det finns </a:t>
            </a:r>
            <a:r>
              <a:rPr lang="sv-SE"/>
              <a:t>en till </a:t>
            </a:r>
            <a:r>
              <a:rPr lang="sv-SE" dirty="0"/>
              <a:t>teamledare för familjehem</a:t>
            </a:r>
          </a:p>
          <a:p>
            <a:pPr marL="285750" indent="-285750">
              <a:buFont typeface="Arial" panose="020B0604020202020204" pitchFamily="34" charset="0"/>
              <a:buChar char="•"/>
            </a:pPr>
            <a:r>
              <a:rPr lang="sv-SE" dirty="0"/>
              <a:t>Flyttat administrativ resurs till Första linjen</a:t>
            </a:r>
          </a:p>
          <a:p>
            <a:pPr marL="285750" indent="-285750">
              <a:buFont typeface="Arial" panose="020B0604020202020204" pitchFamily="34" charset="0"/>
              <a:buChar char="•"/>
            </a:pPr>
            <a:endParaRPr lang="sv-SE" dirty="0"/>
          </a:p>
          <a:p>
            <a:endParaRPr lang="sv-SE" dirty="0"/>
          </a:p>
        </p:txBody>
      </p:sp>
      <p:sp>
        <p:nvSpPr>
          <p:cNvPr id="4" name="Rubrik 3">
            <a:extLst>
              <a:ext uri="{FF2B5EF4-FFF2-40B4-BE49-F238E27FC236}">
                <a16:creationId xmlns:a16="http://schemas.microsoft.com/office/drawing/2014/main" id="{FF7172F2-58E7-2131-237E-5FAA8EB22FE0}"/>
              </a:ext>
            </a:extLst>
          </p:cNvPr>
          <p:cNvSpPr>
            <a:spLocks noGrp="1"/>
          </p:cNvSpPr>
          <p:nvPr>
            <p:ph type="ctrTitle"/>
          </p:nvPr>
        </p:nvSpPr>
        <p:spPr/>
        <p:txBody>
          <a:bodyPr/>
          <a:lstStyle/>
          <a:p>
            <a:r>
              <a:rPr lang="sv-SE" dirty="0"/>
              <a:t>Andra linjen/myndighet</a:t>
            </a:r>
          </a:p>
        </p:txBody>
      </p:sp>
    </p:spTree>
    <p:extLst>
      <p:ext uri="{BB962C8B-B14F-4D97-AF65-F5344CB8AC3E}">
        <p14:creationId xmlns:p14="http://schemas.microsoft.com/office/powerpoint/2010/main" val="2875889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7D249-A275-45D9-A11A-E59FB5F03320}"/>
            </a:ext>
          </a:extLst>
        </p:cNvPr>
        <p:cNvGrpSpPr/>
        <p:nvPr/>
      </p:nvGrpSpPr>
      <p:grpSpPr>
        <a:xfrm>
          <a:off x="0" y="0"/>
          <a:ext cx="0" cy="0"/>
          <a:chOff x="0" y="0"/>
          <a:chExt cx="0" cy="0"/>
        </a:xfrm>
      </p:grpSpPr>
      <p:sp>
        <p:nvSpPr>
          <p:cNvPr id="26" name="textruta 25">
            <a:extLst>
              <a:ext uri="{FF2B5EF4-FFF2-40B4-BE49-F238E27FC236}">
                <a16:creationId xmlns:a16="http://schemas.microsoft.com/office/drawing/2014/main" id="{350C9A29-C8D3-F2EC-ED5E-BAAFA6DE80A9}"/>
              </a:ext>
            </a:extLst>
          </p:cNvPr>
          <p:cNvSpPr txBox="1"/>
          <p:nvPr/>
        </p:nvSpPr>
        <p:spPr>
          <a:xfrm>
            <a:off x="275007" y="315911"/>
            <a:ext cx="6385081" cy="461665"/>
          </a:xfrm>
          <a:prstGeom prst="rect">
            <a:avLst/>
          </a:prstGeom>
          <a:noFill/>
        </p:spPr>
        <p:txBody>
          <a:bodyPr wrap="none" rtlCol="0">
            <a:spAutoFit/>
          </a:bodyPr>
          <a:lstStyle/>
          <a:p>
            <a:r>
              <a:rPr lang="sv-SE" sz="2400" b="1" dirty="0">
                <a:latin typeface="Helsingborg Sans" pitchFamily="2" charset="77"/>
              </a:rPr>
              <a:t>Andra linjen/myndighet – förslag mars 2024</a:t>
            </a:r>
          </a:p>
        </p:txBody>
      </p:sp>
      <p:sp>
        <p:nvSpPr>
          <p:cNvPr id="14" name="Rektangel 13">
            <a:extLst>
              <a:ext uri="{FF2B5EF4-FFF2-40B4-BE49-F238E27FC236}">
                <a16:creationId xmlns:a16="http://schemas.microsoft.com/office/drawing/2014/main" id="{3CB5E3C7-A363-E6A3-113C-002ACE624296}"/>
              </a:ext>
            </a:extLst>
          </p:cNvPr>
          <p:cNvSpPr/>
          <p:nvPr/>
        </p:nvSpPr>
        <p:spPr>
          <a:xfrm>
            <a:off x="168763" y="2644420"/>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5" name="Rektangel 14">
            <a:extLst>
              <a:ext uri="{FF2B5EF4-FFF2-40B4-BE49-F238E27FC236}">
                <a16:creationId xmlns:a16="http://schemas.microsoft.com/office/drawing/2014/main" id="{DF798C8B-1BDF-9381-C608-C5B51E226C6F}"/>
              </a:ext>
            </a:extLst>
          </p:cNvPr>
          <p:cNvSpPr/>
          <p:nvPr/>
        </p:nvSpPr>
        <p:spPr>
          <a:xfrm>
            <a:off x="1495081" y="2644420"/>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6" name="Rektangel 15">
            <a:extLst>
              <a:ext uri="{FF2B5EF4-FFF2-40B4-BE49-F238E27FC236}">
                <a16:creationId xmlns:a16="http://schemas.microsoft.com/office/drawing/2014/main" id="{5ED7C8FB-B03A-5055-9850-97CFB0356E29}"/>
              </a:ext>
            </a:extLst>
          </p:cNvPr>
          <p:cNvSpPr/>
          <p:nvPr/>
        </p:nvSpPr>
        <p:spPr>
          <a:xfrm>
            <a:off x="4202301" y="2644420"/>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7" name="Rektangel 16">
            <a:extLst>
              <a:ext uri="{FF2B5EF4-FFF2-40B4-BE49-F238E27FC236}">
                <a16:creationId xmlns:a16="http://schemas.microsoft.com/office/drawing/2014/main" id="{713D26EC-FA9A-424C-6491-14820BF233F1}"/>
              </a:ext>
            </a:extLst>
          </p:cNvPr>
          <p:cNvSpPr/>
          <p:nvPr/>
        </p:nvSpPr>
        <p:spPr>
          <a:xfrm>
            <a:off x="5566349" y="2644420"/>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8" name="Rektangel 17">
            <a:extLst>
              <a:ext uri="{FF2B5EF4-FFF2-40B4-BE49-F238E27FC236}">
                <a16:creationId xmlns:a16="http://schemas.microsoft.com/office/drawing/2014/main" id="{6F596501-5DE8-D312-4785-CFEF3CE449F5}"/>
              </a:ext>
            </a:extLst>
          </p:cNvPr>
          <p:cNvSpPr/>
          <p:nvPr/>
        </p:nvSpPr>
        <p:spPr>
          <a:xfrm>
            <a:off x="6916902" y="2644420"/>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9" name="Rektangel 18">
            <a:extLst>
              <a:ext uri="{FF2B5EF4-FFF2-40B4-BE49-F238E27FC236}">
                <a16:creationId xmlns:a16="http://schemas.microsoft.com/office/drawing/2014/main" id="{689E787D-6EF2-0325-6E88-EC206997C301}"/>
              </a:ext>
            </a:extLst>
          </p:cNvPr>
          <p:cNvSpPr/>
          <p:nvPr/>
        </p:nvSpPr>
        <p:spPr>
          <a:xfrm>
            <a:off x="8265901" y="2644420"/>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20" name="Rektangel 19">
            <a:extLst>
              <a:ext uri="{FF2B5EF4-FFF2-40B4-BE49-F238E27FC236}">
                <a16:creationId xmlns:a16="http://schemas.microsoft.com/office/drawing/2014/main" id="{C4CA47E8-E5CA-7485-EF30-41ECB722FF64}"/>
              </a:ext>
            </a:extLst>
          </p:cNvPr>
          <p:cNvSpPr/>
          <p:nvPr/>
        </p:nvSpPr>
        <p:spPr>
          <a:xfrm>
            <a:off x="9610890" y="2644420"/>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2" name="Rektangel 1">
            <a:extLst>
              <a:ext uri="{FF2B5EF4-FFF2-40B4-BE49-F238E27FC236}">
                <a16:creationId xmlns:a16="http://schemas.microsoft.com/office/drawing/2014/main" id="{DBEF40EB-3A43-AD8D-B3C0-279A7F69C33E}"/>
              </a:ext>
            </a:extLst>
          </p:cNvPr>
          <p:cNvSpPr/>
          <p:nvPr/>
        </p:nvSpPr>
        <p:spPr>
          <a:xfrm>
            <a:off x="4415086" y="1452980"/>
            <a:ext cx="3642759" cy="85858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a:solidFill>
                  <a:schemeClr val="tx1">
                    <a:lumMod val="75000"/>
                  </a:schemeClr>
                </a:solidFill>
                <a:latin typeface="Helsingborg Sans" pitchFamily="2" charset="77"/>
              </a:rPr>
              <a:t>Verksamhetschef</a:t>
            </a:r>
          </a:p>
        </p:txBody>
      </p:sp>
      <p:sp>
        <p:nvSpPr>
          <p:cNvPr id="3" name="Rektangel 2">
            <a:extLst>
              <a:ext uri="{FF2B5EF4-FFF2-40B4-BE49-F238E27FC236}">
                <a16:creationId xmlns:a16="http://schemas.microsoft.com/office/drawing/2014/main" id="{61086B71-0057-44DE-B951-73FB2B30CECD}"/>
              </a:ext>
            </a:extLst>
          </p:cNvPr>
          <p:cNvSpPr/>
          <p:nvPr/>
        </p:nvSpPr>
        <p:spPr>
          <a:xfrm>
            <a:off x="175813" y="3584139"/>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Mottagningen</a:t>
            </a:r>
          </a:p>
        </p:txBody>
      </p:sp>
      <p:sp>
        <p:nvSpPr>
          <p:cNvPr id="6" name="Rektangel 5">
            <a:extLst>
              <a:ext uri="{FF2B5EF4-FFF2-40B4-BE49-F238E27FC236}">
                <a16:creationId xmlns:a16="http://schemas.microsoft.com/office/drawing/2014/main" id="{6DCD110C-762D-DAD2-75E1-3CC191405311}"/>
              </a:ext>
            </a:extLst>
          </p:cNvPr>
          <p:cNvSpPr/>
          <p:nvPr/>
        </p:nvSpPr>
        <p:spPr>
          <a:xfrm>
            <a:off x="175813" y="4258209"/>
            <a:ext cx="1260000" cy="61297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Socialjour</a:t>
            </a:r>
          </a:p>
        </p:txBody>
      </p:sp>
      <p:sp>
        <p:nvSpPr>
          <p:cNvPr id="13" name="Rektangel 12">
            <a:extLst>
              <a:ext uri="{FF2B5EF4-FFF2-40B4-BE49-F238E27FC236}">
                <a16:creationId xmlns:a16="http://schemas.microsoft.com/office/drawing/2014/main" id="{1E92794F-08C8-5819-D791-A2060C3CB05A}"/>
              </a:ext>
            </a:extLst>
          </p:cNvPr>
          <p:cNvSpPr/>
          <p:nvPr/>
        </p:nvSpPr>
        <p:spPr>
          <a:xfrm>
            <a:off x="175813" y="4933457"/>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KRIM</a:t>
            </a:r>
          </a:p>
        </p:txBody>
      </p:sp>
      <p:sp>
        <p:nvSpPr>
          <p:cNvPr id="22" name="Rektangel 21">
            <a:extLst>
              <a:ext uri="{FF2B5EF4-FFF2-40B4-BE49-F238E27FC236}">
                <a16:creationId xmlns:a16="http://schemas.microsoft.com/office/drawing/2014/main" id="{7D73E96D-3E87-7FFE-969F-A17A4B29ECC8}"/>
              </a:ext>
            </a:extLst>
          </p:cNvPr>
          <p:cNvSpPr/>
          <p:nvPr/>
        </p:nvSpPr>
        <p:spPr>
          <a:xfrm>
            <a:off x="1495081" y="2950760"/>
            <a:ext cx="1256891" cy="23340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Teamledare x 2</a:t>
            </a:r>
          </a:p>
        </p:txBody>
      </p:sp>
      <p:sp>
        <p:nvSpPr>
          <p:cNvPr id="30" name="Rektangel 29">
            <a:extLst>
              <a:ext uri="{FF2B5EF4-FFF2-40B4-BE49-F238E27FC236}">
                <a16:creationId xmlns:a16="http://schemas.microsoft.com/office/drawing/2014/main" id="{77CB669B-6703-1AC0-0163-C5E35FCDB81D}"/>
              </a:ext>
            </a:extLst>
          </p:cNvPr>
          <p:cNvSpPr/>
          <p:nvPr/>
        </p:nvSpPr>
        <p:spPr>
          <a:xfrm>
            <a:off x="1495081" y="4258209"/>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41" name="Rektangel 40">
            <a:extLst>
              <a:ext uri="{FF2B5EF4-FFF2-40B4-BE49-F238E27FC236}">
                <a16:creationId xmlns:a16="http://schemas.microsoft.com/office/drawing/2014/main" id="{41DF84C0-9BE9-19FC-8222-9BEA1407756A}"/>
              </a:ext>
            </a:extLst>
          </p:cNvPr>
          <p:cNvSpPr/>
          <p:nvPr/>
        </p:nvSpPr>
        <p:spPr>
          <a:xfrm>
            <a:off x="2857835" y="2644420"/>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54" name="Rektangel 53">
            <a:extLst>
              <a:ext uri="{FF2B5EF4-FFF2-40B4-BE49-F238E27FC236}">
                <a16:creationId xmlns:a16="http://schemas.microsoft.com/office/drawing/2014/main" id="{CE49AAE7-633E-71BB-A88A-5242826B9F04}"/>
              </a:ext>
            </a:extLst>
          </p:cNvPr>
          <p:cNvSpPr/>
          <p:nvPr/>
        </p:nvSpPr>
        <p:spPr>
          <a:xfrm>
            <a:off x="8278004" y="1643543"/>
            <a:ext cx="1260000" cy="477453"/>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dirty="0" err="1">
                <a:solidFill>
                  <a:schemeClr val="tx1">
                    <a:lumMod val="75000"/>
                  </a:schemeClr>
                </a:solidFill>
                <a:latin typeface="+mj-lt"/>
              </a:rPr>
              <a:t>Verksamhets-koordinator</a:t>
            </a:r>
            <a:r>
              <a:rPr lang="sv-SE" sz="1200" dirty="0">
                <a:solidFill>
                  <a:schemeClr val="tx1">
                    <a:lumMod val="75000"/>
                  </a:schemeClr>
                </a:solidFill>
                <a:latin typeface="+mj-lt"/>
              </a:rPr>
              <a:t>, 0,5</a:t>
            </a:r>
          </a:p>
        </p:txBody>
      </p:sp>
      <p:sp>
        <p:nvSpPr>
          <p:cNvPr id="7" name="Rektangel 6">
            <a:extLst>
              <a:ext uri="{FF2B5EF4-FFF2-40B4-BE49-F238E27FC236}">
                <a16:creationId xmlns:a16="http://schemas.microsoft.com/office/drawing/2014/main" id="{EA291989-7A92-20B1-5020-BD5E985F498B}"/>
              </a:ext>
            </a:extLst>
          </p:cNvPr>
          <p:cNvSpPr/>
          <p:nvPr/>
        </p:nvSpPr>
        <p:spPr>
          <a:xfrm>
            <a:off x="2857835" y="2950760"/>
            <a:ext cx="1256891" cy="23340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Teamledare x 2</a:t>
            </a:r>
          </a:p>
        </p:txBody>
      </p:sp>
      <p:sp>
        <p:nvSpPr>
          <p:cNvPr id="10" name="Rektangel 9">
            <a:extLst>
              <a:ext uri="{FF2B5EF4-FFF2-40B4-BE49-F238E27FC236}">
                <a16:creationId xmlns:a16="http://schemas.microsoft.com/office/drawing/2014/main" id="{BBA904BC-5057-E057-22E0-2EF40C844D54}"/>
              </a:ext>
            </a:extLst>
          </p:cNvPr>
          <p:cNvSpPr/>
          <p:nvPr/>
        </p:nvSpPr>
        <p:spPr>
          <a:xfrm>
            <a:off x="4202301" y="2950760"/>
            <a:ext cx="1256891" cy="23340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Teamledare x 2</a:t>
            </a:r>
          </a:p>
        </p:txBody>
      </p:sp>
      <p:sp>
        <p:nvSpPr>
          <p:cNvPr id="11" name="Rektangel 10">
            <a:extLst>
              <a:ext uri="{FF2B5EF4-FFF2-40B4-BE49-F238E27FC236}">
                <a16:creationId xmlns:a16="http://schemas.microsoft.com/office/drawing/2014/main" id="{AE9C2C31-9C20-F25E-7081-8EF7FE2A9572}"/>
              </a:ext>
            </a:extLst>
          </p:cNvPr>
          <p:cNvSpPr/>
          <p:nvPr/>
        </p:nvSpPr>
        <p:spPr>
          <a:xfrm>
            <a:off x="5566349" y="2950760"/>
            <a:ext cx="1256891" cy="23340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Teamledare x 2</a:t>
            </a:r>
          </a:p>
        </p:txBody>
      </p:sp>
      <p:sp>
        <p:nvSpPr>
          <p:cNvPr id="21" name="Rektangel 20">
            <a:extLst>
              <a:ext uri="{FF2B5EF4-FFF2-40B4-BE49-F238E27FC236}">
                <a16:creationId xmlns:a16="http://schemas.microsoft.com/office/drawing/2014/main" id="{F1384F05-6A62-7F40-CADB-73724CF2AF9C}"/>
              </a:ext>
            </a:extLst>
          </p:cNvPr>
          <p:cNvSpPr/>
          <p:nvPr/>
        </p:nvSpPr>
        <p:spPr>
          <a:xfrm>
            <a:off x="6916902" y="2950760"/>
            <a:ext cx="1256891" cy="23340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Teamledare x 2</a:t>
            </a:r>
          </a:p>
        </p:txBody>
      </p:sp>
      <p:sp>
        <p:nvSpPr>
          <p:cNvPr id="23" name="Rektangel 22">
            <a:extLst>
              <a:ext uri="{FF2B5EF4-FFF2-40B4-BE49-F238E27FC236}">
                <a16:creationId xmlns:a16="http://schemas.microsoft.com/office/drawing/2014/main" id="{CCF63252-6A9D-1F57-9B77-22973C16CC59}"/>
              </a:ext>
            </a:extLst>
          </p:cNvPr>
          <p:cNvSpPr/>
          <p:nvPr/>
        </p:nvSpPr>
        <p:spPr>
          <a:xfrm>
            <a:off x="1495081" y="3584139"/>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24" name="Rektangel 23">
            <a:extLst>
              <a:ext uri="{FF2B5EF4-FFF2-40B4-BE49-F238E27FC236}">
                <a16:creationId xmlns:a16="http://schemas.microsoft.com/office/drawing/2014/main" id="{680E195E-02F9-010E-6136-92BB2506CE73}"/>
              </a:ext>
            </a:extLst>
          </p:cNvPr>
          <p:cNvSpPr/>
          <p:nvPr/>
        </p:nvSpPr>
        <p:spPr>
          <a:xfrm>
            <a:off x="2857835" y="4259258"/>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25" name="Rektangel 24">
            <a:extLst>
              <a:ext uri="{FF2B5EF4-FFF2-40B4-BE49-F238E27FC236}">
                <a16:creationId xmlns:a16="http://schemas.microsoft.com/office/drawing/2014/main" id="{2C21137E-8B49-BAC0-B320-59EAB1D19B0C}"/>
              </a:ext>
            </a:extLst>
          </p:cNvPr>
          <p:cNvSpPr/>
          <p:nvPr/>
        </p:nvSpPr>
        <p:spPr>
          <a:xfrm>
            <a:off x="2857835" y="3585188"/>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27" name="Rektangel 26">
            <a:extLst>
              <a:ext uri="{FF2B5EF4-FFF2-40B4-BE49-F238E27FC236}">
                <a16:creationId xmlns:a16="http://schemas.microsoft.com/office/drawing/2014/main" id="{9DF5EEFF-40D9-EC5F-688E-9D97B3E44959}"/>
              </a:ext>
            </a:extLst>
          </p:cNvPr>
          <p:cNvSpPr/>
          <p:nvPr/>
        </p:nvSpPr>
        <p:spPr>
          <a:xfrm>
            <a:off x="4199114" y="4258209"/>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28" name="Rektangel 27">
            <a:extLst>
              <a:ext uri="{FF2B5EF4-FFF2-40B4-BE49-F238E27FC236}">
                <a16:creationId xmlns:a16="http://schemas.microsoft.com/office/drawing/2014/main" id="{5FA72C51-7252-4A7A-E2F7-6D0CD87E0F85}"/>
              </a:ext>
            </a:extLst>
          </p:cNvPr>
          <p:cNvSpPr/>
          <p:nvPr/>
        </p:nvSpPr>
        <p:spPr>
          <a:xfrm>
            <a:off x="4199114" y="3584139"/>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29" name="Rektangel 28">
            <a:extLst>
              <a:ext uri="{FF2B5EF4-FFF2-40B4-BE49-F238E27FC236}">
                <a16:creationId xmlns:a16="http://schemas.microsoft.com/office/drawing/2014/main" id="{00E5EBC7-F8DB-8F66-5707-621CAB048787}"/>
              </a:ext>
            </a:extLst>
          </p:cNvPr>
          <p:cNvSpPr/>
          <p:nvPr/>
        </p:nvSpPr>
        <p:spPr>
          <a:xfrm>
            <a:off x="5563240" y="4258209"/>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31" name="Rektangel 30">
            <a:extLst>
              <a:ext uri="{FF2B5EF4-FFF2-40B4-BE49-F238E27FC236}">
                <a16:creationId xmlns:a16="http://schemas.microsoft.com/office/drawing/2014/main" id="{3D6B5688-BECC-36BC-E65E-9F76A72FC34C}"/>
              </a:ext>
            </a:extLst>
          </p:cNvPr>
          <p:cNvSpPr/>
          <p:nvPr/>
        </p:nvSpPr>
        <p:spPr>
          <a:xfrm>
            <a:off x="5563240" y="3584139"/>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33" name="Rektangel 32">
            <a:extLst>
              <a:ext uri="{FF2B5EF4-FFF2-40B4-BE49-F238E27FC236}">
                <a16:creationId xmlns:a16="http://schemas.microsoft.com/office/drawing/2014/main" id="{DAF4BF7D-15CB-DDBE-4CBA-6F5C6B41ED94}"/>
              </a:ext>
            </a:extLst>
          </p:cNvPr>
          <p:cNvSpPr/>
          <p:nvPr/>
        </p:nvSpPr>
        <p:spPr>
          <a:xfrm>
            <a:off x="6920912" y="4252807"/>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34" name="Rektangel 33">
            <a:extLst>
              <a:ext uri="{FF2B5EF4-FFF2-40B4-BE49-F238E27FC236}">
                <a16:creationId xmlns:a16="http://schemas.microsoft.com/office/drawing/2014/main" id="{B40CD510-80F2-33E7-3167-215CED612EFB}"/>
              </a:ext>
            </a:extLst>
          </p:cNvPr>
          <p:cNvSpPr/>
          <p:nvPr/>
        </p:nvSpPr>
        <p:spPr>
          <a:xfrm>
            <a:off x="6920912" y="3578737"/>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38" name="Rektangel 37">
            <a:extLst>
              <a:ext uri="{FF2B5EF4-FFF2-40B4-BE49-F238E27FC236}">
                <a16:creationId xmlns:a16="http://schemas.microsoft.com/office/drawing/2014/main" id="{0CDF736C-3AF7-F89F-74E1-D4F4FDF29235}"/>
              </a:ext>
            </a:extLst>
          </p:cNvPr>
          <p:cNvSpPr/>
          <p:nvPr/>
        </p:nvSpPr>
        <p:spPr>
          <a:xfrm>
            <a:off x="168763" y="2950760"/>
            <a:ext cx="1256891" cy="23340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Teamledare x 2</a:t>
            </a:r>
          </a:p>
        </p:txBody>
      </p:sp>
      <p:sp>
        <p:nvSpPr>
          <p:cNvPr id="42" name="Rektangel 41">
            <a:extLst>
              <a:ext uri="{FF2B5EF4-FFF2-40B4-BE49-F238E27FC236}">
                <a16:creationId xmlns:a16="http://schemas.microsoft.com/office/drawing/2014/main" id="{823DDAE9-18FC-1343-070A-6D099A199B09}"/>
              </a:ext>
            </a:extLst>
          </p:cNvPr>
          <p:cNvSpPr/>
          <p:nvPr/>
        </p:nvSpPr>
        <p:spPr>
          <a:xfrm>
            <a:off x="168762" y="3266885"/>
            <a:ext cx="8005031" cy="23340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Administrativa resurser x 2,5</a:t>
            </a:r>
          </a:p>
        </p:txBody>
      </p:sp>
      <p:sp>
        <p:nvSpPr>
          <p:cNvPr id="45" name="Rektangel 44">
            <a:extLst>
              <a:ext uri="{FF2B5EF4-FFF2-40B4-BE49-F238E27FC236}">
                <a16:creationId xmlns:a16="http://schemas.microsoft.com/office/drawing/2014/main" id="{C387E032-F1E3-6609-CE3A-721F54D5B5DC}"/>
              </a:ext>
            </a:extLst>
          </p:cNvPr>
          <p:cNvSpPr/>
          <p:nvPr/>
        </p:nvSpPr>
        <p:spPr>
          <a:xfrm>
            <a:off x="8265901" y="2950760"/>
            <a:ext cx="1256891" cy="23340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Teamledare</a:t>
            </a:r>
          </a:p>
        </p:txBody>
      </p:sp>
      <p:sp>
        <p:nvSpPr>
          <p:cNvPr id="49" name="Rektangel 48">
            <a:extLst>
              <a:ext uri="{FF2B5EF4-FFF2-40B4-BE49-F238E27FC236}">
                <a16:creationId xmlns:a16="http://schemas.microsoft.com/office/drawing/2014/main" id="{CDADC546-6B1F-DCAE-A287-1B80127869E9}"/>
              </a:ext>
            </a:extLst>
          </p:cNvPr>
          <p:cNvSpPr/>
          <p:nvPr/>
        </p:nvSpPr>
        <p:spPr>
          <a:xfrm>
            <a:off x="9610890" y="2950760"/>
            <a:ext cx="1256891" cy="23340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Teamledare</a:t>
            </a:r>
          </a:p>
        </p:txBody>
      </p:sp>
      <p:sp>
        <p:nvSpPr>
          <p:cNvPr id="51" name="Rektangel 50">
            <a:extLst>
              <a:ext uri="{FF2B5EF4-FFF2-40B4-BE49-F238E27FC236}">
                <a16:creationId xmlns:a16="http://schemas.microsoft.com/office/drawing/2014/main" id="{B91D300E-4783-5AD7-BAB5-929783B64F5F}"/>
              </a:ext>
            </a:extLst>
          </p:cNvPr>
          <p:cNvSpPr/>
          <p:nvPr/>
        </p:nvSpPr>
        <p:spPr>
          <a:xfrm>
            <a:off x="8265901" y="3266885"/>
            <a:ext cx="2604989" cy="23340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Administrativ resurs</a:t>
            </a:r>
          </a:p>
        </p:txBody>
      </p:sp>
      <p:sp>
        <p:nvSpPr>
          <p:cNvPr id="55" name="Rektangel 54">
            <a:extLst>
              <a:ext uri="{FF2B5EF4-FFF2-40B4-BE49-F238E27FC236}">
                <a16:creationId xmlns:a16="http://schemas.microsoft.com/office/drawing/2014/main" id="{1A3EC454-D1D1-3EA1-0264-4060B6774F51}"/>
              </a:ext>
            </a:extLst>
          </p:cNvPr>
          <p:cNvSpPr/>
          <p:nvPr/>
        </p:nvSpPr>
        <p:spPr>
          <a:xfrm>
            <a:off x="8285038" y="4259258"/>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Stöd till placerade barns föräldrar</a:t>
            </a:r>
          </a:p>
        </p:txBody>
      </p:sp>
      <p:sp>
        <p:nvSpPr>
          <p:cNvPr id="56" name="Rektangel 55">
            <a:extLst>
              <a:ext uri="{FF2B5EF4-FFF2-40B4-BE49-F238E27FC236}">
                <a16:creationId xmlns:a16="http://schemas.microsoft.com/office/drawing/2014/main" id="{C31341E4-ADC4-8BEE-12E9-15D29BA1E82B}"/>
              </a:ext>
            </a:extLst>
          </p:cNvPr>
          <p:cNvSpPr/>
          <p:nvPr/>
        </p:nvSpPr>
        <p:spPr>
          <a:xfrm>
            <a:off x="8285038" y="3585188"/>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Familjehem</a:t>
            </a:r>
          </a:p>
        </p:txBody>
      </p:sp>
      <p:sp>
        <p:nvSpPr>
          <p:cNvPr id="57" name="Rektangel 56">
            <a:extLst>
              <a:ext uri="{FF2B5EF4-FFF2-40B4-BE49-F238E27FC236}">
                <a16:creationId xmlns:a16="http://schemas.microsoft.com/office/drawing/2014/main" id="{F8437D9F-18C3-6125-C2F0-BC8C45FDA1CC}"/>
              </a:ext>
            </a:extLst>
          </p:cNvPr>
          <p:cNvSpPr/>
          <p:nvPr/>
        </p:nvSpPr>
        <p:spPr>
          <a:xfrm>
            <a:off x="9610890" y="4259258"/>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err="1">
                <a:solidFill>
                  <a:schemeClr val="tx1">
                    <a:lumMod val="75000"/>
                  </a:schemeClr>
                </a:solidFill>
                <a:latin typeface="+mj-lt"/>
              </a:rPr>
              <a:t>Skolfam</a:t>
            </a:r>
            <a:endParaRPr lang="sv-SE" sz="1100">
              <a:solidFill>
                <a:schemeClr val="tx1">
                  <a:lumMod val="75000"/>
                </a:schemeClr>
              </a:solidFill>
              <a:latin typeface="+mj-lt"/>
            </a:endParaRPr>
          </a:p>
        </p:txBody>
      </p:sp>
      <p:sp>
        <p:nvSpPr>
          <p:cNvPr id="58" name="Rektangel 57">
            <a:extLst>
              <a:ext uri="{FF2B5EF4-FFF2-40B4-BE49-F238E27FC236}">
                <a16:creationId xmlns:a16="http://schemas.microsoft.com/office/drawing/2014/main" id="{8DF07232-E6E1-DBE0-22A0-BB8FA036753B}"/>
              </a:ext>
            </a:extLst>
          </p:cNvPr>
          <p:cNvSpPr/>
          <p:nvPr/>
        </p:nvSpPr>
        <p:spPr>
          <a:xfrm>
            <a:off x="9610890" y="3585188"/>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Familjehem</a:t>
            </a:r>
          </a:p>
        </p:txBody>
      </p:sp>
      <p:sp>
        <p:nvSpPr>
          <p:cNvPr id="59" name="Rektangel 58">
            <a:extLst>
              <a:ext uri="{FF2B5EF4-FFF2-40B4-BE49-F238E27FC236}">
                <a16:creationId xmlns:a16="http://schemas.microsoft.com/office/drawing/2014/main" id="{A81DEE70-FA7F-C03B-C6B9-866228226806}"/>
              </a:ext>
            </a:extLst>
          </p:cNvPr>
          <p:cNvSpPr/>
          <p:nvPr/>
        </p:nvSpPr>
        <p:spPr>
          <a:xfrm>
            <a:off x="9607781" y="4933328"/>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Jour och rekrytering</a:t>
            </a:r>
          </a:p>
        </p:txBody>
      </p:sp>
    </p:spTree>
    <p:extLst>
      <p:ext uri="{BB962C8B-B14F-4D97-AF65-F5344CB8AC3E}">
        <p14:creationId xmlns:p14="http://schemas.microsoft.com/office/powerpoint/2010/main" val="451213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619D32FF-1A85-02C6-25AC-6DF40DC4E2B9}"/>
              </a:ext>
            </a:extLst>
          </p:cNvPr>
          <p:cNvSpPr/>
          <p:nvPr/>
        </p:nvSpPr>
        <p:spPr>
          <a:xfrm>
            <a:off x="8006995" y="4652498"/>
            <a:ext cx="1260000" cy="39098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Teamledare</a:t>
            </a:r>
          </a:p>
        </p:txBody>
      </p:sp>
      <p:sp>
        <p:nvSpPr>
          <p:cNvPr id="14" name="Rektangel 13">
            <a:extLst>
              <a:ext uri="{FF2B5EF4-FFF2-40B4-BE49-F238E27FC236}">
                <a16:creationId xmlns:a16="http://schemas.microsoft.com/office/drawing/2014/main" id="{43A68C28-A57F-AC4B-5C20-32EE436CCF34}"/>
              </a:ext>
            </a:extLst>
          </p:cNvPr>
          <p:cNvSpPr/>
          <p:nvPr/>
        </p:nvSpPr>
        <p:spPr>
          <a:xfrm>
            <a:off x="923222" y="1770437"/>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5" name="Rektangel 14">
            <a:extLst>
              <a:ext uri="{FF2B5EF4-FFF2-40B4-BE49-F238E27FC236}">
                <a16:creationId xmlns:a16="http://schemas.microsoft.com/office/drawing/2014/main" id="{0897FE2D-E844-B4A3-F0E1-194B63E099E9}"/>
              </a:ext>
            </a:extLst>
          </p:cNvPr>
          <p:cNvSpPr/>
          <p:nvPr/>
        </p:nvSpPr>
        <p:spPr>
          <a:xfrm>
            <a:off x="2335740" y="1770434"/>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6" name="Rektangel 15">
            <a:extLst>
              <a:ext uri="{FF2B5EF4-FFF2-40B4-BE49-F238E27FC236}">
                <a16:creationId xmlns:a16="http://schemas.microsoft.com/office/drawing/2014/main" id="{618FB999-34E7-CE23-C6F6-2169D3797179}"/>
              </a:ext>
            </a:extLst>
          </p:cNvPr>
          <p:cNvSpPr/>
          <p:nvPr/>
        </p:nvSpPr>
        <p:spPr>
          <a:xfrm>
            <a:off x="3776491" y="1774792"/>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7" name="Rektangel 16">
            <a:extLst>
              <a:ext uri="{FF2B5EF4-FFF2-40B4-BE49-F238E27FC236}">
                <a16:creationId xmlns:a16="http://schemas.microsoft.com/office/drawing/2014/main" id="{AB66D261-8B49-F8CF-3022-1083CB8EC68E}"/>
              </a:ext>
            </a:extLst>
          </p:cNvPr>
          <p:cNvSpPr/>
          <p:nvPr/>
        </p:nvSpPr>
        <p:spPr>
          <a:xfrm>
            <a:off x="5211262" y="1764202"/>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8" name="Rektangel 17">
            <a:extLst>
              <a:ext uri="{FF2B5EF4-FFF2-40B4-BE49-F238E27FC236}">
                <a16:creationId xmlns:a16="http://schemas.microsoft.com/office/drawing/2014/main" id="{D01C2793-8059-F34F-F5BC-71D0081EFDDC}"/>
              </a:ext>
            </a:extLst>
          </p:cNvPr>
          <p:cNvSpPr/>
          <p:nvPr/>
        </p:nvSpPr>
        <p:spPr>
          <a:xfrm>
            <a:off x="7618928" y="850899"/>
            <a:ext cx="1260000" cy="477453"/>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err="1">
                <a:solidFill>
                  <a:schemeClr val="tx1">
                    <a:lumMod val="75000"/>
                  </a:schemeClr>
                </a:solidFill>
                <a:latin typeface="+mj-lt"/>
              </a:rPr>
              <a:t>Verksamhets-koordinator</a:t>
            </a:r>
            <a:endParaRPr lang="sv-SE" sz="1100">
              <a:solidFill>
                <a:schemeClr val="tx1">
                  <a:lumMod val="75000"/>
                </a:schemeClr>
              </a:solidFill>
              <a:latin typeface="+mj-lt"/>
            </a:endParaRPr>
          </a:p>
        </p:txBody>
      </p:sp>
      <p:sp>
        <p:nvSpPr>
          <p:cNvPr id="20" name="Rektangel 19">
            <a:extLst>
              <a:ext uri="{FF2B5EF4-FFF2-40B4-BE49-F238E27FC236}">
                <a16:creationId xmlns:a16="http://schemas.microsoft.com/office/drawing/2014/main" id="{03159BF8-124A-5D4C-1264-2529A739101D}"/>
              </a:ext>
            </a:extLst>
          </p:cNvPr>
          <p:cNvSpPr/>
          <p:nvPr/>
        </p:nvSpPr>
        <p:spPr>
          <a:xfrm>
            <a:off x="8006995" y="1770434"/>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2" name="Rektangel 1">
            <a:extLst>
              <a:ext uri="{FF2B5EF4-FFF2-40B4-BE49-F238E27FC236}">
                <a16:creationId xmlns:a16="http://schemas.microsoft.com/office/drawing/2014/main" id="{9CB9740C-DE0E-005C-8917-6A9313325C36}"/>
              </a:ext>
            </a:extLst>
          </p:cNvPr>
          <p:cNvSpPr/>
          <p:nvPr/>
        </p:nvSpPr>
        <p:spPr>
          <a:xfrm>
            <a:off x="3769441" y="467304"/>
            <a:ext cx="3642759" cy="85858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a:solidFill>
                  <a:schemeClr val="tx1">
                    <a:lumMod val="75000"/>
                  </a:schemeClr>
                </a:solidFill>
                <a:latin typeface="Helsingborg Sans" pitchFamily="2" charset="77"/>
              </a:rPr>
              <a:t>Verksamhetschef</a:t>
            </a:r>
          </a:p>
        </p:txBody>
      </p:sp>
      <p:sp>
        <p:nvSpPr>
          <p:cNvPr id="3" name="Rektangel 2">
            <a:extLst>
              <a:ext uri="{FF2B5EF4-FFF2-40B4-BE49-F238E27FC236}">
                <a16:creationId xmlns:a16="http://schemas.microsoft.com/office/drawing/2014/main" id="{5B7BC994-1454-DAB3-B638-8AC1D570F6B1}"/>
              </a:ext>
            </a:extLst>
          </p:cNvPr>
          <p:cNvSpPr/>
          <p:nvPr/>
        </p:nvSpPr>
        <p:spPr>
          <a:xfrm>
            <a:off x="923222" y="2442059"/>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Maria Sol</a:t>
            </a:r>
          </a:p>
        </p:txBody>
      </p:sp>
      <p:sp>
        <p:nvSpPr>
          <p:cNvPr id="6" name="Rektangel 5">
            <a:extLst>
              <a:ext uri="{FF2B5EF4-FFF2-40B4-BE49-F238E27FC236}">
                <a16:creationId xmlns:a16="http://schemas.microsoft.com/office/drawing/2014/main" id="{BFDA42B3-2B8C-EE42-4EF0-740776D149F1}"/>
              </a:ext>
            </a:extLst>
          </p:cNvPr>
          <p:cNvSpPr/>
          <p:nvPr/>
        </p:nvSpPr>
        <p:spPr>
          <a:xfrm>
            <a:off x="923222" y="3167317"/>
            <a:ext cx="1260000" cy="61297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Plutogatan BSS</a:t>
            </a:r>
          </a:p>
        </p:txBody>
      </p:sp>
      <p:sp>
        <p:nvSpPr>
          <p:cNvPr id="11" name="Rektangel 10">
            <a:extLst>
              <a:ext uri="{FF2B5EF4-FFF2-40B4-BE49-F238E27FC236}">
                <a16:creationId xmlns:a16="http://schemas.microsoft.com/office/drawing/2014/main" id="{D08F2732-4C80-4961-6EA5-BF5DE3E4F344}"/>
              </a:ext>
            </a:extLst>
          </p:cNvPr>
          <p:cNvSpPr/>
          <p:nvPr/>
        </p:nvSpPr>
        <p:spPr>
          <a:xfrm>
            <a:off x="2356923" y="2427848"/>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Fenix</a:t>
            </a:r>
          </a:p>
        </p:txBody>
      </p:sp>
      <p:sp>
        <p:nvSpPr>
          <p:cNvPr id="13" name="Rektangel 12">
            <a:extLst>
              <a:ext uri="{FF2B5EF4-FFF2-40B4-BE49-F238E27FC236}">
                <a16:creationId xmlns:a16="http://schemas.microsoft.com/office/drawing/2014/main" id="{1F8854A2-BCEA-7138-D94D-3DF20CAF0FBE}"/>
              </a:ext>
            </a:extLst>
          </p:cNvPr>
          <p:cNvSpPr/>
          <p:nvPr/>
        </p:nvSpPr>
        <p:spPr>
          <a:xfrm>
            <a:off x="2356923" y="3167317"/>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Bostad först</a:t>
            </a:r>
          </a:p>
        </p:txBody>
      </p:sp>
      <p:sp>
        <p:nvSpPr>
          <p:cNvPr id="21" name="Rektangel 20">
            <a:extLst>
              <a:ext uri="{FF2B5EF4-FFF2-40B4-BE49-F238E27FC236}">
                <a16:creationId xmlns:a16="http://schemas.microsoft.com/office/drawing/2014/main" id="{9122F82B-172C-2C19-806B-0313199A8F57}"/>
              </a:ext>
            </a:extLst>
          </p:cNvPr>
          <p:cNvSpPr/>
          <p:nvPr/>
        </p:nvSpPr>
        <p:spPr>
          <a:xfrm>
            <a:off x="3776491" y="2427848"/>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err="1">
                <a:solidFill>
                  <a:schemeClr val="tx1">
                    <a:lumMod val="75000"/>
                  </a:schemeClr>
                </a:solidFill>
                <a:latin typeface="+mj-lt"/>
              </a:rPr>
              <a:t>Hebsacker</a:t>
            </a:r>
            <a:r>
              <a:rPr lang="sv-SE" sz="1100">
                <a:solidFill>
                  <a:schemeClr val="tx1">
                    <a:lumMod val="75000"/>
                  </a:schemeClr>
                </a:solidFill>
                <a:latin typeface="+mj-lt"/>
              </a:rPr>
              <a:t>-gatan</a:t>
            </a:r>
          </a:p>
        </p:txBody>
      </p:sp>
      <p:sp>
        <p:nvSpPr>
          <p:cNvPr id="22" name="Rektangel 21">
            <a:extLst>
              <a:ext uri="{FF2B5EF4-FFF2-40B4-BE49-F238E27FC236}">
                <a16:creationId xmlns:a16="http://schemas.microsoft.com/office/drawing/2014/main" id="{816ADD26-82D1-DC2B-F8BF-5CE08E092FA5}"/>
              </a:ext>
            </a:extLst>
          </p:cNvPr>
          <p:cNvSpPr/>
          <p:nvPr/>
        </p:nvSpPr>
        <p:spPr>
          <a:xfrm>
            <a:off x="3769441" y="3167317"/>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err="1">
                <a:solidFill>
                  <a:schemeClr val="tx1">
                    <a:lumMod val="75000"/>
                  </a:schemeClr>
                </a:solidFill>
                <a:latin typeface="+mj-lt"/>
              </a:rPr>
              <a:t>Sköldenborg</a:t>
            </a:r>
            <a:endParaRPr lang="sv-SE" sz="1100">
              <a:solidFill>
                <a:schemeClr val="tx1">
                  <a:lumMod val="75000"/>
                </a:schemeClr>
              </a:solidFill>
              <a:latin typeface="+mj-lt"/>
            </a:endParaRPr>
          </a:p>
        </p:txBody>
      </p:sp>
      <p:sp>
        <p:nvSpPr>
          <p:cNvPr id="23" name="Rektangel 22">
            <a:extLst>
              <a:ext uri="{FF2B5EF4-FFF2-40B4-BE49-F238E27FC236}">
                <a16:creationId xmlns:a16="http://schemas.microsoft.com/office/drawing/2014/main" id="{4EF67AD6-5F33-A389-1C03-EAF0169616F6}"/>
              </a:ext>
            </a:extLst>
          </p:cNvPr>
          <p:cNvSpPr/>
          <p:nvPr/>
        </p:nvSpPr>
        <p:spPr>
          <a:xfrm>
            <a:off x="923222" y="2096509"/>
            <a:ext cx="8357907" cy="257125"/>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5 administrativa resurser</a:t>
            </a:r>
          </a:p>
        </p:txBody>
      </p:sp>
      <p:sp>
        <p:nvSpPr>
          <p:cNvPr id="25" name="Rektangel 24">
            <a:extLst>
              <a:ext uri="{FF2B5EF4-FFF2-40B4-BE49-F238E27FC236}">
                <a16:creationId xmlns:a16="http://schemas.microsoft.com/office/drawing/2014/main" id="{E1A20051-1B3F-19C7-A95D-52990FF1CB36}"/>
              </a:ext>
            </a:extLst>
          </p:cNvPr>
          <p:cNvSpPr/>
          <p:nvPr/>
        </p:nvSpPr>
        <p:spPr>
          <a:xfrm>
            <a:off x="5196059" y="2427848"/>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Carnot</a:t>
            </a:r>
          </a:p>
        </p:txBody>
      </p:sp>
      <p:sp>
        <p:nvSpPr>
          <p:cNvPr id="27" name="Rektangel 26">
            <a:extLst>
              <a:ext uri="{FF2B5EF4-FFF2-40B4-BE49-F238E27FC236}">
                <a16:creationId xmlns:a16="http://schemas.microsoft.com/office/drawing/2014/main" id="{E534929C-EB04-623C-0EF9-4326BF3D1ACD}"/>
              </a:ext>
            </a:extLst>
          </p:cNvPr>
          <p:cNvSpPr/>
          <p:nvPr/>
        </p:nvSpPr>
        <p:spPr>
          <a:xfrm>
            <a:off x="5181959" y="3168140"/>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Elineberg</a:t>
            </a:r>
          </a:p>
        </p:txBody>
      </p:sp>
      <p:sp>
        <p:nvSpPr>
          <p:cNvPr id="28" name="Rektangel 27">
            <a:extLst>
              <a:ext uri="{FF2B5EF4-FFF2-40B4-BE49-F238E27FC236}">
                <a16:creationId xmlns:a16="http://schemas.microsoft.com/office/drawing/2014/main" id="{97F402D6-17BA-B9AE-34D4-F16443B875E4}"/>
              </a:ext>
            </a:extLst>
          </p:cNvPr>
          <p:cNvSpPr/>
          <p:nvPr/>
        </p:nvSpPr>
        <p:spPr>
          <a:xfrm>
            <a:off x="6594477" y="2427848"/>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err="1">
                <a:solidFill>
                  <a:schemeClr val="tx1">
                    <a:lumMod val="75000"/>
                  </a:schemeClr>
                </a:solidFill>
                <a:latin typeface="+mj-lt"/>
              </a:rPr>
              <a:t>Malmögatan</a:t>
            </a:r>
            <a:endParaRPr lang="sv-SE" sz="1100">
              <a:solidFill>
                <a:schemeClr val="tx1">
                  <a:lumMod val="75000"/>
                </a:schemeClr>
              </a:solidFill>
              <a:latin typeface="+mj-lt"/>
            </a:endParaRPr>
          </a:p>
        </p:txBody>
      </p:sp>
      <p:sp>
        <p:nvSpPr>
          <p:cNvPr id="29" name="Rektangel 28">
            <a:extLst>
              <a:ext uri="{FF2B5EF4-FFF2-40B4-BE49-F238E27FC236}">
                <a16:creationId xmlns:a16="http://schemas.microsoft.com/office/drawing/2014/main" id="{40A20DE7-195F-B238-8AA6-BD7D031318EB}"/>
              </a:ext>
            </a:extLst>
          </p:cNvPr>
          <p:cNvSpPr/>
          <p:nvPr/>
        </p:nvSpPr>
        <p:spPr>
          <a:xfrm>
            <a:off x="6594477" y="3180391"/>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Plutogatan 11</a:t>
            </a:r>
          </a:p>
        </p:txBody>
      </p:sp>
      <p:sp>
        <p:nvSpPr>
          <p:cNvPr id="30" name="Rektangel 29">
            <a:extLst>
              <a:ext uri="{FF2B5EF4-FFF2-40B4-BE49-F238E27FC236}">
                <a16:creationId xmlns:a16="http://schemas.microsoft.com/office/drawing/2014/main" id="{CCEBB7FC-3479-7152-F2DD-5F49D4E5B5F5}"/>
              </a:ext>
            </a:extLst>
          </p:cNvPr>
          <p:cNvSpPr/>
          <p:nvPr/>
        </p:nvSpPr>
        <p:spPr>
          <a:xfrm>
            <a:off x="5181959" y="3908432"/>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err="1">
                <a:solidFill>
                  <a:schemeClr val="tx1">
                    <a:lumMod val="75000"/>
                  </a:schemeClr>
                </a:solidFill>
                <a:latin typeface="+mj-lt"/>
              </a:rPr>
              <a:t>Natt-teamet</a:t>
            </a:r>
            <a:endParaRPr lang="sv-SE" sz="1100">
              <a:solidFill>
                <a:schemeClr val="tx1">
                  <a:lumMod val="75000"/>
                </a:schemeClr>
              </a:solidFill>
              <a:latin typeface="+mj-lt"/>
            </a:endParaRPr>
          </a:p>
        </p:txBody>
      </p:sp>
      <p:sp>
        <p:nvSpPr>
          <p:cNvPr id="33" name="Rektangel 32">
            <a:extLst>
              <a:ext uri="{FF2B5EF4-FFF2-40B4-BE49-F238E27FC236}">
                <a16:creationId xmlns:a16="http://schemas.microsoft.com/office/drawing/2014/main" id="{3094BF56-E3B7-0134-9483-CC3FD40CAFB4}"/>
              </a:ext>
            </a:extLst>
          </p:cNvPr>
          <p:cNvSpPr/>
          <p:nvPr/>
        </p:nvSpPr>
        <p:spPr>
          <a:xfrm>
            <a:off x="8006995" y="5117691"/>
            <a:ext cx="1260000" cy="650683"/>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Stödboende</a:t>
            </a:r>
          </a:p>
          <a:p>
            <a:pPr algn="ctr"/>
            <a:r>
              <a:rPr lang="sv-SE" sz="1100">
                <a:solidFill>
                  <a:schemeClr val="tx1">
                    <a:lumMod val="75000"/>
                  </a:schemeClr>
                </a:solidFill>
                <a:latin typeface="+mj-lt"/>
              </a:rPr>
              <a:t>Barn och unga </a:t>
            </a:r>
          </a:p>
        </p:txBody>
      </p:sp>
      <p:sp>
        <p:nvSpPr>
          <p:cNvPr id="34" name="Rektangel 33">
            <a:extLst>
              <a:ext uri="{FF2B5EF4-FFF2-40B4-BE49-F238E27FC236}">
                <a16:creationId xmlns:a16="http://schemas.microsoft.com/office/drawing/2014/main" id="{B7C3BAE5-3214-B04F-2281-0A9C725C676E}"/>
              </a:ext>
            </a:extLst>
          </p:cNvPr>
          <p:cNvSpPr/>
          <p:nvPr/>
        </p:nvSpPr>
        <p:spPr>
          <a:xfrm>
            <a:off x="8006995" y="2893042"/>
            <a:ext cx="1260000" cy="981795"/>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050">
                <a:solidFill>
                  <a:schemeClr val="tx1">
                    <a:lumMod val="75000"/>
                  </a:schemeClr>
                </a:solidFill>
                <a:latin typeface="Helsingborg Sans Medium" pitchFamily="2" charset="77"/>
              </a:rPr>
              <a:t>Boendestöd </a:t>
            </a:r>
            <a:br>
              <a:rPr lang="sv-SE" sz="1050">
                <a:solidFill>
                  <a:schemeClr val="tx1">
                    <a:lumMod val="75000"/>
                  </a:schemeClr>
                </a:solidFill>
                <a:latin typeface="Helsingborg Sans Medium" pitchFamily="2" charset="77"/>
              </a:rPr>
            </a:br>
            <a:r>
              <a:rPr lang="sv-SE" sz="1050">
                <a:solidFill>
                  <a:schemeClr val="tx1">
                    <a:lumMod val="75000"/>
                  </a:schemeClr>
                </a:solidFill>
                <a:latin typeface="+mj-lt"/>
              </a:rPr>
              <a:t>för hyresgarantier, kommunala kontrakt och träningslägenheter</a:t>
            </a:r>
          </a:p>
        </p:txBody>
      </p:sp>
      <p:sp>
        <p:nvSpPr>
          <p:cNvPr id="35" name="Rektangel 34">
            <a:extLst>
              <a:ext uri="{FF2B5EF4-FFF2-40B4-BE49-F238E27FC236}">
                <a16:creationId xmlns:a16="http://schemas.microsoft.com/office/drawing/2014/main" id="{8EB1F716-C15D-1F42-B015-CCAAF341C4DB}"/>
              </a:ext>
            </a:extLst>
          </p:cNvPr>
          <p:cNvSpPr/>
          <p:nvPr/>
        </p:nvSpPr>
        <p:spPr>
          <a:xfrm>
            <a:off x="8006995" y="2427848"/>
            <a:ext cx="1260000" cy="39098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Boende-koordinator</a:t>
            </a:r>
          </a:p>
        </p:txBody>
      </p:sp>
      <p:sp>
        <p:nvSpPr>
          <p:cNvPr id="42" name="Rektangel 41">
            <a:extLst>
              <a:ext uri="{FF2B5EF4-FFF2-40B4-BE49-F238E27FC236}">
                <a16:creationId xmlns:a16="http://schemas.microsoft.com/office/drawing/2014/main" id="{9FBB0D99-B1E9-A7EC-36C5-E702BCC26E08}"/>
              </a:ext>
            </a:extLst>
          </p:cNvPr>
          <p:cNvSpPr/>
          <p:nvPr/>
        </p:nvSpPr>
        <p:spPr>
          <a:xfrm>
            <a:off x="9433613" y="2096510"/>
            <a:ext cx="1260000" cy="26621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Teamledare</a:t>
            </a:r>
          </a:p>
        </p:txBody>
      </p:sp>
      <p:sp>
        <p:nvSpPr>
          <p:cNvPr id="43" name="Rektangel 42">
            <a:extLst>
              <a:ext uri="{FF2B5EF4-FFF2-40B4-BE49-F238E27FC236}">
                <a16:creationId xmlns:a16="http://schemas.microsoft.com/office/drawing/2014/main" id="{E900D81A-A600-41F1-79E5-6B62E9A8EDAB}"/>
              </a:ext>
            </a:extLst>
          </p:cNvPr>
          <p:cNvSpPr/>
          <p:nvPr/>
        </p:nvSpPr>
        <p:spPr>
          <a:xfrm>
            <a:off x="9426563" y="1764202"/>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44" name="Rektangel 43">
            <a:extLst>
              <a:ext uri="{FF2B5EF4-FFF2-40B4-BE49-F238E27FC236}">
                <a16:creationId xmlns:a16="http://schemas.microsoft.com/office/drawing/2014/main" id="{945796ED-6CB4-5CB2-A2EC-A91BBC6CE074}"/>
              </a:ext>
            </a:extLst>
          </p:cNvPr>
          <p:cNvSpPr/>
          <p:nvPr/>
        </p:nvSpPr>
        <p:spPr>
          <a:xfrm>
            <a:off x="9433613" y="2461623"/>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Kristianstad-gatan</a:t>
            </a:r>
          </a:p>
        </p:txBody>
      </p:sp>
      <p:sp>
        <p:nvSpPr>
          <p:cNvPr id="45" name="Rektangel 44">
            <a:extLst>
              <a:ext uri="{FF2B5EF4-FFF2-40B4-BE49-F238E27FC236}">
                <a16:creationId xmlns:a16="http://schemas.microsoft.com/office/drawing/2014/main" id="{09FCAB71-D38A-8A3C-B725-BF2B9010FB64}"/>
              </a:ext>
            </a:extLst>
          </p:cNvPr>
          <p:cNvSpPr/>
          <p:nvPr/>
        </p:nvSpPr>
        <p:spPr>
          <a:xfrm>
            <a:off x="9433613" y="3167317"/>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Villan</a:t>
            </a:r>
          </a:p>
        </p:txBody>
      </p:sp>
      <p:sp>
        <p:nvSpPr>
          <p:cNvPr id="47" name="Rektangel 46">
            <a:extLst>
              <a:ext uri="{FF2B5EF4-FFF2-40B4-BE49-F238E27FC236}">
                <a16:creationId xmlns:a16="http://schemas.microsoft.com/office/drawing/2014/main" id="{70BC0555-EFA4-1B2F-A0F6-F0B535D7C843}"/>
              </a:ext>
            </a:extLst>
          </p:cNvPr>
          <p:cNvSpPr/>
          <p:nvPr/>
        </p:nvSpPr>
        <p:spPr>
          <a:xfrm>
            <a:off x="8006995" y="3943649"/>
            <a:ext cx="1260000" cy="64003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Helsingborg Sans Medium" pitchFamily="2" charset="77"/>
              </a:rPr>
              <a:t>Sörengruppen</a:t>
            </a:r>
          </a:p>
          <a:p>
            <a:pPr algn="ctr"/>
            <a:r>
              <a:rPr lang="sv-SE" sz="1100">
                <a:solidFill>
                  <a:schemeClr val="tx1">
                    <a:lumMod val="75000"/>
                  </a:schemeClr>
                </a:solidFill>
                <a:latin typeface="+mj-lt"/>
              </a:rPr>
              <a:t>Vaktmästeri arbetsträning</a:t>
            </a:r>
          </a:p>
        </p:txBody>
      </p:sp>
      <p:sp>
        <p:nvSpPr>
          <p:cNvPr id="48" name="Rektangel 47">
            <a:extLst>
              <a:ext uri="{FF2B5EF4-FFF2-40B4-BE49-F238E27FC236}">
                <a16:creationId xmlns:a16="http://schemas.microsoft.com/office/drawing/2014/main" id="{04364778-4FC6-8D08-454A-0E3A70EEE240}"/>
              </a:ext>
            </a:extLst>
          </p:cNvPr>
          <p:cNvSpPr/>
          <p:nvPr/>
        </p:nvSpPr>
        <p:spPr>
          <a:xfrm>
            <a:off x="7618928" y="467973"/>
            <a:ext cx="1260000" cy="30871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Metodstödjare</a:t>
            </a:r>
            <a:endParaRPr lang="sv-SE" sz="1200">
              <a:solidFill>
                <a:schemeClr val="tx1">
                  <a:lumMod val="75000"/>
                </a:schemeClr>
              </a:solidFill>
              <a:latin typeface="+mj-lt"/>
            </a:endParaRPr>
          </a:p>
        </p:txBody>
      </p:sp>
      <p:sp>
        <p:nvSpPr>
          <p:cNvPr id="49" name="Rektangel 48">
            <a:extLst>
              <a:ext uri="{FF2B5EF4-FFF2-40B4-BE49-F238E27FC236}">
                <a16:creationId xmlns:a16="http://schemas.microsoft.com/office/drawing/2014/main" id="{63F7F0A6-3256-FE5C-91DA-7F975EF56DCF}"/>
              </a:ext>
            </a:extLst>
          </p:cNvPr>
          <p:cNvSpPr/>
          <p:nvPr/>
        </p:nvSpPr>
        <p:spPr>
          <a:xfrm>
            <a:off x="6594477" y="1764202"/>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5" name="Platshållare för text 4">
            <a:extLst>
              <a:ext uri="{FF2B5EF4-FFF2-40B4-BE49-F238E27FC236}">
                <a16:creationId xmlns:a16="http://schemas.microsoft.com/office/drawing/2014/main" id="{0CBBD89E-03F6-60D9-DB8D-027FB55C0458}"/>
              </a:ext>
            </a:extLst>
          </p:cNvPr>
          <p:cNvSpPr>
            <a:spLocks noGrp="1"/>
          </p:cNvSpPr>
          <p:nvPr>
            <p:ph type="body" sz="half" idx="2"/>
          </p:nvPr>
        </p:nvSpPr>
        <p:spPr/>
        <p:txBody>
          <a:bodyPr/>
          <a:lstStyle/>
          <a:p>
            <a:endParaRPr lang="sv-SE"/>
          </a:p>
        </p:txBody>
      </p:sp>
      <p:sp>
        <p:nvSpPr>
          <p:cNvPr id="4" name="Rubrik 3">
            <a:extLst>
              <a:ext uri="{FF2B5EF4-FFF2-40B4-BE49-F238E27FC236}">
                <a16:creationId xmlns:a16="http://schemas.microsoft.com/office/drawing/2014/main" id="{C6541FCE-A4E9-642E-47FF-5E7B46065DAF}"/>
              </a:ext>
            </a:extLst>
          </p:cNvPr>
          <p:cNvSpPr>
            <a:spLocks noGrp="1"/>
          </p:cNvSpPr>
          <p:nvPr>
            <p:ph type="ctrTitle"/>
          </p:nvPr>
        </p:nvSpPr>
        <p:spPr/>
        <p:txBody>
          <a:bodyPr/>
          <a:lstStyle/>
          <a:p>
            <a:endParaRPr lang="sv-SE"/>
          </a:p>
        </p:txBody>
      </p:sp>
      <p:sp>
        <p:nvSpPr>
          <p:cNvPr id="7" name="textruta 6">
            <a:extLst>
              <a:ext uri="{FF2B5EF4-FFF2-40B4-BE49-F238E27FC236}">
                <a16:creationId xmlns:a16="http://schemas.microsoft.com/office/drawing/2014/main" id="{E6FD5278-C721-BD1B-AEB2-8346BF81BF69}"/>
              </a:ext>
            </a:extLst>
          </p:cNvPr>
          <p:cNvSpPr txBox="1"/>
          <p:nvPr/>
        </p:nvSpPr>
        <p:spPr>
          <a:xfrm>
            <a:off x="418354" y="341569"/>
            <a:ext cx="4410182" cy="461665"/>
          </a:xfrm>
          <a:prstGeom prst="rect">
            <a:avLst/>
          </a:prstGeom>
          <a:noFill/>
        </p:spPr>
        <p:txBody>
          <a:bodyPr wrap="none" rtlCol="0">
            <a:spAutoFit/>
          </a:bodyPr>
          <a:lstStyle/>
          <a:p>
            <a:r>
              <a:rPr lang="sv-SE" sz="2400" b="1" dirty="0">
                <a:latin typeface="Helsingborg Sans" pitchFamily="2" charset="77"/>
              </a:rPr>
              <a:t>Boende – förslag januari 2024</a:t>
            </a:r>
          </a:p>
        </p:txBody>
      </p:sp>
    </p:spTree>
    <p:extLst>
      <p:ext uri="{BB962C8B-B14F-4D97-AF65-F5344CB8AC3E}">
        <p14:creationId xmlns:p14="http://schemas.microsoft.com/office/powerpoint/2010/main" val="25041299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E765AD14-D281-5D57-E1EE-2A300CABDD69}"/>
              </a:ext>
            </a:extLst>
          </p:cNvPr>
          <p:cNvSpPr>
            <a:spLocks noGrp="1"/>
          </p:cNvSpPr>
          <p:nvPr>
            <p:ph type="body" sz="half" idx="2"/>
          </p:nvPr>
        </p:nvSpPr>
        <p:spPr>
          <a:xfrm>
            <a:off x="874712" y="1440000"/>
            <a:ext cx="9576883" cy="2568359"/>
          </a:xfrm>
        </p:spPr>
        <p:txBody>
          <a:bodyPr/>
          <a:lstStyle/>
          <a:p>
            <a:r>
              <a:rPr lang="sv-SE" dirty="0"/>
              <a:t>Syftet med Boende är att samla våra boenden som är inriktad mot olika målgrupper under ett tak och därmed skapa synergieffekter. </a:t>
            </a:r>
          </a:p>
          <a:p>
            <a:pPr marL="285750" indent="-285750">
              <a:buFont typeface="Arial" panose="020B0604020202020204" pitchFamily="34" charset="0"/>
              <a:buChar char="•"/>
            </a:pPr>
            <a:r>
              <a:rPr lang="sv-SE" dirty="0"/>
              <a:t>Teamledare för HVB Kristianstadsgatan</a:t>
            </a:r>
          </a:p>
          <a:p>
            <a:pPr marL="285750" indent="-285750">
              <a:buFont typeface="Arial" panose="020B0604020202020204" pitchFamily="34" charset="0"/>
              <a:buChar char="•"/>
            </a:pPr>
            <a:r>
              <a:rPr lang="sv-SE" dirty="0"/>
              <a:t>Teamledare för HVB Villan</a:t>
            </a:r>
          </a:p>
          <a:p>
            <a:pPr marL="285750" indent="-285750">
              <a:buFont typeface="Arial" panose="020B0604020202020204" pitchFamily="34" charset="0"/>
              <a:buChar char="•"/>
            </a:pPr>
            <a:r>
              <a:rPr lang="sv-SE" dirty="0"/>
              <a:t>Justerat från teamledaren från Stödboende Barn och unga</a:t>
            </a:r>
          </a:p>
          <a:p>
            <a:pPr marL="285750" indent="-285750">
              <a:buFont typeface="Arial" panose="020B0604020202020204" pitchFamily="34" charset="0"/>
              <a:buChar char="•"/>
            </a:pPr>
            <a:r>
              <a:rPr lang="sv-SE" dirty="0"/>
              <a:t>Förtydligat Sörengruppen</a:t>
            </a:r>
          </a:p>
        </p:txBody>
      </p:sp>
      <p:sp>
        <p:nvSpPr>
          <p:cNvPr id="4" name="Rubrik 3">
            <a:extLst>
              <a:ext uri="{FF2B5EF4-FFF2-40B4-BE49-F238E27FC236}">
                <a16:creationId xmlns:a16="http://schemas.microsoft.com/office/drawing/2014/main" id="{FF7172F2-58E7-2131-237E-5FAA8EB22FE0}"/>
              </a:ext>
            </a:extLst>
          </p:cNvPr>
          <p:cNvSpPr>
            <a:spLocks noGrp="1"/>
          </p:cNvSpPr>
          <p:nvPr>
            <p:ph type="ctrTitle"/>
          </p:nvPr>
        </p:nvSpPr>
        <p:spPr/>
        <p:txBody>
          <a:bodyPr/>
          <a:lstStyle/>
          <a:p>
            <a:r>
              <a:rPr lang="sv-SE" dirty="0"/>
              <a:t>Boende</a:t>
            </a:r>
          </a:p>
        </p:txBody>
      </p:sp>
    </p:spTree>
    <p:extLst>
      <p:ext uri="{BB962C8B-B14F-4D97-AF65-F5344CB8AC3E}">
        <p14:creationId xmlns:p14="http://schemas.microsoft.com/office/powerpoint/2010/main" val="2705663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AFC62-8AC7-14F5-015F-21CA35A54E14}"/>
            </a:ext>
          </a:extLst>
        </p:cNvPr>
        <p:cNvGrpSpPr/>
        <p:nvPr/>
      </p:nvGrpSpPr>
      <p:grpSpPr>
        <a:xfrm>
          <a:off x="0" y="0"/>
          <a:ext cx="0" cy="0"/>
          <a:chOff x="0" y="0"/>
          <a:chExt cx="0" cy="0"/>
        </a:xfrm>
      </p:grpSpPr>
      <p:sp>
        <p:nvSpPr>
          <p:cNvPr id="10" name="Rektangel 9">
            <a:extLst>
              <a:ext uri="{FF2B5EF4-FFF2-40B4-BE49-F238E27FC236}">
                <a16:creationId xmlns:a16="http://schemas.microsoft.com/office/drawing/2014/main" id="{94835207-A6A6-440B-6A62-D789B8EF6FDA}"/>
              </a:ext>
            </a:extLst>
          </p:cNvPr>
          <p:cNvSpPr/>
          <p:nvPr/>
        </p:nvSpPr>
        <p:spPr>
          <a:xfrm>
            <a:off x="10046971" y="2096508"/>
            <a:ext cx="1260000" cy="257125"/>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Teamledare</a:t>
            </a:r>
          </a:p>
        </p:txBody>
      </p:sp>
      <p:sp>
        <p:nvSpPr>
          <p:cNvPr id="14" name="Rektangel 13">
            <a:extLst>
              <a:ext uri="{FF2B5EF4-FFF2-40B4-BE49-F238E27FC236}">
                <a16:creationId xmlns:a16="http://schemas.microsoft.com/office/drawing/2014/main" id="{99C696F6-EC2F-6B49-1B68-1BAC4C215A87}"/>
              </a:ext>
            </a:extLst>
          </p:cNvPr>
          <p:cNvSpPr/>
          <p:nvPr/>
        </p:nvSpPr>
        <p:spPr>
          <a:xfrm>
            <a:off x="198733" y="1764202"/>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5" name="Rektangel 14">
            <a:extLst>
              <a:ext uri="{FF2B5EF4-FFF2-40B4-BE49-F238E27FC236}">
                <a16:creationId xmlns:a16="http://schemas.microsoft.com/office/drawing/2014/main" id="{C6342ECC-3212-B151-0CA7-155D058CA46C}"/>
              </a:ext>
            </a:extLst>
          </p:cNvPr>
          <p:cNvSpPr/>
          <p:nvPr/>
        </p:nvSpPr>
        <p:spPr>
          <a:xfrm>
            <a:off x="1611251" y="1764202"/>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6" name="Rektangel 15">
            <a:extLst>
              <a:ext uri="{FF2B5EF4-FFF2-40B4-BE49-F238E27FC236}">
                <a16:creationId xmlns:a16="http://schemas.microsoft.com/office/drawing/2014/main" id="{0EDB52F8-76D8-14AC-A2A9-3567B9762DA5}"/>
              </a:ext>
            </a:extLst>
          </p:cNvPr>
          <p:cNvSpPr/>
          <p:nvPr/>
        </p:nvSpPr>
        <p:spPr>
          <a:xfrm>
            <a:off x="3044952" y="1764202"/>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7" name="Rektangel 16">
            <a:extLst>
              <a:ext uri="{FF2B5EF4-FFF2-40B4-BE49-F238E27FC236}">
                <a16:creationId xmlns:a16="http://schemas.microsoft.com/office/drawing/2014/main" id="{C85C357D-7F04-02FC-CB63-15A3FD1900BE}"/>
              </a:ext>
            </a:extLst>
          </p:cNvPr>
          <p:cNvSpPr/>
          <p:nvPr/>
        </p:nvSpPr>
        <p:spPr>
          <a:xfrm>
            <a:off x="4457470" y="1764202"/>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8" name="Rektangel 17">
            <a:extLst>
              <a:ext uri="{FF2B5EF4-FFF2-40B4-BE49-F238E27FC236}">
                <a16:creationId xmlns:a16="http://schemas.microsoft.com/office/drawing/2014/main" id="{BA92860E-E0BC-9982-E041-FC1BF2241D4A}"/>
              </a:ext>
            </a:extLst>
          </p:cNvPr>
          <p:cNvSpPr/>
          <p:nvPr/>
        </p:nvSpPr>
        <p:spPr>
          <a:xfrm>
            <a:off x="7268406" y="847575"/>
            <a:ext cx="1260000" cy="477453"/>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dirty="0" err="1">
                <a:solidFill>
                  <a:schemeClr val="tx1">
                    <a:lumMod val="75000"/>
                  </a:schemeClr>
                </a:solidFill>
                <a:latin typeface="+mj-lt"/>
              </a:rPr>
              <a:t>Verksamhets-koordinator</a:t>
            </a:r>
            <a:r>
              <a:rPr lang="sv-SE" sz="1100" dirty="0">
                <a:solidFill>
                  <a:schemeClr val="tx1">
                    <a:lumMod val="75000"/>
                  </a:schemeClr>
                </a:solidFill>
                <a:latin typeface="+mj-lt"/>
              </a:rPr>
              <a:t>, 0,5</a:t>
            </a:r>
          </a:p>
        </p:txBody>
      </p:sp>
      <p:sp>
        <p:nvSpPr>
          <p:cNvPr id="20" name="Rektangel 19">
            <a:extLst>
              <a:ext uri="{FF2B5EF4-FFF2-40B4-BE49-F238E27FC236}">
                <a16:creationId xmlns:a16="http://schemas.microsoft.com/office/drawing/2014/main" id="{32C8E1A8-AE2D-5822-C725-16D493CEEED2}"/>
              </a:ext>
            </a:extLst>
          </p:cNvPr>
          <p:cNvSpPr/>
          <p:nvPr/>
        </p:nvSpPr>
        <p:spPr>
          <a:xfrm>
            <a:off x="7268406" y="1764202"/>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2" name="Rektangel 1">
            <a:extLst>
              <a:ext uri="{FF2B5EF4-FFF2-40B4-BE49-F238E27FC236}">
                <a16:creationId xmlns:a16="http://schemas.microsoft.com/office/drawing/2014/main" id="{9A1F8638-1739-C48C-23F4-BB8697340858}"/>
              </a:ext>
            </a:extLst>
          </p:cNvPr>
          <p:cNvSpPr/>
          <p:nvPr/>
        </p:nvSpPr>
        <p:spPr>
          <a:xfrm>
            <a:off x="3550132" y="467304"/>
            <a:ext cx="3642759" cy="85858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a:solidFill>
                  <a:schemeClr val="tx1">
                    <a:lumMod val="75000"/>
                  </a:schemeClr>
                </a:solidFill>
                <a:latin typeface="Helsingborg Sans" pitchFamily="2" charset="77"/>
              </a:rPr>
              <a:t>Verksamhetschef</a:t>
            </a:r>
          </a:p>
        </p:txBody>
      </p:sp>
      <p:sp>
        <p:nvSpPr>
          <p:cNvPr id="3" name="Rektangel 2">
            <a:extLst>
              <a:ext uri="{FF2B5EF4-FFF2-40B4-BE49-F238E27FC236}">
                <a16:creationId xmlns:a16="http://schemas.microsoft.com/office/drawing/2014/main" id="{256EB05C-65B1-5C5C-12A9-4F41CE579241}"/>
              </a:ext>
            </a:extLst>
          </p:cNvPr>
          <p:cNvSpPr/>
          <p:nvPr/>
        </p:nvSpPr>
        <p:spPr>
          <a:xfrm>
            <a:off x="198733" y="2427848"/>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Maria Sol</a:t>
            </a:r>
          </a:p>
        </p:txBody>
      </p:sp>
      <p:sp>
        <p:nvSpPr>
          <p:cNvPr id="6" name="Rektangel 5">
            <a:extLst>
              <a:ext uri="{FF2B5EF4-FFF2-40B4-BE49-F238E27FC236}">
                <a16:creationId xmlns:a16="http://schemas.microsoft.com/office/drawing/2014/main" id="{1A5FFB32-7D92-BB11-6DAC-BAA5BE0759B2}"/>
              </a:ext>
            </a:extLst>
          </p:cNvPr>
          <p:cNvSpPr/>
          <p:nvPr/>
        </p:nvSpPr>
        <p:spPr>
          <a:xfrm>
            <a:off x="198733" y="3125113"/>
            <a:ext cx="1260000" cy="61297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Plutogatan BSS</a:t>
            </a:r>
          </a:p>
        </p:txBody>
      </p:sp>
      <p:sp>
        <p:nvSpPr>
          <p:cNvPr id="11" name="Rektangel 10">
            <a:extLst>
              <a:ext uri="{FF2B5EF4-FFF2-40B4-BE49-F238E27FC236}">
                <a16:creationId xmlns:a16="http://schemas.microsoft.com/office/drawing/2014/main" id="{7686EE01-C173-1FAE-44C5-E763CC1C8A07}"/>
              </a:ext>
            </a:extLst>
          </p:cNvPr>
          <p:cNvSpPr/>
          <p:nvPr/>
        </p:nvSpPr>
        <p:spPr>
          <a:xfrm>
            <a:off x="1611251" y="2427848"/>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Fenix</a:t>
            </a:r>
          </a:p>
        </p:txBody>
      </p:sp>
      <p:sp>
        <p:nvSpPr>
          <p:cNvPr id="13" name="Rektangel 12">
            <a:extLst>
              <a:ext uri="{FF2B5EF4-FFF2-40B4-BE49-F238E27FC236}">
                <a16:creationId xmlns:a16="http://schemas.microsoft.com/office/drawing/2014/main" id="{EEF95DDA-FB99-5894-427D-A2070C1F1B23}"/>
              </a:ext>
            </a:extLst>
          </p:cNvPr>
          <p:cNvSpPr/>
          <p:nvPr/>
        </p:nvSpPr>
        <p:spPr>
          <a:xfrm>
            <a:off x="1611251" y="3125113"/>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Bostad först</a:t>
            </a:r>
          </a:p>
        </p:txBody>
      </p:sp>
      <p:sp>
        <p:nvSpPr>
          <p:cNvPr id="21" name="Rektangel 20">
            <a:extLst>
              <a:ext uri="{FF2B5EF4-FFF2-40B4-BE49-F238E27FC236}">
                <a16:creationId xmlns:a16="http://schemas.microsoft.com/office/drawing/2014/main" id="{84CF5665-8D21-FE4A-1746-06BFA9093BD2}"/>
              </a:ext>
            </a:extLst>
          </p:cNvPr>
          <p:cNvSpPr/>
          <p:nvPr/>
        </p:nvSpPr>
        <p:spPr>
          <a:xfrm>
            <a:off x="3044952" y="2427848"/>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100" err="1">
                <a:solidFill>
                  <a:schemeClr val="tx1">
                    <a:lumMod val="75000"/>
                  </a:schemeClr>
                </a:solidFill>
                <a:latin typeface="+mj-lt"/>
              </a:rPr>
              <a:t>Hebsackergatan</a:t>
            </a:r>
          </a:p>
        </p:txBody>
      </p:sp>
      <p:sp>
        <p:nvSpPr>
          <p:cNvPr id="22" name="Rektangel 21">
            <a:extLst>
              <a:ext uri="{FF2B5EF4-FFF2-40B4-BE49-F238E27FC236}">
                <a16:creationId xmlns:a16="http://schemas.microsoft.com/office/drawing/2014/main" id="{B6E2DE10-8AB9-3A67-331C-9D13BBD4F1B1}"/>
              </a:ext>
            </a:extLst>
          </p:cNvPr>
          <p:cNvSpPr/>
          <p:nvPr/>
        </p:nvSpPr>
        <p:spPr>
          <a:xfrm>
            <a:off x="3044952" y="3125113"/>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err="1">
                <a:solidFill>
                  <a:schemeClr val="tx1">
                    <a:lumMod val="75000"/>
                  </a:schemeClr>
                </a:solidFill>
                <a:latin typeface="+mj-lt"/>
              </a:rPr>
              <a:t>Sköldenborg</a:t>
            </a:r>
            <a:endParaRPr lang="sv-SE" sz="1100">
              <a:solidFill>
                <a:schemeClr val="tx1">
                  <a:lumMod val="75000"/>
                </a:schemeClr>
              </a:solidFill>
              <a:latin typeface="+mj-lt"/>
            </a:endParaRPr>
          </a:p>
        </p:txBody>
      </p:sp>
      <p:sp>
        <p:nvSpPr>
          <p:cNvPr id="23" name="Rektangel 22">
            <a:extLst>
              <a:ext uri="{FF2B5EF4-FFF2-40B4-BE49-F238E27FC236}">
                <a16:creationId xmlns:a16="http://schemas.microsoft.com/office/drawing/2014/main" id="{56371FD3-E917-01A4-3AF2-D2A99229DDCA}"/>
              </a:ext>
            </a:extLst>
          </p:cNvPr>
          <p:cNvSpPr/>
          <p:nvPr/>
        </p:nvSpPr>
        <p:spPr>
          <a:xfrm>
            <a:off x="198733" y="2096508"/>
            <a:ext cx="8329673" cy="257125"/>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Administrativa resurser x 5</a:t>
            </a:r>
          </a:p>
        </p:txBody>
      </p:sp>
      <p:sp>
        <p:nvSpPr>
          <p:cNvPr id="25" name="Rektangel 24">
            <a:extLst>
              <a:ext uri="{FF2B5EF4-FFF2-40B4-BE49-F238E27FC236}">
                <a16:creationId xmlns:a16="http://schemas.microsoft.com/office/drawing/2014/main" id="{D3CAA838-DD34-53C1-8D36-24AE4A619692}"/>
              </a:ext>
            </a:extLst>
          </p:cNvPr>
          <p:cNvSpPr/>
          <p:nvPr/>
        </p:nvSpPr>
        <p:spPr>
          <a:xfrm>
            <a:off x="4457470" y="2427848"/>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Carnot</a:t>
            </a:r>
          </a:p>
        </p:txBody>
      </p:sp>
      <p:sp>
        <p:nvSpPr>
          <p:cNvPr id="27" name="Rektangel 26">
            <a:extLst>
              <a:ext uri="{FF2B5EF4-FFF2-40B4-BE49-F238E27FC236}">
                <a16:creationId xmlns:a16="http://schemas.microsoft.com/office/drawing/2014/main" id="{FC8A6415-0AD8-B233-214B-038F471075AB}"/>
              </a:ext>
            </a:extLst>
          </p:cNvPr>
          <p:cNvSpPr/>
          <p:nvPr/>
        </p:nvSpPr>
        <p:spPr>
          <a:xfrm>
            <a:off x="4457470" y="3125113"/>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Elineberg</a:t>
            </a:r>
          </a:p>
        </p:txBody>
      </p:sp>
      <p:sp>
        <p:nvSpPr>
          <p:cNvPr id="28" name="Rektangel 27">
            <a:extLst>
              <a:ext uri="{FF2B5EF4-FFF2-40B4-BE49-F238E27FC236}">
                <a16:creationId xmlns:a16="http://schemas.microsoft.com/office/drawing/2014/main" id="{9E10C01D-BE3E-E2AB-531E-54448ECF0680}"/>
              </a:ext>
            </a:extLst>
          </p:cNvPr>
          <p:cNvSpPr/>
          <p:nvPr/>
        </p:nvSpPr>
        <p:spPr>
          <a:xfrm>
            <a:off x="5869988" y="2427848"/>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err="1">
                <a:solidFill>
                  <a:schemeClr val="tx1">
                    <a:lumMod val="75000"/>
                  </a:schemeClr>
                </a:solidFill>
                <a:latin typeface="+mj-lt"/>
              </a:rPr>
              <a:t>Malmögatan</a:t>
            </a:r>
            <a:endParaRPr lang="sv-SE" sz="1100">
              <a:solidFill>
                <a:schemeClr val="tx1">
                  <a:lumMod val="75000"/>
                </a:schemeClr>
              </a:solidFill>
              <a:latin typeface="+mj-lt"/>
            </a:endParaRPr>
          </a:p>
        </p:txBody>
      </p:sp>
      <p:sp>
        <p:nvSpPr>
          <p:cNvPr id="29" name="Rektangel 28">
            <a:extLst>
              <a:ext uri="{FF2B5EF4-FFF2-40B4-BE49-F238E27FC236}">
                <a16:creationId xmlns:a16="http://schemas.microsoft.com/office/drawing/2014/main" id="{98BB3D3B-ABB3-D398-4F5A-B1E350C5C545}"/>
              </a:ext>
            </a:extLst>
          </p:cNvPr>
          <p:cNvSpPr/>
          <p:nvPr/>
        </p:nvSpPr>
        <p:spPr>
          <a:xfrm>
            <a:off x="5869988" y="3125113"/>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Plutogatan 11</a:t>
            </a:r>
          </a:p>
        </p:txBody>
      </p:sp>
      <p:sp>
        <p:nvSpPr>
          <p:cNvPr id="30" name="Rektangel 29">
            <a:extLst>
              <a:ext uri="{FF2B5EF4-FFF2-40B4-BE49-F238E27FC236}">
                <a16:creationId xmlns:a16="http://schemas.microsoft.com/office/drawing/2014/main" id="{D8096306-E617-90C0-C0DC-9D2E26029039}"/>
              </a:ext>
            </a:extLst>
          </p:cNvPr>
          <p:cNvSpPr/>
          <p:nvPr/>
        </p:nvSpPr>
        <p:spPr>
          <a:xfrm>
            <a:off x="4457470" y="3816990"/>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err="1">
                <a:solidFill>
                  <a:schemeClr val="tx1">
                    <a:lumMod val="75000"/>
                  </a:schemeClr>
                </a:solidFill>
                <a:latin typeface="+mj-lt"/>
              </a:rPr>
              <a:t>Natt-teamet</a:t>
            </a:r>
            <a:endParaRPr lang="sv-SE" sz="1100">
              <a:solidFill>
                <a:schemeClr val="tx1">
                  <a:lumMod val="75000"/>
                </a:schemeClr>
              </a:solidFill>
              <a:latin typeface="+mj-lt"/>
            </a:endParaRPr>
          </a:p>
        </p:txBody>
      </p:sp>
      <p:sp>
        <p:nvSpPr>
          <p:cNvPr id="33" name="Rektangel 32">
            <a:extLst>
              <a:ext uri="{FF2B5EF4-FFF2-40B4-BE49-F238E27FC236}">
                <a16:creationId xmlns:a16="http://schemas.microsoft.com/office/drawing/2014/main" id="{7B7DCF17-20FA-983A-594E-8AD864B0A2FA}"/>
              </a:ext>
            </a:extLst>
          </p:cNvPr>
          <p:cNvSpPr/>
          <p:nvPr/>
        </p:nvSpPr>
        <p:spPr>
          <a:xfrm>
            <a:off x="7268406" y="2427848"/>
            <a:ext cx="1260000" cy="61200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b="1">
                <a:solidFill>
                  <a:schemeClr val="tx1">
                    <a:lumMod val="75000"/>
                  </a:schemeClr>
                </a:solidFill>
                <a:latin typeface="+mj-lt"/>
              </a:rPr>
              <a:t>Stödboende</a:t>
            </a:r>
          </a:p>
          <a:p>
            <a:pPr algn="ctr"/>
            <a:r>
              <a:rPr lang="sv-SE" sz="1100">
                <a:solidFill>
                  <a:schemeClr val="tx1">
                    <a:lumMod val="75000"/>
                  </a:schemeClr>
                </a:solidFill>
                <a:latin typeface="+mj-lt"/>
              </a:rPr>
              <a:t>Barn och unga </a:t>
            </a:r>
          </a:p>
        </p:txBody>
      </p:sp>
      <p:sp>
        <p:nvSpPr>
          <p:cNvPr id="34" name="Rektangel 33">
            <a:extLst>
              <a:ext uri="{FF2B5EF4-FFF2-40B4-BE49-F238E27FC236}">
                <a16:creationId xmlns:a16="http://schemas.microsoft.com/office/drawing/2014/main" id="{980C751D-CE22-E17D-1C5C-5B362E165FF8}"/>
              </a:ext>
            </a:extLst>
          </p:cNvPr>
          <p:cNvSpPr/>
          <p:nvPr/>
        </p:nvSpPr>
        <p:spPr>
          <a:xfrm>
            <a:off x="7268406" y="3816990"/>
            <a:ext cx="1260000" cy="981795"/>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050">
                <a:solidFill>
                  <a:schemeClr val="tx1">
                    <a:lumMod val="75000"/>
                  </a:schemeClr>
                </a:solidFill>
                <a:latin typeface="Helsingborg Sans Medium" pitchFamily="2" charset="77"/>
              </a:rPr>
              <a:t>Boendestöd </a:t>
            </a:r>
            <a:br>
              <a:rPr lang="sv-SE" sz="1050">
                <a:solidFill>
                  <a:schemeClr val="tx1">
                    <a:lumMod val="75000"/>
                  </a:schemeClr>
                </a:solidFill>
                <a:latin typeface="Helsingborg Sans Medium" pitchFamily="2" charset="77"/>
              </a:rPr>
            </a:br>
            <a:r>
              <a:rPr lang="sv-SE" sz="1050">
                <a:solidFill>
                  <a:schemeClr val="tx1">
                    <a:lumMod val="75000"/>
                  </a:schemeClr>
                </a:solidFill>
                <a:latin typeface="+mj-lt"/>
              </a:rPr>
              <a:t>för hyresgarantier, kommunala kontrakt och träningslägenheter</a:t>
            </a:r>
          </a:p>
        </p:txBody>
      </p:sp>
      <p:sp>
        <p:nvSpPr>
          <p:cNvPr id="35" name="Rektangel 34">
            <a:extLst>
              <a:ext uri="{FF2B5EF4-FFF2-40B4-BE49-F238E27FC236}">
                <a16:creationId xmlns:a16="http://schemas.microsoft.com/office/drawing/2014/main" id="{9A57D353-D2C4-D9DB-148C-61502245AD7C}"/>
              </a:ext>
            </a:extLst>
          </p:cNvPr>
          <p:cNvSpPr/>
          <p:nvPr/>
        </p:nvSpPr>
        <p:spPr>
          <a:xfrm>
            <a:off x="7268406" y="3125112"/>
            <a:ext cx="1260000" cy="612153"/>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Boende-koordinator</a:t>
            </a:r>
          </a:p>
        </p:txBody>
      </p:sp>
      <p:sp>
        <p:nvSpPr>
          <p:cNvPr id="42" name="Rektangel 41">
            <a:extLst>
              <a:ext uri="{FF2B5EF4-FFF2-40B4-BE49-F238E27FC236}">
                <a16:creationId xmlns:a16="http://schemas.microsoft.com/office/drawing/2014/main" id="{33570D74-424F-3B28-E487-C6FFF7EAC82D}"/>
              </a:ext>
            </a:extLst>
          </p:cNvPr>
          <p:cNvSpPr/>
          <p:nvPr/>
        </p:nvSpPr>
        <p:spPr>
          <a:xfrm>
            <a:off x="8709124" y="2096508"/>
            <a:ext cx="1260000" cy="25560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Teamledare</a:t>
            </a:r>
          </a:p>
        </p:txBody>
      </p:sp>
      <p:sp>
        <p:nvSpPr>
          <p:cNvPr id="43" name="Rektangel 42">
            <a:extLst>
              <a:ext uri="{FF2B5EF4-FFF2-40B4-BE49-F238E27FC236}">
                <a16:creationId xmlns:a16="http://schemas.microsoft.com/office/drawing/2014/main" id="{C4FB31A2-5B1A-E898-AE8C-58AD906019FC}"/>
              </a:ext>
            </a:extLst>
          </p:cNvPr>
          <p:cNvSpPr/>
          <p:nvPr/>
        </p:nvSpPr>
        <p:spPr>
          <a:xfrm>
            <a:off x="8709124" y="1764202"/>
            <a:ext cx="2589694" cy="23400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44" name="Rektangel 43">
            <a:extLst>
              <a:ext uri="{FF2B5EF4-FFF2-40B4-BE49-F238E27FC236}">
                <a16:creationId xmlns:a16="http://schemas.microsoft.com/office/drawing/2014/main" id="{159B9736-79E5-8E7E-5425-A5836DA84C23}"/>
              </a:ext>
            </a:extLst>
          </p:cNvPr>
          <p:cNvSpPr/>
          <p:nvPr/>
        </p:nvSpPr>
        <p:spPr>
          <a:xfrm>
            <a:off x="8709124" y="2427848"/>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Kristianstad-gatan</a:t>
            </a:r>
          </a:p>
        </p:txBody>
      </p:sp>
      <p:sp>
        <p:nvSpPr>
          <p:cNvPr id="45" name="Rektangel 44">
            <a:extLst>
              <a:ext uri="{FF2B5EF4-FFF2-40B4-BE49-F238E27FC236}">
                <a16:creationId xmlns:a16="http://schemas.microsoft.com/office/drawing/2014/main" id="{3C7905C8-AA79-CD78-CD78-85CFFC75796A}"/>
              </a:ext>
            </a:extLst>
          </p:cNvPr>
          <p:cNvSpPr/>
          <p:nvPr/>
        </p:nvSpPr>
        <p:spPr>
          <a:xfrm>
            <a:off x="10046971" y="2427848"/>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Villan</a:t>
            </a:r>
          </a:p>
        </p:txBody>
      </p:sp>
      <p:sp>
        <p:nvSpPr>
          <p:cNvPr id="47" name="Rektangel 46">
            <a:extLst>
              <a:ext uri="{FF2B5EF4-FFF2-40B4-BE49-F238E27FC236}">
                <a16:creationId xmlns:a16="http://schemas.microsoft.com/office/drawing/2014/main" id="{DCFC2D95-0089-E1F1-B44B-BF7001A9818E}"/>
              </a:ext>
            </a:extLst>
          </p:cNvPr>
          <p:cNvSpPr/>
          <p:nvPr/>
        </p:nvSpPr>
        <p:spPr>
          <a:xfrm>
            <a:off x="7268406" y="4878510"/>
            <a:ext cx="1260000" cy="64003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Helsingborg Sans Medium" pitchFamily="2" charset="77"/>
              </a:rPr>
              <a:t>Sörengruppen</a:t>
            </a:r>
          </a:p>
          <a:p>
            <a:pPr algn="ctr"/>
            <a:r>
              <a:rPr lang="sv-SE" sz="1100">
                <a:solidFill>
                  <a:schemeClr val="tx1">
                    <a:lumMod val="75000"/>
                  </a:schemeClr>
                </a:solidFill>
                <a:latin typeface="+mj-lt"/>
              </a:rPr>
              <a:t>arbetsträning</a:t>
            </a:r>
          </a:p>
        </p:txBody>
      </p:sp>
      <p:sp>
        <p:nvSpPr>
          <p:cNvPr id="48" name="Rektangel 47">
            <a:extLst>
              <a:ext uri="{FF2B5EF4-FFF2-40B4-BE49-F238E27FC236}">
                <a16:creationId xmlns:a16="http://schemas.microsoft.com/office/drawing/2014/main" id="{E765DE7D-E7F8-AF72-124F-2AAD873895BA}"/>
              </a:ext>
            </a:extLst>
          </p:cNvPr>
          <p:cNvSpPr/>
          <p:nvPr/>
        </p:nvSpPr>
        <p:spPr>
          <a:xfrm>
            <a:off x="7268406" y="464649"/>
            <a:ext cx="1260000" cy="30871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Metodstödjare</a:t>
            </a:r>
            <a:endParaRPr lang="sv-SE" sz="1200">
              <a:solidFill>
                <a:schemeClr val="tx1">
                  <a:lumMod val="75000"/>
                </a:schemeClr>
              </a:solidFill>
              <a:latin typeface="+mj-lt"/>
            </a:endParaRPr>
          </a:p>
        </p:txBody>
      </p:sp>
      <p:sp>
        <p:nvSpPr>
          <p:cNvPr id="49" name="Rektangel 48">
            <a:extLst>
              <a:ext uri="{FF2B5EF4-FFF2-40B4-BE49-F238E27FC236}">
                <a16:creationId xmlns:a16="http://schemas.microsoft.com/office/drawing/2014/main" id="{F4DB7ACB-AB20-82C5-3AD1-196F17C1D0C9}"/>
              </a:ext>
            </a:extLst>
          </p:cNvPr>
          <p:cNvSpPr/>
          <p:nvPr/>
        </p:nvSpPr>
        <p:spPr>
          <a:xfrm>
            <a:off x="5869988" y="1764202"/>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4" name="textruta 3">
            <a:extLst>
              <a:ext uri="{FF2B5EF4-FFF2-40B4-BE49-F238E27FC236}">
                <a16:creationId xmlns:a16="http://schemas.microsoft.com/office/drawing/2014/main" id="{08454D7E-81C8-A2D1-3AB5-AFB8B1AD5110}"/>
              </a:ext>
            </a:extLst>
          </p:cNvPr>
          <p:cNvSpPr txBox="1"/>
          <p:nvPr/>
        </p:nvSpPr>
        <p:spPr>
          <a:xfrm>
            <a:off x="219180" y="323460"/>
            <a:ext cx="4171335" cy="461665"/>
          </a:xfrm>
          <a:prstGeom prst="rect">
            <a:avLst/>
          </a:prstGeom>
          <a:noFill/>
        </p:spPr>
        <p:txBody>
          <a:bodyPr wrap="none" rtlCol="0">
            <a:spAutoFit/>
          </a:bodyPr>
          <a:lstStyle/>
          <a:p>
            <a:r>
              <a:rPr lang="sv-SE" sz="2400" b="1" dirty="0">
                <a:latin typeface="Helsingborg Sans" pitchFamily="2" charset="77"/>
              </a:rPr>
              <a:t>Boende – förslag mars 2024</a:t>
            </a:r>
          </a:p>
        </p:txBody>
      </p:sp>
    </p:spTree>
    <p:extLst>
      <p:ext uri="{BB962C8B-B14F-4D97-AF65-F5344CB8AC3E}">
        <p14:creationId xmlns:p14="http://schemas.microsoft.com/office/powerpoint/2010/main" val="34226584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3197F4FE-77ED-4E92-F593-62C8865D7B4B}"/>
              </a:ext>
            </a:extLst>
          </p:cNvPr>
          <p:cNvSpPr/>
          <p:nvPr/>
        </p:nvSpPr>
        <p:spPr>
          <a:xfrm>
            <a:off x="4993865" y="1663827"/>
            <a:ext cx="2204270" cy="77893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a:solidFill>
                  <a:schemeClr val="tx1">
                    <a:lumMod val="75000"/>
                  </a:schemeClr>
                </a:solidFill>
                <a:latin typeface="Helsingborg Sans" pitchFamily="2" charset="77"/>
              </a:rPr>
              <a:t>Socialdirektör</a:t>
            </a:r>
          </a:p>
        </p:txBody>
      </p:sp>
      <p:sp>
        <p:nvSpPr>
          <p:cNvPr id="4" name="Rektangel 3">
            <a:extLst>
              <a:ext uri="{FF2B5EF4-FFF2-40B4-BE49-F238E27FC236}">
                <a16:creationId xmlns:a16="http://schemas.microsoft.com/office/drawing/2014/main" id="{E52C07E3-D036-C62B-EF2C-D26D3C24C174}"/>
              </a:ext>
            </a:extLst>
          </p:cNvPr>
          <p:cNvSpPr/>
          <p:nvPr/>
        </p:nvSpPr>
        <p:spPr>
          <a:xfrm>
            <a:off x="4828025" y="2893908"/>
            <a:ext cx="1273541" cy="77893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Stab</a:t>
            </a:r>
          </a:p>
        </p:txBody>
      </p:sp>
      <p:sp>
        <p:nvSpPr>
          <p:cNvPr id="5" name="Rektangel 4">
            <a:extLst>
              <a:ext uri="{FF2B5EF4-FFF2-40B4-BE49-F238E27FC236}">
                <a16:creationId xmlns:a16="http://schemas.microsoft.com/office/drawing/2014/main" id="{7CD87367-8BDC-C133-5A2D-523260F4AFCC}"/>
              </a:ext>
            </a:extLst>
          </p:cNvPr>
          <p:cNvSpPr/>
          <p:nvPr/>
        </p:nvSpPr>
        <p:spPr>
          <a:xfrm>
            <a:off x="845618" y="2893908"/>
            <a:ext cx="1273541" cy="77893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Första linjen/ insatser och service</a:t>
            </a:r>
          </a:p>
        </p:txBody>
      </p:sp>
      <p:sp>
        <p:nvSpPr>
          <p:cNvPr id="7" name="Rektangel 6">
            <a:extLst>
              <a:ext uri="{FF2B5EF4-FFF2-40B4-BE49-F238E27FC236}">
                <a16:creationId xmlns:a16="http://schemas.microsoft.com/office/drawing/2014/main" id="{70B746FB-8EB9-AF7A-2F54-DFFA1EE01337}"/>
              </a:ext>
            </a:extLst>
          </p:cNvPr>
          <p:cNvSpPr/>
          <p:nvPr/>
        </p:nvSpPr>
        <p:spPr>
          <a:xfrm>
            <a:off x="7482963" y="2893908"/>
            <a:ext cx="1273541" cy="77893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Utveckling &amp; innovation</a:t>
            </a:r>
          </a:p>
        </p:txBody>
      </p:sp>
      <p:sp>
        <p:nvSpPr>
          <p:cNvPr id="8" name="Rektangel 7">
            <a:extLst>
              <a:ext uri="{FF2B5EF4-FFF2-40B4-BE49-F238E27FC236}">
                <a16:creationId xmlns:a16="http://schemas.microsoft.com/office/drawing/2014/main" id="{1153B740-F946-B710-B528-F127E6A61FB4}"/>
              </a:ext>
            </a:extLst>
          </p:cNvPr>
          <p:cNvSpPr/>
          <p:nvPr/>
        </p:nvSpPr>
        <p:spPr>
          <a:xfrm>
            <a:off x="8810432" y="2893908"/>
            <a:ext cx="1273541" cy="77893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Kommunikation</a:t>
            </a:r>
          </a:p>
        </p:txBody>
      </p:sp>
      <p:sp>
        <p:nvSpPr>
          <p:cNvPr id="9" name="Rektangel 8">
            <a:extLst>
              <a:ext uri="{FF2B5EF4-FFF2-40B4-BE49-F238E27FC236}">
                <a16:creationId xmlns:a16="http://schemas.microsoft.com/office/drawing/2014/main" id="{7E8FB657-CAEB-933A-BDF7-41BF870DBDB6}"/>
              </a:ext>
            </a:extLst>
          </p:cNvPr>
          <p:cNvSpPr/>
          <p:nvPr/>
        </p:nvSpPr>
        <p:spPr>
          <a:xfrm>
            <a:off x="6155494" y="2893908"/>
            <a:ext cx="1273541" cy="77893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Ekonomi</a:t>
            </a:r>
          </a:p>
        </p:txBody>
      </p:sp>
      <p:sp>
        <p:nvSpPr>
          <p:cNvPr id="10" name="Rektangel 9">
            <a:extLst>
              <a:ext uri="{FF2B5EF4-FFF2-40B4-BE49-F238E27FC236}">
                <a16:creationId xmlns:a16="http://schemas.microsoft.com/office/drawing/2014/main" id="{619D32FF-1A85-02C6-25AC-6DF40DC4E2B9}"/>
              </a:ext>
            </a:extLst>
          </p:cNvPr>
          <p:cNvSpPr/>
          <p:nvPr/>
        </p:nvSpPr>
        <p:spPr>
          <a:xfrm>
            <a:off x="2173087" y="2893908"/>
            <a:ext cx="1273541" cy="77893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Andra linjen/</a:t>
            </a:r>
            <a:br>
              <a:rPr lang="sv-SE" sz="1200">
                <a:solidFill>
                  <a:schemeClr val="tx1">
                    <a:lumMod val="75000"/>
                  </a:schemeClr>
                </a:solidFill>
                <a:latin typeface="Helsingborg Sans Medium" pitchFamily="2" charset="77"/>
              </a:rPr>
            </a:br>
            <a:r>
              <a:rPr lang="sv-SE" sz="1200">
                <a:solidFill>
                  <a:schemeClr val="tx1">
                    <a:lumMod val="75000"/>
                  </a:schemeClr>
                </a:solidFill>
                <a:latin typeface="Helsingborg Sans Medium" pitchFamily="2" charset="77"/>
              </a:rPr>
              <a:t>myndighet</a:t>
            </a:r>
          </a:p>
        </p:txBody>
      </p:sp>
      <p:sp>
        <p:nvSpPr>
          <p:cNvPr id="11" name="Rektangel 10">
            <a:extLst>
              <a:ext uri="{FF2B5EF4-FFF2-40B4-BE49-F238E27FC236}">
                <a16:creationId xmlns:a16="http://schemas.microsoft.com/office/drawing/2014/main" id="{5C11ED1A-AC6A-B617-5243-07AD20A4C68D}"/>
              </a:ext>
            </a:extLst>
          </p:cNvPr>
          <p:cNvSpPr/>
          <p:nvPr/>
        </p:nvSpPr>
        <p:spPr>
          <a:xfrm>
            <a:off x="3500556" y="2893908"/>
            <a:ext cx="1273541" cy="77893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Boende</a:t>
            </a:r>
          </a:p>
        </p:txBody>
      </p:sp>
      <p:sp>
        <p:nvSpPr>
          <p:cNvPr id="12" name="Rektangel 11">
            <a:extLst>
              <a:ext uri="{FF2B5EF4-FFF2-40B4-BE49-F238E27FC236}">
                <a16:creationId xmlns:a16="http://schemas.microsoft.com/office/drawing/2014/main" id="{C1799788-D632-1A85-E809-3D118375356E}"/>
              </a:ext>
            </a:extLst>
          </p:cNvPr>
          <p:cNvSpPr/>
          <p:nvPr/>
        </p:nvSpPr>
        <p:spPr>
          <a:xfrm>
            <a:off x="10137901" y="2893908"/>
            <a:ext cx="1273541" cy="77893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HR</a:t>
            </a:r>
          </a:p>
        </p:txBody>
      </p:sp>
      <p:sp>
        <p:nvSpPr>
          <p:cNvPr id="26" name="textruta 25">
            <a:extLst>
              <a:ext uri="{FF2B5EF4-FFF2-40B4-BE49-F238E27FC236}">
                <a16:creationId xmlns:a16="http://schemas.microsoft.com/office/drawing/2014/main" id="{70D3CE0B-37E3-46EF-4517-59480D6A869B}"/>
              </a:ext>
            </a:extLst>
          </p:cNvPr>
          <p:cNvSpPr txBox="1"/>
          <p:nvPr/>
        </p:nvSpPr>
        <p:spPr>
          <a:xfrm>
            <a:off x="275007" y="315911"/>
            <a:ext cx="6582251" cy="461665"/>
          </a:xfrm>
          <a:prstGeom prst="rect">
            <a:avLst/>
          </a:prstGeom>
          <a:noFill/>
        </p:spPr>
        <p:txBody>
          <a:bodyPr wrap="none" rtlCol="0">
            <a:spAutoFit/>
          </a:bodyPr>
          <a:lstStyle/>
          <a:p>
            <a:r>
              <a:rPr lang="sv-SE" sz="2400" b="1" dirty="0">
                <a:solidFill>
                  <a:srgbClr val="75232F"/>
                </a:solidFill>
                <a:latin typeface="Helsingborg Sans" pitchFamily="2" charset="77"/>
              </a:rPr>
              <a:t>Organisationsöverblick – förslag januari 2024</a:t>
            </a:r>
            <a:endParaRPr lang="sv-SE" b="1" dirty="0">
              <a:solidFill>
                <a:srgbClr val="75232F"/>
              </a:solidFill>
              <a:latin typeface="Helsingborg Sans" pitchFamily="2" charset="77"/>
            </a:endParaRPr>
          </a:p>
        </p:txBody>
      </p:sp>
      <p:sp>
        <p:nvSpPr>
          <p:cNvPr id="2" name="Rektangel 1">
            <a:extLst>
              <a:ext uri="{FF2B5EF4-FFF2-40B4-BE49-F238E27FC236}">
                <a16:creationId xmlns:a16="http://schemas.microsoft.com/office/drawing/2014/main" id="{F20D03E6-76EB-B757-3AE8-2AA807AA1DC0}"/>
              </a:ext>
            </a:extLst>
          </p:cNvPr>
          <p:cNvSpPr/>
          <p:nvPr/>
        </p:nvSpPr>
        <p:spPr>
          <a:xfrm>
            <a:off x="2809857" y="1852172"/>
            <a:ext cx="1852666" cy="402241"/>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mj-lt"/>
              </a:rPr>
              <a:t>Direktörskoordinator </a:t>
            </a:r>
          </a:p>
        </p:txBody>
      </p:sp>
      <p:sp>
        <p:nvSpPr>
          <p:cNvPr id="3" name="Rektangel 1">
            <a:extLst>
              <a:ext uri="{FF2B5EF4-FFF2-40B4-BE49-F238E27FC236}">
                <a16:creationId xmlns:a16="http://schemas.microsoft.com/office/drawing/2014/main" id="{314CD8D8-9543-A9CF-D6CA-1A9F2BC1B717}"/>
              </a:ext>
            </a:extLst>
          </p:cNvPr>
          <p:cNvSpPr/>
          <p:nvPr/>
        </p:nvSpPr>
        <p:spPr>
          <a:xfrm>
            <a:off x="7535357" y="1852171"/>
            <a:ext cx="1852666" cy="402241"/>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mj-lt"/>
              </a:rPr>
              <a:t>Bitr. Förvaltningschef  </a:t>
            </a:r>
          </a:p>
        </p:txBody>
      </p:sp>
      <p:sp>
        <p:nvSpPr>
          <p:cNvPr id="16" name="Platshållare för text 15">
            <a:extLst>
              <a:ext uri="{FF2B5EF4-FFF2-40B4-BE49-F238E27FC236}">
                <a16:creationId xmlns:a16="http://schemas.microsoft.com/office/drawing/2014/main" id="{237809B8-82CA-0E6E-1B7D-D86BC7DB3D4F}"/>
              </a:ext>
            </a:extLst>
          </p:cNvPr>
          <p:cNvSpPr>
            <a:spLocks noGrp="1"/>
          </p:cNvSpPr>
          <p:nvPr>
            <p:ph type="body" sz="half" idx="2"/>
          </p:nvPr>
        </p:nvSpPr>
        <p:spPr/>
        <p:txBody>
          <a:bodyPr/>
          <a:lstStyle/>
          <a:p>
            <a:endParaRPr lang="sv-SE"/>
          </a:p>
        </p:txBody>
      </p:sp>
      <p:sp>
        <p:nvSpPr>
          <p:cNvPr id="15" name="Rubrik 14">
            <a:extLst>
              <a:ext uri="{FF2B5EF4-FFF2-40B4-BE49-F238E27FC236}">
                <a16:creationId xmlns:a16="http://schemas.microsoft.com/office/drawing/2014/main" id="{910143B7-E6E8-5B0B-CBA6-9BE2B5FAF162}"/>
              </a:ext>
            </a:extLst>
          </p:cNvPr>
          <p:cNvSpPr>
            <a:spLocks noGrp="1"/>
          </p:cNvSpPr>
          <p:nvPr>
            <p:ph type="ctrTitle"/>
          </p:nvPr>
        </p:nvSpPr>
        <p:spPr/>
        <p:txBody>
          <a:bodyPr/>
          <a:lstStyle/>
          <a:p>
            <a:endParaRPr lang="sv-SE"/>
          </a:p>
        </p:txBody>
      </p:sp>
    </p:spTree>
    <p:extLst>
      <p:ext uri="{BB962C8B-B14F-4D97-AF65-F5344CB8AC3E}">
        <p14:creationId xmlns:p14="http://schemas.microsoft.com/office/powerpoint/2010/main" val="27515984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E765AD14-D281-5D57-E1EE-2A300CABDD69}"/>
              </a:ext>
            </a:extLst>
          </p:cNvPr>
          <p:cNvSpPr>
            <a:spLocks noGrp="1"/>
          </p:cNvSpPr>
          <p:nvPr>
            <p:ph type="body" sz="half" idx="2"/>
          </p:nvPr>
        </p:nvSpPr>
        <p:spPr>
          <a:xfrm>
            <a:off x="874712" y="1440000"/>
            <a:ext cx="9576883" cy="1706585"/>
          </a:xfrm>
        </p:spPr>
        <p:txBody>
          <a:bodyPr/>
          <a:lstStyle/>
          <a:p>
            <a:pPr marL="285750" indent="-285750">
              <a:buFont typeface="Arial" panose="020B0604020202020204" pitchFamily="34" charset="0"/>
              <a:buChar char="•"/>
            </a:pPr>
            <a:r>
              <a:rPr lang="sv-SE" dirty="0"/>
              <a:t>Fastighet och service samt Säkerhet är viktiga strategiska frågor som behöver ha fokus i organisationen och arbeta övergripande</a:t>
            </a:r>
          </a:p>
          <a:p>
            <a:pPr marL="285750" indent="-285750">
              <a:buFont typeface="Arial" panose="020B0604020202020204" pitchFamily="34" charset="0"/>
              <a:buChar char="•"/>
            </a:pPr>
            <a:r>
              <a:rPr lang="sv-SE" dirty="0"/>
              <a:t>Verksamhetskoordinator delas med verksamhetsområdena</a:t>
            </a:r>
          </a:p>
          <a:p>
            <a:pPr marL="285750" indent="-285750">
              <a:buFont typeface="Arial" panose="020B0604020202020204" pitchFamily="34" charset="0"/>
              <a:buChar char="•"/>
            </a:pPr>
            <a:r>
              <a:rPr lang="sv-SE" dirty="0"/>
              <a:t>Biträdande förvaltningschef är även chef över Utveckling &amp; innovation</a:t>
            </a:r>
          </a:p>
        </p:txBody>
      </p:sp>
      <p:sp>
        <p:nvSpPr>
          <p:cNvPr id="4" name="Rubrik 3">
            <a:extLst>
              <a:ext uri="{FF2B5EF4-FFF2-40B4-BE49-F238E27FC236}">
                <a16:creationId xmlns:a16="http://schemas.microsoft.com/office/drawing/2014/main" id="{FF7172F2-58E7-2131-237E-5FAA8EB22FE0}"/>
              </a:ext>
            </a:extLst>
          </p:cNvPr>
          <p:cNvSpPr>
            <a:spLocks noGrp="1"/>
          </p:cNvSpPr>
          <p:nvPr>
            <p:ph type="ctrTitle"/>
          </p:nvPr>
        </p:nvSpPr>
        <p:spPr/>
        <p:txBody>
          <a:bodyPr/>
          <a:lstStyle/>
          <a:p>
            <a:r>
              <a:rPr lang="sv-SE" dirty="0"/>
              <a:t>Organisationsöverblick</a:t>
            </a:r>
          </a:p>
        </p:txBody>
      </p:sp>
    </p:spTree>
    <p:extLst>
      <p:ext uri="{BB962C8B-B14F-4D97-AF65-F5344CB8AC3E}">
        <p14:creationId xmlns:p14="http://schemas.microsoft.com/office/powerpoint/2010/main" val="225399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E879D-745C-7180-90EF-0C106F7E66FC}"/>
            </a:ext>
          </a:extLst>
        </p:cNvPr>
        <p:cNvGrpSpPr/>
        <p:nvPr/>
      </p:nvGrpSpPr>
      <p:grpSpPr>
        <a:xfrm>
          <a:off x="0" y="0"/>
          <a:ext cx="0" cy="0"/>
          <a:chOff x="0" y="0"/>
          <a:chExt cx="0" cy="0"/>
        </a:xfrm>
      </p:grpSpPr>
      <p:sp>
        <p:nvSpPr>
          <p:cNvPr id="3" name="Rektangel 2">
            <a:extLst>
              <a:ext uri="{FF2B5EF4-FFF2-40B4-BE49-F238E27FC236}">
                <a16:creationId xmlns:a16="http://schemas.microsoft.com/office/drawing/2014/main" id="{9FFBAC8E-8911-6B6B-A5C7-E65D44A8300E}"/>
              </a:ext>
            </a:extLst>
          </p:cNvPr>
          <p:cNvSpPr/>
          <p:nvPr/>
        </p:nvSpPr>
        <p:spPr>
          <a:xfrm>
            <a:off x="3481609" y="1827365"/>
            <a:ext cx="2204270" cy="77893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a:solidFill>
                  <a:schemeClr val="tx1">
                    <a:lumMod val="75000"/>
                  </a:schemeClr>
                </a:solidFill>
                <a:latin typeface="Helsingborg Sans" pitchFamily="2" charset="77"/>
              </a:rPr>
              <a:t>Socialdirektör</a:t>
            </a:r>
          </a:p>
        </p:txBody>
      </p:sp>
      <p:sp>
        <p:nvSpPr>
          <p:cNvPr id="4" name="Rektangel 3">
            <a:extLst>
              <a:ext uri="{FF2B5EF4-FFF2-40B4-BE49-F238E27FC236}">
                <a16:creationId xmlns:a16="http://schemas.microsoft.com/office/drawing/2014/main" id="{5CEF692E-867F-ACC9-C91B-7892D6FB9019}"/>
              </a:ext>
            </a:extLst>
          </p:cNvPr>
          <p:cNvSpPr/>
          <p:nvPr/>
        </p:nvSpPr>
        <p:spPr>
          <a:xfrm>
            <a:off x="5266436" y="4037226"/>
            <a:ext cx="1273541" cy="77893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Stab</a:t>
            </a:r>
          </a:p>
        </p:txBody>
      </p:sp>
      <p:sp>
        <p:nvSpPr>
          <p:cNvPr id="5" name="Rektangel 4">
            <a:extLst>
              <a:ext uri="{FF2B5EF4-FFF2-40B4-BE49-F238E27FC236}">
                <a16:creationId xmlns:a16="http://schemas.microsoft.com/office/drawing/2014/main" id="{1C8EF2B0-BB7E-92D2-ED26-A0CCC5913FF4}"/>
              </a:ext>
            </a:extLst>
          </p:cNvPr>
          <p:cNvSpPr/>
          <p:nvPr/>
        </p:nvSpPr>
        <p:spPr>
          <a:xfrm>
            <a:off x="1284029" y="4037226"/>
            <a:ext cx="1273541" cy="77893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Första linjen/ insatser och service</a:t>
            </a:r>
          </a:p>
        </p:txBody>
      </p:sp>
      <p:sp>
        <p:nvSpPr>
          <p:cNvPr id="6" name="Rektangel 5">
            <a:extLst>
              <a:ext uri="{FF2B5EF4-FFF2-40B4-BE49-F238E27FC236}">
                <a16:creationId xmlns:a16="http://schemas.microsoft.com/office/drawing/2014/main" id="{7FA28F6A-50B3-B3CB-11F0-51D382DD6EA3}"/>
              </a:ext>
            </a:extLst>
          </p:cNvPr>
          <p:cNvSpPr/>
          <p:nvPr/>
        </p:nvSpPr>
        <p:spPr>
          <a:xfrm>
            <a:off x="7953600" y="2459738"/>
            <a:ext cx="1273541" cy="77893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Utveckling &amp; innovation</a:t>
            </a:r>
          </a:p>
        </p:txBody>
      </p:sp>
      <p:sp>
        <p:nvSpPr>
          <p:cNvPr id="7" name="Rektangel 6">
            <a:extLst>
              <a:ext uri="{FF2B5EF4-FFF2-40B4-BE49-F238E27FC236}">
                <a16:creationId xmlns:a16="http://schemas.microsoft.com/office/drawing/2014/main" id="{3692BB5F-98E0-580B-5D37-CA39C56B77F6}"/>
              </a:ext>
            </a:extLst>
          </p:cNvPr>
          <p:cNvSpPr/>
          <p:nvPr/>
        </p:nvSpPr>
        <p:spPr>
          <a:xfrm>
            <a:off x="7936762" y="4037226"/>
            <a:ext cx="1273541" cy="77893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Kommunikation</a:t>
            </a:r>
          </a:p>
        </p:txBody>
      </p:sp>
      <p:sp>
        <p:nvSpPr>
          <p:cNvPr id="8" name="Rektangel 7">
            <a:extLst>
              <a:ext uri="{FF2B5EF4-FFF2-40B4-BE49-F238E27FC236}">
                <a16:creationId xmlns:a16="http://schemas.microsoft.com/office/drawing/2014/main" id="{F1165741-46A9-25D0-6AA9-04E0A5842D85}"/>
              </a:ext>
            </a:extLst>
          </p:cNvPr>
          <p:cNvSpPr/>
          <p:nvPr/>
        </p:nvSpPr>
        <p:spPr>
          <a:xfrm>
            <a:off x="6593905" y="4037226"/>
            <a:ext cx="1273541" cy="77893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Ekonomi</a:t>
            </a:r>
          </a:p>
        </p:txBody>
      </p:sp>
      <p:sp>
        <p:nvSpPr>
          <p:cNvPr id="9" name="Rektangel 8">
            <a:extLst>
              <a:ext uri="{FF2B5EF4-FFF2-40B4-BE49-F238E27FC236}">
                <a16:creationId xmlns:a16="http://schemas.microsoft.com/office/drawing/2014/main" id="{C0B496F5-2B65-1568-EDFA-C80B7DB03799}"/>
              </a:ext>
            </a:extLst>
          </p:cNvPr>
          <p:cNvSpPr/>
          <p:nvPr/>
        </p:nvSpPr>
        <p:spPr>
          <a:xfrm>
            <a:off x="2611498" y="4037226"/>
            <a:ext cx="1273541" cy="77893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Andra linjen/</a:t>
            </a:r>
            <a:br>
              <a:rPr lang="sv-SE" sz="1200">
                <a:solidFill>
                  <a:schemeClr val="tx1">
                    <a:lumMod val="75000"/>
                  </a:schemeClr>
                </a:solidFill>
                <a:latin typeface="Helsingborg Sans Medium" pitchFamily="2" charset="77"/>
              </a:rPr>
            </a:br>
            <a:r>
              <a:rPr lang="sv-SE" sz="1200">
                <a:solidFill>
                  <a:schemeClr val="tx1">
                    <a:lumMod val="75000"/>
                  </a:schemeClr>
                </a:solidFill>
                <a:latin typeface="Helsingborg Sans Medium" pitchFamily="2" charset="77"/>
              </a:rPr>
              <a:t>myndighet</a:t>
            </a:r>
          </a:p>
        </p:txBody>
      </p:sp>
      <p:sp>
        <p:nvSpPr>
          <p:cNvPr id="10" name="Rektangel 9">
            <a:extLst>
              <a:ext uri="{FF2B5EF4-FFF2-40B4-BE49-F238E27FC236}">
                <a16:creationId xmlns:a16="http://schemas.microsoft.com/office/drawing/2014/main" id="{DBC962CA-7CC4-0842-7F0F-B4026C694615}"/>
              </a:ext>
            </a:extLst>
          </p:cNvPr>
          <p:cNvSpPr/>
          <p:nvPr/>
        </p:nvSpPr>
        <p:spPr>
          <a:xfrm>
            <a:off x="3938967" y="4037226"/>
            <a:ext cx="1273541" cy="77893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Boende</a:t>
            </a:r>
          </a:p>
        </p:txBody>
      </p:sp>
      <p:sp>
        <p:nvSpPr>
          <p:cNvPr id="11" name="Rektangel 10">
            <a:extLst>
              <a:ext uri="{FF2B5EF4-FFF2-40B4-BE49-F238E27FC236}">
                <a16:creationId xmlns:a16="http://schemas.microsoft.com/office/drawing/2014/main" id="{727CC8D1-ADB9-0F67-226F-274ECDDF411C}"/>
              </a:ext>
            </a:extLst>
          </p:cNvPr>
          <p:cNvSpPr/>
          <p:nvPr/>
        </p:nvSpPr>
        <p:spPr>
          <a:xfrm>
            <a:off x="9264231" y="4037226"/>
            <a:ext cx="1273541" cy="77893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HR</a:t>
            </a:r>
          </a:p>
        </p:txBody>
      </p:sp>
      <p:sp>
        <p:nvSpPr>
          <p:cNvPr id="12" name="Rektangel 11">
            <a:extLst>
              <a:ext uri="{FF2B5EF4-FFF2-40B4-BE49-F238E27FC236}">
                <a16:creationId xmlns:a16="http://schemas.microsoft.com/office/drawing/2014/main" id="{094E33A6-CE31-AA51-B08A-6EB91B5C2380}"/>
              </a:ext>
            </a:extLst>
          </p:cNvPr>
          <p:cNvSpPr/>
          <p:nvPr/>
        </p:nvSpPr>
        <p:spPr>
          <a:xfrm>
            <a:off x="1816917" y="2022811"/>
            <a:ext cx="1327469" cy="38459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dirty="0" err="1">
                <a:solidFill>
                  <a:schemeClr val="tx1">
                    <a:lumMod val="75000"/>
                  </a:schemeClr>
                </a:solidFill>
                <a:latin typeface="+mj-lt"/>
              </a:rPr>
              <a:t>Verksamhets-koordinator</a:t>
            </a:r>
            <a:r>
              <a:rPr lang="sv-SE" sz="1200" dirty="0">
                <a:solidFill>
                  <a:schemeClr val="tx1">
                    <a:lumMod val="75000"/>
                  </a:schemeClr>
                </a:solidFill>
                <a:latin typeface="+mj-lt"/>
              </a:rPr>
              <a:t>, 0,5 </a:t>
            </a:r>
          </a:p>
        </p:txBody>
      </p:sp>
      <p:sp>
        <p:nvSpPr>
          <p:cNvPr id="13" name="Rektangel 1">
            <a:extLst>
              <a:ext uri="{FF2B5EF4-FFF2-40B4-BE49-F238E27FC236}">
                <a16:creationId xmlns:a16="http://schemas.microsoft.com/office/drawing/2014/main" id="{B56F31DA-9A93-B04D-36AD-8C9DA0FF8E1E}"/>
              </a:ext>
            </a:extLst>
          </p:cNvPr>
          <p:cNvSpPr/>
          <p:nvPr/>
        </p:nvSpPr>
        <p:spPr>
          <a:xfrm>
            <a:off x="6023102" y="2015709"/>
            <a:ext cx="4510996" cy="30160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mj-lt"/>
              </a:rPr>
              <a:t>Bitr. Förvaltningschef  </a:t>
            </a:r>
          </a:p>
        </p:txBody>
      </p:sp>
      <p:sp>
        <p:nvSpPr>
          <p:cNvPr id="14" name="Rektangel 13">
            <a:extLst>
              <a:ext uri="{FF2B5EF4-FFF2-40B4-BE49-F238E27FC236}">
                <a16:creationId xmlns:a16="http://schemas.microsoft.com/office/drawing/2014/main" id="{4CBB36EE-26F9-4341-9DCD-3C321A0CE6AA}"/>
              </a:ext>
            </a:extLst>
          </p:cNvPr>
          <p:cNvSpPr/>
          <p:nvPr/>
        </p:nvSpPr>
        <p:spPr>
          <a:xfrm>
            <a:off x="6064854" y="2732607"/>
            <a:ext cx="922843" cy="50558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Säkerhet</a:t>
            </a:r>
          </a:p>
        </p:txBody>
      </p:sp>
      <p:sp>
        <p:nvSpPr>
          <p:cNvPr id="15" name="Rektangel 14">
            <a:extLst>
              <a:ext uri="{FF2B5EF4-FFF2-40B4-BE49-F238E27FC236}">
                <a16:creationId xmlns:a16="http://schemas.microsoft.com/office/drawing/2014/main" id="{ED3BF2D6-651F-AC9F-06C4-76B5DBC233A5}"/>
              </a:ext>
            </a:extLst>
          </p:cNvPr>
          <p:cNvSpPr/>
          <p:nvPr/>
        </p:nvSpPr>
        <p:spPr>
          <a:xfrm>
            <a:off x="7030596" y="2731570"/>
            <a:ext cx="881091" cy="506624"/>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Fastighet och service</a:t>
            </a:r>
          </a:p>
        </p:txBody>
      </p:sp>
      <p:sp>
        <p:nvSpPr>
          <p:cNvPr id="16" name="Rektangel 5">
            <a:extLst>
              <a:ext uri="{FF2B5EF4-FFF2-40B4-BE49-F238E27FC236}">
                <a16:creationId xmlns:a16="http://schemas.microsoft.com/office/drawing/2014/main" id="{93380D5C-8C51-A2FF-C9C7-FC949531D99D}"/>
              </a:ext>
            </a:extLst>
          </p:cNvPr>
          <p:cNvSpPr/>
          <p:nvPr/>
        </p:nvSpPr>
        <p:spPr>
          <a:xfrm>
            <a:off x="7030596" y="2463524"/>
            <a:ext cx="886924" cy="18072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7" name="Rektangel 5">
            <a:extLst>
              <a:ext uri="{FF2B5EF4-FFF2-40B4-BE49-F238E27FC236}">
                <a16:creationId xmlns:a16="http://schemas.microsoft.com/office/drawing/2014/main" id="{316DCB3C-CE8C-694D-5090-80C88495181D}"/>
              </a:ext>
            </a:extLst>
          </p:cNvPr>
          <p:cNvSpPr/>
          <p:nvPr/>
        </p:nvSpPr>
        <p:spPr>
          <a:xfrm>
            <a:off x="6058974" y="2472281"/>
            <a:ext cx="928723" cy="171963"/>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8" name="textruta 17">
            <a:extLst>
              <a:ext uri="{FF2B5EF4-FFF2-40B4-BE49-F238E27FC236}">
                <a16:creationId xmlns:a16="http://schemas.microsoft.com/office/drawing/2014/main" id="{89CC56EA-280E-2910-35F2-C49EB2804BA6}"/>
              </a:ext>
            </a:extLst>
          </p:cNvPr>
          <p:cNvSpPr txBox="1"/>
          <p:nvPr/>
        </p:nvSpPr>
        <p:spPr>
          <a:xfrm>
            <a:off x="275007" y="315911"/>
            <a:ext cx="6343403" cy="461665"/>
          </a:xfrm>
          <a:prstGeom prst="rect">
            <a:avLst/>
          </a:prstGeom>
          <a:noFill/>
        </p:spPr>
        <p:txBody>
          <a:bodyPr wrap="none" rtlCol="0">
            <a:spAutoFit/>
          </a:bodyPr>
          <a:lstStyle/>
          <a:p>
            <a:r>
              <a:rPr lang="sv-SE" sz="2400" b="1" dirty="0">
                <a:solidFill>
                  <a:srgbClr val="75232F"/>
                </a:solidFill>
                <a:latin typeface="Helsingborg Sans" pitchFamily="2" charset="77"/>
              </a:rPr>
              <a:t>Organisationsöverblick – förslag mars 2024</a:t>
            </a:r>
            <a:endParaRPr lang="sv-SE" b="1" dirty="0">
              <a:solidFill>
                <a:srgbClr val="75232F"/>
              </a:solidFill>
              <a:latin typeface="Helsingborg Sans" pitchFamily="2" charset="77"/>
            </a:endParaRPr>
          </a:p>
        </p:txBody>
      </p:sp>
      <p:sp>
        <p:nvSpPr>
          <p:cNvPr id="19" name="Rektangel 18">
            <a:extLst>
              <a:ext uri="{FF2B5EF4-FFF2-40B4-BE49-F238E27FC236}">
                <a16:creationId xmlns:a16="http://schemas.microsoft.com/office/drawing/2014/main" id="{346071F4-C64E-A9E8-F90D-CFB664F0D28F}"/>
              </a:ext>
            </a:extLst>
          </p:cNvPr>
          <p:cNvSpPr/>
          <p:nvPr/>
        </p:nvSpPr>
        <p:spPr>
          <a:xfrm>
            <a:off x="9271393" y="2731569"/>
            <a:ext cx="1268119" cy="506623"/>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mj-lt"/>
              </a:rPr>
              <a:t>PART </a:t>
            </a:r>
          </a:p>
        </p:txBody>
      </p:sp>
      <p:sp>
        <p:nvSpPr>
          <p:cNvPr id="21" name="Rektangel 5">
            <a:extLst>
              <a:ext uri="{FF2B5EF4-FFF2-40B4-BE49-F238E27FC236}">
                <a16:creationId xmlns:a16="http://schemas.microsoft.com/office/drawing/2014/main" id="{BDFCC99E-BFF1-DA66-ED8D-A7B2376D56A4}"/>
              </a:ext>
            </a:extLst>
          </p:cNvPr>
          <p:cNvSpPr/>
          <p:nvPr/>
        </p:nvSpPr>
        <p:spPr>
          <a:xfrm>
            <a:off x="9271393" y="2463524"/>
            <a:ext cx="1262704" cy="18072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22" name="Platshållare för text 21">
            <a:extLst>
              <a:ext uri="{FF2B5EF4-FFF2-40B4-BE49-F238E27FC236}">
                <a16:creationId xmlns:a16="http://schemas.microsoft.com/office/drawing/2014/main" id="{088AC7B3-BF5F-873F-A857-734912C1BC2E}"/>
              </a:ext>
            </a:extLst>
          </p:cNvPr>
          <p:cNvSpPr>
            <a:spLocks noGrp="1"/>
          </p:cNvSpPr>
          <p:nvPr>
            <p:ph type="body" sz="half" idx="2"/>
          </p:nvPr>
        </p:nvSpPr>
        <p:spPr/>
        <p:txBody>
          <a:bodyPr/>
          <a:lstStyle/>
          <a:p>
            <a:endParaRPr lang="sv-SE"/>
          </a:p>
        </p:txBody>
      </p:sp>
      <p:sp>
        <p:nvSpPr>
          <p:cNvPr id="20" name="Rubrik 19">
            <a:extLst>
              <a:ext uri="{FF2B5EF4-FFF2-40B4-BE49-F238E27FC236}">
                <a16:creationId xmlns:a16="http://schemas.microsoft.com/office/drawing/2014/main" id="{48FE0127-E267-BE3A-4586-A13E8A5FFC4F}"/>
              </a:ext>
            </a:extLst>
          </p:cNvPr>
          <p:cNvSpPr>
            <a:spLocks noGrp="1"/>
          </p:cNvSpPr>
          <p:nvPr>
            <p:ph type="ctrTitle"/>
          </p:nvPr>
        </p:nvSpPr>
        <p:spPr/>
        <p:txBody>
          <a:bodyPr/>
          <a:lstStyle/>
          <a:p>
            <a:endParaRPr lang="sv-SE"/>
          </a:p>
        </p:txBody>
      </p:sp>
    </p:spTree>
    <p:extLst>
      <p:ext uri="{BB962C8B-B14F-4D97-AF65-F5344CB8AC3E}">
        <p14:creationId xmlns:p14="http://schemas.microsoft.com/office/powerpoint/2010/main" val="6826074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E52C07E3-D036-C62B-EF2C-D26D3C24C174}"/>
              </a:ext>
            </a:extLst>
          </p:cNvPr>
          <p:cNvSpPr/>
          <p:nvPr/>
        </p:nvSpPr>
        <p:spPr>
          <a:xfrm>
            <a:off x="786957" y="1859909"/>
            <a:ext cx="1260000" cy="72000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 Administration</a:t>
            </a:r>
          </a:p>
        </p:txBody>
      </p:sp>
      <p:sp>
        <p:nvSpPr>
          <p:cNvPr id="7" name="Rektangel 6">
            <a:extLst>
              <a:ext uri="{FF2B5EF4-FFF2-40B4-BE49-F238E27FC236}">
                <a16:creationId xmlns:a16="http://schemas.microsoft.com/office/drawing/2014/main" id="{70B746FB-8EB9-AF7A-2F54-DFFA1EE01337}"/>
              </a:ext>
            </a:extLst>
          </p:cNvPr>
          <p:cNvSpPr/>
          <p:nvPr/>
        </p:nvSpPr>
        <p:spPr>
          <a:xfrm>
            <a:off x="7560683" y="1431780"/>
            <a:ext cx="1260000" cy="72000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Utveckling och innovation</a:t>
            </a:r>
          </a:p>
        </p:txBody>
      </p:sp>
      <p:sp>
        <p:nvSpPr>
          <p:cNvPr id="9" name="Rektangel 8">
            <a:extLst>
              <a:ext uri="{FF2B5EF4-FFF2-40B4-BE49-F238E27FC236}">
                <a16:creationId xmlns:a16="http://schemas.microsoft.com/office/drawing/2014/main" id="{7E8FB657-CAEB-933A-BDF7-41BF870DBDB6}"/>
              </a:ext>
            </a:extLst>
          </p:cNvPr>
          <p:cNvSpPr/>
          <p:nvPr/>
        </p:nvSpPr>
        <p:spPr>
          <a:xfrm>
            <a:off x="6208257" y="1433189"/>
            <a:ext cx="1260000" cy="72000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Ekonomi</a:t>
            </a:r>
          </a:p>
        </p:txBody>
      </p:sp>
      <p:sp>
        <p:nvSpPr>
          <p:cNvPr id="2" name="Rektangel 1">
            <a:extLst>
              <a:ext uri="{FF2B5EF4-FFF2-40B4-BE49-F238E27FC236}">
                <a16:creationId xmlns:a16="http://schemas.microsoft.com/office/drawing/2014/main" id="{169090D9-E338-6682-F38F-C0B87059CA23}"/>
              </a:ext>
            </a:extLst>
          </p:cNvPr>
          <p:cNvSpPr/>
          <p:nvPr/>
        </p:nvSpPr>
        <p:spPr>
          <a:xfrm>
            <a:off x="8902459" y="1417949"/>
            <a:ext cx="1260000" cy="72000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Kommunikation</a:t>
            </a:r>
          </a:p>
        </p:txBody>
      </p:sp>
      <p:sp>
        <p:nvSpPr>
          <p:cNvPr id="3" name="Rektangel 2">
            <a:extLst>
              <a:ext uri="{FF2B5EF4-FFF2-40B4-BE49-F238E27FC236}">
                <a16:creationId xmlns:a16="http://schemas.microsoft.com/office/drawing/2014/main" id="{BC5CA333-F806-CF88-016E-CD4A687C8ED9}"/>
              </a:ext>
            </a:extLst>
          </p:cNvPr>
          <p:cNvSpPr/>
          <p:nvPr/>
        </p:nvSpPr>
        <p:spPr>
          <a:xfrm>
            <a:off x="10213755" y="1417949"/>
            <a:ext cx="1260000" cy="72000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HR</a:t>
            </a:r>
          </a:p>
        </p:txBody>
      </p:sp>
      <p:sp>
        <p:nvSpPr>
          <p:cNvPr id="8" name="textruta 7">
            <a:extLst>
              <a:ext uri="{FF2B5EF4-FFF2-40B4-BE49-F238E27FC236}">
                <a16:creationId xmlns:a16="http://schemas.microsoft.com/office/drawing/2014/main" id="{8036FF05-68D2-BD76-4003-D0E4FB92AED4}"/>
              </a:ext>
            </a:extLst>
          </p:cNvPr>
          <p:cNvSpPr txBox="1"/>
          <p:nvPr/>
        </p:nvSpPr>
        <p:spPr>
          <a:xfrm>
            <a:off x="275007" y="315911"/>
            <a:ext cx="5096267" cy="369332"/>
          </a:xfrm>
          <a:prstGeom prst="rect">
            <a:avLst/>
          </a:prstGeom>
          <a:noFill/>
        </p:spPr>
        <p:txBody>
          <a:bodyPr wrap="none" rtlCol="0">
            <a:spAutoFit/>
          </a:bodyPr>
          <a:lstStyle/>
          <a:p>
            <a:r>
              <a:rPr lang="sv-SE" b="1" dirty="0">
                <a:latin typeface="Helsingborg Sans" pitchFamily="2" charset="77"/>
              </a:rPr>
              <a:t>Stab och stödfunktioner – förslag januari 2024</a:t>
            </a:r>
          </a:p>
        </p:txBody>
      </p:sp>
      <p:sp>
        <p:nvSpPr>
          <p:cNvPr id="5" name="Rektangel 4">
            <a:extLst>
              <a:ext uri="{FF2B5EF4-FFF2-40B4-BE49-F238E27FC236}">
                <a16:creationId xmlns:a16="http://schemas.microsoft.com/office/drawing/2014/main" id="{6B652902-EBCD-7116-155C-809EA714F05C}"/>
              </a:ext>
            </a:extLst>
          </p:cNvPr>
          <p:cNvSpPr/>
          <p:nvPr/>
        </p:nvSpPr>
        <p:spPr>
          <a:xfrm>
            <a:off x="779337" y="1116329"/>
            <a:ext cx="5316663" cy="23340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6" name="Rektangel 5">
            <a:extLst>
              <a:ext uri="{FF2B5EF4-FFF2-40B4-BE49-F238E27FC236}">
                <a16:creationId xmlns:a16="http://schemas.microsoft.com/office/drawing/2014/main" id="{2F524311-FCE9-914A-3FD7-ABE686152144}"/>
              </a:ext>
            </a:extLst>
          </p:cNvPr>
          <p:cNvSpPr/>
          <p:nvPr/>
        </p:nvSpPr>
        <p:spPr>
          <a:xfrm>
            <a:off x="6208257" y="1121087"/>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0" name="Rektangel 9">
            <a:extLst>
              <a:ext uri="{FF2B5EF4-FFF2-40B4-BE49-F238E27FC236}">
                <a16:creationId xmlns:a16="http://schemas.microsoft.com/office/drawing/2014/main" id="{7042D170-FA68-8161-D1D4-8661D630480D}"/>
              </a:ext>
            </a:extLst>
          </p:cNvPr>
          <p:cNvSpPr/>
          <p:nvPr/>
        </p:nvSpPr>
        <p:spPr>
          <a:xfrm>
            <a:off x="7560683" y="1103028"/>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1" name="Rektangel 10">
            <a:extLst>
              <a:ext uri="{FF2B5EF4-FFF2-40B4-BE49-F238E27FC236}">
                <a16:creationId xmlns:a16="http://schemas.microsoft.com/office/drawing/2014/main" id="{120EC670-51DD-A4D3-5715-07BDA596C351}"/>
              </a:ext>
            </a:extLst>
          </p:cNvPr>
          <p:cNvSpPr/>
          <p:nvPr/>
        </p:nvSpPr>
        <p:spPr>
          <a:xfrm>
            <a:off x="8902459" y="1108708"/>
            <a:ext cx="125238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2" name="Rektangel 11">
            <a:extLst>
              <a:ext uri="{FF2B5EF4-FFF2-40B4-BE49-F238E27FC236}">
                <a16:creationId xmlns:a16="http://schemas.microsoft.com/office/drawing/2014/main" id="{5ADF481D-0B39-00F4-40F3-0507D9DA743D}"/>
              </a:ext>
            </a:extLst>
          </p:cNvPr>
          <p:cNvSpPr/>
          <p:nvPr/>
        </p:nvSpPr>
        <p:spPr>
          <a:xfrm>
            <a:off x="10213755" y="1116328"/>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3" name="Rektangel 12">
            <a:extLst>
              <a:ext uri="{FF2B5EF4-FFF2-40B4-BE49-F238E27FC236}">
                <a16:creationId xmlns:a16="http://schemas.microsoft.com/office/drawing/2014/main" id="{CD46ECAB-8ECC-C289-1B94-3F639C742231}"/>
              </a:ext>
            </a:extLst>
          </p:cNvPr>
          <p:cNvSpPr/>
          <p:nvPr/>
        </p:nvSpPr>
        <p:spPr>
          <a:xfrm>
            <a:off x="2123281" y="1859909"/>
            <a:ext cx="1260000" cy="72000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Strategi/</a:t>
            </a:r>
          </a:p>
          <a:p>
            <a:pPr algn="ctr"/>
            <a:r>
              <a:rPr lang="sv-SE" sz="1200">
                <a:solidFill>
                  <a:schemeClr val="tx1">
                    <a:lumMod val="75000"/>
                  </a:schemeClr>
                </a:solidFill>
                <a:latin typeface="Helsingborg Sans Medium"/>
              </a:rPr>
              <a:t>utredning/ kvalitet</a:t>
            </a:r>
          </a:p>
        </p:txBody>
      </p:sp>
      <p:sp>
        <p:nvSpPr>
          <p:cNvPr id="14" name="Rektangel 13">
            <a:extLst>
              <a:ext uri="{FF2B5EF4-FFF2-40B4-BE49-F238E27FC236}">
                <a16:creationId xmlns:a16="http://schemas.microsoft.com/office/drawing/2014/main" id="{E35F6EB3-38B7-8E1C-5B2D-AC5FE88815B4}"/>
              </a:ext>
            </a:extLst>
          </p:cNvPr>
          <p:cNvSpPr/>
          <p:nvPr/>
        </p:nvSpPr>
        <p:spPr>
          <a:xfrm>
            <a:off x="786957" y="2692553"/>
            <a:ext cx="1260000" cy="552713"/>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100">
                <a:solidFill>
                  <a:schemeClr val="tx1">
                    <a:lumMod val="75000"/>
                  </a:schemeClr>
                </a:solidFill>
                <a:latin typeface="+mj-lt"/>
              </a:rPr>
              <a:t>Nämndkansli  </a:t>
            </a:r>
          </a:p>
        </p:txBody>
      </p:sp>
      <p:sp>
        <p:nvSpPr>
          <p:cNvPr id="15" name="Rektangel 14">
            <a:extLst>
              <a:ext uri="{FF2B5EF4-FFF2-40B4-BE49-F238E27FC236}">
                <a16:creationId xmlns:a16="http://schemas.microsoft.com/office/drawing/2014/main" id="{F80B8D8A-151F-A02B-121E-32D84DB94BCD}"/>
              </a:ext>
            </a:extLst>
          </p:cNvPr>
          <p:cNvSpPr/>
          <p:nvPr/>
        </p:nvSpPr>
        <p:spPr>
          <a:xfrm>
            <a:off x="786957" y="3333707"/>
            <a:ext cx="1260000" cy="471114"/>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100">
                <a:solidFill>
                  <a:schemeClr val="tx1">
                    <a:lumMod val="75000"/>
                  </a:schemeClr>
                </a:solidFill>
                <a:latin typeface="+mj-lt"/>
              </a:rPr>
              <a:t>IT</a:t>
            </a:r>
          </a:p>
        </p:txBody>
      </p:sp>
      <p:sp>
        <p:nvSpPr>
          <p:cNvPr id="18" name="Rektangel 17">
            <a:extLst>
              <a:ext uri="{FF2B5EF4-FFF2-40B4-BE49-F238E27FC236}">
                <a16:creationId xmlns:a16="http://schemas.microsoft.com/office/drawing/2014/main" id="{4185EFAC-85CB-184E-2E15-429911578706}"/>
              </a:ext>
            </a:extLst>
          </p:cNvPr>
          <p:cNvSpPr/>
          <p:nvPr/>
        </p:nvSpPr>
        <p:spPr>
          <a:xfrm>
            <a:off x="2123280" y="2693843"/>
            <a:ext cx="1260000" cy="559043"/>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Placerings-gruppen</a:t>
            </a:r>
          </a:p>
        </p:txBody>
      </p:sp>
      <p:sp>
        <p:nvSpPr>
          <p:cNvPr id="21" name="Rektangel 20">
            <a:extLst>
              <a:ext uri="{FF2B5EF4-FFF2-40B4-BE49-F238E27FC236}">
                <a16:creationId xmlns:a16="http://schemas.microsoft.com/office/drawing/2014/main" id="{1D857529-08D4-8E7A-BE6D-2B2E18A236EF}"/>
              </a:ext>
            </a:extLst>
          </p:cNvPr>
          <p:cNvSpPr/>
          <p:nvPr/>
        </p:nvSpPr>
        <p:spPr>
          <a:xfrm>
            <a:off x="2102147" y="5165950"/>
            <a:ext cx="1260000" cy="55567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dirty="0">
                <a:solidFill>
                  <a:schemeClr val="tx1">
                    <a:lumMod val="75000"/>
                  </a:schemeClr>
                </a:solidFill>
                <a:latin typeface="+mj-lt"/>
              </a:rPr>
              <a:t>Jurist</a:t>
            </a:r>
            <a:endParaRPr lang="sv-SE" sz="1100" dirty="0">
              <a:solidFill>
                <a:schemeClr val="tx1">
                  <a:lumMod val="75000"/>
                </a:schemeClr>
              </a:solidFill>
              <a:latin typeface="+mj-lt"/>
            </a:endParaRPr>
          </a:p>
        </p:txBody>
      </p:sp>
      <p:sp>
        <p:nvSpPr>
          <p:cNvPr id="25" name="Rektangel 24">
            <a:extLst>
              <a:ext uri="{FF2B5EF4-FFF2-40B4-BE49-F238E27FC236}">
                <a16:creationId xmlns:a16="http://schemas.microsoft.com/office/drawing/2014/main" id="{8DFCCA5A-2A82-B5A6-B929-DADB96DC2F5F}"/>
              </a:ext>
            </a:extLst>
          </p:cNvPr>
          <p:cNvSpPr/>
          <p:nvPr/>
        </p:nvSpPr>
        <p:spPr>
          <a:xfrm>
            <a:off x="2123280" y="3333707"/>
            <a:ext cx="1260000" cy="471113"/>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Utredare</a:t>
            </a:r>
          </a:p>
        </p:txBody>
      </p:sp>
      <p:sp>
        <p:nvSpPr>
          <p:cNvPr id="26" name="Rektangel 25">
            <a:extLst>
              <a:ext uri="{FF2B5EF4-FFF2-40B4-BE49-F238E27FC236}">
                <a16:creationId xmlns:a16="http://schemas.microsoft.com/office/drawing/2014/main" id="{448B6EB7-E592-62FD-9DD8-C41E5FBD97F2}"/>
              </a:ext>
            </a:extLst>
          </p:cNvPr>
          <p:cNvSpPr/>
          <p:nvPr/>
        </p:nvSpPr>
        <p:spPr>
          <a:xfrm>
            <a:off x="3487064" y="1863334"/>
            <a:ext cx="1252380" cy="73093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dirty="0">
                <a:solidFill>
                  <a:schemeClr val="tx1">
                    <a:lumMod val="75000"/>
                  </a:schemeClr>
                </a:solidFill>
                <a:latin typeface="+mj-lt"/>
              </a:rPr>
              <a:t>Fastighet och service</a:t>
            </a:r>
          </a:p>
        </p:txBody>
      </p:sp>
      <p:sp>
        <p:nvSpPr>
          <p:cNvPr id="27" name="Rektangel 26">
            <a:extLst>
              <a:ext uri="{FF2B5EF4-FFF2-40B4-BE49-F238E27FC236}">
                <a16:creationId xmlns:a16="http://schemas.microsoft.com/office/drawing/2014/main" id="{31C3E67A-9B08-EBFC-3076-6BDE67622850}"/>
              </a:ext>
            </a:extLst>
          </p:cNvPr>
          <p:cNvSpPr/>
          <p:nvPr/>
        </p:nvSpPr>
        <p:spPr>
          <a:xfrm>
            <a:off x="4847252" y="1854908"/>
            <a:ext cx="1260000" cy="73093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Säkerhet</a:t>
            </a:r>
          </a:p>
        </p:txBody>
      </p:sp>
      <p:sp>
        <p:nvSpPr>
          <p:cNvPr id="28" name="Rektangel 27">
            <a:extLst>
              <a:ext uri="{FF2B5EF4-FFF2-40B4-BE49-F238E27FC236}">
                <a16:creationId xmlns:a16="http://schemas.microsoft.com/office/drawing/2014/main" id="{900F9527-F8EF-8C95-D502-1448BA1B0BC9}"/>
              </a:ext>
            </a:extLst>
          </p:cNvPr>
          <p:cNvSpPr/>
          <p:nvPr/>
        </p:nvSpPr>
        <p:spPr>
          <a:xfrm>
            <a:off x="2102147" y="4507867"/>
            <a:ext cx="1260000" cy="55567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dirty="0">
                <a:solidFill>
                  <a:schemeClr val="tx1">
                    <a:lumMod val="75000"/>
                  </a:schemeClr>
                </a:solidFill>
                <a:latin typeface="+mj-lt"/>
              </a:rPr>
              <a:t>Psykiatri-samordnare</a:t>
            </a:r>
          </a:p>
        </p:txBody>
      </p:sp>
      <p:sp>
        <p:nvSpPr>
          <p:cNvPr id="29" name="Rektangel 28">
            <a:extLst>
              <a:ext uri="{FF2B5EF4-FFF2-40B4-BE49-F238E27FC236}">
                <a16:creationId xmlns:a16="http://schemas.microsoft.com/office/drawing/2014/main" id="{7327C525-3CD0-2923-8D05-1A71B0932B03}"/>
              </a:ext>
            </a:extLst>
          </p:cNvPr>
          <p:cNvSpPr/>
          <p:nvPr/>
        </p:nvSpPr>
        <p:spPr>
          <a:xfrm>
            <a:off x="2123280" y="3872930"/>
            <a:ext cx="1260000" cy="5556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050" dirty="0">
                <a:solidFill>
                  <a:schemeClr val="tx1">
                    <a:lumMod val="75000"/>
                  </a:schemeClr>
                </a:solidFill>
                <a:latin typeface="+mj-lt"/>
              </a:rPr>
              <a:t>Suicidpreventions-samordnare</a:t>
            </a:r>
          </a:p>
        </p:txBody>
      </p:sp>
      <p:sp>
        <p:nvSpPr>
          <p:cNvPr id="30" name="Rektangel 29">
            <a:extLst>
              <a:ext uri="{FF2B5EF4-FFF2-40B4-BE49-F238E27FC236}">
                <a16:creationId xmlns:a16="http://schemas.microsoft.com/office/drawing/2014/main" id="{72ED3DD6-2F8D-A236-3936-F27BEE5E7411}"/>
              </a:ext>
            </a:extLst>
          </p:cNvPr>
          <p:cNvSpPr/>
          <p:nvPr/>
        </p:nvSpPr>
        <p:spPr>
          <a:xfrm>
            <a:off x="7559171" y="2528023"/>
            <a:ext cx="1260000" cy="72000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PART</a:t>
            </a:r>
          </a:p>
        </p:txBody>
      </p:sp>
      <p:sp>
        <p:nvSpPr>
          <p:cNvPr id="31" name="Rektangel 30">
            <a:extLst>
              <a:ext uri="{FF2B5EF4-FFF2-40B4-BE49-F238E27FC236}">
                <a16:creationId xmlns:a16="http://schemas.microsoft.com/office/drawing/2014/main" id="{EEE21D0C-B45C-B823-4571-6B1DCC1614EB}"/>
              </a:ext>
            </a:extLst>
          </p:cNvPr>
          <p:cNvSpPr/>
          <p:nvPr/>
        </p:nvSpPr>
        <p:spPr>
          <a:xfrm>
            <a:off x="7559171" y="2222510"/>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32" name="Rektangel 5">
            <a:extLst>
              <a:ext uri="{FF2B5EF4-FFF2-40B4-BE49-F238E27FC236}">
                <a16:creationId xmlns:a16="http://schemas.microsoft.com/office/drawing/2014/main" id="{21FF73D7-CAE3-4D5D-FF2E-1AFAC2EC241B}"/>
              </a:ext>
            </a:extLst>
          </p:cNvPr>
          <p:cNvSpPr/>
          <p:nvPr/>
        </p:nvSpPr>
        <p:spPr>
          <a:xfrm>
            <a:off x="3487916" y="1479227"/>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33" name="Rektangel 5">
            <a:extLst>
              <a:ext uri="{FF2B5EF4-FFF2-40B4-BE49-F238E27FC236}">
                <a16:creationId xmlns:a16="http://schemas.microsoft.com/office/drawing/2014/main" id="{C07864A7-37D4-D938-39E0-605441BD8263}"/>
              </a:ext>
            </a:extLst>
          </p:cNvPr>
          <p:cNvSpPr/>
          <p:nvPr/>
        </p:nvSpPr>
        <p:spPr>
          <a:xfrm>
            <a:off x="4836656" y="1486847"/>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34" name="Rektangel 5">
            <a:extLst>
              <a:ext uri="{FF2B5EF4-FFF2-40B4-BE49-F238E27FC236}">
                <a16:creationId xmlns:a16="http://schemas.microsoft.com/office/drawing/2014/main" id="{2C048073-C184-99C4-A4EC-B6687C796EFC}"/>
              </a:ext>
            </a:extLst>
          </p:cNvPr>
          <p:cNvSpPr/>
          <p:nvPr/>
        </p:nvSpPr>
        <p:spPr>
          <a:xfrm>
            <a:off x="790436" y="1479227"/>
            <a:ext cx="260112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Teamledare </a:t>
            </a:r>
            <a:endParaRPr lang="sv-SE" sz="1200">
              <a:solidFill>
                <a:schemeClr val="tx1">
                  <a:lumMod val="75000"/>
                </a:schemeClr>
              </a:solidFill>
              <a:latin typeface="Helsingborg Sans Medium" pitchFamily="2" charset="77"/>
            </a:endParaRPr>
          </a:p>
        </p:txBody>
      </p:sp>
      <p:sp>
        <p:nvSpPr>
          <p:cNvPr id="17" name="Platshållare för text 16">
            <a:extLst>
              <a:ext uri="{FF2B5EF4-FFF2-40B4-BE49-F238E27FC236}">
                <a16:creationId xmlns:a16="http://schemas.microsoft.com/office/drawing/2014/main" id="{62057382-CA96-67AF-A005-BBADA2A6B54A}"/>
              </a:ext>
            </a:extLst>
          </p:cNvPr>
          <p:cNvSpPr>
            <a:spLocks noGrp="1"/>
          </p:cNvSpPr>
          <p:nvPr>
            <p:ph type="body" sz="half" idx="2"/>
          </p:nvPr>
        </p:nvSpPr>
        <p:spPr/>
        <p:txBody>
          <a:bodyPr/>
          <a:lstStyle/>
          <a:p>
            <a:endParaRPr lang="sv-SE"/>
          </a:p>
        </p:txBody>
      </p:sp>
      <p:sp>
        <p:nvSpPr>
          <p:cNvPr id="16" name="Rubrik 15">
            <a:extLst>
              <a:ext uri="{FF2B5EF4-FFF2-40B4-BE49-F238E27FC236}">
                <a16:creationId xmlns:a16="http://schemas.microsoft.com/office/drawing/2014/main" id="{7D60D921-55D1-3FF4-F784-C5400A1400A5}"/>
              </a:ext>
            </a:extLst>
          </p:cNvPr>
          <p:cNvSpPr>
            <a:spLocks noGrp="1"/>
          </p:cNvSpPr>
          <p:nvPr>
            <p:ph type="ctrTitle"/>
          </p:nvPr>
        </p:nvSpPr>
        <p:spPr/>
        <p:txBody>
          <a:bodyPr/>
          <a:lstStyle/>
          <a:p>
            <a:endParaRPr lang="sv-SE"/>
          </a:p>
        </p:txBody>
      </p:sp>
    </p:spTree>
    <p:extLst>
      <p:ext uri="{BB962C8B-B14F-4D97-AF65-F5344CB8AC3E}">
        <p14:creationId xmlns:p14="http://schemas.microsoft.com/office/powerpoint/2010/main" val="35162506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52819E2D-E576-C939-748F-02E44AFF290A}"/>
              </a:ext>
            </a:extLst>
          </p:cNvPr>
          <p:cNvSpPr txBox="1"/>
          <p:nvPr/>
        </p:nvSpPr>
        <p:spPr>
          <a:xfrm>
            <a:off x="873718" y="1815496"/>
            <a:ext cx="10271643" cy="276998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1200"/>
              </a:spcAft>
            </a:pPr>
            <a:r>
              <a:rPr lang="sv-SE" dirty="0">
                <a:cs typeface="Segoe UI"/>
              </a:rPr>
              <a:t>Syftet med stabsfunktionen är att säkra och stödja förvaltningens lednings-, styrning- och nämndprocesser, samt förvaltningens administrativa ärendehantering. Staben arbetar med processledning, strategisk planering, utredning, analys, uppföljning, digital utveckling samt rättssäkerhet och kvalitet. Utöver det har staben stadsövergripande uppdrag för förvaltningen. </a:t>
            </a:r>
            <a:br>
              <a:rPr lang="sv-SE" dirty="0">
                <a:cs typeface="Segoe UI"/>
              </a:rPr>
            </a:br>
            <a:r>
              <a:rPr lang="sv-SE" dirty="0">
                <a:cs typeface="Segoe UI"/>
              </a:rPr>
              <a:t>Staben är länken mellan politik och förvaltning.</a:t>
            </a:r>
          </a:p>
          <a:p>
            <a:pPr marL="285750" indent="-285750">
              <a:spcAft>
                <a:spcPts val="1200"/>
              </a:spcAft>
              <a:buFont typeface="Arial" panose="020B0604020202020204" pitchFamily="34" charset="0"/>
              <a:buChar char="•"/>
            </a:pPr>
            <a:r>
              <a:rPr lang="sv-SE" dirty="0">
                <a:cs typeface="Segoe UI"/>
              </a:rPr>
              <a:t>Teamledare arbetar både operativt och som teamledare</a:t>
            </a:r>
          </a:p>
          <a:p>
            <a:pPr marL="285750" indent="-285750">
              <a:spcAft>
                <a:spcPts val="1200"/>
              </a:spcAft>
              <a:buFont typeface="Arial" panose="020B0604020202020204" pitchFamily="34" charset="0"/>
              <a:buChar char="•"/>
            </a:pPr>
            <a:r>
              <a:rPr lang="sv-SE" dirty="0">
                <a:cs typeface="Segoe UI"/>
              </a:rPr>
              <a:t>Indelat i team för att stödja ovanstående syfte</a:t>
            </a:r>
          </a:p>
          <a:p>
            <a:pPr marL="285750" indent="-285750">
              <a:spcAft>
                <a:spcPts val="1200"/>
              </a:spcAft>
              <a:buFont typeface="Arial" panose="020B0604020202020204" pitchFamily="34" charset="0"/>
              <a:buChar char="•"/>
            </a:pPr>
            <a:r>
              <a:rPr lang="sv-SE" dirty="0">
                <a:cs typeface="Segoe UI"/>
              </a:rPr>
              <a:t>Tillstånd tillhör stab</a:t>
            </a:r>
          </a:p>
        </p:txBody>
      </p:sp>
      <p:sp>
        <p:nvSpPr>
          <p:cNvPr id="2" name="Platshållare för text 1">
            <a:extLst>
              <a:ext uri="{FF2B5EF4-FFF2-40B4-BE49-F238E27FC236}">
                <a16:creationId xmlns:a16="http://schemas.microsoft.com/office/drawing/2014/main" id="{A2A2401B-0B56-DDC8-9924-4455C88B9ECF}"/>
              </a:ext>
            </a:extLst>
          </p:cNvPr>
          <p:cNvSpPr>
            <a:spLocks noGrp="1"/>
          </p:cNvSpPr>
          <p:nvPr>
            <p:ph type="body" sz="half" idx="2"/>
          </p:nvPr>
        </p:nvSpPr>
        <p:spPr/>
        <p:txBody>
          <a:bodyPr/>
          <a:lstStyle/>
          <a:p>
            <a:endParaRPr lang="sv-SE"/>
          </a:p>
        </p:txBody>
      </p:sp>
      <p:sp>
        <p:nvSpPr>
          <p:cNvPr id="6" name="Rubrik 3">
            <a:extLst>
              <a:ext uri="{FF2B5EF4-FFF2-40B4-BE49-F238E27FC236}">
                <a16:creationId xmlns:a16="http://schemas.microsoft.com/office/drawing/2014/main" id="{9496E31C-6F46-36D5-2BD6-F7B97529CE29}"/>
              </a:ext>
            </a:extLst>
          </p:cNvPr>
          <p:cNvSpPr>
            <a:spLocks noGrp="1"/>
          </p:cNvSpPr>
          <p:nvPr>
            <p:ph type="ctrTitle"/>
          </p:nvPr>
        </p:nvSpPr>
        <p:spPr>
          <a:xfrm>
            <a:off x="874713" y="928525"/>
            <a:ext cx="10464000" cy="498598"/>
          </a:xfrm>
        </p:spPr>
        <p:txBody>
          <a:bodyPr/>
          <a:lstStyle/>
          <a:p>
            <a:r>
              <a:rPr lang="sv-SE" sz="3600" dirty="0"/>
              <a:t>Syfte stab</a:t>
            </a:r>
          </a:p>
        </p:txBody>
      </p:sp>
    </p:spTree>
    <p:extLst>
      <p:ext uri="{BB962C8B-B14F-4D97-AF65-F5344CB8AC3E}">
        <p14:creationId xmlns:p14="http://schemas.microsoft.com/office/powerpoint/2010/main" val="4180046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 1">
            <a:extLst>
              <a:ext uri="{FF2B5EF4-FFF2-40B4-BE49-F238E27FC236}">
                <a16:creationId xmlns:a16="http://schemas.microsoft.com/office/drawing/2014/main" id="{E8B6223D-6AEE-B54F-F730-38EEAC8DB146}"/>
              </a:ext>
            </a:extLst>
          </p:cNvPr>
          <p:cNvSpPr>
            <a:spLocks noGrp="1" noRot="1" noMove="1" noResize="1" noEditPoints="1" noAdjustHandles="1" noChangeArrowheads="1" noChangeShapeType="1"/>
          </p:cNvSpPr>
          <p:nvPr>
            <p:ph type="pic" sz="quarter" idx="10"/>
          </p:nvPr>
        </p:nvSpPr>
        <p:spPr/>
        <p:txBody>
          <a:bodyPr/>
          <a:lstStyle/>
          <a:p>
            <a:endParaRPr lang="sv-SE" dirty="0"/>
          </a:p>
        </p:txBody>
      </p:sp>
      <p:sp>
        <p:nvSpPr>
          <p:cNvPr id="8" name="Rektangel 7">
            <a:extLst>
              <a:ext uri="{FF2B5EF4-FFF2-40B4-BE49-F238E27FC236}">
                <a16:creationId xmlns:a16="http://schemas.microsoft.com/office/drawing/2014/main" id="{5213262E-3445-6BC7-EB4B-3428C33FD7A8}"/>
              </a:ext>
            </a:extLst>
          </p:cNvPr>
          <p:cNvSpPr/>
          <p:nvPr/>
        </p:nvSpPr>
        <p:spPr>
          <a:xfrm>
            <a:off x="766638" y="1148079"/>
            <a:ext cx="5720300" cy="23340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4" name="Rektangel 13">
            <a:extLst>
              <a:ext uri="{FF2B5EF4-FFF2-40B4-BE49-F238E27FC236}">
                <a16:creationId xmlns:a16="http://schemas.microsoft.com/office/drawing/2014/main" id="{5D3C759B-C402-CA28-C3A1-28AA2D511923}"/>
              </a:ext>
            </a:extLst>
          </p:cNvPr>
          <p:cNvSpPr/>
          <p:nvPr/>
        </p:nvSpPr>
        <p:spPr>
          <a:xfrm>
            <a:off x="788834" y="1822486"/>
            <a:ext cx="1260000" cy="547563"/>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100" dirty="0">
                <a:solidFill>
                  <a:schemeClr val="tx1">
                    <a:lumMod val="75000"/>
                  </a:schemeClr>
                </a:solidFill>
                <a:latin typeface="+mj-lt"/>
              </a:rPr>
              <a:t>Kansli</a:t>
            </a:r>
            <a:endParaRPr lang="sv-SE" sz="1000" dirty="0">
              <a:solidFill>
                <a:schemeClr val="tx1">
                  <a:lumMod val="75000"/>
                </a:schemeClr>
              </a:solidFill>
              <a:latin typeface="+mj-lt"/>
            </a:endParaRPr>
          </a:p>
        </p:txBody>
      </p:sp>
      <p:sp>
        <p:nvSpPr>
          <p:cNvPr id="19" name="Rektangel 18">
            <a:extLst>
              <a:ext uri="{FF2B5EF4-FFF2-40B4-BE49-F238E27FC236}">
                <a16:creationId xmlns:a16="http://schemas.microsoft.com/office/drawing/2014/main" id="{03C97384-B0CC-8FA2-6321-290B979FA2DB}"/>
              </a:ext>
            </a:extLst>
          </p:cNvPr>
          <p:cNvSpPr/>
          <p:nvPr/>
        </p:nvSpPr>
        <p:spPr>
          <a:xfrm>
            <a:off x="5234558" y="1822486"/>
            <a:ext cx="1252380" cy="547563"/>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dirty="0">
                <a:solidFill>
                  <a:schemeClr val="tx1">
                    <a:lumMod val="75000"/>
                  </a:schemeClr>
                </a:solidFill>
                <a:latin typeface="+mj-lt"/>
              </a:rPr>
              <a:t>Tillstånd</a:t>
            </a:r>
          </a:p>
        </p:txBody>
      </p:sp>
      <p:sp>
        <p:nvSpPr>
          <p:cNvPr id="21" name="Rektangel 20">
            <a:extLst>
              <a:ext uri="{FF2B5EF4-FFF2-40B4-BE49-F238E27FC236}">
                <a16:creationId xmlns:a16="http://schemas.microsoft.com/office/drawing/2014/main" id="{991D8691-29B1-3AC0-AB52-9BA7B188B5C0}"/>
              </a:ext>
            </a:extLst>
          </p:cNvPr>
          <p:cNvSpPr/>
          <p:nvPr/>
        </p:nvSpPr>
        <p:spPr>
          <a:xfrm>
            <a:off x="2114716" y="1814373"/>
            <a:ext cx="1260000" cy="5556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050" dirty="0">
                <a:solidFill>
                  <a:schemeClr val="tx1">
                    <a:lumMod val="75000"/>
                  </a:schemeClr>
                </a:solidFill>
                <a:latin typeface="+mj-lt"/>
              </a:rPr>
              <a:t>Verksamhet adm.</a:t>
            </a:r>
          </a:p>
        </p:txBody>
      </p:sp>
      <p:sp>
        <p:nvSpPr>
          <p:cNvPr id="24" name="Rektangel 5">
            <a:extLst>
              <a:ext uri="{FF2B5EF4-FFF2-40B4-BE49-F238E27FC236}">
                <a16:creationId xmlns:a16="http://schemas.microsoft.com/office/drawing/2014/main" id="{746AB3CA-B3BD-7256-5961-2048C8D0E7F5}"/>
              </a:ext>
            </a:extLst>
          </p:cNvPr>
          <p:cNvSpPr/>
          <p:nvPr/>
        </p:nvSpPr>
        <p:spPr>
          <a:xfrm>
            <a:off x="5230417" y="1510975"/>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26" name="textruta 25">
            <a:extLst>
              <a:ext uri="{FF2B5EF4-FFF2-40B4-BE49-F238E27FC236}">
                <a16:creationId xmlns:a16="http://schemas.microsoft.com/office/drawing/2014/main" id="{FAB3CE9F-7A6B-3361-6FA0-7F2A98DAA924}"/>
              </a:ext>
            </a:extLst>
          </p:cNvPr>
          <p:cNvSpPr txBox="1"/>
          <p:nvPr/>
        </p:nvSpPr>
        <p:spPr>
          <a:xfrm>
            <a:off x="663496" y="482405"/>
            <a:ext cx="2863284" cy="369332"/>
          </a:xfrm>
          <a:prstGeom prst="rect">
            <a:avLst/>
          </a:prstGeom>
          <a:noFill/>
        </p:spPr>
        <p:txBody>
          <a:bodyPr wrap="none" rtlCol="0">
            <a:spAutoFit/>
          </a:bodyPr>
          <a:lstStyle/>
          <a:p>
            <a:r>
              <a:rPr lang="sv-SE" b="1" dirty="0">
                <a:latin typeface="Helsingborg Sans" pitchFamily="2" charset="77"/>
              </a:rPr>
              <a:t>Stab – förslag mars 2024</a:t>
            </a:r>
          </a:p>
        </p:txBody>
      </p:sp>
      <p:sp>
        <p:nvSpPr>
          <p:cNvPr id="6" name="Rektangel 5">
            <a:extLst>
              <a:ext uri="{FF2B5EF4-FFF2-40B4-BE49-F238E27FC236}">
                <a16:creationId xmlns:a16="http://schemas.microsoft.com/office/drawing/2014/main" id="{7D641689-9B5F-C0D1-E47C-962856E1ACBA}"/>
              </a:ext>
            </a:extLst>
          </p:cNvPr>
          <p:cNvSpPr/>
          <p:nvPr/>
        </p:nvSpPr>
        <p:spPr>
          <a:xfrm>
            <a:off x="3440598" y="1822486"/>
            <a:ext cx="1270484" cy="547563"/>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dirty="0">
                <a:solidFill>
                  <a:schemeClr val="tx1">
                    <a:lumMod val="75000"/>
                  </a:schemeClr>
                </a:solidFill>
                <a:latin typeface="+mj-lt"/>
              </a:rPr>
              <a:t>Digitalisering</a:t>
            </a:r>
          </a:p>
        </p:txBody>
      </p:sp>
      <p:sp>
        <p:nvSpPr>
          <p:cNvPr id="10" name="Rektangel 5">
            <a:extLst>
              <a:ext uri="{FF2B5EF4-FFF2-40B4-BE49-F238E27FC236}">
                <a16:creationId xmlns:a16="http://schemas.microsoft.com/office/drawing/2014/main" id="{4C0C9A2E-BAB4-73DA-CD21-DE22F81040C6}"/>
              </a:ext>
            </a:extLst>
          </p:cNvPr>
          <p:cNvSpPr/>
          <p:nvPr/>
        </p:nvSpPr>
        <p:spPr>
          <a:xfrm>
            <a:off x="3451082" y="1510976"/>
            <a:ext cx="1260000" cy="23340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dirty="0">
                <a:solidFill>
                  <a:schemeClr val="tx1">
                    <a:lumMod val="75000"/>
                  </a:schemeClr>
                </a:solidFill>
                <a:latin typeface="Helsingborg Sans Medium"/>
              </a:rPr>
              <a:t>Teamledare op.</a:t>
            </a:r>
          </a:p>
        </p:txBody>
      </p:sp>
      <p:sp>
        <p:nvSpPr>
          <p:cNvPr id="4" name="Rektangel 5">
            <a:extLst>
              <a:ext uri="{FF2B5EF4-FFF2-40B4-BE49-F238E27FC236}">
                <a16:creationId xmlns:a16="http://schemas.microsoft.com/office/drawing/2014/main" id="{42F8E199-8D23-1362-1901-4215C75C0308}"/>
              </a:ext>
            </a:extLst>
          </p:cNvPr>
          <p:cNvSpPr/>
          <p:nvPr/>
        </p:nvSpPr>
        <p:spPr>
          <a:xfrm>
            <a:off x="2114409" y="1510975"/>
            <a:ext cx="1260000" cy="23340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dirty="0">
                <a:solidFill>
                  <a:schemeClr val="tx1">
                    <a:lumMod val="75000"/>
                  </a:schemeClr>
                </a:solidFill>
                <a:latin typeface="Helsingborg Sans Medium"/>
              </a:rPr>
              <a:t>Teamledare op. </a:t>
            </a:r>
          </a:p>
        </p:txBody>
      </p:sp>
      <p:sp>
        <p:nvSpPr>
          <p:cNvPr id="5" name="Rektangel 5">
            <a:extLst>
              <a:ext uri="{FF2B5EF4-FFF2-40B4-BE49-F238E27FC236}">
                <a16:creationId xmlns:a16="http://schemas.microsoft.com/office/drawing/2014/main" id="{5CBCFE09-BE32-5FAA-E403-9AF620BE6CC7}"/>
              </a:ext>
            </a:extLst>
          </p:cNvPr>
          <p:cNvSpPr/>
          <p:nvPr/>
        </p:nvSpPr>
        <p:spPr>
          <a:xfrm>
            <a:off x="777736" y="1510975"/>
            <a:ext cx="1260000" cy="23340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dirty="0">
                <a:solidFill>
                  <a:schemeClr val="tx1">
                    <a:lumMod val="75000"/>
                  </a:schemeClr>
                </a:solidFill>
                <a:latin typeface="Helsingborg Sans Medium"/>
              </a:rPr>
              <a:t>Teamledare op. </a:t>
            </a:r>
          </a:p>
        </p:txBody>
      </p:sp>
    </p:spTree>
    <p:extLst>
      <p:ext uri="{BB962C8B-B14F-4D97-AF65-F5344CB8AC3E}">
        <p14:creationId xmlns:p14="http://schemas.microsoft.com/office/powerpoint/2010/main" val="29765082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 1">
            <a:extLst>
              <a:ext uri="{FF2B5EF4-FFF2-40B4-BE49-F238E27FC236}">
                <a16:creationId xmlns:a16="http://schemas.microsoft.com/office/drawing/2014/main" id="{3F958682-DEAC-B14A-0715-149610B8BDD0}"/>
              </a:ext>
            </a:extLst>
          </p:cNvPr>
          <p:cNvSpPr>
            <a:spLocks noGrp="1"/>
          </p:cNvSpPr>
          <p:nvPr>
            <p:ph type="pic" sz="quarter" idx="10"/>
          </p:nvPr>
        </p:nvSpPr>
        <p:spPr/>
        <p:txBody>
          <a:bodyPr/>
          <a:lstStyle/>
          <a:p>
            <a:endParaRPr lang="sv-SE"/>
          </a:p>
        </p:txBody>
      </p:sp>
      <p:sp>
        <p:nvSpPr>
          <p:cNvPr id="3" name="Rektangel 2">
            <a:extLst>
              <a:ext uri="{FF2B5EF4-FFF2-40B4-BE49-F238E27FC236}">
                <a16:creationId xmlns:a16="http://schemas.microsoft.com/office/drawing/2014/main" id="{82D7FAD7-A1EA-1311-E631-C4E0BA372E3B}"/>
              </a:ext>
            </a:extLst>
          </p:cNvPr>
          <p:cNvSpPr/>
          <p:nvPr/>
        </p:nvSpPr>
        <p:spPr>
          <a:xfrm>
            <a:off x="4836000" y="1915789"/>
            <a:ext cx="1260000" cy="72000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Ekonomi</a:t>
            </a:r>
          </a:p>
        </p:txBody>
      </p:sp>
      <p:sp>
        <p:nvSpPr>
          <p:cNvPr id="4" name="Rektangel 3">
            <a:extLst>
              <a:ext uri="{FF2B5EF4-FFF2-40B4-BE49-F238E27FC236}">
                <a16:creationId xmlns:a16="http://schemas.microsoft.com/office/drawing/2014/main" id="{2779C820-E6A3-634A-8878-A008F8BAC3AF}"/>
              </a:ext>
            </a:extLst>
          </p:cNvPr>
          <p:cNvSpPr/>
          <p:nvPr/>
        </p:nvSpPr>
        <p:spPr>
          <a:xfrm>
            <a:off x="4836000" y="1603687"/>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5" name="textruta 4">
            <a:extLst>
              <a:ext uri="{FF2B5EF4-FFF2-40B4-BE49-F238E27FC236}">
                <a16:creationId xmlns:a16="http://schemas.microsoft.com/office/drawing/2014/main" id="{85D3620A-E76B-29DC-B595-E2A440E0F0F2}"/>
              </a:ext>
            </a:extLst>
          </p:cNvPr>
          <p:cNvSpPr txBox="1"/>
          <p:nvPr/>
        </p:nvSpPr>
        <p:spPr>
          <a:xfrm>
            <a:off x="663496" y="482405"/>
            <a:ext cx="4198585" cy="369332"/>
          </a:xfrm>
          <a:prstGeom prst="rect">
            <a:avLst/>
          </a:prstGeom>
          <a:noFill/>
        </p:spPr>
        <p:txBody>
          <a:bodyPr wrap="none" rtlCol="0">
            <a:spAutoFit/>
          </a:bodyPr>
          <a:lstStyle/>
          <a:p>
            <a:r>
              <a:rPr lang="sv-SE" b="1" dirty="0">
                <a:latin typeface="Helsingborg Sans" pitchFamily="2" charset="77"/>
              </a:rPr>
              <a:t>Ekonomienheten – förslag mars 2024 </a:t>
            </a:r>
          </a:p>
        </p:txBody>
      </p:sp>
    </p:spTree>
    <p:extLst>
      <p:ext uri="{BB962C8B-B14F-4D97-AF65-F5344CB8AC3E}">
        <p14:creationId xmlns:p14="http://schemas.microsoft.com/office/powerpoint/2010/main" val="19369956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D43F1-1D10-7DC5-3B76-2D16AE2BA22E}"/>
            </a:ext>
          </a:extLst>
        </p:cNvPr>
        <p:cNvGrpSpPr/>
        <p:nvPr/>
      </p:nvGrpSpPr>
      <p:grpSpPr>
        <a:xfrm>
          <a:off x="0" y="0"/>
          <a:ext cx="0" cy="0"/>
          <a:chOff x="0" y="0"/>
          <a:chExt cx="0" cy="0"/>
        </a:xfrm>
      </p:grpSpPr>
      <p:sp>
        <p:nvSpPr>
          <p:cNvPr id="2" name="Platshållare för bild 1">
            <a:extLst>
              <a:ext uri="{FF2B5EF4-FFF2-40B4-BE49-F238E27FC236}">
                <a16:creationId xmlns:a16="http://schemas.microsoft.com/office/drawing/2014/main" id="{1BCF529B-A6A6-89C4-88E2-4E4CDF9DCF8B}"/>
              </a:ext>
            </a:extLst>
          </p:cNvPr>
          <p:cNvSpPr>
            <a:spLocks noGrp="1"/>
          </p:cNvSpPr>
          <p:nvPr>
            <p:ph type="pic" sz="quarter" idx="10"/>
          </p:nvPr>
        </p:nvSpPr>
        <p:spPr/>
        <p:txBody>
          <a:bodyPr/>
          <a:lstStyle/>
          <a:p>
            <a:endParaRPr lang="sv-SE"/>
          </a:p>
        </p:txBody>
      </p:sp>
      <p:sp>
        <p:nvSpPr>
          <p:cNvPr id="3" name="Rektangel 2">
            <a:extLst>
              <a:ext uri="{FF2B5EF4-FFF2-40B4-BE49-F238E27FC236}">
                <a16:creationId xmlns:a16="http://schemas.microsoft.com/office/drawing/2014/main" id="{1EAE0F95-095B-9C67-6EC0-FD5FAAE197AE}"/>
              </a:ext>
            </a:extLst>
          </p:cNvPr>
          <p:cNvSpPr/>
          <p:nvPr/>
        </p:nvSpPr>
        <p:spPr>
          <a:xfrm>
            <a:off x="4836000" y="1915789"/>
            <a:ext cx="1260000" cy="72000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HR</a:t>
            </a:r>
          </a:p>
        </p:txBody>
      </p:sp>
      <p:sp>
        <p:nvSpPr>
          <p:cNvPr id="4" name="Rektangel 3">
            <a:extLst>
              <a:ext uri="{FF2B5EF4-FFF2-40B4-BE49-F238E27FC236}">
                <a16:creationId xmlns:a16="http://schemas.microsoft.com/office/drawing/2014/main" id="{810C554F-50EC-4BB7-D673-E4C06759E617}"/>
              </a:ext>
            </a:extLst>
          </p:cNvPr>
          <p:cNvSpPr/>
          <p:nvPr/>
        </p:nvSpPr>
        <p:spPr>
          <a:xfrm>
            <a:off x="4836000" y="1603687"/>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5" name="textruta 4">
            <a:extLst>
              <a:ext uri="{FF2B5EF4-FFF2-40B4-BE49-F238E27FC236}">
                <a16:creationId xmlns:a16="http://schemas.microsoft.com/office/drawing/2014/main" id="{B9285459-076B-25B0-7ED7-861948748CB3}"/>
              </a:ext>
            </a:extLst>
          </p:cNvPr>
          <p:cNvSpPr txBox="1"/>
          <p:nvPr/>
        </p:nvSpPr>
        <p:spPr>
          <a:xfrm>
            <a:off x="663496" y="482405"/>
            <a:ext cx="2810385" cy="369332"/>
          </a:xfrm>
          <a:prstGeom prst="rect">
            <a:avLst/>
          </a:prstGeom>
          <a:noFill/>
        </p:spPr>
        <p:txBody>
          <a:bodyPr wrap="none" rtlCol="0">
            <a:spAutoFit/>
          </a:bodyPr>
          <a:lstStyle/>
          <a:p>
            <a:r>
              <a:rPr lang="sv-SE" b="1" dirty="0">
                <a:latin typeface="Helsingborg Sans" pitchFamily="2" charset="77"/>
              </a:rPr>
              <a:t>HR-enheten - oförändrad</a:t>
            </a:r>
          </a:p>
        </p:txBody>
      </p:sp>
    </p:spTree>
    <p:extLst>
      <p:ext uri="{BB962C8B-B14F-4D97-AF65-F5344CB8AC3E}">
        <p14:creationId xmlns:p14="http://schemas.microsoft.com/office/powerpoint/2010/main" val="33986865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3EE71-1469-EAA3-AC33-62B992E5BACB}"/>
            </a:ext>
          </a:extLst>
        </p:cNvPr>
        <p:cNvGrpSpPr/>
        <p:nvPr/>
      </p:nvGrpSpPr>
      <p:grpSpPr>
        <a:xfrm>
          <a:off x="0" y="0"/>
          <a:ext cx="0" cy="0"/>
          <a:chOff x="0" y="0"/>
          <a:chExt cx="0" cy="0"/>
        </a:xfrm>
      </p:grpSpPr>
      <p:sp>
        <p:nvSpPr>
          <p:cNvPr id="2" name="Platshållare för bild 1">
            <a:extLst>
              <a:ext uri="{FF2B5EF4-FFF2-40B4-BE49-F238E27FC236}">
                <a16:creationId xmlns:a16="http://schemas.microsoft.com/office/drawing/2014/main" id="{C5B739E5-4893-7DD8-BE22-D33B375627D6}"/>
              </a:ext>
            </a:extLst>
          </p:cNvPr>
          <p:cNvSpPr>
            <a:spLocks noGrp="1"/>
          </p:cNvSpPr>
          <p:nvPr>
            <p:ph type="pic" sz="quarter" idx="10"/>
          </p:nvPr>
        </p:nvSpPr>
        <p:spPr/>
        <p:txBody>
          <a:bodyPr/>
          <a:lstStyle/>
          <a:p>
            <a:endParaRPr lang="sv-SE" dirty="0"/>
          </a:p>
        </p:txBody>
      </p:sp>
      <p:sp>
        <p:nvSpPr>
          <p:cNvPr id="3" name="Rektangel 2">
            <a:extLst>
              <a:ext uri="{FF2B5EF4-FFF2-40B4-BE49-F238E27FC236}">
                <a16:creationId xmlns:a16="http://schemas.microsoft.com/office/drawing/2014/main" id="{9170C80C-8E08-0EEA-ABBE-E0FBBAC00BE2}"/>
              </a:ext>
            </a:extLst>
          </p:cNvPr>
          <p:cNvSpPr/>
          <p:nvPr/>
        </p:nvSpPr>
        <p:spPr>
          <a:xfrm>
            <a:off x="4836000" y="1915789"/>
            <a:ext cx="1260000" cy="72000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Kommunikation</a:t>
            </a:r>
          </a:p>
        </p:txBody>
      </p:sp>
      <p:sp>
        <p:nvSpPr>
          <p:cNvPr id="4" name="Rektangel 3">
            <a:extLst>
              <a:ext uri="{FF2B5EF4-FFF2-40B4-BE49-F238E27FC236}">
                <a16:creationId xmlns:a16="http://schemas.microsoft.com/office/drawing/2014/main" id="{A4691E0F-5B6E-7FB6-AEA4-B2FBEBE9ABCE}"/>
              </a:ext>
            </a:extLst>
          </p:cNvPr>
          <p:cNvSpPr/>
          <p:nvPr/>
        </p:nvSpPr>
        <p:spPr>
          <a:xfrm>
            <a:off x="4836000" y="1603687"/>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5" name="textruta 4">
            <a:extLst>
              <a:ext uri="{FF2B5EF4-FFF2-40B4-BE49-F238E27FC236}">
                <a16:creationId xmlns:a16="http://schemas.microsoft.com/office/drawing/2014/main" id="{817559CA-3F06-F61B-1278-D4C23650A5AA}"/>
              </a:ext>
            </a:extLst>
          </p:cNvPr>
          <p:cNvSpPr txBox="1"/>
          <p:nvPr/>
        </p:nvSpPr>
        <p:spPr>
          <a:xfrm>
            <a:off x="663496" y="482405"/>
            <a:ext cx="4192173" cy="369332"/>
          </a:xfrm>
          <a:prstGeom prst="rect">
            <a:avLst/>
          </a:prstGeom>
          <a:noFill/>
        </p:spPr>
        <p:txBody>
          <a:bodyPr wrap="none" rtlCol="0">
            <a:spAutoFit/>
          </a:bodyPr>
          <a:lstStyle/>
          <a:p>
            <a:r>
              <a:rPr lang="sv-SE" b="1" dirty="0">
                <a:latin typeface="Helsingborg Sans" pitchFamily="2" charset="77"/>
              </a:rPr>
              <a:t>Kommunikationsenheten - oförändrad</a:t>
            </a:r>
          </a:p>
        </p:txBody>
      </p:sp>
    </p:spTree>
    <p:extLst>
      <p:ext uri="{BB962C8B-B14F-4D97-AF65-F5344CB8AC3E}">
        <p14:creationId xmlns:p14="http://schemas.microsoft.com/office/powerpoint/2010/main" val="1096486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473D7287-B596-8267-BA11-E97BE96AD43B}"/>
              </a:ext>
            </a:extLst>
          </p:cNvPr>
          <p:cNvSpPr>
            <a:spLocks noGrp="1"/>
          </p:cNvSpPr>
          <p:nvPr>
            <p:ph type="body" sz="half" idx="2"/>
          </p:nvPr>
        </p:nvSpPr>
        <p:spPr>
          <a:xfrm>
            <a:off x="874712" y="1440000"/>
            <a:ext cx="9576883" cy="3291634"/>
          </a:xfrm>
        </p:spPr>
        <p:txBody>
          <a:bodyPr/>
          <a:lstStyle/>
          <a:p>
            <a:pPr marL="342900" indent="-342900">
              <a:lnSpc>
                <a:spcPct val="150000"/>
              </a:lnSpc>
              <a:buFont typeface="+mj-lt"/>
              <a:buAutoNum type="arabicPeriod"/>
            </a:pPr>
            <a:r>
              <a:rPr lang="sv-SE" dirty="0"/>
              <a:t>Uppbyggnad av organisationen</a:t>
            </a:r>
            <a:br>
              <a:rPr lang="sv-SE" dirty="0"/>
            </a:br>
            <a:r>
              <a:rPr lang="sv-SE" dirty="0"/>
              <a:t>   APT</a:t>
            </a:r>
            <a:br>
              <a:rPr lang="sv-SE" dirty="0"/>
            </a:br>
            <a:r>
              <a:rPr lang="sv-SE" dirty="0"/>
              <a:t>   SWOT</a:t>
            </a:r>
            <a:br>
              <a:rPr lang="sv-SE" dirty="0"/>
            </a:br>
            <a:r>
              <a:rPr lang="sv-SE" dirty="0"/>
              <a:t>   Risk- och konsekvensanalys av verksamheten</a:t>
            </a:r>
            <a:br>
              <a:rPr lang="sv-SE" dirty="0"/>
            </a:br>
            <a:r>
              <a:rPr lang="sv-SE" dirty="0"/>
              <a:t>   Möjlighetsbedömning</a:t>
            </a:r>
            <a:br>
              <a:rPr lang="sv-SE" dirty="0"/>
            </a:br>
            <a:r>
              <a:rPr lang="sv-SE" sz="2400" dirty="0"/>
              <a:t>- </a:t>
            </a:r>
            <a:r>
              <a:rPr lang="sv-SE" sz="2400" u="sng" dirty="0"/>
              <a:t>Riskbedömning av arbetsmiljön</a:t>
            </a:r>
            <a:br>
              <a:rPr lang="sv-SE" dirty="0"/>
            </a:br>
            <a:r>
              <a:rPr lang="sv-SE" dirty="0"/>
              <a:t>- Samverkan organisation</a:t>
            </a:r>
          </a:p>
        </p:txBody>
      </p:sp>
      <p:sp>
        <p:nvSpPr>
          <p:cNvPr id="4" name="Rubrik 3">
            <a:extLst>
              <a:ext uri="{FF2B5EF4-FFF2-40B4-BE49-F238E27FC236}">
                <a16:creationId xmlns:a16="http://schemas.microsoft.com/office/drawing/2014/main" id="{A4D04B58-3EC4-1A7A-6C86-AD42DD9AB3C1}"/>
              </a:ext>
            </a:extLst>
          </p:cNvPr>
          <p:cNvSpPr>
            <a:spLocks noGrp="1"/>
          </p:cNvSpPr>
          <p:nvPr>
            <p:ph type="ctrTitle"/>
          </p:nvPr>
        </p:nvSpPr>
        <p:spPr/>
        <p:txBody>
          <a:bodyPr/>
          <a:lstStyle/>
          <a:p>
            <a:r>
              <a:rPr lang="sv-SE" dirty="0"/>
              <a:t>Vad händer nu?</a:t>
            </a:r>
          </a:p>
        </p:txBody>
      </p:sp>
      <p:pic>
        <p:nvPicPr>
          <p:cNvPr id="3" name="Bild 2" descr="Märkesfäste1 med hel fyllning">
            <a:extLst>
              <a:ext uri="{FF2B5EF4-FFF2-40B4-BE49-F238E27FC236}">
                <a16:creationId xmlns:a16="http://schemas.microsoft.com/office/drawing/2014/main" id="{D63CFB6C-120C-AA2B-908F-C5EF64256DC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9111" y="2225103"/>
            <a:ext cx="307997" cy="307997"/>
          </a:xfrm>
          <a:prstGeom prst="rect">
            <a:avLst/>
          </a:prstGeom>
        </p:spPr>
      </p:pic>
      <p:pic>
        <p:nvPicPr>
          <p:cNvPr id="7" name="Bild 6" descr="Märkesfäste1 med hel fyllning">
            <a:extLst>
              <a:ext uri="{FF2B5EF4-FFF2-40B4-BE49-F238E27FC236}">
                <a16:creationId xmlns:a16="http://schemas.microsoft.com/office/drawing/2014/main" id="{578E8EA8-3CE9-D2F5-67CC-A8ADD332264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9110" y="2604453"/>
            <a:ext cx="307997" cy="307997"/>
          </a:xfrm>
          <a:prstGeom prst="rect">
            <a:avLst/>
          </a:prstGeom>
        </p:spPr>
      </p:pic>
      <p:pic>
        <p:nvPicPr>
          <p:cNvPr id="8" name="Bild 7" descr="Märkesfäste1 med hel fyllning">
            <a:extLst>
              <a:ext uri="{FF2B5EF4-FFF2-40B4-BE49-F238E27FC236}">
                <a16:creationId xmlns:a16="http://schemas.microsoft.com/office/drawing/2014/main" id="{189A37E3-5A24-0A77-E286-AD42E43C091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9109" y="3015750"/>
            <a:ext cx="307997" cy="307997"/>
          </a:xfrm>
          <a:prstGeom prst="rect">
            <a:avLst/>
          </a:prstGeom>
        </p:spPr>
      </p:pic>
      <p:pic>
        <p:nvPicPr>
          <p:cNvPr id="9" name="Bild 8" descr="Märkesfäste1 med hel fyllning">
            <a:extLst>
              <a:ext uri="{FF2B5EF4-FFF2-40B4-BE49-F238E27FC236}">
                <a16:creationId xmlns:a16="http://schemas.microsoft.com/office/drawing/2014/main" id="{E950896C-25FA-336A-559C-D0BF8F38301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9109" y="3463263"/>
            <a:ext cx="307997" cy="307997"/>
          </a:xfrm>
          <a:prstGeom prst="rect">
            <a:avLst/>
          </a:prstGeom>
        </p:spPr>
      </p:pic>
    </p:spTree>
    <p:extLst>
      <p:ext uri="{BB962C8B-B14F-4D97-AF65-F5344CB8AC3E}">
        <p14:creationId xmlns:p14="http://schemas.microsoft.com/office/powerpoint/2010/main" val="30493078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600E8F4B-E316-6F68-DB93-DB3E1661DC70}"/>
              </a:ext>
            </a:extLst>
          </p:cNvPr>
          <p:cNvSpPr>
            <a:spLocks noGrp="1"/>
          </p:cNvSpPr>
          <p:nvPr>
            <p:ph type="ctrTitle"/>
          </p:nvPr>
        </p:nvSpPr>
        <p:spPr/>
        <p:txBody>
          <a:bodyPr/>
          <a:lstStyle/>
          <a:p>
            <a:r>
              <a:rPr lang="sv-SE" dirty="0"/>
              <a:t>Risk- och konsekvensanalys ur ett verksamhetsperspektiv</a:t>
            </a:r>
          </a:p>
        </p:txBody>
      </p:sp>
      <p:sp>
        <p:nvSpPr>
          <p:cNvPr id="4" name="Underrubrik 3">
            <a:extLst>
              <a:ext uri="{FF2B5EF4-FFF2-40B4-BE49-F238E27FC236}">
                <a16:creationId xmlns:a16="http://schemas.microsoft.com/office/drawing/2014/main" id="{F9A6012F-2F45-0DB3-DABA-AD14BAC1E768}"/>
              </a:ext>
            </a:extLst>
          </p:cNvPr>
          <p:cNvSpPr>
            <a:spLocks noGrp="1"/>
          </p:cNvSpPr>
          <p:nvPr>
            <p:ph type="subTitle" idx="1"/>
          </p:nvPr>
        </p:nvSpPr>
        <p:spPr/>
        <p:txBody>
          <a:bodyPr/>
          <a:lstStyle/>
          <a:p>
            <a:endParaRPr lang="sv-SE" dirty="0"/>
          </a:p>
        </p:txBody>
      </p:sp>
    </p:spTree>
    <p:extLst>
      <p:ext uri="{BB962C8B-B14F-4D97-AF65-F5344CB8AC3E}">
        <p14:creationId xmlns:p14="http://schemas.microsoft.com/office/powerpoint/2010/main" val="5364185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688CAE85-EEBA-714C-0B74-E6690A0C96F1}"/>
              </a:ext>
            </a:extLst>
          </p:cNvPr>
          <p:cNvSpPr>
            <a:spLocks noGrp="1"/>
          </p:cNvSpPr>
          <p:nvPr>
            <p:ph type="body" sz="half" idx="2"/>
          </p:nvPr>
        </p:nvSpPr>
        <p:spPr>
          <a:xfrm>
            <a:off x="874712" y="1440000"/>
            <a:ext cx="9576883" cy="3399356"/>
          </a:xfrm>
        </p:spPr>
        <p:txBody>
          <a:bodyPr/>
          <a:lstStyle/>
          <a:p>
            <a:r>
              <a:rPr lang="sv-SE" dirty="0"/>
              <a:t>Risk- och konsekvensanalysen är till för att klargöra om det är något som behöver hanteras ur ett verksamhetsperspektiv avseende organisationsförslaget.  Frågor som kan behöva hanteras är exempelvis:</a:t>
            </a:r>
          </a:p>
          <a:p>
            <a:pPr marL="285750" indent="-285750">
              <a:buFont typeface="Arial" panose="020B0604020202020204" pitchFamily="34" charset="0"/>
              <a:buChar char="•"/>
            </a:pPr>
            <a:r>
              <a:rPr lang="sv-SE" dirty="0"/>
              <a:t>Är det något i organisationsförslaget som behöver hanteras för att möta nya socialtjänstlagen?</a:t>
            </a:r>
          </a:p>
          <a:p>
            <a:pPr marL="285750" indent="-285750">
              <a:buFont typeface="Arial" panose="020B0604020202020204" pitchFamily="34" charset="0"/>
              <a:buChar char="•"/>
            </a:pPr>
            <a:r>
              <a:rPr lang="sv-SE" dirty="0"/>
              <a:t>Behöver arbetssätt förtydligas, exempelvis samarbete mellan olika delar i verksamheten?</a:t>
            </a:r>
          </a:p>
          <a:p>
            <a:pPr marL="285750" indent="-285750">
              <a:buFont typeface="Arial" panose="020B0604020202020204" pitchFamily="34" charset="0"/>
              <a:buChar char="•"/>
            </a:pPr>
            <a:r>
              <a:rPr lang="sv-SE" dirty="0"/>
              <a:t>Är det något i organisationsförslaget som gör att det finns risk att arbetsuppgifter hamnar mellan stolarna?</a:t>
            </a:r>
          </a:p>
          <a:p>
            <a:endParaRPr lang="sv-SE" dirty="0"/>
          </a:p>
        </p:txBody>
      </p:sp>
      <p:sp>
        <p:nvSpPr>
          <p:cNvPr id="4" name="Rubrik 3">
            <a:extLst>
              <a:ext uri="{FF2B5EF4-FFF2-40B4-BE49-F238E27FC236}">
                <a16:creationId xmlns:a16="http://schemas.microsoft.com/office/drawing/2014/main" id="{844CA68A-7B5C-980F-6A2C-8DF54528B39A}"/>
              </a:ext>
            </a:extLst>
          </p:cNvPr>
          <p:cNvSpPr>
            <a:spLocks noGrp="1"/>
          </p:cNvSpPr>
          <p:nvPr>
            <p:ph type="ctrTitle"/>
          </p:nvPr>
        </p:nvSpPr>
        <p:spPr>
          <a:xfrm>
            <a:off x="874713" y="319127"/>
            <a:ext cx="10464000" cy="1107996"/>
          </a:xfrm>
        </p:spPr>
        <p:txBody>
          <a:bodyPr/>
          <a:lstStyle/>
          <a:p>
            <a:r>
              <a:rPr lang="sv-SE" dirty="0"/>
              <a:t>Risk- och konsekvensanalys ur ett verksamhetsperspektiv</a:t>
            </a:r>
          </a:p>
        </p:txBody>
      </p:sp>
    </p:spTree>
    <p:extLst>
      <p:ext uri="{BB962C8B-B14F-4D97-AF65-F5344CB8AC3E}">
        <p14:creationId xmlns:p14="http://schemas.microsoft.com/office/powerpoint/2010/main" val="5713084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688CAE85-EEBA-714C-0B74-E6690A0C96F1}"/>
              </a:ext>
            </a:extLst>
          </p:cNvPr>
          <p:cNvSpPr>
            <a:spLocks noGrp="1"/>
          </p:cNvSpPr>
          <p:nvPr>
            <p:ph type="body" sz="half" idx="2"/>
          </p:nvPr>
        </p:nvSpPr>
        <p:spPr>
          <a:xfrm>
            <a:off x="874712" y="1440000"/>
            <a:ext cx="9576883" cy="1860473"/>
          </a:xfrm>
        </p:spPr>
        <p:txBody>
          <a:bodyPr/>
          <a:lstStyle/>
          <a:p>
            <a:pPr marL="285750" indent="-285750">
              <a:buFont typeface="Arial" panose="020B0604020202020204" pitchFamily="34" charset="0"/>
              <a:buChar char="•"/>
            </a:pPr>
            <a:r>
              <a:rPr lang="sv-SE" dirty="0"/>
              <a:t>22 risker för verksamheten är identifierade</a:t>
            </a:r>
          </a:p>
          <a:p>
            <a:pPr marL="285750" indent="-285750">
              <a:buFont typeface="Arial" panose="020B0604020202020204" pitchFamily="34" charset="0"/>
              <a:buChar char="•"/>
            </a:pPr>
            <a:r>
              <a:rPr lang="sv-SE" dirty="0"/>
              <a:t>Bygger på hot och svagheter från </a:t>
            </a:r>
            <a:r>
              <a:rPr lang="sv-SE" dirty="0" err="1"/>
              <a:t>SWOTarna</a:t>
            </a:r>
            <a:endParaRPr lang="sv-SE" dirty="0"/>
          </a:p>
          <a:p>
            <a:pPr marL="285750" indent="-285750">
              <a:buFont typeface="Arial" panose="020B0604020202020204" pitchFamily="34" charset="0"/>
              <a:buChar char="•"/>
            </a:pPr>
            <a:r>
              <a:rPr lang="sv-SE" dirty="0"/>
              <a:t>En del finns redan i nuvarande organisation</a:t>
            </a:r>
          </a:p>
          <a:p>
            <a:pPr marL="285750" indent="-285750">
              <a:buFont typeface="Arial" panose="020B0604020202020204" pitchFamily="34" charset="0"/>
              <a:buChar char="•"/>
            </a:pPr>
            <a:r>
              <a:rPr lang="sv-SE" dirty="0"/>
              <a:t>Kommer publiceras på intranätet</a:t>
            </a:r>
          </a:p>
        </p:txBody>
      </p:sp>
      <p:sp>
        <p:nvSpPr>
          <p:cNvPr id="4" name="Rubrik 3">
            <a:extLst>
              <a:ext uri="{FF2B5EF4-FFF2-40B4-BE49-F238E27FC236}">
                <a16:creationId xmlns:a16="http://schemas.microsoft.com/office/drawing/2014/main" id="{844CA68A-7B5C-980F-6A2C-8DF54528B39A}"/>
              </a:ext>
            </a:extLst>
          </p:cNvPr>
          <p:cNvSpPr>
            <a:spLocks noGrp="1"/>
          </p:cNvSpPr>
          <p:nvPr>
            <p:ph type="ctrTitle"/>
          </p:nvPr>
        </p:nvSpPr>
        <p:spPr>
          <a:xfrm>
            <a:off x="874713" y="319127"/>
            <a:ext cx="10464000" cy="1107996"/>
          </a:xfrm>
        </p:spPr>
        <p:txBody>
          <a:bodyPr/>
          <a:lstStyle/>
          <a:p>
            <a:r>
              <a:rPr lang="sv-SE" dirty="0"/>
              <a:t>Risk- och konsekvensanalys ur ett verksamhetsperspektiv</a:t>
            </a:r>
          </a:p>
        </p:txBody>
      </p:sp>
    </p:spTree>
    <p:extLst>
      <p:ext uri="{BB962C8B-B14F-4D97-AF65-F5344CB8AC3E}">
        <p14:creationId xmlns:p14="http://schemas.microsoft.com/office/powerpoint/2010/main" val="1767875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600E8F4B-E316-6F68-DB93-DB3E1661DC70}"/>
              </a:ext>
            </a:extLst>
          </p:cNvPr>
          <p:cNvSpPr>
            <a:spLocks noGrp="1"/>
          </p:cNvSpPr>
          <p:nvPr>
            <p:ph type="ctrTitle"/>
          </p:nvPr>
        </p:nvSpPr>
        <p:spPr/>
        <p:txBody>
          <a:bodyPr/>
          <a:lstStyle/>
          <a:p>
            <a:r>
              <a:rPr lang="sv-SE" dirty="0"/>
              <a:t>Riskbedömning av arbetsmiljön</a:t>
            </a:r>
          </a:p>
        </p:txBody>
      </p:sp>
      <p:sp>
        <p:nvSpPr>
          <p:cNvPr id="4" name="Underrubrik 3">
            <a:extLst>
              <a:ext uri="{FF2B5EF4-FFF2-40B4-BE49-F238E27FC236}">
                <a16:creationId xmlns:a16="http://schemas.microsoft.com/office/drawing/2014/main" id="{F9A6012F-2F45-0DB3-DABA-AD14BAC1E768}"/>
              </a:ext>
            </a:extLst>
          </p:cNvPr>
          <p:cNvSpPr>
            <a:spLocks noGrp="1"/>
          </p:cNvSpPr>
          <p:nvPr>
            <p:ph type="subTitle" idx="1"/>
          </p:nvPr>
        </p:nvSpPr>
        <p:spPr/>
        <p:txBody>
          <a:bodyPr/>
          <a:lstStyle/>
          <a:p>
            <a:endParaRPr lang="sv-SE" dirty="0"/>
          </a:p>
        </p:txBody>
      </p:sp>
    </p:spTree>
    <p:extLst>
      <p:ext uri="{BB962C8B-B14F-4D97-AF65-F5344CB8AC3E}">
        <p14:creationId xmlns:p14="http://schemas.microsoft.com/office/powerpoint/2010/main" val="13279584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9B79867E-0AF4-188A-A598-2CE7859124CD}"/>
              </a:ext>
            </a:extLst>
          </p:cNvPr>
          <p:cNvSpPr>
            <a:spLocks noGrp="1"/>
          </p:cNvSpPr>
          <p:nvPr>
            <p:ph type="body" sz="half" idx="2"/>
          </p:nvPr>
        </p:nvSpPr>
        <p:spPr>
          <a:xfrm>
            <a:off x="874712" y="1440000"/>
            <a:ext cx="9576883" cy="1860473"/>
          </a:xfrm>
        </p:spPr>
        <p:txBody>
          <a:bodyPr/>
          <a:lstStyle/>
          <a:p>
            <a:pPr marL="285750" indent="-285750">
              <a:buFont typeface="Arial" panose="020B0604020202020204" pitchFamily="34" charset="0"/>
              <a:buChar char="•"/>
            </a:pPr>
            <a:r>
              <a:rPr lang="sv-SE" dirty="0"/>
              <a:t>Riskbedömning sker på Uppbyggnaden av organisationen</a:t>
            </a:r>
          </a:p>
          <a:p>
            <a:pPr marL="285750" indent="-285750">
              <a:buFont typeface="Arial" panose="020B0604020202020204" pitchFamily="34" charset="0"/>
              <a:buChar char="•"/>
            </a:pPr>
            <a:r>
              <a:rPr lang="sv-SE" dirty="0"/>
              <a:t>Sker i samverkan med de fackliga organisationerna</a:t>
            </a:r>
          </a:p>
          <a:p>
            <a:pPr marL="285750" indent="-285750">
              <a:buFont typeface="Arial" panose="020B0604020202020204" pitchFamily="34" charset="0"/>
              <a:buChar char="•"/>
            </a:pPr>
            <a:r>
              <a:rPr lang="sv-SE" dirty="0"/>
              <a:t>Riskbedömning i det verksamhetsnära arbetet sker när vi är framme i steg 8 i processen</a:t>
            </a:r>
          </a:p>
          <a:p>
            <a:pPr marL="285750" indent="-285750">
              <a:buFont typeface="Arial" panose="020B0604020202020204" pitchFamily="34" charset="0"/>
              <a:buChar char="•"/>
            </a:pPr>
            <a:r>
              <a:rPr lang="sv-SE" dirty="0"/>
              <a:t>Kommer publiceras på intranät </a:t>
            </a:r>
          </a:p>
        </p:txBody>
      </p:sp>
      <p:sp>
        <p:nvSpPr>
          <p:cNvPr id="4" name="Rubrik 3">
            <a:extLst>
              <a:ext uri="{FF2B5EF4-FFF2-40B4-BE49-F238E27FC236}">
                <a16:creationId xmlns:a16="http://schemas.microsoft.com/office/drawing/2014/main" id="{F64B3FBE-1DA1-A41D-6300-F4A6462D4DC9}"/>
              </a:ext>
            </a:extLst>
          </p:cNvPr>
          <p:cNvSpPr>
            <a:spLocks noGrp="1"/>
          </p:cNvSpPr>
          <p:nvPr>
            <p:ph type="ctrTitle"/>
          </p:nvPr>
        </p:nvSpPr>
        <p:spPr>
          <a:xfrm>
            <a:off x="874713" y="873125"/>
            <a:ext cx="10464000" cy="553998"/>
          </a:xfrm>
        </p:spPr>
        <p:txBody>
          <a:bodyPr/>
          <a:lstStyle/>
          <a:p>
            <a:r>
              <a:rPr lang="sv-SE" dirty="0"/>
              <a:t>Riskbedömning av arbetsmiljön</a:t>
            </a:r>
          </a:p>
        </p:txBody>
      </p:sp>
    </p:spTree>
    <p:extLst>
      <p:ext uri="{BB962C8B-B14F-4D97-AF65-F5344CB8AC3E}">
        <p14:creationId xmlns:p14="http://schemas.microsoft.com/office/powerpoint/2010/main" val="3412412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9B79867E-0AF4-188A-A598-2CE7859124CD}"/>
              </a:ext>
            </a:extLst>
          </p:cNvPr>
          <p:cNvSpPr>
            <a:spLocks noGrp="1"/>
          </p:cNvSpPr>
          <p:nvPr>
            <p:ph type="body" sz="half" idx="2"/>
          </p:nvPr>
        </p:nvSpPr>
        <p:spPr>
          <a:xfrm>
            <a:off x="874712" y="1440000"/>
            <a:ext cx="9576883" cy="2137472"/>
          </a:xfrm>
        </p:spPr>
        <p:txBody>
          <a:bodyPr/>
          <a:lstStyle/>
          <a:p>
            <a:pPr marL="285750" indent="-285750">
              <a:buFont typeface="Arial" panose="020B0604020202020204" pitchFamily="34" charset="0"/>
              <a:buChar char="•"/>
            </a:pPr>
            <a:r>
              <a:rPr lang="sv-SE" dirty="0"/>
              <a:t>Viktigt att fortsätta omhänderta arbetsmiljön i nuvarande organisation och arbeta med den</a:t>
            </a:r>
          </a:p>
          <a:p>
            <a:pPr marL="285750" indent="-285750">
              <a:buFont typeface="Arial" panose="020B0604020202020204" pitchFamily="34" charset="0"/>
              <a:buChar char="•"/>
            </a:pPr>
            <a:r>
              <a:rPr lang="sv-SE" dirty="0"/>
              <a:t>Arbetsmiljö är den viktigaste punkten på arbetsplatsträffen (APT)</a:t>
            </a:r>
          </a:p>
          <a:p>
            <a:pPr marL="285750" indent="-285750">
              <a:buFont typeface="Arial" panose="020B0604020202020204" pitchFamily="34" charset="0"/>
              <a:buChar char="•"/>
            </a:pPr>
            <a:r>
              <a:rPr lang="sv-SE" dirty="0"/>
              <a:t>Arbetsmiljöarbetet i organisationsförändringen är för att säkerställa en god arbetsmiljö framåt</a:t>
            </a:r>
          </a:p>
          <a:p>
            <a:pPr marL="285750" indent="-285750">
              <a:buFont typeface="Arial" panose="020B0604020202020204" pitchFamily="34" charset="0"/>
              <a:buChar char="•"/>
            </a:pPr>
            <a:endParaRPr lang="sv-SE" dirty="0"/>
          </a:p>
        </p:txBody>
      </p:sp>
      <p:sp>
        <p:nvSpPr>
          <p:cNvPr id="4" name="Rubrik 3">
            <a:extLst>
              <a:ext uri="{FF2B5EF4-FFF2-40B4-BE49-F238E27FC236}">
                <a16:creationId xmlns:a16="http://schemas.microsoft.com/office/drawing/2014/main" id="{F64B3FBE-1DA1-A41D-6300-F4A6462D4DC9}"/>
              </a:ext>
            </a:extLst>
          </p:cNvPr>
          <p:cNvSpPr>
            <a:spLocks noGrp="1"/>
          </p:cNvSpPr>
          <p:nvPr>
            <p:ph type="ctrTitle"/>
          </p:nvPr>
        </p:nvSpPr>
        <p:spPr>
          <a:xfrm>
            <a:off x="874713" y="873125"/>
            <a:ext cx="10464000" cy="553998"/>
          </a:xfrm>
        </p:spPr>
        <p:txBody>
          <a:bodyPr/>
          <a:lstStyle/>
          <a:p>
            <a:r>
              <a:rPr lang="sv-SE" dirty="0"/>
              <a:t>Arbetsmiljöarbete</a:t>
            </a:r>
          </a:p>
        </p:txBody>
      </p:sp>
    </p:spTree>
    <p:extLst>
      <p:ext uri="{BB962C8B-B14F-4D97-AF65-F5344CB8AC3E}">
        <p14:creationId xmlns:p14="http://schemas.microsoft.com/office/powerpoint/2010/main" val="1564608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9B79867E-0AF4-188A-A598-2CE7859124CD}"/>
              </a:ext>
            </a:extLst>
          </p:cNvPr>
          <p:cNvSpPr>
            <a:spLocks noGrp="1"/>
          </p:cNvSpPr>
          <p:nvPr>
            <p:ph type="body" sz="half" idx="2"/>
          </p:nvPr>
        </p:nvSpPr>
        <p:spPr>
          <a:xfrm>
            <a:off x="874712" y="1440000"/>
            <a:ext cx="9576883" cy="1429586"/>
          </a:xfrm>
        </p:spPr>
        <p:txBody>
          <a:bodyPr/>
          <a:lstStyle/>
          <a:p>
            <a:pPr marL="285750" indent="-285750">
              <a:buFont typeface="Arial" panose="020B0604020202020204" pitchFamily="34" charset="0"/>
              <a:buChar char="•"/>
            </a:pPr>
            <a:r>
              <a:rPr lang="sv-SE" dirty="0"/>
              <a:t>Gå genom presentationen med din arbetsgrupp</a:t>
            </a:r>
          </a:p>
          <a:p>
            <a:pPr marL="285750" indent="-285750">
              <a:buFont typeface="Arial" panose="020B0604020202020204" pitchFamily="34" charset="0"/>
              <a:buChar char="•"/>
            </a:pPr>
            <a:r>
              <a:rPr lang="sv-SE" dirty="0"/>
              <a:t>Eventuella frågor och synpunkter hanteras i linjeorganisationen</a:t>
            </a:r>
          </a:p>
          <a:p>
            <a:pPr marL="285750" indent="-285750">
              <a:buFont typeface="Arial" panose="020B0604020202020204" pitchFamily="34" charset="0"/>
              <a:buChar char="•"/>
            </a:pPr>
            <a:r>
              <a:rPr lang="sv-SE" dirty="0"/>
              <a:t>Hålla arbetsmiljöarbetet levande</a:t>
            </a:r>
          </a:p>
        </p:txBody>
      </p:sp>
      <p:sp>
        <p:nvSpPr>
          <p:cNvPr id="4" name="Rubrik 3">
            <a:extLst>
              <a:ext uri="{FF2B5EF4-FFF2-40B4-BE49-F238E27FC236}">
                <a16:creationId xmlns:a16="http://schemas.microsoft.com/office/drawing/2014/main" id="{F64B3FBE-1DA1-A41D-6300-F4A6462D4DC9}"/>
              </a:ext>
            </a:extLst>
          </p:cNvPr>
          <p:cNvSpPr>
            <a:spLocks noGrp="1"/>
          </p:cNvSpPr>
          <p:nvPr>
            <p:ph type="ctrTitle"/>
          </p:nvPr>
        </p:nvSpPr>
        <p:spPr>
          <a:xfrm>
            <a:off x="874713" y="873125"/>
            <a:ext cx="10464000" cy="553998"/>
          </a:xfrm>
        </p:spPr>
        <p:txBody>
          <a:bodyPr/>
          <a:lstStyle/>
          <a:p>
            <a:r>
              <a:rPr lang="sv-SE" dirty="0"/>
              <a:t>Ditt uppdrag</a:t>
            </a:r>
          </a:p>
        </p:txBody>
      </p:sp>
    </p:spTree>
    <p:extLst>
      <p:ext uri="{BB962C8B-B14F-4D97-AF65-F5344CB8AC3E}">
        <p14:creationId xmlns:p14="http://schemas.microsoft.com/office/powerpoint/2010/main" val="2974181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473D7287-B596-8267-BA11-E97BE96AD43B}"/>
              </a:ext>
            </a:extLst>
          </p:cNvPr>
          <p:cNvSpPr>
            <a:spLocks noGrp="1"/>
          </p:cNvSpPr>
          <p:nvPr>
            <p:ph type="body" sz="half" idx="2"/>
          </p:nvPr>
        </p:nvSpPr>
        <p:spPr/>
        <p:txBody>
          <a:bodyPr/>
          <a:lstStyle/>
          <a:p>
            <a:pPr marL="285750" indent="-285750">
              <a:buFont typeface="Arial" panose="020B0604020202020204" pitchFamily="34" charset="0"/>
              <a:buChar char="•"/>
            </a:pPr>
            <a:endParaRPr lang="sv-SE" dirty="0"/>
          </a:p>
        </p:txBody>
      </p:sp>
      <p:sp>
        <p:nvSpPr>
          <p:cNvPr id="4" name="Rubrik 3">
            <a:extLst>
              <a:ext uri="{FF2B5EF4-FFF2-40B4-BE49-F238E27FC236}">
                <a16:creationId xmlns:a16="http://schemas.microsoft.com/office/drawing/2014/main" id="{A4D04B58-3EC4-1A7A-6C86-AD42DD9AB3C1}"/>
              </a:ext>
            </a:extLst>
          </p:cNvPr>
          <p:cNvSpPr>
            <a:spLocks noGrp="1"/>
          </p:cNvSpPr>
          <p:nvPr>
            <p:ph type="ctrTitle"/>
          </p:nvPr>
        </p:nvSpPr>
        <p:spPr/>
        <p:txBody>
          <a:bodyPr/>
          <a:lstStyle/>
          <a:p>
            <a:r>
              <a:rPr lang="sv-SE" dirty="0"/>
              <a:t>Tidslinje</a:t>
            </a:r>
          </a:p>
        </p:txBody>
      </p:sp>
      <p:graphicFrame>
        <p:nvGraphicFramePr>
          <p:cNvPr id="3" name="Diagram 2">
            <a:extLst>
              <a:ext uri="{FF2B5EF4-FFF2-40B4-BE49-F238E27FC236}">
                <a16:creationId xmlns:a16="http://schemas.microsoft.com/office/drawing/2014/main" id="{A26BA7E6-191A-1B79-CF05-7784CBA2911B}"/>
              </a:ext>
            </a:extLst>
          </p:cNvPr>
          <p:cNvGraphicFramePr/>
          <p:nvPr>
            <p:extLst>
              <p:ext uri="{D42A27DB-BD31-4B8C-83A1-F6EECF244321}">
                <p14:modId xmlns:p14="http://schemas.microsoft.com/office/powerpoint/2010/main" val="606673869"/>
              </p:ext>
            </p:extLst>
          </p:nvPr>
        </p:nvGraphicFramePr>
        <p:xfrm>
          <a:off x="173079" y="2300073"/>
          <a:ext cx="11695071" cy="31179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810244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9B79867E-0AF4-188A-A598-2CE7859124CD}"/>
              </a:ext>
            </a:extLst>
          </p:cNvPr>
          <p:cNvSpPr>
            <a:spLocks noGrp="1"/>
          </p:cNvSpPr>
          <p:nvPr>
            <p:ph type="body" sz="half" idx="2"/>
          </p:nvPr>
        </p:nvSpPr>
        <p:spPr>
          <a:xfrm>
            <a:off x="874712" y="1440000"/>
            <a:ext cx="9576883" cy="2814580"/>
          </a:xfrm>
        </p:spPr>
        <p:txBody>
          <a:bodyPr/>
          <a:lstStyle/>
          <a:p>
            <a:pPr rtl="0"/>
            <a:r>
              <a:rPr lang="sv-SE" dirty="0">
                <a:effectLst/>
              </a:rPr>
              <a:t>Vi bygger en modern organisation </a:t>
            </a:r>
            <a:r>
              <a:rPr lang="sv-SE" dirty="0"/>
              <a:t>utifrån </a:t>
            </a:r>
            <a:r>
              <a:rPr lang="sv-SE" dirty="0">
                <a:effectLst/>
              </a:rPr>
              <a:t>hur samhället ser ut idag och den utveckling vi ser framåt. Det handlar om förbättrad struktur, kvalitet, resursanvändning och vår förmåga att vara en attraktiv arbetsgivare. Med fullt fokus på vårt kärnuppdrag.</a:t>
            </a:r>
          </a:p>
          <a:p>
            <a:pPr rtl="0"/>
            <a:r>
              <a:rPr lang="sv-SE" dirty="0">
                <a:effectLst/>
              </a:rPr>
              <a:t>Med den nya organisationen möjliggör vi ett mer förebyggande arbete där vi kan erbjuda stadens invånare tidiga insatser för en ökad självständighet. </a:t>
            </a:r>
            <a:endParaRPr lang="sv-SE" dirty="0"/>
          </a:p>
          <a:p>
            <a:pPr rtl="0"/>
            <a:r>
              <a:rPr lang="sv-SE" dirty="0">
                <a:effectLst/>
              </a:rPr>
              <a:t>Genom nya samarbetsytor och verksamhetsområden frigör vi vår fulla potential som organisation och som enskilda medarbetare. Tillsammans utnyttjar vi den erfarenhet och kompetens som vi har. </a:t>
            </a:r>
          </a:p>
        </p:txBody>
      </p:sp>
      <p:sp>
        <p:nvSpPr>
          <p:cNvPr id="4" name="Rubrik 3">
            <a:extLst>
              <a:ext uri="{FF2B5EF4-FFF2-40B4-BE49-F238E27FC236}">
                <a16:creationId xmlns:a16="http://schemas.microsoft.com/office/drawing/2014/main" id="{F64B3FBE-1DA1-A41D-6300-F4A6462D4DC9}"/>
              </a:ext>
            </a:extLst>
          </p:cNvPr>
          <p:cNvSpPr>
            <a:spLocks noGrp="1"/>
          </p:cNvSpPr>
          <p:nvPr>
            <p:ph type="ctrTitle"/>
          </p:nvPr>
        </p:nvSpPr>
        <p:spPr>
          <a:xfrm>
            <a:off x="874713" y="873125"/>
            <a:ext cx="10464000" cy="553998"/>
          </a:xfrm>
        </p:spPr>
        <p:txBody>
          <a:bodyPr/>
          <a:lstStyle/>
          <a:p>
            <a:r>
              <a:rPr lang="sv-SE" dirty="0"/>
              <a:t>Socialförvaltningen 2024</a:t>
            </a:r>
          </a:p>
        </p:txBody>
      </p:sp>
    </p:spTree>
    <p:extLst>
      <p:ext uri="{BB962C8B-B14F-4D97-AF65-F5344CB8AC3E}">
        <p14:creationId xmlns:p14="http://schemas.microsoft.com/office/powerpoint/2010/main" val="1790934676"/>
      </p:ext>
    </p:extLst>
  </p:cSld>
  <p:clrMapOvr>
    <a:masterClrMapping/>
  </p:clrMapOvr>
</p:sld>
</file>

<file path=ppt/theme/theme1.xml><?xml version="1.0" encoding="utf-8"?>
<a:theme xmlns:a="http://schemas.openxmlformats.org/drawingml/2006/main" name="1_HBG-Helsingborgstegel">
  <a:themeElements>
    <a:clrScheme name="HBG_Tegel">
      <a:dk1>
        <a:srgbClr val="1A355C"/>
      </a:dk1>
      <a:lt1>
        <a:srgbClr val="FEFFFF"/>
      </a:lt1>
      <a:dk2>
        <a:srgbClr val="75232F"/>
      </a:dk2>
      <a:lt2>
        <a:srgbClr val="FFDBE5"/>
      </a:lt2>
      <a:accent1>
        <a:srgbClr val="DA281C"/>
      </a:accent1>
      <a:accent2>
        <a:srgbClr val="76232F"/>
      </a:accent2>
      <a:accent3>
        <a:srgbClr val="F642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D0A8BE35-0D78-194C-BFBA-6BFC52B69E76}"/>
    </a:ext>
  </a:extLst>
</a:theme>
</file>

<file path=ppt/theme/theme2.xml><?xml version="1.0" encoding="utf-8"?>
<a:theme xmlns:a="http://schemas.openxmlformats.org/drawingml/2006/main" name="2_HBG-Palsjo">
  <a:themeElements>
    <a:clrScheme name="HBG_Palsjo-2">
      <a:dk1>
        <a:srgbClr val="1A355C"/>
      </a:dk1>
      <a:lt1>
        <a:srgbClr val="FEFFFF"/>
      </a:lt1>
      <a:dk2>
        <a:srgbClr val="00833D"/>
      </a:dk2>
      <a:lt2>
        <a:srgbClr val="ECE7E1"/>
      </a:lt2>
      <a:accent1>
        <a:srgbClr val="00BFB3"/>
      </a:accent1>
      <a:accent2>
        <a:srgbClr val="0071CE"/>
      </a:accent2>
      <a:accent3>
        <a:srgbClr val="1B365D"/>
      </a:accent3>
      <a:accent4>
        <a:srgbClr val="00833C"/>
      </a:accent4>
      <a:accent5>
        <a:srgbClr val="7FC19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61659E7-1DD0-FE44-8F71-EF841F5B2422}"/>
    </a:ext>
  </a:extLst>
</a:theme>
</file>

<file path=ppt/theme/theme3.xml><?xml version="1.0" encoding="utf-8"?>
<a:theme xmlns:a="http://schemas.openxmlformats.org/drawingml/2006/main" name="3_HBG-Vintersund">
  <a:themeElements>
    <a:clrScheme name="HBG_Vintersund">
      <a:dk1>
        <a:srgbClr val="1A355C"/>
      </a:dk1>
      <a:lt1>
        <a:srgbClr val="FEFFFF"/>
      </a:lt1>
      <a:dk2>
        <a:srgbClr val="1A355C"/>
      </a:dk2>
      <a:lt2>
        <a:srgbClr val="EEF5FB"/>
      </a:lt2>
      <a:accent1>
        <a:srgbClr val="0071CE"/>
      </a:accent1>
      <a:accent2>
        <a:srgbClr val="00C2B3"/>
      </a:accent2>
      <a:accent3>
        <a:srgbClr val="0F3660"/>
      </a:accent3>
      <a:accent4>
        <a:srgbClr val="7FB8E6"/>
      </a:accent4>
      <a:accent5>
        <a:srgbClr val="7FDFD9"/>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49F6D4E3-406E-C845-AEDE-A73ECF7DC068}"/>
    </a:ext>
  </a:extLst>
</a:theme>
</file>

<file path=ppt/theme/theme4.xml><?xml version="1.0" encoding="utf-8"?>
<a:theme xmlns:a="http://schemas.openxmlformats.org/drawingml/2006/main" name="4_HBG-Raps">
  <a:themeElements>
    <a:clrScheme name="HBG_Gul">
      <a:dk1>
        <a:srgbClr val="1A355C"/>
      </a:dk1>
      <a:lt1>
        <a:srgbClr val="FEFFFF"/>
      </a:lt1>
      <a:dk2>
        <a:srgbClr val="EFB323"/>
      </a:dk2>
      <a:lt2>
        <a:srgbClr val="ECE7E1"/>
      </a:lt2>
      <a:accent1>
        <a:srgbClr val="E35105"/>
      </a:accent1>
      <a:accent2>
        <a:srgbClr val="75232F"/>
      </a:accent2>
      <a:accent3>
        <a:srgbClr val="ED00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770E2F6C-A769-3C4A-83D4-9A06265A54CB}"/>
    </a:ext>
  </a:extLst>
</a:theme>
</file>

<file path=ppt/theme/theme5.xml><?xml version="1.0" encoding="utf-8"?>
<a:theme xmlns:a="http://schemas.openxmlformats.org/drawingml/2006/main" name="5_HBG-Sommarsund">
  <a:themeElements>
    <a:clrScheme name="HBG_Sommarsund">
      <a:dk1>
        <a:srgbClr val="1A355C"/>
      </a:dk1>
      <a:lt1>
        <a:srgbClr val="FEFFFF"/>
      </a:lt1>
      <a:dk2>
        <a:srgbClr val="00C2B3"/>
      </a:dk2>
      <a:lt2>
        <a:srgbClr val="EAE7E0"/>
      </a:lt2>
      <a:accent1>
        <a:srgbClr val="008633"/>
      </a:accent1>
      <a:accent2>
        <a:srgbClr val="0074D4"/>
      </a:accent2>
      <a:accent3>
        <a:srgbClr val="0F3660"/>
      </a:accent3>
      <a:accent4>
        <a:srgbClr val="00BFB3"/>
      </a:accent4>
      <a:accent5>
        <a:srgbClr val="7FC19E"/>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E5C19ECD-84A7-B142-B410-F5CD5DD6DB10}"/>
    </a:ext>
  </a:extLst>
</a:theme>
</file>

<file path=ppt/theme/theme6.xml><?xml version="1.0" encoding="utf-8"?>
<a:theme xmlns:a="http://schemas.openxmlformats.org/drawingml/2006/main" name="6_HBG-Vit-Rhododendron">
  <a:themeElements>
    <a:clrScheme name="HBG_Ljus_Tegel">
      <a:dk1>
        <a:srgbClr val="75232F"/>
      </a:dk1>
      <a:lt1>
        <a:srgbClr val="FFFFFF"/>
      </a:lt1>
      <a:dk2>
        <a:srgbClr val="FEEEF2"/>
      </a:dk2>
      <a:lt2>
        <a:srgbClr val="FEFFFF"/>
      </a:lt2>
      <a:accent1>
        <a:srgbClr val="DA281C"/>
      </a:accent1>
      <a:accent2>
        <a:srgbClr val="76232F"/>
      </a:accent2>
      <a:accent3>
        <a:srgbClr val="E35105"/>
      </a:accent3>
      <a:accent4>
        <a:srgbClr val="F0B323"/>
      </a:accent4>
      <a:accent5>
        <a:srgbClr val="BA9197"/>
      </a:accent5>
      <a:accent6>
        <a:srgbClr val="EC938D"/>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5F504634-346A-AB4E-8DB8-2C521B2F4541}"/>
    </a:ext>
  </a:extLst>
</a:theme>
</file>

<file path=ppt/theme/theme7.xml><?xml version="1.0" encoding="utf-8"?>
<a:theme xmlns:a="http://schemas.openxmlformats.org/drawingml/2006/main" name="7_HBG-Vit-Bris">
  <a:themeElements>
    <a:clrScheme name="HBG_Ljus_Vintersund">
      <a:dk1>
        <a:srgbClr val="0F3660"/>
      </a:dk1>
      <a:lt1>
        <a:srgbClr val="FFFFFF"/>
      </a:lt1>
      <a:dk2>
        <a:srgbClr val="DEEBF7"/>
      </a:dk2>
      <a:lt2>
        <a:srgbClr val="FEFFFF"/>
      </a:lt2>
      <a:accent1>
        <a:srgbClr val="0071CE"/>
      </a:accent1>
      <a:accent2>
        <a:srgbClr val="00BFB3"/>
      </a:accent2>
      <a:accent3>
        <a:srgbClr val="1B365D"/>
      </a:accent3>
      <a:accent4>
        <a:srgbClr val="7FB8E6"/>
      </a:accent4>
      <a:accent5>
        <a:srgbClr val="7FDFD9"/>
      </a:accent5>
      <a:accent6>
        <a:srgbClr val="8D9AAE"/>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EFF27F8-6E54-BA43-BB35-7FD757B4989B}"/>
    </a:ext>
  </a:extLst>
</a:theme>
</file>

<file path=ppt/theme/theme8.xml><?xml version="1.0" encoding="utf-8"?>
<a:theme xmlns:a="http://schemas.openxmlformats.org/drawingml/2006/main" name="HBG-Helsingborgstegel">
  <a:themeElements>
    <a:clrScheme name="Helsingborgstegel">
      <a:dk1>
        <a:srgbClr val="1A355C"/>
      </a:dk1>
      <a:lt1>
        <a:srgbClr val="FEFFFF"/>
      </a:lt1>
      <a:dk2>
        <a:srgbClr val="75222E"/>
      </a:dk2>
      <a:lt2>
        <a:srgbClr val="FCDDE5"/>
      </a:lt2>
      <a:accent1>
        <a:srgbClr val="00BFB3"/>
      </a:accent1>
      <a:accent2>
        <a:srgbClr val="1A355C"/>
      </a:accent2>
      <a:accent3>
        <a:srgbClr val="E25103"/>
      </a:accent3>
      <a:accent4>
        <a:srgbClr val="D9281C"/>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2D5D2EE0-0EB7-2E44-9E24-18DCDC75CA81}"/>
    </a:ext>
  </a:ext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d330d53-2165-4f85-94db-103f1cffbe12">
      <Terms xmlns="http://schemas.microsoft.com/office/infopath/2007/PartnerControls"/>
    </lcf76f155ced4ddcb4097134ff3c332f>
    <SharedWithUsers xmlns="d84c9b22-4b2b-411e-a158-334ee370a1ea">
      <UserInfo>
        <DisplayName>Klingborg Johan - SOF</DisplayName>
        <AccountId>266</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211A6F6954133344BB67F3759E3BC4D2" ma:contentTypeVersion="13" ma:contentTypeDescription="Skapa ett nytt dokument." ma:contentTypeScope="" ma:versionID="b4c2fd652ed9814072a0cabf6a17f914">
  <xsd:schema xmlns:xsd="http://www.w3.org/2001/XMLSchema" xmlns:xs="http://www.w3.org/2001/XMLSchema" xmlns:p="http://schemas.microsoft.com/office/2006/metadata/properties" xmlns:ns2="9d330d53-2165-4f85-94db-103f1cffbe12" xmlns:ns3="d84c9b22-4b2b-411e-a158-334ee370a1ea" targetNamespace="http://schemas.microsoft.com/office/2006/metadata/properties" ma:root="true" ma:fieldsID="6d5902fd07e35966b0f78a9d2b1048e1" ns2:_="" ns3:_="">
    <xsd:import namespace="9d330d53-2165-4f85-94db-103f1cffbe12"/>
    <xsd:import namespace="d84c9b22-4b2b-411e-a158-334ee370a1e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lcf76f155ced4ddcb4097134ff3c332f"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330d53-2165-4f85-94db-103f1cffbe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Bildmarkeringar" ma:readOnly="false" ma:fieldId="{5cf76f15-5ced-4ddc-b409-7134ff3c332f}" ma:taxonomyMulti="true" ma:sspId="754130b2-2ff3-49ba-9a00-32ff45e7998b"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4c9b22-4b2b-411e-a158-334ee370a1ea" elementFormDefault="qualified">
    <xsd:import namespace="http://schemas.microsoft.com/office/2006/documentManagement/types"/>
    <xsd:import namespace="http://schemas.microsoft.com/office/infopath/2007/PartnerControls"/>
    <xsd:element name="SharedWithUsers" ma:index="10"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4A6E28F-A2AD-40A0-9993-3F32C4CD8039}">
  <ds:schemaRefs>
    <ds:schemaRef ds:uri="http://schemas.microsoft.com/sharepoint/v3/contenttype/forms"/>
  </ds:schemaRefs>
</ds:datastoreItem>
</file>

<file path=customXml/itemProps2.xml><?xml version="1.0" encoding="utf-8"?>
<ds:datastoreItem xmlns:ds="http://schemas.openxmlformats.org/officeDocument/2006/customXml" ds:itemID="{F0512BB2-E732-436A-B277-2DBDCAA4D4D2}">
  <ds:schemaRefs>
    <ds:schemaRef ds:uri="http://purl.org/dc/dcmitype/"/>
    <ds:schemaRef ds:uri="d84c9b22-4b2b-411e-a158-334ee370a1ea"/>
    <ds:schemaRef ds:uri="http://schemas.microsoft.com/office/2006/documentManagement/types"/>
    <ds:schemaRef ds:uri="http://schemas.microsoft.com/office/2006/metadata/properties"/>
    <ds:schemaRef ds:uri="9d330d53-2165-4f85-94db-103f1cffbe12"/>
    <ds:schemaRef ds:uri="http://purl.org/dc/elements/1.1/"/>
    <ds:schemaRef ds:uri="http://purl.org/dc/term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9551A40-8D9A-4B29-94E6-0774B90BE7B3}">
  <ds:schemaRefs>
    <ds:schemaRef ds:uri="9d330d53-2165-4f85-94db-103f1cffbe12"/>
    <ds:schemaRef ds:uri="d84c9b22-4b2b-411e-a158-334ee370a1e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HBG_PPT_Mall_01</Template>
  <TotalTime>1933</TotalTime>
  <Words>1712</Words>
  <Application>Microsoft Office PowerPoint</Application>
  <PresentationFormat>Bredbild</PresentationFormat>
  <Paragraphs>456</Paragraphs>
  <Slides>38</Slides>
  <Notes>38</Notes>
  <HiddenSlides>0</HiddenSlides>
  <MMClips>0</MMClips>
  <ScaleCrop>false</ScaleCrop>
  <HeadingPairs>
    <vt:vector size="6" baseType="variant">
      <vt:variant>
        <vt:lpstr>Använt teckensnitt</vt:lpstr>
      </vt:variant>
      <vt:variant>
        <vt:i4>6</vt:i4>
      </vt:variant>
      <vt:variant>
        <vt:lpstr>Tema</vt:lpstr>
      </vt:variant>
      <vt:variant>
        <vt:i4>8</vt:i4>
      </vt:variant>
      <vt:variant>
        <vt:lpstr>Bildrubriker</vt:lpstr>
      </vt:variant>
      <vt:variant>
        <vt:i4>38</vt:i4>
      </vt:variant>
    </vt:vector>
  </HeadingPairs>
  <TitlesOfParts>
    <vt:vector size="52" baseType="lpstr">
      <vt:lpstr>Arial</vt:lpstr>
      <vt:lpstr>Roboto Light</vt:lpstr>
      <vt:lpstr>Helsingborg Sans</vt:lpstr>
      <vt:lpstr>Segoe UI</vt:lpstr>
      <vt:lpstr>Calibri</vt:lpstr>
      <vt:lpstr>Helsingborg Sans Medium</vt:lpstr>
      <vt:lpstr>1_HBG-Helsingborgstegel</vt:lpstr>
      <vt:lpstr>2_HBG-Palsjo</vt:lpstr>
      <vt:lpstr>3_HBG-Vintersund</vt:lpstr>
      <vt:lpstr>4_HBG-Raps</vt:lpstr>
      <vt:lpstr>5_HBG-Sommarsund</vt:lpstr>
      <vt:lpstr>6_HBG-Vit-Rhododendron</vt:lpstr>
      <vt:lpstr>7_HBG-Vit-Bris</vt:lpstr>
      <vt:lpstr>HBG-Helsingborgstegel</vt:lpstr>
      <vt:lpstr>Nuläge organisationsförändringen</vt:lpstr>
      <vt:lpstr>Punkter som kommer beröras</vt:lpstr>
      <vt:lpstr>Vart är vi i processen?</vt:lpstr>
      <vt:lpstr>Beslut nya verksamhetsområden (ramarna)</vt:lpstr>
      <vt:lpstr>PowerPoint-presentation</vt:lpstr>
      <vt:lpstr>Återblick syfte med organisationsförändringen</vt:lpstr>
      <vt:lpstr>Möjlighetsbedömning</vt:lpstr>
      <vt:lpstr>Möjlighetsbedömning</vt:lpstr>
      <vt:lpstr>Reviderat förslag på socialförvaltningens organisation</vt:lpstr>
      <vt:lpstr>Vad bygger det reviderade förslaget på?</vt:lpstr>
      <vt:lpstr>PowerPoint-presentation</vt:lpstr>
      <vt:lpstr>Första linjen/insatser och service</vt:lpstr>
      <vt:lpstr>PowerPoint-presentation</vt:lpstr>
      <vt:lpstr>PowerPoint-presentation</vt:lpstr>
      <vt:lpstr>Andra linjen/myndighet</vt:lpstr>
      <vt:lpstr>PowerPoint-presentation</vt:lpstr>
      <vt:lpstr>PowerPoint-presentation</vt:lpstr>
      <vt:lpstr>Boende</vt:lpstr>
      <vt:lpstr>PowerPoint-presentation</vt:lpstr>
      <vt:lpstr>PowerPoint-presentation</vt:lpstr>
      <vt:lpstr>Organisationsöverblick</vt:lpstr>
      <vt:lpstr>PowerPoint-presentation</vt:lpstr>
      <vt:lpstr>PowerPoint-presentation</vt:lpstr>
      <vt:lpstr>Syfte stab</vt:lpstr>
      <vt:lpstr>PowerPoint-presentation</vt:lpstr>
      <vt:lpstr>PowerPoint-presentation</vt:lpstr>
      <vt:lpstr>PowerPoint-presentation</vt:lpstr>
      <vt:lpstr>PowerPoint-presentation</vt:lpstr>
      <vt:lpstr>Vad händer nu?</vt:lpstr>
      <vt:lpstr>Risk- och konsekvensanalys ur ett verksamhetsperspektiv</vt:lpstr>
      <vt:lpstr>Risk- och konsekvensanalys ur ett verksamhetsperspektiv</vt:lpstr>
      <vt:lpstr>Risk- och konsekvensanalys ur ett verksamhetsperspektiv</vt:lpstr>
      <vt:lpstr>Riskbedömning av arbetsmiljön</vt:lpstr>
      <vt:lpstr>Riskbedömning av arbetsmiljön</vt:lpstr>
      <vt:lpstr>Arbetsmiljöarbete</vt:lpstr>
      <vt:lpstr>Ditt uppdrag</vt:lpstr>
      <vt:lpstr>Tidslinje</vt:lpstr>
      <vt:lpstr>Socialförvaltningen 2024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Amanda Ricketts</dc:creator>
  <cp:lastModifiedBy>Grundén Marcus - SOF</cp:lastModifiedBy>
  <cp:revision>59</cp:revision>
  <cp:lastPrinted>2024-03-14T06:25:16Z</cp:lastPrinted>
  <dcterms:created xsi:type="dcterms:W3CDTF">2023-12-11T07:53:34Z</dcterms:created>
  <dcterms:modified xsi:type="dcterms:W3CDTF">2024-03-14T13:07:14Z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0x010100211A6F6954133344BB67F3759E3BC4D2</vt:lpwstr>
  </property>
  <property fmtid="{D5CDD505-2E9C-101B-9397-08002B2CF9AE}" pid="3" name="MediaServiceImageTags">
    <vt:lpwstr/>
  </property>
</Properties>
</file>