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48" r:id="rId4"/>
    <p:sldMasterId id="2147484087" r:id="rId5"/>
    <p:sldMasterId id="2147484076" r:id="rId6"/>
    <p:sldMasterId id="2147484065" r:id="rId7"/>
  </p:sldMasterIdLst>
  <p:notesMasterIdLst>
    <p:notesMasterId r:id="rId25"/>
  </p:notesMasterIdLst>
  <p:handoutMasterIdLst>
    <p:handoutMasterId r:id="rId26"/>
  </p:handoutMasterIdLst>
  <p:sldIdLst>
    <p:sldId id="973" r:id="rId8"/>
    <p:sldId id="995" r:id="rId9"/>
    <p:sldId id="996" r:id="rId10"/>
    <p:sldId id="998" r:id="rId11"/>
    <p:sldId id="997" r:id="rId12"/>
    <p:sldId id="989" r:id="rId13"/>
    <p:sldId id="990" r:id="rId14"/>
    <p:sldId id="991" r:id="rId15"/>
    <p:sldId id="999" r:id="rId16"/>
    <p:sldId id="1000" r:id="rId17"/>
    <p:sldId id="992" r:id="rId18"/>
    <p:sldId id="1001" r:id="rId19"/>
    <p:sldId id="1002" r:id="rId20"/>
    <p:sldId id="1003" r:id="rId21"/>
    <p:sldId id="993" r:id="rId22"/>
    <p:sldId id="1006" r:id="rId23"/>
    <p:sldId id="1007" r:id="rId24"/>
  </p:sldIdLst>
  <p:sldSz cx="12192000" cy="6858000"/>
  <p:notesSz cx="6797675" cy="9928225"/>
  <p:embeddedFontLst>
    <p:embeddedFont>
      <p:font typeface="Calibri" panose="020F0502020204030204" pitchFamily="34" charset="0"/>
      <p:regular r:id="rId27"/>
      <p:bold r:id="rId28"/>
      <p:italic r:id="rId29"/>
      <p:boldItalic r:id="rId30"/>
    </p:embeddedFont>
    <p:embeddedFont>
      <p:font typeface="Helsingborg Sans" pitchFamily="2" charset="0"/>
      <p:regular r:id="rId31"/>
      <p:bold r:id="rId32"/>
    </p:embeddedFont>
    <p:embeddedFont>
      <p:font typeface="Roboto Light" panose="02000000000000000000" pitchFamily="2" charset="0"/>
      <p:regular r:id="rId33"/>
      <p:italic r:id="rId34"/>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ECF8"/>
    <a:srgbClr val="F6F4F0"/>
    <a:srgbClr val="FFEEF3"/>
    <a:srgbClr val="FEFAD3"/>
    <a:srgbClr val="FCF5A7"/>
    <a:srgbClr val="EBE8E1"/>
    <a:srgbClr val="FFB8CB"/>
    <a:srgbClr val="FFDCE4"/>
    <a:srgbClr val="FBBBCB"/>
    <a:srgbClr val="7622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49" autoAdjust="0"/>
    <p:restoredTop sz="65935" autoAdjust="0"/>
  </p:normalViewPr>
  <p:slideViewPr>
    <p:cSldViewPr snapToGrid="0">
      <p:cViewPr varScale="1">
        <p:scale>
          <a:sx n="71" d="100"/>
          <a:sy n="71" d="100"/>
        </p:scale>
        <p:origin x="72" y="18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81" d="100"/>
        <a:sy n="81" d="100"/>
      </p:scale>
      <p:origin x="0" y="0"/>
    </p:cViewPr>
  </p:sorterViewPr>
  <p:notesViewPr>
    <p:cSldViewPr snapToGrid="0">
      <p:cViewPr varScale="1">
        <p:scale>
          <a:sx n="66" d="100"/>
          <a:sy n="66" d="100"/>
        </p:scale>
        <p:origin x="3134"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handoutMaster" Target="handoutMasters/handoutMaster1.xml"/><Relationship Id="rId21" Type="http://schemas.openxmlformats.org/officeDocument/2006/relationships/slide" Target="slides/slide14.xml"/><Relationship Id="rId34" Type="http://schemas.openxmlformats.org/officeDocument/2006/relationships/font" Target="fonts/font8.fntdata"/><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33" Type="http://schemas.openxmlformats.org/officeDocument/2006/relationships/font" Target="fonts/font7.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font" Target="fonts/font6.fntdata"/><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font" Target="fonts/font2.fntdata"/><Relationship Id="rId36"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presProps" Target="presProps.xml"/><Relationship Id="rId8" Type="http://schemas.openxmlformats.org/officeDocument/2006/relationships/slide" Target="slides/slide1.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D36753-F918-475C-B389-188CB248B594}"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sv-SE"/>
        </a:p>
      </dgm:t>
    </dgm:pt>
    <dgm:pt modelId="{2C26BFCD-C5C1-4A07-BE7C-E36F0CAB0580}">
      <dgm:prSet phldrT="[Text]"/>
      <dgm:spPr/>
      <dgm:t>
        <a:bodyPr/>
        <a:lstStyle/>
        <a:p>
          <a:r>
            <a:rPr lang="sv-SE" dirty="0"/>
            <a:t>Familjefrid</a:t>
          </a:r>
        </a:p>
      </dgm:t>
    </dgm:pt>
    <dgm:pt modelId="{100D293A-B05C-4587-80FA-3E69ECD22D72}" type="parTrans" cxnId="{346958D9-CB69-4C5B-B721-4BB34819012F}">
      <dgm:prSet/>
      <dgm:spPr/>
      <dgm:t>
        <a:bodyPr/>
        <a:lstStyle/>
        <a:p>
          <a:endParaRPr lang="sv-SE"/>
        </a:p>
      </dgm:t>
    </dgm:pt>
    <dgm:pt modelId="{58EDAD21-D080-4042-9990-F9296A584C59}" type="sibTrans" cxnId="{346958D9-CB69-4C5B-B721-4BB34819012F}">
      <dgm:prSet/>
      <dgm:spPr/>
      <dgm:t>
        <a:bodyPr/>
        <a:lstStyle/>
        <a:p>
          <a:endParaRPr lang="sv-SE"/>
        </a:p>
      </dgm:t>
    </dgm:pt>
    <dgm:pt modelId="{5A1DF2A5-1055-4CC2-B288-6073466B2B60}">
      <dgm:prSet phldrT="[Text]"/>
      <dgm:spPr/>
      <dgm:t>
        <a:bodyPr/>
        <a:lstStyle/>
        <a:p>
          <a:r>
            <a:rPr lang="sv-SE" b="0" dirty="0"/>
            <a:t>Familjerätt – utredningsteam</a:t>
          </a:r>
        </a:p>
      </dgm:t>
    </dgm:pt>
    <dgm:pt modelId="{759D7E7E-D6F2-4BE2-B429-19C3864A0B50}" type="parTrans" cxnId="{16B7CF46-3F54-4AFB-92BA-2A221002E77B}">
      <dgm:prSet/>
      <dgm:spPr/>
      <dgm:t>
        <a:bodyPr/>
        <a:lstStyle/>
        <a:p>
          <a:endParaRPr lang="sv-SE"/>
        </a:p>
      </dgm:t>
    </dgm:pt>
    <dgm:pt modelId="{73C04F03-9BAE-4966-84EB-901112C15B97}" type="sibTrans" cxnId="{16B7CF46-3F54-4AFB-92BA-2A221002E77B}">
      <dgm:prSet/>
      <dgm:spPr/>
      <dgm:t>
        <a:bodyPr/>
        <a:lstStyle/>
        <a:p>
          <a:endParaRPr lang="sv-SE"/>
        </a:p>
      </dgm:t>
    </dgm:pt>
    <dgm:pt modelId="{E1B6DEAE-63CC-4271-AF57-AAED16681538}">
      <dgm:prSet phldrT="[Text]"/>
      <dgm:spPr/>
      <dgm:t>
        <a:bodyPr/>
        <a:lstStyle/>
        <a:p>
          <a:r>
            <a:rPr lang="sv-SE" dirty="0" err="1"/>
            <a:t>Barnahus</a:t>
          </a:r>
          <a:endParaRPr lang="sv-SE" dirty="0"/>
        </a:p>
      </dgm:t>
    </dgm:pt>
    <dgm:pt modelId="{0A0D58DD-F51A-4DA0-A312-6BAF603FF1A1}" type="parTrans" cxnId="{5E81C3D3-2DDA-4C11-AA50-865DA5F453CE}">
      <dgm:prSet/>
      <dgm:spPr/>
      <dgm:t>
        <a:bodyPr/>
        <a:lstStyle/>
        <a:p>
          <a:endParaRPr lang="sv-SE"/>
        </a:p>
      </dgm:t>
    </dgm:pt>
    <dgm:pt modelId="{6496601A-189A-4242-A60C-A3253D65B4EF}" type="sibTrans" cxnId="{5E81C3D3-2DDA-4C11-AA50-865DA5F453CE}">
      <dgm:prSet/>
      <dgm:spPr/>
      <dgm:t>
        <a:bodyPr/>
        <a:lstStyle/>
        <a:p>
          <a:endParaRPr lang="sv-SE"/>
        </a:p>
      </dgm:t>
    </dgm:pt>
    <dgm:pt modelId="{AE4C1FA1-66D7-42D7-BCB2-F3C6A7F5E8EA}">
      <dgm:prSet phldrT="[Text]"/>
      <dgm:spPr/>
      <dgm:t>
        <a:bodyPr/>
        <a:lstStyle/>
        <a:p>
          <a:r>
            <a:rPr lang="sv-SE" dirty="0"/>
            <a:t>Familjebehandling/Familjestöd</a:t>
          </a:r>
        </a:p>
      </dgm:t>
    </dgm:pt>
    <dgm:pt modelId="{9AD2C876-F4C5-4F3E-838E-93E2EC403FA6}" type="parTrans" cxnId="{92A9F8B7-89BD-4280-A42D-2A24FAC9DA28}">
      <dgm:prSet/>
      <dgm:spPr/>
      <dgm:t>
        <a:bodyPr/>
        <a:lstStyle/>
        <a:p>
          <a:endParaRPr lang="sv-SE"/>
        </a:p>
      </dgm:t>
    </dgm:pt>
    <dgm:pt modelId="{7162F763-9B6D-4BA7-92AF-4AC59CD22C52}" type="sibTrans" cxnId="{92A9F8B7-89BD-4280-A42D-2A24FAC9DA28}">
      <dgm:prSet/>
      <dgm:spPr/>
      <dgm:t>
        <a:bodyPr/>
        <a:lstStyle/>
        <a:p>
          <a:endParaRPr lang="sv-SE"/>
        </a:p>
      </dgm:t>
    </dgm:pt>
    <dgm:pt modelId="{796611F2-24C2-4DBC-9E37-3461F353930B}">
      <dgm:prSet phldrT="[Text]" custT="1"/>
      <dgm:spPr/>
      <dgm:t>
        <a:bodyPr/>
        <a:lstStyle/>
        <a:p>
          <a:r>
            <a:rPr lang="sv-SE" sz="1800" b="1" dirty="0"/>
            <a:t>Första Linjen</a:t>
          </a:r>
        </a:p>
      </dgm:t>
    </dgm:pt>
    <dgm:pt modelId="{7C1495AF-2D5D-499A-8057-5FCB2F1865FE}" type="parTrans" cxnId="{871D31C4-FB46-4E6B-AE28-E587674EA168}">
      <dgm:prSet/>
      <dgm:spPr/>
      <dgm:t>
        <a:bodyPr/>
        <a:lstStyle/>
        <a:p>
          <a:endParaRPr lang="sv-SE"/>
        </a:p>
      </dgm:t>
    </dgm:pt>
    <dgm:pt modelId="{97A2D917-FD0C-4BC2-AB64-91C01E92DCEE}" type="sibTrans" cxnId="{871D31C4-FB46-4E6B-AE28-E587674EA168}">
      <dgm:prSet/>
      <dgm:spPr/>
      <dgm:t>
        <a:bodyPr/>
        <a:lstStyle/>
        <a:p>
          <a:endParaRPr lang="sv-SE"/>
        </a:p>
      </dgm:t>
    </dgm:pt>
    <dgm:pt modelId="{5391D423-23DC-4A2A-BFFF-E913641AFB66}">
      <dgm:prSet phldrT="[Text]" custT="1"/>
      <dgm:spPr/>
      <dgm:t>
        <a:bodyPr/>
        <a:lstStyle/>
        <a:p>
          <a:r>
            <a:rPr lang="sv-SE" sz="1800" b="1" dirty="0"/>
            <a:t>Myndigheten</a:t>
          </a:r>
        </a:p>
      </dgm:t>
    </dgm:pt>
    <dgm:pt modelId="{48B70C89-1D95-4163-8F8A-FDAAEE000212}" type="parTrans" cxnId="{FC2CEDEF-D241-4B33-ADEF-7042799C2BCE}">
      <dgm:prSet/>
      <dgm:spPr/>
      <dgm:t>
        <a:bodyPr/>
        <a:lstStyle/>
        <a:p>
          <a:endParaRPr lang="sv-SE"/>
        </a:p>
      </dgm:t>
    </dgm:pt>
    <dgm:pt modelId="{2CD2C229-1407-4593-8369-7234ED71CB82}" type="sibTrans" cxnId="{FC2CEDEF-D241-4B33-ADEF-7042799C2BCE}">
      <dgm:prSet/>
      <dgm:spPr/>
      <dgm:t>
        <a:bodyPr/>
        <a:lstStyle/>
        <a:p>
          <a:endParaRPr lang="sv-SE"/>
        </a:p>
      </dgm:t>
    </dgm:pt>
    <dgm:pt modelId="{7FCAD670-6ABA-4CA4-9F00-98CBF93D3144}">
      <dgm:prSet phldrT="[Text]"/>
      <dgm:spPr/>
      <dgm:t>
        <a:bodyPr/>
        <a:lstStyle/>
        <a:p>
          <a:r>
            <a:rPr lang="sv-SE" b="0" dirty="0"/>
            <a:t>Mottagning</a:t>
          </a:r>
        </a:p>
      </dgm:t>
    </dgm:pt>
    <dgm:pt modelId="{B03C24A9-7007-4446-A1DA-87B7C5486855}" type="parTrans" cxnId="{7B181324-0A58-4A1E-B56A-4BB037FCEDC1}">
      <dgm:prSet/>
      <dgm:spPr/>
      <dgm:t>
        <a:bodyPr/>
        <a:lstStyle/>
        <a:p>
          <a:endParaRPr lang="sv-SE"/>
        </a:p>
      </dgm:t>
    </dgm:pt>
    <dgm:pt modelId="{E22BD447-98EA-4D2A-9194-8E3D1855571C}" type="sibTrans" cxnId="{7B181324-0A58-4A1E-B56A-4BB037FCEDC1}">
      <dgm:prSet/>
      <dgm:spPr/>
      <dgm:t>
        <a:bodyPr/>
        <a:lstStyle/>
        <a:p>
          <a:endParaRPr lang="sv-SE"/>
        </a:p>
      </dgm:t>
    </dgm:pt>
    <dgm:pt modelId="{4DF66791-3C5D-40AE-B535-4E00F13F6D7C}">
      <dgm:prSet phldrT="[Text]"/>
      <dgm:spPr/>
      <dgm:t>
        <a:bodyPr/>
        <a:lstStyle/>
        <a:p>
          <a:r>
            <a:rPr lang="sv-SE" b="0" dirty="0"/>
            <a:t>Socialjour</a:t>
          </a:r>
        </a:p>
      </dgm:t>
    </dgm:pt>
    <dgm:pt modelId="{57947CDE-A610-4890-BC78-78B3B4FBDF07}" type="parTrans" cxnId="{DCC5D947-6099-496D-A714-2328FF60225B}">
      <dgm:prSet/>
      <dgm:spPr/>
      <dgm:t>
        <a:bodyPr/>
        <a:lstStyle/>
        <a:p>
          <a:endParaRPr lang="sv-SE"/>
        </a:p>
      </dgm:t>
    </dgm:pt>
    <dgm:pt modelId="{25E8F399-63AD-4854-A285-7DABB6B818DD}" type="sibTrans" cxnId="{DCC5D947-6099-496D-A714-2328FF60225B}">
      <dgm:prSet/>
      <dgm:spPr/>
      <dgm:t>
        <a:bodyPr/>
        <a:lstStyle/>
        <a:p>
          <a:endParaRPr lang="sv-SE"/>
        </a:p>
      </dgm:t>
    </dgm:pt>
    <dgm:pt modelId="{0827B3D5-A3F4-48C1-A19D-2F799B8B70EC}">
      <dgm:prSet phldrT="[Text]"/>
      <dgm:spPr/>
      <dgm:t>
        <a:bodyPr/>
        <a:lstStyle/>
        <a:p>
          <a:r>
            <a:rPr lang="sv-SE" b="0" dirty="0" err="1"/>
            <a:t>Krimteam</a:t>
          </a:r>
          <a:endParaRPr lang="sv-SE" b="0" dirty="0"/>
        </a:p>
      </dgm:t>
    </dgm:pt>
    <dgm:pt modelId="{A43C4F82-8006-4253-B860-BDB5323BDBE7}" type="parTrans" cxnId="{ED8D223A-229C-4EF6-8FE8-C8DCA656A56C}">
      <dgm:prSet/>
      <dgm:spPr/>
      <dgm:t>
        <a:bodyPr/>
        <a:lstStyle/>
        <a:p>
          <a:endParaRPr lang="sv-SE"/>
        </a:p>
      </dgm:t>
    </dgm:pt>
    <dgm:pt modelId="{5988C69F-22F0-4A78-861B-BCB0EEA0E2FE}" type="sibTrans" cxnId="{ED8D223A-229C-4EF6-8FE8-C8DCA656A56C}">
      <dgm:prSet/>
      <dgm:spPr/>
      <dgm:t>
        <a:bodyPr/>
        <a:lstStyle/>
        <a:p>
          <a:endParaRPr lang="sv-SE"/>
        </a:p>
      </dgm:t>
    </dgm:pt>
    <dgm:pt modelId="{A5B8C32A-11C6-4CA0-A9C3-4010080964D7}">
      <dgm:prSet phldrT="[Text]"/>
      <dgm:spPr/>
      <dgm:t>
        <a:bodyPr/>
        <a:lstStyle/>
        <a:p>
          <a:r>
            <a:rPr lang="sv-SE" b="0" dirty="0"/>
            <a:t>Utredning och uppföljning</a:t>
          </a:r>
        </a:p>
      </dgm:t>
    </dgm:pt>
    <dgm:pt modelId="{2C015F62-3B69-4E69-8850-04E910F47B66}" type="parTrans" cxnId="{8F958991-FCD1-427C-86E7-A67259B45CC7}">
      <dgm:prSet/>
      <dgm:spPr/>
      <dgm:t>
        <a:bodyPr/>
        <a:lstStyle/>
        <a:p>
          <a:endParaRPr lang="sv-SE"/>
        </a:p>
      </dgm:t>
    </dgm:pt>
    <dgm:pt modelId="{B343886D-14B6-4EDE-AC02-E440D604EDB8}" type="sibTrans" cxnId="{8F958991-FCD1-427C-86E7-A67259B45CC7}">
      <dgm:prSet/>
      <dgm:spPr/>
      <dgm:t>
        <a:bodyPr/>
        <a:lstStyle/>
        <a:p>
          <a:endParaRPr lang="sv-SE"/>
        </a:p>
      </dgm:t>
    </dgm:pt>
    <dgm:pt modelId="{E143136F-D4FE-4FF5-BC9B-8123531BF9F0}">
      <dgm:prSet phldrT="[Text]"/>
      <dgm:spPr/>
      <dgm:t>
        <a:bodyPr/>
        <a:lstStyle/>
        <a:p>
          <a:r>
            <a:rPr lang="sv-SE" b="0" dirty="0"/>
            <a:t>Familjehem, </a:t>
          </a:r>
          <a:r>
            <a:rPr lang="sv-SE" b="0" dirty="0" err="1"/>
            <a:t>Skolfam</a:t>
          </a:r>
          <a:r>
            <a:rPr lang="sv-SE" b="0" dirty="0"/>
            <a:t>, Stöd till </a:t>
          </a:r>
          <a:r>
            <a:rPr lang="sv-SE" dirty="0"/>
            <a:t>föräldrar med placerade barn.</a:t>
          </a:r>
        </a:p>
      </dgm:t>
    </dgm:pt>
    <dgm:pt modelId="{6F0908FC-AC5C-48CB-8E45-F464EAD40671}" type="parTrans" cxnId="{54D7ED9F-3CB6-4FB0-90D4-6CAC0ED13C21}">
      <dgm:prSet/>
      <dgm:spPr/>
      <dgm:t>
        <a:bodyPr/>
        <a:lstStyle/>
        <a:p>
          <a:endParaRPr lang="sv-SE"/>
        </a:p>
      </dgm:t>
    </dgm:pt>
    <dgm:pt modelId="{37A68ECA-EC7F-4979-9DF1-DD7CFEDEF589}" type="sibTrans" cxnId="{54D7ED9F-3CB6-4FB0-90D4-6CAC0ED13C21}">
      <dgm:prSet/>
      <dgm:spPr/>
      <dgm:t>
        <a:bodyPr/>
        <a:lstStyle/>
        <a:p>
          <a:endParaRPr lang="sv-SE"/>
        </a:p>
      </dgm:t>
    </dgm:pt>
    <dgm:pt modelId="{A6BBF6A4-CA6C-894C-98E9-B82529AEAF34}">
      <dgm:prSet phldrT="[Text]"/>
      <dgm:spPr/>
      <dgm:t>
        <a:bodyPr/>
        <a:lstStyle/>
        <a:p>
          <a:r>
            <a:rPr lang="sv-SE" dirty="0"/>
            <a:t>Ledning</a:t>
          </a:r>
        </a:p>
      </dgm:t>
    </dgm:pt>
    <dgm:pt modelId="{988EF699-D02D-6544-9D3E-9F6E67309FC7}" type="parTrans" cxnId="{9495A41F-9262-7941-9612-23F3AC4FB157}">
      <dgm:prSet/>
      <dgm:spPr/>
      <dgm:t>
        <a:bodyPr/>
        <a:lstStyle/>
        <a:p>
          <a:endParaRPr lang="sv-SE"/>
        </a:p>
      </dgm:t>
    </dgm:pt>
    <dgm:pt modelId="{DA85B3D7-10BC-554C-A6E1-BA4035ADEF46}" type="sibTrans" cxnId="{9495A41F-9262-7941-9612-23F3AC4FB157}">
      <dgm:prSet/>
      <dgm:spPr/>
      <dgm:t>
        <a:bodyPr/>
        <a:lstStyle/>
        <a:p>
          <a:endParaRPr lang="sv-SE"/>
        </a:p>
      </dgm:t>
    </dgm:pt>
    <dgm:pt modelId="{DFAF2CCD-0F47-5644-9B3B-BEA3AEBC7C39}">
      <dgm:prSet phldrT="[Text]"/>
      <dgm:spPr/>
      <dgm:t>
        <a:bodyPr/>
        <a:lstStyle/>
        <a:p>
          <a:r>
            <a:rPr lang="sv-SE" dirty="0"/>
            <a:t>HR</a:t>
          </a:r>
        </a:p>
      </dgm:t>
    </dgm:pt>
    <dgm:pt modelId="{BE2D4741-E18A-C44D-8376-18075DFF8D11}" type="parTrans" cxnId="{09CB9A69-4A1D-A942-9B2E-EFD0AE065477}">
      <dgm:prSet/>
      <dgm:spPr/>
      <dgm:t>
        <a:bodyPr/>
        <a:lstStyle/>
        <a:p>
          <a:endParaRPr lang="sv-SE"/>
        </a:p>
      </dgm:t>
    </dgm:pt>
    <dgm:pt modelId="{8E2DBA4A-1D6D-0646-B4D5-9E81E9723D2E}" type="sibTrans" cxnId="{09CB9A69-4A1D-A942-9B2E-EFD0AE065477}">
      <dgm:prSet/>
      <dgm:spPr/>
      <dgm:t>
        <a:bodyPr/>
        <a:lstStyle/>
        <a:p>
          <a:endParaRPr lang="sv-SE"/>
        </a:p>
      </dgm:t>
    </dgm:pt>
    <dgm:pt modelId="{68C2C62B-3B7D-7545-8406-7CAE6AB5FA92}">
      <dgm:prSet phldrT="[Text]"/>
      <dgm:spPr/>
      <dgm:t>
        <a:bodyPr/>
        <a:lstStyle/>
        <a:p>
          <a:r>
            <a:rPr lang="sv-SE" dirty="0"/>
            <a:t>Ekonomi</a:t>
          </a:r>
        </a:p>
      </dgm:t>
    </dgm:pt>
    <dgm:pt modelId="{805EFC86-AD31-0141-945B-366342F5ACA5}" type="parTrans" cxnId="{0CE3D507-D55C-2740-BF6B-36D5A26D45C8}">
      <dgm:prSet/>
      <dgm:spPr/>
      <dgm:t>
        <a:bodyPr/>
        <a:lstStyle/>
        <a:p>
          <a:endParaRPr lang="sv-SE"/>
        </a:p>
      </dgm:t>
    </dgm:pt>
    <dgm:pt modelId="{300918FB-077B-5A44-B194-A497D32E7EAB}" type="sibTrans" cxnId="{0CE3D507-D55C-2740-BF6B-36D5A26D45C8}">
      <dgm:prSet/>
      <dgm:spPr/>
      <dgm:t>
        <a:bodyPr/>
        <a:lstStyle/>
        <a:p>
          <a:endParaRPr lang="sv-SE"/>
        </a:p>
      </dgm:t>
    </dgm:pt>
    <dgm:pt modelId="{D45CF290-8645-B640-9959-1B92F14C0DDA}">
      <dgm:prSet phldrT="[Text]"/>
      <dgm:spPr/>
      <dgm:t>
        <a:bodyPr/>
        <a:lstStyle/>
        <a:p>
          <a:r>
            <a:rPr lang="sv-SE" dirty="0"/>
            <a:t>Kommunikation</a:t>
          </a:r>
        </a:p>
      </dgm:t>
    </dgm:pt>
    <dgm:pt modelId="{66F04391-4AE9-334C-A1C2-2444B2E2A2BB}" type="parTrans" cxnId="{32D9836D-2BE8-8747-97BA-1FABE00BA373}">
      <dgm:prSet/>
      <dgm:spPr/>
      <dgm:t>
        <a:bodyPr/>
        <a:lstStyle/>
        <a:p>
          <a:endParaRPr lang="sv-SE"/>
        </a:p>
      </dgm:t>
    </dgm:pt>
    <dgm:pt modelId="{153E6D2B-9609-554B-AF63-AB36E5713E0D}" type="sibTrans" cxnId="{32D9836D-2BE8-8747-97BA-1FABE00BA373}">
      <dgm:prSet/>
      <dgm:spPr/>
      <dgm:t>
        <a:bodyPr/>
        <a:lstStyle/>
        <a:p>
          <a:endParaRPr lang="sv-SE"/>
        </a:p>
      </dgm:t>
    </dgm:pt>
    <dgm:pt modelId="{21976257-470C-8743-A0FF-35B77AB09769}">
      <dgm:prSet phldrT="[Text]"/>
      <dgm:spPr/>
      <dgm:t>
        <a:bodyPr/>
        <a:lstStyle/>
        <a:p>
          <a:r>
            <a:rPr lang="sv-SE" dirty="0"/>
            <a:t>Stab</a:t>
          </a:r>
        </a:p>
      </dgm:t>
    </dgm:pt>
    <dgm:pt modelId="{EA739DA5-A818-5940-A8C1-AB9CF402C931}" type="parTrans" cxnId="{634D0F54-0BA1-B648-83C6-52BDBEEDD572}">
      <dgm:prSet/>
      <dgm:spPr/>
      <dgm:t>
        <a:bodyPr/>
        <a:lstStyle/>
        <a:p>
          <a:endParaRPr lang="sv-SE"/>
        </a:p>
      </dgm:t>
    </dgm:pt>
    <dgm:pt modelId="{8DF8120A-49EA-844D-B2AE-E293B8DA9F1E}" type="sibTrans" cxnId="{634D0F54-0BA1-B648-83C6-52BDBEEDD572}">
      <dgm:prSet/>
      <dgm:spPr/>
      <dgm:t>
        <a:bodyPr/>
        <a:lstStyle/>
        <a:p>
          <a:endParaRPr lang="sv-SE"/>
        </a:p>
      </dgm:t>
    </dgm:pt>
    <dgm:pt modelId="{A90D398D-F0E0-4D45-8E20-C7E5FB036FE0}">
      <dgm:prSet phldrT="[Text]"/>
      <dgm:spPr/>
      <dgm:t>
        <a:bodyPr/>
        <a:lstStyle/>
        <a:p>
          <a:r>
            <a:rPr lang="sv-SE" dirty="0"/>
            <a:t>Utveckling och innovation</a:t>
          </a:r>
        </a:p>
      </dgm:t>
    </dgm:pt>
    <dgm:pt modelId="{F5CAC441-183B-2846-B271-83509231D932}" type="parTrans" cxnId="{F085DB72-7E3D-1C4A-9D59-8242DCB53A51}">
      <dgm:prSet/>
      <dgm:spPr/>
      <dgm:t>
        <a:bodyPr/>
        <a:lstStyle/>
        <a:p>
          <a:endParaRPr lang="sv-SE"/>
        </a:p>
      </dgm:t>
    </dgm:pt>
    <dgm:pt modelId="{613652BE-2BE0-2A46-AFB3-2FB798F0B3F0}" type="sibTrans" cxnId="{F085DB72-7E3D-1C4A-9D59-8242DCB53A51}">
      <dgm:prSet/>
      <dgm:spPr/>
      <dgm:t>
        <a:bodyPr/>
        <a:lstStyle/>
        <a:p>
          <a:endParaRPr lang="sv-SE"/>
        </a:p>
      </dgm:t>
    </dgm:pt>
    <dgm:pt modelId="{8D205C02-3464-F14E-BB51-1253DA1F8295}">
      <dgm:prSet phldrT="[Text]"/>
      <dgm:spPr/>
      <dgm:t>
        <a:bodyPr/>
        <a:lstStyle/>
        <a:p>
          <a:r>
            <a:rPr lang="sv-SE" dirty="0"/>
            <a:t>Fastighet</a:t>
          </a:r>
        </a:p>
      </dgm:t>
    </dgm:pt>
    <dgm:pt modelId="{763ABC50-3E77-E646-8CC5-6ACA81DE8E2D}" type="parTrans" cxnId="{9AF08F9C-09C3-034B-86B0-9F2EA9B8C6A6}">
      <dgm:prSet/>
      <dgm:spPr/>
      <dgm:t>
        <a:bodyPr/>
        <a:lstStyle/>
        <a:p>
          <a:endParaRPr lang="sv-SE"/>
        </a:p>
      </dgm:t>
    </dgm:pt>
    <dgm:pt modelId="{8691CE1D-B99D-5547-8B23-EB71CE74A421}" type="sibTrans" cxnId="{9AF08F9C-09C3-034B-86B0-9F2EA9B8C6A6}">
      <dgm:prSet/>
      <dgm:spPr/>
      <dgm:t>
        <a:bodyPr/>
        <a:lstStyle/>
        <a:p>
          <a:endParaRPr lang="sv-SE"/>
        </a:p>
      </dgm:t>
    </dgm:pt>
    <dgm:pt modelId="{492E1718-6B56-FA4A-A37F-DD04E5D467D2}">
      <dgm:prSet phldrT="[Text]"/>
      <dgm:spPr/>
      <dgm:t>
        <a:bodyPr/>
        <a:lstStyle/>
        <a:p>
          <a:r>
            <a:rPr lang="sv-SE" dirty="0"/>
            <a:t>Säkerhet</a:t>
          </a:r>
        </a:p>
      </dgm:t>
    </dgm:pt>
    <dgm:pt modelId="{2472B320-59C0-C340-95EF-A106D393E35A}" type="parTrans" cxnId="{2D18CF10-9B1D-AF43-B222-26EA2DA61715}">
      <dgm:prSet/>
      <dgm:spPr/>
      <dgm:t>
        <a:bodyPr/>
        <a:lstStyle/>
        <a:p>
          <a:endParaRPr lang="sv-SE"/>
        </a:p>
      </dgm:t>
    </dgm:pt>
    <dgm:pt modelId="{00F60FB8-EC32-4D48-925D-48ADE2BBE085}" type="sibTrans" cxnId="{2D18CF10-9B1D-AF43-B222-26EA2DA61715}">
      <dgm:prSet/>
      <dgm:spPr/>
      <dgm:t>
        <a:bodyPr/>
        <a:lstStyle/>
        <a:p>
          <a:endParaRPr lang="sv-SE"/>
        </a:p>
      </dgm:t>
    </dgm:pt>
    <dgm:pt modelId="{98C1A93B-1EA3-5647-AE36-FDD5E9BE0F19}">
      <dgm:prSet phldrT="[Text]"/>
      <dgm:spPr/>
      <dgm:t>
        <a:bodyPr/>
        <a:lstStyle/>
        <a:p>
          <a:r>
            <a:rPr lang="sv-SE" b="1" dirty="0"/>
            <a:t>Ledning, stödfunktioner och stab</a:t>
          </a:r>
          <a:endParaRPr lang="sv-SE" dirty="0"/>
        </a:p>
      </dgm:t>
    </dgm:pt>
    <dgm:pt modelId="{B844859C-0765-654A-86F6-FDA714C17571}" type="parTrans" cxnId="{37B9A31B-480E-6D44-86E0-1A91D3EE2D7E}">
      <dgm:prSet/>
      <dgm:spPr/>
      <dgm:t>
        <a:bodyPr/>
        <a:lstStyle/>
        <a:p>
          <a:endParaRPr lang="sv-SE"/>
        </a:p>
      </dgm:t>
    </dgm:pt>
    <dgm:pt modelId="{1DF922B4-70B4-AD4A-9E02-0A8962E00D1F}" type="sibTrans" cxnId="{37B9A31B-480E-6D44-86E0-1A91D3EE2D7E}">
      <dgm:prSet/>
      <dgm:spPr/>
      <dgm:t>
        <a:bodyPr/>
        <a:lstStyle/>
        <a:p>
          <a:endParaRPr lang="sv-SE"/>
        </a:p>
      </dgm:t>
    </dgm:pt>
    <dgm:pt modelId="{BC20F01F-F1EE-4D0E-9825-B5A50D60F0D5}" type="pres">
      <dgm:prSet presAssocID="{41D36753-F918-475C-B389-188CB248B594}" presName="Name0" presStyleCnt="0">
        <dgm:presLayoutVars>
          <dgm:dir/>
          <dgm:animLvl val="lvl"/>
          <dgm:resizeHandles val="exact"/>
        </dgm:presLayoutVars>
      </dgm:prSet>
      <dgm:spPr/>
    </dgm:pt>
    <dgm:pt modelId="{4E5FD55A-4537-4836-9BD4-3A15B90649BA}" type="pres">
      <dgm:prSet presAssocID="{796611F2-24C2-4DBC-9E37-3461F353930B}" presName="composite" presStyleCnt="0"/>
      <dgm:spPr/>
    </dgm:pt>
    <dgm:pt modelId="{BBB12A2C-619F-49B0-B163-F7ADC8951B19}" type="pres">
      <dgm:prSet presAssocID="{796611F2-24C2-4DBC-9E37-3461F353930B}" presName="parTx" presStyleLbl="alignNode1" presStyleIdx="0" presStyleCnt="3">
        <dgm:presLayoutVars>
          <dgm:chMax val="0"/>
          <dgm:chPref val="0"/>
          <dgm:bulletEnabled val="1"/>
        </dgm:presLayoutVars>
      </dgm:prSet>
      <dgm:spPr/>
    </dgm:pt>
    <dgm:pt modelId="{7EA82C6F-5F55-4B1C-912F-145953B7598E}" type="pres">
      <dgm:prSet presAssocID="{796611F2-24C2-4DBC-9E37-3461F353930B}" presName="desTx" presStyleLbl="alignAccFollowNode1" presStyleIdx="0" presStyleCnt="3">
        <dgm:presLayoutVars>
          <dgm:bulletEnabled val="1"/>
        </dgm:presLayoutVars>
      </dgm:prSet>
      <dgm:spPr/>
    </dgm:pt>
    <dgm:pt modelId="{03800653-0EB1-4316-9FDC-A1BDEE7B861D}" type="pres">
      <dgm:prSet presAssocID="{97A2D917-FD0C-4BC2-AB64-91C01E92DCEE}" presName="space" presStyleCnt="0"/>
      <dgm:spPr/>
    </dgm:pt>
    <dgm:pt modelId="{A0A8256C-EAA1-4B3D-8FB7-BA148F5FDC7B}" type="pres">
      <dgm:prSet presAssocID="{5391D423-23DC-4A2A-BFFF-E913641AFB66}" presName="composite" presStyleCnt="0"/>
      <dgm:spPr/>
    </dgm:pt>
    <dgm:pt modelId="{5E03C00B-BFDF-496B-AD35-87C93D9F6036}" type="pres">
      <dgm:prSet presAssocID="{5391D423-23DC-4A2A-BFFF-E913641AFB66}" presName="parTx" presStyleLbl="alignNode1" presStyleIdx="1" presStyleCnt="3">
        <dgm:presLayoutVars>
          <dgm:chMax val="0"/>
          <dgm:chPref val="0"/>
          <dgm:bulletEnabled val="1"/>
        </dgm:presLayoutVars>
      </dgm:prSet>
      <dgm:spPr/>
    </dgm:pt>
    <dgm:pt modelId="{2458B400-638B-4756-A5B2-92CF117E5EC1}" type="pres">
      <dgm:prSet presAssocID="{5391D423-23DC-4A2A-BFFF-E913641AFB66}" presName="desTx" presStyleLbl="alignAccFollowNode1" presStyleIdx="1" presStyleCnt="3">
        <dgm:presLayoutVars>
          <dgm:bulletEnabled val="1"/>
        </dgm:presLayoutVars>
      </dgm:prSet>
      <dgm:spPr/>
    </dgm:pt>
    <dgm:pt modelId="{005A71DC-782E-8740-960D-D2AEDB77C6BB}" type="pres">
      <dgm:prSet presAssocID="{2CD2C229-1407-4593-8369-7234ED71CB82}" presName="space" presStyleCnt="0"/>
      <dgm:spPr/>
    </dgm:pt>
    <dgm:pt modelId="{1FE9239F-4AB3-CA44-A5EC-0E09BCFE7314}" type="pres">
      <dgm:prSet presAssocID="{98C1A93B-1EA3-5647-AE36-FDD5E9BE0F19}" presName="composite" presStyleCnt="0"/>
      <dgm:spPr/>
    </dgm:pt>
    <dgm:pt modelId="{161718DA-C73D-3748-9D4A-11B9A9229F4F}" type="pres">
      <dgm:prSet presAssocID="{98C1A93B-1EA3-5647-AE36-FDD5E9BE0F19}" presName="parTx" presStyleLbl="alignNode1" presStyleIdx="2" presStyleCnt="3">
        <dgm:presLayoutVars>
          <dgm:chMax val="0"/>
          <dgm:chPref val="0"/>
          <dgm:bulletEnabled val="1"/>
        </dgm:presLayoutVars>
      </dgm:prSet>
      <dgm:spPr/>
    </dgm:pt>
    <dgm:pt modelId="{1566D9D4-8EF3-1744-83B9-DEC1CF0E0FFD}" type="pres">
      <dgm:prSet presAssocID="{98C1A93B-1EA3-5647-AE36-FDD5E9BE0F19}" presName="desTx" presStyleLbl="alignAccFollowNode1" presStyleIdx="2" presStyleCnt="3">
        <dgm:presLayoutVars>
          <dgm:bulletEnabled val="1"/>
        </dgm:presLayoutVars>
      </dgm:prSet>
      <dgm:spPr/>
    </dgm:pt>
  </dgm:ptLst>
  <dgm:cxnLst>
    <dgm:cxn modelId="{0CE3D507-D55C-2740-BF6B-36D5A26D45C8}" srcId="{98C1A93B-1EA3-5647-AE36-FDD5E9BE0F19}" destId="{68C2C62B-3B7D-7545-8406-7CAE6AB5FA92}" srcOrd="2" destOrd="0" parTransId="{805EFC86-AD31-0141-945B-366342F5ACA5}" sibTransId="{300918FB-077B-5A44-B194-A497D32E7EAB}"/>
    <dgm:cxn modelId="{CC39F207-BDCF-4B56-98D8-59DC3C159A23}" type="presOf" srcId="{796611F2-24C2-4DBC-9E37-3461F353930B}" destId="{BBB12A2C-619F-49B0-B163-F7ADC8951B19}" srcOrd="0" destOrd="0" presId="urn:microsoft.com/office/officeart/2005/8/layout/hList1"/>
    <dgm:cxn modelId="{398CF60B-9A87-4EE1-A37F-579968774631}" type="presOf" srcId="{7FCAD670-6ABA-4CA4-9F00-98CBF93D3144}" destId="{2458B400-638B-4756-A5B2-92CF117E5EC1}" srcOrd="0" destOrd="0" presId="urn:microsoft.com/office/officeart/2005/8/layout/hList1"/>
    <dgm:cxn modelId="{2D18CF10-9B1D-AF43-B222-26EA2DA61715}" srcId="{98C1A93B-1EA3-5647-AE36-FDD5E9BE0F19}" destId="{492E1718-6B56-FA4A-A37F-DD04E5D467D2}" srcOrd="7" destOrd="0" parTransId="{2472B320-59C0-C340-95EF-A106D393E35A}" sibTransId="{00F60FB8-EC32-4D48-925D-48ADE2BBE085}"/>
    <dgm:cxn modelId="{37B9A31B-480E-6D44-86E0-1A91D3EE2D7E}" srcId="{41D36753-F918-475C-B389-188CB248B594}" destId="{98C1A93B-1EA3-5647-AE36-FDD5E9BE0F19}" srcOrd="2" destOrd="0" parTransId="{B844859C-0765-654A-86F6-FDA714C17571}" sibTransId="{1DF922B4-70B4-AD4A-9E02-0A8962E00D1F}"/>
    <dgm:cxn modelId="{9495A41F-9262-7941-9612-23F3AC4FB157}" srcId="{98C1A93B-1EA3-5647-AE36-FDD5E9BE0F19}" destId="{A6BBF6A4-CA6C-894C-98E9-B82529AEAF34}" srcOrd="0" destOrd="0" parTransId="{988EF699-D02D-6544-9D3E-9F6E67309FC7}" sibTransId="{DA85B3D7-10BC-554C-A6E1-BA4035ADEF46}"/>
    <dgm:cxn modelId="{7B181324-0A58-4A1E-B56A-4BB037FCEDC1}" srcId="{5391D423-23DC-4A2A-BFFF-E913641AFB66}" destId="{7FCAD670-6ABA-4CA4-9F00-98CBF93D3144}" srcOrd="0" destOrd="0" parTransId="{B03C24A9-7007-4446-A1DA-87B7C5486855}" sibTransId="{E22BD447-98EA-4D2A-9194-8E3D1855571C}"/>
    <dgm:cxn modelId="{84C72A2A-7F08-49E5-8E62-CBE30B307580}" type="presOf" srcId="{5A1DF2A5-1055-4CC2-B288-6073466B2B60}" destId="{7EA82C6F-5F55-4B1C-912F-145953B7598E}" srcOrd="0" destOrd="2" presId="urn:microsoft.com/office/officeart/2005/8/layout/hList1"/>
    <dgm:cxn modelId="{1F31522C-674A-D347-8971-750643955BA4}" type="presOf" srcId="{A90D398D-F0E0-4D45-8E20-C7E5FB036FE0}" destId="{1566D9D4-8EF3-1744-83B9-DEC1CF0E0FFD}" srcOrd="0" destOrd="5" presId="urn:microsoft.com/office/officeart/2005/8/layout/hList1"/>
    <dgm:cxn modelId="{ED8D223A-229C-4EF6-8FE8-C8DCA656A56C}" srcId="{5391D423-23DC-4A2A-BFFF-E913641AFB66}" destId="{0827B3D5-A3F4-48C1-A19D-2F799B8B70EC}" srcOrd="2" destOrd="0" parTransId="{A43C4F82-8006-4253-B860-BDB5323BDBE7}" sibTransId="{5988C69F-22F0-4A78-861B-BCB0EEA0E2FE}"/>
    <dgm:cxn modelId="{16B7CF46-3F54-4AFB-92BA-2A221002E77B}" srcId="{796611F2-24C2-4DBC-9E37-3461F353930B}" destId="{5A1DF2A5-1055-4CC2-B288-6073466B2B60}" srcOrd="2" destOrd="0" parTransId="{759D7E7E-D6F2-4BE2-B429-19C3864A0B50}" sibTransId="{73C04F03-9BAE-4966-84EB-901112C15B97}"/>
    <dgm:cxn modelId="{DCC5D947-6099-496D-A714-2328FF60225B}" srcId="{5391D423-23DC-4A2A-BFFF-E913641AFB66}" destId="{4DF66791-3C5D-40AE-B535-4E00F13F6D7C}" srcOrd="1" destOrd="0" parTransId="{57947CDE-A610-4890-BC78-78B3B4FBDF07}" sibTransId="{25E8F399-63AD-4854-A285-7DABB6B818DD}"/>
    <dgm:cxn modelId="{DABE7249-D92F-4FD5-A2C5-CBCAC297D865}" type="presOf" srcId="{E1B6DEAE-63CC-4271-AF57-AAED16681538}" destId="{7EA82C6F-5F55-4B1C-912F-145953B7598E}" srcOrd="0" destOrd="1" presId="urn:microsoft.com/office/officeart/2005/8/layout/hList1"/>
    <dgm:cxn modelId="{09CB9A69-4A1D-A942-9B2E-EFD0AE065477}" srcId="{98C1A93B-1EA3-5647-AE36-FDD5E9BE0F19}" destId="{DFAF2CCD-0F47-5644-9B3B-BEA3AEBC7C39}" srcOrd="1" destOrd="0" parTransId="{BE2D4741-E18A-C44D-8376-18075DFF8D11}" sibTransId="{8E2DBA4A-1D6D-0646-B4D5-9E81E9723D2E}"/>
    <dgm:cxn modelId="{32D9836D-2BE8-8747-97BA-1FABE00BA373}" srcId="{98C1A93B-1EA3-5647-AE36-FDD5E9BE0F19}" destId="{D45CF290-8645-B640-9959-1B92F14C0DDA}" srcOrd="3" destOrd="0" parTransId="{66F04391-4AE9-334C-A1C2-2444B2E2A2BB}" sibTransId="{153E6D2B-9609-554B-AF63-AB36E5713E0D}"/>
    <dgm:cxn modelId="{0CAD9B71-5296-354E-AAAF-768AA67453CE}" type="presOf" srcId="{A6BBF6A4-CA6C-894C-98E9-B82529AEAF34}" destId="{1566D9D4-8EF3-1744-83B9-DEC1CF0E0FFD}" srcOrd="0" destOrd="0" presId="urn:microsoft.com/office/officeart/2005/8/layout/hList1"/>
    <dgm:cxn modelId="{F085DB72-7E3D-1C4A-9D59-8242DCB53A51}" srcId="{98C1A93B-1EA3-5647-AE36-FDD5E9BE0F19}" destId="{A90D398D-F0E0-4D45-8E20-C7E5FB036FE0}" srcOrd="5" destOrd="0" parTransId="{F5CAC441-183B-2846-B271-83509231D932}" sibTransId="{613652BE-2BE0-2A46-AFB3-2FB798F0B3F0}"/>
    <dgm:cxn modelId="{634D0F54-0BA1-B648-83C6-52BDBEEDD572}" srcId="{98C1A93B-1EA3-5647-AE36-FDD5E9BE0F19}" destId="{21976257-470C-8743-A0FF-35B77AB09769}" srcOrd="4" destOrd="0" parTransId="{EA739DA5-A818-5940-A8C1-AB9CF402C931}" sibTransId="{8DF8120A-49EA-844D-B2AE-E293B8DA9F1E}"/>
    <dgm:cxn modelId="{D9798B54-C0E7-4204-B9EF-CFA2F5066F0D}" type="presOf" srcId="{4DF66791-3C5D-40AE-B535-4E00F13F6D7C}" destId="{2458B400-638B-4756-A5B2-92CF117E5EC1}" srcOrd="0" destOrd="1" presId="urn:microsoft.com/office/officeart/2005/8/layout/hList1"/>
    <dgm:cxn modelId="{9880CA76-C948-084B-8587-790F7C59D34E}" type="presOf" srcId="{8D205C02-3464-F14E-BB51-1253DA1F8295}" destId="{1566D9D4-8EF3-1744-83B9-DEC1CF0E0FFD}" srcOrd="0" destOrd="6" presId="urn:microsoft.com/office/officeart/2005/8/layout/hList1"/>
    <dgm:cxn modelId="{5517507F-0783-E64B-80A8-BAC1CF3A0F91}" type="presOf" srcId="{98C1A93B-1EA3-5647-AE36-FDD5E9BE0F19}" destId="{161718DA-C73D-3748-9D4A-11B9A9229F4F}" srcOrd="0" destOrd="0" presId="urn:microsoft.com/office/officeart/2005/8/layout/hList1"/>
    <dgm:cxn modelId="{1E07FA8C-28F4-4E8A-B49C-02A001FCF1D4}" type="presOf" srcId="{E143136F-D4FE-4FF5-BC9B-8123531BF9F0}" destId="{2458B400-638B-4756-A5B2-92CF117E5EC1}" srcOrd="0" destOrd="4" presId="urn:microsoft.com/office/officeart/2005/8/layout/hList1"/>
    <dgm:cxn modelId="{8F958991-FCD1-427C-86E7-A67259B45CC7}" srcId="{5391D423-23DC-4A2A-BFFF-E913641AFB66}" destId="{A5B8C32A-11C6-4CA0-A9C3-4010080964D7}" srcOrd="3" destOrd="0" parTransId="{2C015F62-3B69-4E69-8850-04E910F47B66}" sibTransId="{B343886D-14B6-4EDE-AC02-E440D604EDB8}"/>
    <dgm:cxn modelId="{9AF08F9C-09C3-034B-86B0-9F2EA9B8C6A6}" srcId="{98C1A93B-1EA3-5647-AE36-FDD5E9BE0F19}" destId="{8D205C02-3464-F14E-BB51-1253DA1F8295}" srcOrd="6" destOrd="0" parTransId="{763ABC50-3E77-E646-8CC5-6ACA81DE8E2D}" sibTransId="{8691CE1D-B99D-5547-8B23-EB71CE74A421}"/>
    <dgm:cxn modelId="{2E99B09F-B71A-49D9-BB4D-230DA7B7D004}" type="presOf" srcId="{5391D423-23DC-4A2A-BFFF-E913641AFB66}" destId="{5E03C00B-BFDF-496B-AD35-87C93D9F6036}" srcOrd="0" destOrd="0" presId="urn:microsoft.com/office/officeart/2005/8/layout/hList1"/>
    <dgm:cxn modelId="{54D7ED9F-3CB6-4FB0-90D4-6CAC0ED13C21}" srcId="{5391D423-23DC-4A2A-BFFF-E913641AFB66}" destId="{E143136F-D4FE-4FF5-BC9B-8123531BF9F0}" srcOrd="4" destOrd="0" parTransId="{6F0908FC-AC5C-48CB-8E45-F464EAD40671}" sibTransId="{37A68ECA-EC7F-4979-9DF1-DD7CFEDEF589}"/>
    <dgm:cxn modelId="{8E9B3CA0-1BED-4E66-89F7-12A7C35076C4}" type="presOf" srcId="{2C26BFCD-C5C1-4A07-BE7C-E36F0CAB0580}" destId="{7EA82C6F-5F55-4B1C-912F-145953B7598E}" srcOrd="0" destOrd="0" presId="urn:microsoft.com/office/officeart/2005/8/layout/hList1"/>
    <dgm:cxn modelId="{0F6E70AC-B94F-2640-9EE4-3585E6EA5F1E}" type="presOf" srcId="{21976257-470C-8743-A0FF-35B77AB09769}" destId="{1566D9D4-8EF3-1744-83B9-DEC1CF0E0FFD}" srcOrd="0" destOrd="4" presId="urn:microsoft.com/office/officeart/2005/8/layout/hList1"/>
    <dgm:cxn modelId="{92A9F8B7-89BD-4280-A42D-2A24FAC9DA28}" srcId="{796611F2-24C2-4DBC-9E37-3461F353930B}" destId="{AE4C1FA1-66D7-42D7-BCB2-F3C6A7F5E8EA}" srcOrd="3" destOrd="0" parTransId="{9AD2C876-F4C5-4F3E-838E-93E2EC403FA6}" sibTransId="{7162F763-9B6D-4BA7-92AF-4AC59CD22C52}"/>
    <dgm:cxn modelId="{D34223BC-677C-2D4F-B2B9-C6A66A2C6B5B}" type="presOf" srcId="{68C2C62B-3B7D-7545-8406-7CAE6AB5FA92}" destId="{1566D9D4-8EF3-1744-83B9-DEC1CF0E0FFD}" srcOrd="0" destOrd="2" presId="urn:microsoft.com/office/officeart/2005/8/layout/hList1"/>
    <dgm:cxn modelId="{871D31C4-FB46-4E6B-AE28-E587674EA168}" srcId="{41D36753-F918-475C-B389-188CB248B594}" destId="{796611F2-24C2-4DBC-9E37-3461F353930B}" srcOrd="0" destOrd="0" parTransId="{7C1495AF-2D5D-499A-8057-5FCB2F1865FE}" sibTransId="{97A2D917-FD0C-4BC2-AB64-91C01E92DCEE}"/>
    <dgm:cxn modelId="{7D670DCC-FB15-284B-82ED-25CC11A1A0DF}" type="presOf" srcId="{DFAF2CCD-0F47-5644-9B3B-BEA3AEBC7C39}" destId="{1566D9D4-8EF3-1744-83B9-DEC1CF0E0FFD}" srcOrd="0" destOrd="1" presId="urn:microsoft.com/office/officeart/2005/8/layout/hList1"/>
    <dgm:cxn modelId="{6F17F2CD-7C8C-124B-98EB-DB5C319B76F5}" type="presOf" srcId="{492E1718-6B56-FA4A-A37F-DD04E5D467D2}" destId="{1566D9D4-8EF3-1744-83B9-DEC1CF0E0FFD}" srcOrd="0" destOrd="7" presId="urn:microsoft.com/office/officeart/2005/8/layout/hList1"/>
    <dgm:cxn modelId="{5E81C3D3-2DDA-4C11-AA50-865DA5F453CE}" srcId="{796611F2-24C2-4DBC-9E37-3461F353930B}" destId="{E1B6DEAE-63CC-4271-AF57-AAED16681538}" srcOrd="1" destOrd="0" parTransId="{0A0D58DD-F51A-4DA0-A312-6BAF603FF1A1}" sibTransId="{6496601A-189A-4242-A60C-A3253D65B4EF}"/>
    <dgm:cxn modelId="{C404C1D7-0E5F-4C72-98D6-09F8456EC73D}" type="presOf" srcId="{AE4C1FA1-66D7-42D7-BCB2-F3C6A7F5E8EA}" destId="{7EA82C6F-5F55-4B1C-912F-145953B7598E}" srcOrd="0" destOrd="3" presId="urn:microsoft.com/office/officeart/2005/8/layout/hList1"/>
    <dgm:cxn modelId="{346958D9-CB69-4C5B-B721-4BB34819012F}" srcId="{796611F2-24C2-4DBC-9E37-3461F353930B}" destId="{2C26BFCD-C5C1-4A07-BE7C-E36F0CAB0580}" srcOrd="0" destOrd="0" parTransId="{100D293A-B05C-4587-80FA-3E69ECD22D72}" sibTransId="{58EDAD21-D080-4042-9990-F9296A584C59}"/>
    <dgm:cxn modelId="{BC3A8EE3-D94B-479F-9F00-309F7A002671}" type="presOf" srcId="{41D36753-F918-475C-B389-188CB248B594}" destId="{BC20F01F-F1EE-4D0E-9825-B5A50D60F0D5}" srcOrd="0" destOrd="0" presId="urn:microsoft.com/office/officeart/2005/8/layout/hList1"/>
    <dgm:cxn modelId="{0A1F49EA-1026-486B-857F-74B1D3D31A83}" type="presOf" srcId="{0827B3D5-A3F4-48C1-A19D-2F799B8B70EC}" destId="{2458B400-638B-4756-A5B2-92CF117E5EC1}" srcOrd="0" destOrd="2" presId="urn:microsoft.com/office/officeart/2005/8/layout/hList1"/>
    <dgm:cxn modelId="{FC2CEDEF-D241-4B33-ADEF-7042799C2BCE}" srcId="{41D36753-F918-475C-B389-188CB248B594}" destId="{5391D423-23DC-4A2A-BFFF-E913641AFB66}" srcOrd="1" destOrd="0" parTransId="{48B70C89-1D95-4163-8F8A-FDAAEE000212}" sibTransId="{2CD2C229-1407-4593-8369-7234ED71CB82}"/>
    <dgm:cxn modelId="{62E4C0F6-A150-4ADA-A823-A633C1A31058}" type="presOf" srcId="{A5B8C32A-11C6-4CA0-A9C3-4010080964D7}" destId="{2458B400-638B-4756-A5B2-92CF117E5EC1}" srcOrd="0" destOrd="3" presId="urn:microsoft.com/office/officeart/2005/8/layout/hList1"/>
    <dgm:cxn modelId="{E59DADF8-473A-8248-8109-E79D98B6272E}" type="presOf" srcId="{D45CF290-8645-B640-9959-1B92F14C0DDA}" destId="{1566D9D4-8EF3-1744-83B9-DEC1CF0E0FFD}" srcOrd="0" destOrd="3" presId="urn:microsoft.com/office/officeart/2005/8/layout/hList1"/>
    <dgm:cxn modelId="{287F3E10-8452-4296-B1F6-B8E6AD35FF33}" type="presParOf" srcId="{BC20F01F-F1EE-4D0E-9825-B5A50D60F0D5}" destId="{4E5FD55A-4537-4836-9BD4-3A15B90649BA}" srcOrd="0" destOrd="0" presId="urn:microsoft.com/office/officeart/2005/8/layout/hList1"/>
    <dgm:cxn modelId="{0CD7314C-D27B-4961-B6D6-D3C38B983DA3}" type="presParOf" srcId="{4E5FD55A-4537-4836-9BD4-3A15B90649BA}" destId="{BBB12A2C-619F-49B0-B163-F7ADC8951B19}" srcOrd="0" destOrd="0" presId="urn:microsoft.com/office/officeart/2005/8/layout/hList1"/>
    <dgm:cxn modelId="{20CFE061-60F6-4CBB-80E8-EC93C67C3B42}" type="presParOf" srcId="{4E5FD55A-4537-4836-9BD4-3A15B90649BA}" destId="{7EA82C6F-5F55-4B1C-912F-145953B7598E}" srcOrd="1" destOrd="0" presId="urn:microsoft.com/office/officeart/2005/8/layout/hList1"/>
    <dgm:cxn modelId="{6BDA6324-805B-466E-8C13-75A64DC43040}" type="presParOf" srcId="{BC20F01F-F1EE-4D0E-9825-B5A50D60F0D5}" destId="{03800653-0EB1-4316-9FDC-A1BDEE7B861D}" srcOrd="1" destOrd="0" presId="urn:microsoft.com/office/officeart/2005/8/layout/hList1"/>
    <dgm:cxn modelId="{3BD327B8-0DBB-49BB-A3F4-640D5F76384E}" type="presParOf" srcId="{BC20F01F-F1EE-4D0E-9825-B5A50D60F0D5}" destId="{A0A8256C-EAA1-4B3D-8FB7-BA148F5FDC7B}" srcOrd="2" destOrd="0" presId="urn:microsoft.com/office/officeart/2005/8/layout/hList1"/>
    <dgm:cxn modelId="{104FA883-2D53-4D8F-B370-DB51787DD1F4}" type="presParOf" srcId="{A0A8256C-EAA1-4B3D-8FB7-BA148F5FDC7B}" destId="{5E03C00B-BFDF-496B-AD35-87C93D9F6036}" srcOrd="0" destOrd="0" presId="urn:microsoft.com/office/officeart/2005/8/layout/hList1"/>
    <dgm:cxn modelId="{E3AFB7C0-3427-4CEB-A374-19AE7D394823}" type="presParOf" srcId="{A0A8256C-EAA1-4B3D-8FB7-BA148F5FDC7B}" destId="{2458B400-638B-4756-A5B2-92CF117E5EC1}" srcOrd="1" destOrd="0" presId="urn:microsoft.com/office/officeart/2005/8/layout/hList1"/>
    <dgm:cxn modelId="{FD9B0BC6-9B02-4341-BA44-2C69FEF2AEA4}" type="presParOf" srcId="{BC20F01F-F1EE-4D0E-9825-B5A50D60F0D5}" destId="{005A71DC-782E-8740-960D-D2AEDB77C6BB}" srcOrd="3" destOrd="0" presId="urn:microsoft.com/office/officeart/2005/8/layout/hList1"/>
    <dgm:cxn modelId="{5AD2C38B-8611-184A-9539-1A57F5B70CF5}" type="presParOf" srcId="{BC20F01F-F1EE-4D0E-9825-B5A50D60F0D5}" destId="{1FE9239F-4AB3-CA44-A5EC-0E09BCFE7314}" srcOrd="4" destOrd="0" presId="urn:microsoft.com/office/officeart/2005/8/layout/hList1"/>
    <dgm:cxn modelId="{4B812C00-7819-2048-889A-B23603D68726}" type="presParOf" srcId="{1FE9239F-4AB3-CA44-A5EC-0E09BCFE7314}" destId="{161718DA-C73D-3748-9D4A-11B9A9229F4F}" srcOrd="0" destOrd="0" presId="urn:microsoft.com/office/officeart/2005/8/layout/hList1"/>
    <dgm:cxn modelId="{776E554E-7B35-174E-AD3A-5F6EA77B4DFC}" type="presParOf" srcId="{1FE9239F-4AB3-CA44-A5EC-0E09BCFE7314}" destId="{1566D9D4-8EF3-1744-83B9-DEC1CF0E0FFD}"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96DA1E5-3C67-478C-A192-A90F7F79F584}"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sv-SE"/>
        </a:p>
      </dgm:t>
    </dgm:pt>
    <dgm:pt modelId="{31C0AD8B-20A0-4498-8EB3-70891679768D}">
      <dgm:prSet phldrT="[Text]" custT="1"/>
      <dgm:spPr/>
      <dgm:t>
        <a:bodyPr/>
        <a:lstStyle/>
        <a:p>
          <a:r>
            <a:rPr lang="sv-SE" sz="3600" dirty="0"/>
            <a:t>Familjefrid </a:t>
          </a:r>
          <a:r>
            <a:rPr lang="sv-SE" sz="3600" dirty="0" err="1"/>
            <a:t>Barnahus</a:t>
          </a:r>
          <a:endParaRPr lang="sv-SE" sz="3600" dirty="0"/>
        </a:p>
      </dgm:t>
    </dgm:pt>
    <dgm:pt modelId="{17B1A509-002F-4AD4-AB9A-21D288D823A3}" type="parTrans" cxnId="{199CCA60-3424-443E-AB71-4BF37B7646CA}">
      <dgm:prSet/>
      <dgm:spPr/>
      <dgm:t>
        <a:bodyPr/>
        <a:lstStyle/>
        <a:p>
          <a:endParaRPr lang="sv-SE"/>
        </a:p>
      </dgm:t>
    </dgm:pt>
    <dgm:pt modelId="{65D50E2C-22E3-4ED7-96CC-AFBCF746BE29}" type="sibTrans" cxnId="{199CCA60-3424-443E-AB71-4BF37B7646CA}">
      <dgm:prSet/>
      <dgm:spPr/>
      <dgm:t>
        <a:bodyPr/>
        <a:lstStyle/>
        <a:p>
          <a:endParaRPr lang="sv-SE"/>
        </a:p>
      </dgm:t>
    </dgm:pt>
    <dgm:pt modelId="{D2C1280E-9BA7-4EE2-8863-3DD62CFA35FB}">
      <dgm:prSet phldrT="[Text]" custT="1"/>
      <dgm:spPr/>
      <dgm:t>
        <a:bodyPr anchor="ctr"/>
        <a:lstStyle/>
        <a:p>
          <a:pPr>
            <a:spcAft>
              <a:spcPts val="1200"/>
            </a:spcAft>
            <a:buNone/>
          </a:pPr>
          <a:r>
            <a:rPr lang="sv-SE" sz="1600" dirty="0"/>
            <a:t>	</a:t>
          </a:r>
          <a:r>
            <a:rPr lang="sv-SE" sz="2000" dirty="0"/>
            <a:t>Sitter kvar i nuvarande lokaler.</a:t>
          </a:r>
        </a:p>
      </dgm:t>
    </dgm:pt>
    <dgm:pt modelId="{DAB0C4F4-2C67-4314-A414-B5DF6879F633}" type="parTrans" cxnId="{4911420B-867E-4333-84A7-792D8F5C485A}">
      <dgm:prSet/>
      <dgm:spPr/>
      <dgm:t>
        <a:bodyPr/>
        <a:lstStyle/>
        <a:p>
          <a:endParaRPr lang="sv-SE"/>
        </a:p>
      </dgm:t>
    </dgm:pt>
    <dgm:pt modelId="{9128B60C-7364-4AE8-9EE3-743270852867}" type="sibTrans" cxnId="{4911420B-867E-4333-84A7-792D8F5C485A}">
      <dgm:prSet/>
      <dgm:spPr/>
      <dgm:t>
        <a:bodyPr/>
        <a:lstStyle/>
        <a:p>
          <a:endParaRPr lang="sv-SE"/>
        </a:p>
      </dgm:t>
    </dgm:pt>
    <dgm:pt modelId="{A7A00555-43ED-4F62-8E03-1B213C1A941A}">
      <dgm:prSet phldrT="[Text]" custT="1"/>
      <dgm:spPr/>
      <dgm:t>
        <a:bodyPr anchor="ctr"/>
        <a:lstStyle/>
        <a:p>
          <a:pPr>
            <a:spcAft>
              <a:spcPts val="1200"/>
            </a:spcAft>
            <a:buNone/>
          </a:pPr>
          <a:r>
            <a:rPr lang="sv-SE" sz="2000" dirty="0"/>
            <a:t>Flyttar till andra lokaler på sikt.</a:t>
          </a:r>
        </a:p>
      </dgm:t>
    </dgm:pt>
    <dgm:pt modelId="{DA14C995-451F-4E09-9E26-C11ECF93FC0A}" type="parTrans" cxnId="{68491857-4726-403C-8642-56FB5AA56120}">
      <dgm:prSet/>
      <dgm:spPr/>
      <dgm:t>
        <a:bodyPr/>
        <a:lstStyle/>
        <a:p>
          <a:endParaRPr lang="sv-SE"/>
        </a:p>
      </dgm:t>
    </dgm:pt>
    <dgm:pt modelId="{2359D1AF-2A5D-4500-96D7-9A4695799D50}" type="sibTrans" cxnId="{68491857-4726-403C-8642-56FB5AA56120}">
      <dgm:prSet/>
      <dgm:spPr/>
      <dgm:t>
        <a:bodyPr/>
        <a:lstStyle/>
        <a:p>
          <a:endParaRPr lang="sv-SE"/>
        </a:p>
      </dgm:t>
    </dgm:pt>
    <dgm:pt modelId="{35A0DE4F-7DEF-4471-BEC7-C24168E82C06}">
      <dgm:prSet phldrT="[Text]" custT="1"/>
      <dgm:spPr/>
      <dgm:t>
        <a:bodyPr/>
        <a:lstStyle/>
        <a:p>
          <a:r>
            <a:rPr lang="sv-SE" sz="3600" dirty="0"/>
            <a:t>Övriga verksamheter</a:t>
          </a:r>
        </a:p>
      </dgm:t>
    </dgm:pt>
    <dgm:pt modelId="{AA2B2D2E-B4A2-4F57-B9F4-D3B26593C459}" type="parTrans" cxnId="{32B431EC-C9FD-4FF0-A1C2-D193C71E1389}">
      <dgm:prSet/>
      <dgm:spPr/>
      <dgm:t>
        <a:bodyPr/>
        <a:lstStyle/>
        <a:p>
          <a:endParaRPr lang="sv-SE"/>
        </a:p>
      </dgm:t>
    </dgm:pt>
    <dgm:pt modelId="{F84FD1A2-AE91-4FB5-A5ED-FF046CEA55A6}" type="sibTrans" cxnId="{32B431EC-C9FD-4FF0-A1C2-D193C71E1389}">
      <dgm:prSet/>
      <dgm:spPr/>
      <dgm:t>
        <a:bodyPr/>
        <a:lstStyle/>
        <a:p>
          <a:endParaRPr lang="sv-SE"/>
        </a:p>
      </dgm:t>
    </dgm:pt>
    <dgm:pt modelId="{62375E25-C0D6-4DFB-B472-EE6CD238240D}">
      <dgm:prSet phldrT="[Text]" custT="1"/>
      <dgm:spPr/>
      <dgm:t>
        <a:bodyPr anchor="ctr"/>
        <a:lstStyle/>
        <a:p>
          <a:pPr marL="180000" marR="0" lvl="0" indent="0" defTabSz="914400" eaLnBrk="1" fontAlgn="auto" latinLnBrk="0" hangingPunct="1">
            <a:lnSpc>
              <a:spcPct val="100000"/>
            </a:lnSpc>
            <a:spcBef>
              <a:spcPts val="0"/>
            </a:spcBef>
            <a:spcAft>
              <a:spcPts val="1200"/>
            </a:spcAft>
            <a:buClrTx/>
            <a:buSzTx/>
            <a:buFont typeface="Arial" panose="020B0604020202020204" pitchFamily="34" charset="0"/>
            <a:buNone/>
            <a:tabLst/>
            <a:defRPr/>
          </a:pPr>
          <a:r>
            <a:rPr lang="sv-SE" sz="2000" dirty="0"/>
            <a:t>Flyttar in på plan 0, norra delen, Bredgatan 17 </a:t>
          </a:r>
          <a:br>
            <a:rPr lang="sv-SE" sz="2000" dirty="0"/>
          </a:br>
          <a:r>
            <a:rPr lang="sv-SE" sz="2000" dirty="0"/>
            <a:t>(f.n. mottagningen) samt Bredgatan 17, vån 4 &amp; 5. </a:t>
          </a:r>
        </a:p>
      </dgm:t>
    </dgm:pt>
    <dgm:pt modelId="{A6278976-1B01-405F-9528-B8B9E9DA07EF}" type="parTrans" cxnId="{4B0CE613-7B39-4E04-8ED4-DA93998022B4}">
      <dgm:prSet/>
      <dgm:spPr/>
      <dgm:t>
        <a:bodyPr/>
        <a:lstStyle/>
        <a:p>
          <a:endParaRPr lang="sv-SE"/>
        </a:p>
      </dgm:t>
    </dgm:pt>
    <dgm:pt modelId="{B7173213-64B0-4918-A912-221B48313C3E}" type="sibTrans" cxnId="{4B0CE613-7B39-4E04-8ED4-DA93998022B4}">
      <dgm:prSet/>
      <dgm:spPr/>
      <dgm:t>
        <a:bodyPr/>
        <a:lstStyle/>
        <a:p>
          <a:endParaRPr lang="sv-SE"/>
        </a:p>
      </dgm:t>
    </dgm:pt>
    <dgm:pt modelId="{92A81184-C3B9-4C83-AB7C-5B8E586CA242}">
      <dgm:prSet phldrT="[Text]" custT="1"/>
      <dgm:spPr/>
      <dgm:t>
        <a:bodyPr anchor="ctr"/>
        <a:lstStyle/>
        <a:p>
          <a:pPr marL="180000" marR="0" lvl="0" indent="0" defTabSz="914400" eaLnBrk="1" fontAlgn="auto" latinLnBrk="0" hangingPunct="1">
            <a:lnSpc>
              <a:spcPct val="100000"/>
            </a:lnSpc>
            <a:spcBef>
              <a:spcPts val="0"/>
            </a:spcBef>
            <a:spcAft>
              <a:spcPts val="1200"/>
            </a:spcAft>
            <a:buClrTx/>
            <a:buSzTx/>
            <a:buFont typeface="Arial" panose="020B0604020202020204" pitchFamily="34" charset="0"/>
            <a:buNone/>
            <a:tabLst/>
            <a:defRPr/>
          </a:pPr>
          <a:r>
            <a:rPr lang="sv-SE" sz="2000" dirty="0"/>
            <a:t>Utnyttjar även andra lokaler utanför Bredgatan.</a:t>
          </a:r>
        </a:p>
      </dgm:t>
    </dgm:pt>
    <dgm:pt modelId="{A22AB46A-12AD-41DE-BFCD-1FE69CD149AA}" type="parTrans" cxnId="{60E3B838-3825-44CA-B4FF-523C8C302B2E}">
      <dgm:prSet/>
      <dgm:spPr/>
      <dgm:t>
        <a:bodyPr/>
        <a:lstStyle/>
        <a:p>
          <a:endParaRPr lang="sv-SE"/>
        </a:p>
      </dgm:t>
    </dgm:pt>
    <dgm:pt modelId="{9D40C193-F96B-4850-9065-557E1C9AD8EC}" type="sibTrans" cxnId="{60E3B838-3825-44CA-B4FF-523C8C302B2E}">
      <dgm:prSet/>
      <dgm:spPr/>
      <dgm:t>
        <a:bodyPr/>
        <a:lstStyle/>
        <a:p>
          <a:endParaRPr lang="sv-SE"/>
        </a:p>
      </dgm:t>
    </dgm:pt>
    <dgm:pt modelId="{2E8C9406-FCBF-2244-AA93-365DCA3D6318}">
      <dgm:prSet phldrT="[Text]" custT="1"/>
      <dgm:spPr/>
      <dgm:t>
        <a:bodyPr anchor="ctr"/>
        <a:lstStyle/>
        <a:p>
          <a:pPr marL="180000" marR="0" lvl="0" indent="0" defTabSz="914400" eaLnBrk="1" fontAlgn="auto" latinLnBrk="0" hangingPunct="1">
            <a:lnSpc>
              <a:spcPct val="100000"/>
            </a:lnSpc>
            <a:spcBef>
              <a:spcPts val="0"/>
            </a:spcBef>
            <a:spcAft>
              <a:spcPts val="1200"/>
            </a:spcAft>
            <a:buClrTx/>
            <a:buSzTx/>
            <a:buFont typeface="Arial" panose="020B0604020202020204" pitchFamily="34" charset="0"/>
            <a:buNone/>
            <a:tabLst/>
            <a:defRPr/>
          </a:pPr>
          <a:r>
            <a:rPr lang="sv-SE" sz="2000" dirty="0"/>
            <a:t>Använder besöksrum vid behov främst på plan 0.</a:t>
          </a:r>
        </a:p>
      </dgm:t>
    </dgm:pt>
    <dgm:pt modelId="{4371D7A8-7D5F-8C42-B5D9-73DA3FD03D94}" type="parTrans" cxnId="{B8E6C555-0B83-7847-8400-DAC65B0EF46D}">
      <dgm:prSet/>
      <dgm:spPr/>
      <dgm:t>
        <a:bodyPr/>
        <a:lstStyle/>
        <a:p>
          <a:endParaRPr lang="sv-SE"/>
        </a:p>
      </dgm:t>
    </dgm:pt>
    <dgm:pt modelId="{CC4D7983-86D9-714A-B8D0-E87DFE0A0B4F}" type="sibTrans" cxnId="{B8E6C555-0B83-7847-8400-DAC65B0EF46D}">
      <dgm:prSet/>
      <dgm:spPr/>
      <dgm:t>
        <a:bodyPr/>
        <a:lstStyle/>
        <a:p>
          <a:endParaRPr lang="sv-SE"/>
        </a:p>
      </dgm:t>
    </dgm:pt>
    <dgm:pt modelId="{9A579A87-5251-4E96-8E8C-AEABDDB922D8}" type="pres">
      <dgm:prSet presAssocID="{396DA1E5-3C67-478C-A192-A90F7F79F584}" presName="Name0" presStyleCnt="0">
        <dgm:presLayoutVars>
          <dgm:dir/>
          <dgm:animLvl val="lvl"/>
          <dgm:resizeHandles/>
        </dgm:presLayoutVars>
      </dgm:prSet>
      <dgm:spPr/>
    </dgm:pt>
    <dgm:pt modelId="{46E89A7C-F4F8-44E6-962C-C6967601D0F7}" type="pres">
      <dgm:prSet presAssocID="{31C0AD8B-20A0-4498-8EB3-70891679768D}" presName="linNode" presStyleCnt="0"/>
      <dgm:spPr/>
    </dgm:pt>
    <dgm:pt modelId="{C6911219-063B-4F4A-BE28-F4BE141E8747}" type="pres">
      <dgm:prSet presAssocID="{31C0AD8B-20A0-4498-8EB3-70891679768D}" presName="parentShp" presStyleLbl="node1" presStyleIdx="0" presStyleCnt="2">
        <dgm:presLayoutVars>
          <dgm:bulletEnabled val="1"/>
        </dgm:presLayoutVars>
      </dgm:prSet>
      <dgm:spPr/>
    </dgm:pt>
    <dgm:pt modelId="{DB205DAA-541E-4A8C-B271-011DDE9D8BAC}" type="pres">
      <dgm:prSet presAssocID="{31C0AD8B-20A0-4498-8EB3-70891679768D}" presName="childShp" presStyleLbl="bgAccFollowNode1" presStyleIdx="0" presStyleCnt="2">
        <dgm:presLayoutVars>
          <dgm:bulletEnabled val="1"/>
        </dgm:presLayoutVars>
      </dgm:prSet>
      <dgm:spPr/>
    </dgm:pt>
    <dgm:pt modelId="{2D82067F-CD2F-46B8-9B6A-033A09D204F9}" type="pres">
      <dgm:prSet presAssocID="{65D50E2C-22E3-4ED7-96CC-AFBCF746BE29}" presName="spacing" presStyleCnt="0"/>
      <dgm:spPr/>
    </dgm:pt>
    <dgm:pt modelId="{EBB540D2-30BE-4D0A-8E1F-CBCB4750F163}" type="pres">
      <dgm:prSet presAssocID="{35A0DE4F-7DEF-4471-BEC7-C24168E82C06}" presName="linNode" presStyleCnt="0"/>
      <dgm:spPr/>
    </dgm:pt>
    <dgm:pt modelId="{809129E0-DC5C-48DC-A5E3-248E580266A7}" type="pres">
      <dgm:prSet presAssocID="{35A0DE4F-7DEF-4471-BEC7-C24168E82C06}" presName="parentShp" presStyleLbl="node1" presStyleIdx="1" presStyleCnt="2">
        <dgm:presLayoutVars>
          <dgm:bulletEnabled val="1"/>
        </dgm:presLayoutVars>
      </dgm:prSet>
      <dgm:spPr/>
    </dgm:pt>
    <dgm:pt modelId="{55D3B23A-EB2A-4CE5-936A-8A616B06A6D5}" type="pres">
      <dgm:prSet presAssocID="{35A0DE4F-7DEF-4471-BEC7-C24168E82C06}" presName="childShp" presStyleLbl="bgAccFollowNode1" presStyleIdx="1" presStyleCnt="2">
        <dgm:presLayoutVars>
          <dgm:bulletEnabled val="1"/>
        </dgm:presLayoutVars>
      </dgm:prSet>
      <dgm:spPr/>
    </dgm:pt>
  </dgm:ptLst>
  <dgm:cxnLst>
    <dgm:cxn modelId="{4911420B-867E-4333-84A7-792D8F5C485A}" srcId="{31C0AD8B-20A0-4498-8EB3-70891679768D}" destId="{D2C1280E-9BA7-4EE2-8863-3DD62CFA35FB}" srcOrd="0" destOrd="0" parTransId="{DAB0C4F4-2C67-4314-A414-B5DF6879F633}" sibTransId="{9128B60C-7364-4AE8-9EE3-743270852867}"/>
    <dgm:cxn modelId="{4B0CE613-7B39-4E04-8ED4-DA93998022B4}" srcId="{35A0DE4F-7DEF-4471-BEC7-C24168E82C06}" destId="{62375E25-C0D6-4DFB-B472-EE6CD238240D}" srcOrd="0" destOrd="0" parTransId="{A6278976-1B01-405F-9528-B8B9E9DA07EF}" sibTransId="{B7173213-64B0-4918-A912-221B48313C3E}"/>
    <dgm:cxn modelId="{60E3B838-3825-44CA-B4FF-523C8C302B2E}" srcId="{35A0DE4F-7DEF-4471-BEC7-C24168E82C06}" destId="{92A81184-C3B9-4C83-AB7C-5B8E586CA242}" srcOrd="2" destOrd="0" parTransId="{A22AB46A-12AD-41DE-BFCD-1FE69CD149AA}" sibTransId="{9D40C193-F96B-4850-9065-557E1C9AD8EC}"/>
    <dgm:cxn modelId="{7B030060-C18E-4572-A8FA-654EB5204049}" type="presOf" srcId="{D2C1280E-9BA7-4EE2-8863-3DD62CFA35FB}" destId="{DB205DAA-541E-4A8C-B271-011DDE9D8BAC}" srcOrd="0" destOrd="0" presId="urn:microsoft.com/office/officeart/2005/8/layout/vList6"/>
    <dgm:cxn modelId="{199CCA60-3424-443E-AB71-4BF37B7646CA}" srcId="{396DA1E5-3C67-478C-A192-A90F7F79F584}" destId="{31C0AD8B-20A0-4498-8EB3-70891679768D}" srcOrd="0" destOrd="0" parTransId="{17B1A509-002F-4AD4-AB9A-21D288D823A3}" sibTransId="{65D50E2C-22E3-4ED7-96CC-AFBCF746BE29}"/>
    <dgm:cxn modelId="{D9036945-DE5E-4069-861F-483394B5EDED}" type="presOf" srcId="{A7A00555-43ED-4F62-8E03-1B213C1A941A}" destId="{DB205DAA-541E-4A8C-B271-011DDE9D8BAC}" srcOrd="0" destOrd="1" presId="urn:microsoft.com/office/officeart/2005/8/layout/vList6"/>
    <dgm:cxn modelId="{15EBAE4C-6C1A-4B1D-BF8C-2CDD9473F478}" type="presOf" srcId="{31C0AD8B-20A0-4498-8EB3-70891679768D}" destId="{C6911219-063B-4F4A-BE28-F4BE141E8747}" srcOrd="0" destOrd="0" presId="urn:microsoft.com/office/officeart/2005/8/layout/vList6"/>
    <dgm:cxn modelId="{B8E6C555-0B83-7847-8400-DAC65B0EF46D}" srcId="{35A0DE4F-7DEF-4471-BEC7-C24168E82C06}" destId="{2E8C9406-FCBF-2244-AA93-365DCA3D6318}" srcOrd="1" destOrd="0" parTransId="{4371D7A8-7D5F-8C42-B5D9-73DA3FD03D94}" sibTransId="{CC4D7983-86D9-714A-B8D0-E87DFE0A0B4F}"/>
    <dgm:cxn modelId="{68491857-4726-403C-8642-56FB5AA56120}" srcId="{D2C1280E-9BA7-4EE2-8863-3DD62CFA35FB}" destId="{A7A00555-43ED-4F62-8E03-1B213C1A941A}" srcOrd="0" destOrd="0" parTransId="{DA14C995-451F-4E09-9E26-C11ECF93FC0A}" sibTransId="{2359D1AF-2A5D-4500-96D7-9A4695799D50}"/>
    <dgm:cxn modelId="{A7447C79-B382-B449-98DC-6FB7096A25EB}" type="presOf" srcId="{2E8C9406-FCBF-2244-AA93-365DCA3D6318}" destId="{55D3B23A-EB2A-4CE5-936A-8A616B06A6D5}" srcOrd="0" destOrd="1" presId="urn:microsoft.com/office/officeart/2005/8/layout/vList6"/>
    <dgm:cxn modelId="{532B2185-90A6-4B28-A8A6-1C68FE84B7C3}" type="presOf" srcId="{35A0DE4F-7DEF-4471-BEC7-C24168E82C06}" destId="{809129E0-DC5C-48DC-A5E3-248E580266A7}" srcOrd="0" destOrd="0" presId="urn:microsoft.com/office/officeart/2005/8/layout/vList6"/>
    <dgm:cxn modelId="{08E6248A-A301-4E69-97B8-639F0E85A274}" type="presOf" srcId="{92A81184-C3B9-4C83-AB7C-5B8E586CA242}" destId="{55D3B23A-EB2A-4CE5-936A-8A616B06A6D5}" srcOrd="0" destOrd="2" presId="urn:microsoft.com/office/officeart/2005/8/layout/vList6"/>
    <dgm:cxn modelId="{7AB48DA1-D1C5-41F4-9FD6-80CF4C390D1F}" type="presOf" srcId="{396DA1E5-3C67-478C-A192-A90F7F79F584}" destId="{9A579A87-5251-4E96-8E8C-AEABDDB922D8}" srcOrd="0" destOrd="0" presId="urn:microsoft.com/office/officeart/2005/8/layout/vList6"/>
    <dgm:cxn modelId="{70EA38B7-E1F5-401C-AA2D-264ECDDD366C}" type="presOf" srcId="{62375E25-C0D6-4DFB-B472-EE6CD238240D}" destId="{55D3B23A-EB2A-4CE5-936A-8A616B06A6D5}" srcOrd="0" destOrd="0" presId="urn:microsoft.com/office/officeart/2005/8/layout/vList6"/>
    <dgm:cxn modelId="{32B431EC-C9FD-4FF0-A1C2-D193C71E1389}" srcId="{396DA1E5-3C67-478C-A192-A90F7F79F584}" destId="{35A0DE4F-7DEF-4471-BEC7-C24168E82C06}" srcOrd="1" destOrd="0" parTransId="{AA2B2D2E-B4A2-4F57-B9F4-D3B26593C459}" sibTransId="{F84FD1A2-AE91-4FB5-A5ED-FF046CEA55A6}"/>
    <dgm:cxn modelId="{6A91C0CE-7E68-4EF1-AF87-F19A725262C6}" type="presParOf" srcId="{9A579A87-5251-4E96-8E8C-AEABDDB922D8}" destId="{46E89A7C-F4F8-44E6-962C-C6967601D0F7}" srcOrd="0" destOrd="0" presId="urn:microsoft.com/office/officeart/2005/8/layout/vList6"/>
    <dgm:cxn modelId="{94387E54-1B9F-4394-9259-69EE192F0A61}" type="presParOf" srcId="{46E89A7C-F4F8-44E6-962C-C6967601D0F7}" destId="{C6911219-063B-4F4A-BE28-F4BE141E8747}" srcOrd="0" destOrd="0" presId="urn:microsoft.com/office/officeart/2005/8/layout/vList6"/>
    <dgm:cxn modelId="{1F3693EA-95B6-42C7-8097-5B31E8904194}" type="presParOf" srcId="{46E89A7C-F4F8-44E6-962C-C6967601D0F7}" destId="{DB205DAA-541E-4A8C-B271-011DDE9D8BAC}" srcOrd="1" destOrd="0" presId="urn:microsoft.com/office/officeart/2005/8/layout/vList6"/>
    <dgm:cxn modelId="{936AEAF2-4790-40AE-83C5-7BFF71E2F5DA}" type="presParOf" srcId="{9A579A87-5251-4E96-8E8C-AEABDDB922D8}" destId="{2D82067F-CD2F-46B8-9B6A-033A09D204F9}" srcOrd="1" destOrd="0" presId="urn:microsoft.com/office/officeart/2005/8/layout/vList6"/>
    <dgm:cxn modelId="{617F85AD-2EE0-4E7C-B418-9BEC366FBFD9}" type="presParOf" srcId="{9A579A87-5251-4E96-8E8C-AEABDDB922D8}" destId="{EBB540D2-30BE-4D0A-8E1F-CBCB4750F163}" srcOrd="2" destOrd="0" presId="urn:microsoft.com/office/officeart/2005/8/layout/vList6"/>
    <dgm:cxn modelId="{C79CD020-20A1-41B3-9051-C79B55823220}" type="presParOf" srcId="{EBB540D2-30BE-4D0A-8E1F-CBCB4750F163}" destId="{809129E0-DC5C-48DC-A5E3-248E580266A7}" srcOrd="0" destOrd="0" presId="urn:microsoft.com/office/officeart/2005/8/layout/vList6"/>
    <dgm:cxn modelId="{62105536-A4CE-47C3-AF25-E96DA62F9269}" type="presParOf" srcId="{EBB540D2-30BE-4D0A-8E1F-CBCB4750F163}" destId="{55D3B23A-EB2A-4CE5-936A-8A616B06A6D5}"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96DA1E5-3C67-478C-A192-A90F7F79F584}"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sv-SE"/>
        </a:p>
      </dgm:t>
    </dgm:pt>
    <dgm:pt modelId="{35A0DE4F-7DEF-4471-BEC7-C24168E82C06}">
      <dgm:prSet phldrT="[Text]" custT="1"/>
      <dgm:spPr/>
      <dgm:t>
        <a:bodyPr/>
        <a:lstStyle/>
        <a:p>
          <a:r>
            <a:rPr lang="sv-SE" sz="3600" dirty="0"/>
            <a:t>Samtliga verksamheter</a:t>
          </a:r>
        </a:p>
      </dgm:t>
    </dgm:pt>
    <dgm:pt modelId="{AA2B2D2E-B4A2-4F57-B9F4-D3B26593C459}" type="parTrans" cxnId="{32B431EC-C9FD-4FF0-A1C2-D193C71E1389}">
      <dgm:prSet/>
      <dgm:spPr/>
      <dgm:t>
        <a:bodyPr/>
        <a:lstStyle/>
        <a:p>
          <a:endParaRPr lang="sv-SE"/>
        </a:p>
      </dgm:t>
    </dgm:pt>
    <dgm:pt modelId="{F84FD1A2-AE91-4FB5-A5ED-FF046CEA55A6}" type="sibTrans" cxnId="{32B431EC-C9FD-4FF0-A1C2-D193C71E1389}">
      <dgm:prSet/>
      <dgm:spPr/>
      <dgm:t>
        <a:bodyPr/>
        <a:lstStyle/>
        <a:p>
          <a:endParaRPr lang="sv-SE"/>
        </a:p>
      </dgm:t>
    </dgm:pt>
    <dgm:pt modelId="{62375E25-C0D6-4DFB-B472-EE6CD238240D}">
      <dgm:prSet phldrT="[Text]" custT="1"/>
      <dgm:spPr/>
      <dgm:t>
        <a:bodyPr anchor="ctr"/>
        <a:lstStyle/>
        <a:p>
          <a:pPr>
            <a:buNone/>
          </a:pPr>
          <a:r>
            <a:rPr lang="sv-SE" sz="1600" dirty="0"/>
            <a:t>	Hela plan 3 samt plan 4, södra delen, </a:t>
          </a:r>
          <a:br>
            <a:rPr lang="sv-SE" sz="1600" dirty="0"/>
          </a:br>
          <a:r>
            <a:rPr lang="sv-SE" sz="1600" dirty="0"/>
            <a:t>Bredgatan 19.</a:t>
          </a:r>
        </a:p>
      </dgm:t>
    </dgm:pt>
    <dgm:pt modelId="{A6278976-1B01-405F-9528-B8B9E9DA07EF}" type="parTrans" cxnId="{4B0CE613-7B39-4E04-8ED4-DA93998022B4}">
      <dgm:prSet/>
      <dgm:spPr/>
      <dgm:t>
        <a:bodyPr/>
        <a:lstStyle/>
        <a:p>
          <a:endParaRPr lang="sv-SE"/>
        </a:p>
      </dgm:t>
    </dgm:pt>
    <dgm:pt modelId="{B7173213-64B0-4918-A912-221B48313C3E}" type="sibTrans" cxnId="{4B0CE613-7B39-4E04-8ED4-DA93998022B4}">
      <dgm:prSet/>
      <dgm:spPr/>
      <dgm:t>
        <a:bodyPr/>
        <a:lstStyle/>
        <a:p>
          <a:endParaRPr lang="sv-SE"/>
        </a:p>
      </dgm:t>
    </dgm:pt>
    <dgm:pt modelId="{9A579A87-5251-4E96-8E8C-AEABDDB922D8}" type="pres">
      <dgm:prSet presAssocID="{396DA1E5-3C67-478C-A192-A90F7F79F584}" presName="Name0" presStyleCnt="0">
        <dgm:presLayoutVars>
          <dgm:dir/>
          <dgm:animLvl val="lvl"/>
          <dgm:resizeHandles/>
        </dgm:presLayoutVars>
      </dgm:prSet>
      <dgm:spPr/>
    </dgm:pt>
    <dgm:pt modelId="{EBB540D2-30BE-4D0A-8E1F-CBCB4750F163}" type="pres">
      <dgm:prSet presAssocID="{35A0DE4F-7DEF-4471-BEC7-C24168E82C06}" presName="linNode" presStyleCnt="0"/>
      <dgm:spPr/>
    </dgm:pt>
    <dgm:pt modelId="{809129E0-DC5C-48DC-A5E3-248E580266A7}" type="pres">
      <dgm:prSet presAssocID="{35A0DE4F-7DEF-4471-BEC7-C24168E82C06}" presName="parentShp" presStyleLbl="node1" presStyleIdx="0" presStyleCnt="1">
        <dgm:presLayoutVars>
          <dgm:bulletEnabled val="1"/>
        </dgm:presLayoutVars>
      </dgm:prSet>
      <dgm:spPr/>
    </dgm:pt>
    <dgm:pt modelId="{55D3B23A-EB2A-4CE5-936A-8A616B06A6D5}" type="pres">
      <dgm:prSet presAssocID="{35A0DE4F-7DEF-4471-BEC7-C24168E82C06}" presName="childShp" presStyleLbl="bgAccFollowNode1" presStyleIdx="0" presStyleCnt="1">
        <dgm:presLayoutVars>
          <dgm:bulletEnabled val="1"/>
        </dgm:presLayoutVars>
      </dgm:prSet>
      <dgm:spPr/>
    </dgm:pt>
  </dgm:ptLst>
  <dgm:cxnLst>
    <dgm:cxn modelId="{4B0CE613-7B39-4E04-8ED4-DA93998022B4}" srcId="{35A0DE4F-7DEF-4471-BEC7-C24168E82C06}" destId="{62375E25-C0D6-4DFB-B472-EE6CD238240D}" srcOrd="0" destOrd="0" parTransId="{A6278976-1B01-405F-9528-B8B9E9DA07EF}" sibTransId="{B7173213-64B0-4918-A912-221B48313C3E}"/>
    <dgm:cxn modelId="{532B2185-90A6-4B28-A8A6-1C68FE84B7C3}" type="presOf" srcId="{35A0DE4F-7DEF-4471-BEC7-C24168E82C06}" destId="{809129E0-DC5C-48DC-A5E3-248E580266A7}" srcOrd="0" destOrd="0" presId="urn:microsoft.com/office/officeart/2005/8/layout/vList6"/>
    <dgm:cxn modelId="{7AB48DA1-D1C5-41F4-9FD6-80CF4C390D1F}" type="presOf" srcId="{396DA1E5-3C67-478C-A192-A90F7F79F584}" destId="{9A579A87-5251-4E96-8E8C-AEABDDB922D8}" srcOrd="0" destOrd="0" presId="urn:microsoft.com/office/officeart/2005/8/layout/vList6"/>
    <dgm:cxn modelId="{70EA38B7-E1F5-401C-AA2D-264ECDDD366C}" type="presOf" srcId="{62375E25-C0D6-4DFB-B472-EE6CD238240D}" destId="{55D3B23A-EB2A-4CE5-936A-8A616B06A6D5}" srcOrd="0" destOrd="0" presId="urn:microsoft.com/office/officeart/2005/8/layout/vList6"/>
    <dgm:cxn modelId="{32B431EC-C9FD-4FF0-A1C2-D193C71E1389}" srcId="{396DA1E5-3C67-478C-A192-A90F7F79F584}" destId="{35A0DE4F-7DEF-4471-BEC7-C24168E82C06}" srcOrd="0" destOrd="0" parTransId="{AA2B2D2E-B4A2-4F57-B9F4-D3B26593C459}" sibTransId="{F84FD1A2-AE91-4FB5-A5ED-FF046CEA55A6}"/>
    <dgm:cxn modelId="{617F85AD-2EE0-4E7C-B418-9BEC366FBFD9}" type="presParOf" srcId="{9A579A87-5251-4E96-8E8C-AEABDDB922D8}" destId="{EBB540D2-30BE-4D0A-8E1F-CBCB4750F163}" srcOrd="0" destOrd="0" presId="urn:microsoft.com/office/officeart/2005/8/layout/vList6"/>
    <dgm:cxn modelId="{C79CD020-20A1-41B3-9051-C79B55823220}" type="presParOf" srcId="{EBB540D2-30BE-4D0A-8E1F-CBCB4750F163}" destId="{809129E0-DC5C-48DC-A5E3-248E580266A7}" srcOrd="0" destOrd="0" presId="urn:microsoft.com/office/officeart/2005/8/layout/vList6"/>
    <dgm:cxn modelId="{62105536-A4CE-47C3-AF25-E96DA62F9269}" type="presParOf" srcId="{EBB540D2-30BE-4D0A-8E1F-CBCB4750F163}" destId="{55D3B23A-EB2A-4CE5-936A-8A616B06A6D5}"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96DA1E5-3C67-478C-A192-A90F7F79F584}"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sv-SE"/>
        </a:p>
      </dgm:t>
    </dgm:pt>
    <dgm:pt modelId="{31C0AD8B-20A0-4498-8EB3-70891679768D}">
      <dgm:prSet phldrT="[Text]" custT="1"/>
      <dgm:spPr/>
      <dgm:t>
        <a:bodyPr/>
        <a:lstStyle/>
        <a:p>
          <a:r>
            <a:rPr lang="sv-SE" sz="3600" dirty="0"/>
            <a:t>Stab och stödfunktioner</a:t>
          </a:r>
        </a:p>
      </dgm:t>
    </dgm:pt>
    <dgm:pt modelId="{17B1A509-002F-4AD4-AB9A-21D288D823A3}" type="parTrans" cxnId="{199CCA60-3424-443E-AB71-4BF37B7646CA}">
      <dgm:prSet/>
      <dgm:spPr/>
      <dgm:t>
        <a:bodyPr/>
        <a:lstStyle/>
        <a:p>
          <a:endParaRPr lang="sv-SE"/>
        </a:p>
      </dgm:t>
    </dgm:pt>
    <dgm:pt modelId="{65D50E2C-22E3-4ED7-96CC-AFBCF746BE29}" type="sibTrans" cxnId="{199CCA60-3424-443E-AB71-4BF37B7646CA}">
      <dgm:prSet/>
      <dgm:spPr/>
      <dgm:t>
        <a:bodyPr/>
        <a:lstStyle/>
        <a:p>
          <a:endParaRPr lang="sv-SE"/>
        </a:p>
      </dgm:t>
    </dgm:pt>
    <dgm:pt modelId="{D2C1280E-9BA7-4EE2-8863-3DD62CFA35FB}">
      <dgm:prSet phldrT="[Text]" custT="1"/>
      <dgm:spPr/>
      <dgm:t>
        <a:bodyPr anchor="ctr"/>
        <a:lstStyle/>
        <a:p>
          <a:pPr>
            <a:buNone/>
          </a:pPr>
          <a:r>
            <a:rPr lang="sv-SE" sz="1600" dirty="0"/>
            <a:t>	Flyttar till plan 2, Norra och södra delarna, Bredgatan 17-19 (</a:t>
          </a:r>
          <a:r>
            <a:rPr lang="sv-SE" sz="1600" b="1" dirty="0"/>
            <a:t>ej</a:t>
          </a:r>
          <a:r>
            <a:rPr lang="sv-SE" sz="1600" dirty="0"/>
            <a:t> nuvarande vuxens lokaler)</a:t>
          </a:r>
        </a:p>
      </dgm:t>
    </dgm:pt>
    <dgm:pt modelId="{DAB0C4F4-2C67-4314-A414-B5DF6879F633}" type="parTrans" cxnId="{4911420B-867E-4333-84A7-792D8F5C485A}">
      <dgm:prSet/>
      <dgm:spPr/>
      <dgm:t>
        <a:bodyPr/>
        <a:lstStyle/>
        <a:p>
          <a:endParaRPr lang="sv-SE"/>
        </a:p>
      </dgm:t>
    </dgm:pt>
    <dgm:pt modelId="{9128B60C-7364-4AE8-9EE3-743270852867}" type="sibTrans" cxnId="{4911420B-867E-4333-84A7-792D8F5C485A}">
      <dgm:prSet/>
      <dgm:spPr/>
      <dgm:t>
        <a:bodyPr/>
        <a:lstStyle/>
        <a:p>
          <a:endParaRPr lang="sv-SE"/>
        </a:p>
      </dgm:t>
    </dgm:pt>
    <dgm:pt modelId="{35A0DE4F-7DEF-4471-BEC7-C24168E82C06}">
      <dgm:prSet phldrT="[Text]" custT="1"/>
      <dgm:spPr/>
      <dgm:t>
        <a:bodyPr/>
        <a:lstStyle/>
        <a:p>
          <a:r>
            <a:rPr lang="sv-SE" sz="3600" dirty="0"/>
            <a:t>Fastighet och Säkerhet</a:t>
          </a:r>
        </a:p>
      </dgm:t>
    </dgm:pt>
    <dgm:pt modelId="{AA2B2D2E-B4A2-4F57-B9F4-D3B26593C459}" type="parTrans" cxnId="{32B431EC-C9FD-4FF0-A1C2-D193C71E1389}">
      <dgm:prSet/>
      <dgm:spPr/>
      <dgm:t>
        <a:bodyPr/>
        <a:lstStyle/>
        <a:p>
          <a:endParaRPr lang="sv-SE"/>
        </a:p>
      </dgm:t>
    </dgm:pt>
    <dgm:pt modelId="{F84FD1A2-AE91-4FB5-A5ED-FF046CEA55A6}" type="sibTrans" cxnId="{32B431EC-C9FD-4FF0-A1C2-D193C71E1389}">
      <dgm:prSet/>
      <dgm:spPr/>
      <dgm:t>
        <a:bodyPr/>
        <a:lstStyle/>
        <a:p>
          <a:endParaRPr lang="sv-SE"/>
        </a:p>
      </dgm:t>
    </dgm:pt>
    <dgm:pt modelId="{62375E25-C0D6-4DFB-B472-EE6CD238240D}">
      <dgm:prSet phldrT="[Text]" custT="1"/>
      <dgm:spPr/>
      <dgm:t>
        <a:bodyPr anchor="ctr"/>
        <a:lstStyle/>
        <a:p>
          <a:pPr>
            <a:buNone/>
          </a:pPr>
          <a:r>
            <a:rPr lang="sv-SE" sz="2000" dirty="0"/>
            <a:t>	</a:t>
          </a:r>
          <a:r>
            <a:rPr lang="sv-SE" sz="1600" dirty="0"/>
            <a:t>Sitter kvar i källarplan</a:t>
          </a:r>
        </a:p>
      </dgm:t>
    </dgm:pt>
    <dgm:pt modelId="{A6278976-1B01-405F-9528-B8B9E9DA07EF}" type="parTrans" cxnId="{4B0CE613-7B39-4E04-8ED4-DA93998022B4}">
      <dgm:prSet/>
      <dgm:spPr/>
      <dgm:t>
        <a:bodyPr/>
        <a:lstStyle/>
        <a:p>
          <a:endParaRPr lang="sv-SE"/>
        </a:p>
      </dgm:t>
    </dgm:pt>
    <dgm:pt modelId="{B7173213-64B0-4918-A912-221B48313C3E}" type="sibTrans" cxnId="{4B0CE613-7B39-4E04-8ED4-DA93998022B4}">
      <dgm:prSet/>
      <dgm:spPr/>
      <dgm:t>
        <a:bodyPr/>
        <a:lstStyle/>
        <a:p>
          <a:endParaRPr lang="sv-SE"/>
        </a:p>
      </dgm:t>
    </dgm:pt>
    <dgm:pt modelId="{9A579A87-5251-4E96-8E8C-AEABDDB922D8}" type="pres">
      <dgm:prSet presAssocID="{396DA1E5-3C67-478C-A192-A90F7F79F584}" presName="Name0" presStyleCnt="0">
        <dgm:presLayoutVars>
          <dgm:dir/>
          <dgm:animLvl val="lvl"/>
          <dgm:resizeHandles/>
        </dgm:presLayoutVars>
      </dgm:prSet>
      <dgm:spPr/>
    </dgm:pt>
    <dgm:pt modelId="{46E89A7C-F4F8-44E6-962C-C6967601D0F7}" type="pres">
      <dgm:prSet presAssocID="{31C0AD8B-20A0-4498-8EB3-70891679768D}" presName="linNode" presStyleCnt="0"/>
      <dgm:spPr/>
    </dgm:pt>
    <dgm:pt modelId="{C6911219-063B-4F4A-BE28-F4BE141E8747}" type="pres">
      <dgm:prSet presAssocID="{31C0AD8B-20A0-4498-8EB3-70891679768D}" presName="parentShp" presStyleLbl="node1" presStyleIdx="0" presStyleCnt="2">
        <dgm:presLayoutVars>
          <dgm:bulletEnabled val="1"/>
        </dgm:presLayoutVars>
      </dgm:prSet>
      <dgm:spPr/>
    </dgm:pt>
    <dgm:pt modelId="{DB205DAA-541E-4A8C-B271-011DDE9D8BAC}" type="pres">
      <dgm:prSet presAssocID="{31C0AD8B-20A0-4498-8EB3-70891679768D}" presName="childShp" presStyleLbl="bgAccFollowNode1" presStyleIdx="0" presStyleCnt="2">
        <dgm:presLayoutVars>
          <dgm:bulletEnabled val="1"/>
        </dgm:presLayoutVars>
      </dgm:prSet>
      <dgm:spPr/>
    </dgm:pt>
    <dgm:pt modelId="{2D82067F-CD2F-46B8-9B6A-033A09D204F9}" type="pres">
      <dgm:prSet presAssocID="{65D50E2C-22E3-4ED7-96CC-AFBCF746BE29}" presName="spacing" presStyleCnt="0"/>
      <dgm:spPr/>
    </dgm:pt>
    <dgm:pt modelId="{EBB540D2-30BE-4D0A-8E1F-CBCB4750F163}" type="pres">
      <dgm:prSet presAssocID="{35A0DE4F-7DEF-4471-BEC7-C24168E82C06}" presName="linNode" presStyleCnt="0"/>
      <dgm:spPr/>
    </dgm:pt>
    <dgm:pt modelId="{809129E0-DC5C-48DC-A5E3-248E580266A7}" type="pres">
      <dgm:prSet presAssocID="{35A0DE4F-7DEF-4471-BEC7-C24168E82C06}" presName="parentShp" presStyleLbl="node1" presStyleIdx="1" presStyleCnt="2">
        <dgm:presLayoutVars>
          <dgm:bulletEnabled val="1"/>
        </dgm:presLayoutVars>
      </dgm:prSet>
      <dgm:spPr/>
    </dgm:pt>
    <dgm:pt modelId="{55D3B23A-EB2A-4CE5-936A-8A616B06A6D5}" type="pres">
      <dgm:prSet presAssocID="{35A0DE4F-7DEF-4471-BEC7-C24168E82C06}" presName="childShp" presStyleLbl="bgAccFollowNode1" presStyleIdx="1" presStyleCnt="2">
        <dgm:presLayoutVars>
          <dgm:bulletEnabled val="1"/>
        </dgm:presLayoutVars>
      </dgm:prSet>
      <dgm:spPr/>
    </dgm:pt>
  </dgm:ptLst>
  <dgm:cxnLst>
    <dgm:cxn modelId="{4911420B-867E-4333-84A7-792D8F5C485A}" srcId="{31C0AD8B-20A0-4498-8EB3-70891679768D}" destId="{D2C1280E-9BA7-4EE2-8863-3DD62CFA35FB}" srcOrd="0" destOrd="0" parTransId="{DAB0C4F4-2C67-4314-A414-B5DF6879F633}" sibTransId="{9128B60C-7364-4AE8-9EE3-743270852867}"/>
    <dgm:cxn modelId="{4B0CE613-7B39-4E04-8ED4-DA93998022B4}" srcId="{35A0DE4F-7DEF-4471-BEC7-C24168E82C06}" destId="{62375E25-C0D6-4DFB-B472-EE6CD238240D}" srcOrd="0" destOrd="0" parTransId="{A6278976-1B01-405F-9528-B8B9E9DA07EF}" sibTransId="{B7173213-64B0-4918-A912-221B48313C3E}"/>
    <dgm:cxn modelId="{7B030060-C18E-4572-A8FA-654EB5204049}" type="presOf" srcId="{D2C1280E-9BA7-4EE2-8863-3DD62CFA35FB}" destId="{DB205DAA-541E-4A8C-B271-011DDE9D8BAC}" srcOrd="0" destOrd="0" presId="urn:microsoft.com/office/officeart/2005/8/layout/vList6"/>
    <dgm:cxn modelId="{199CCA60-3424-443E-AB71-4BF37B7646CA}" srcId="{396DA1E5-3C67-478C-A192-A90F7F79F584}" destId="{31C0AD8B-20A0-4498-8EB3-70891679768D}" srcOrd="0" destOrd="0" parTransId="{17B1A509-002F-4AD4-AB9A-21D288D823A3}" sibTransId="{65D50E2C-22E3-4ED7-96CC-AFBCF746BE29}"/>
    <dgm:cxn modelId="{15EBAE4C-6C1A-4B1D-BF8C-2CDD9473F478}" type="presOf" srcId="{31C0AD8B-20A0-4498-8EB3-70891679768D}" destId="{C6911219-063B-4F4A-BE28-F4BE141E8747}" srcOrd="0" destOrd="0" presId="urn:microsoft.com/office/officeart/2005/8/layout/vList6"/>
    <dgm:cxn modelId="{532B2185-90A6-4B28-A8A6-1C68FE84B7C3}" type="presOf" srcId="{35A0DE4F-7DEF-4471-BEC7-C24168E82C06}" destId="{809129E0-DC5C-48DC-A5E3-248E580266A7}" srcOrd="0" destOrd="0" presId="urn:microsoft.com/office/officeart/2005/8/layout/vList6"/>
    <dgm:cxn modelId="{7AB48DA1-D1C5-41F4-9FD6-80CF4C390D1F}" type="presOf" srcId="{396DA1E5-3C67-478C-A192-A90F7F79F584}" destId="{9A579A87-5251-4E96-8E8C-AEABDDB922D8}" srcOrd="0" destOrd="0" presId="urn:microsoft.com/office/officeart/2005/8/layout/vList6"/>
    <dgm:cxn modelId="{70EA38B7-E1F5-401C-AA2D-264ECDDD366C}" type="presOf" srcId="{62375E25-C0D6-4DFB-B472-EE6CD238240D}" destId="{55D3B23A-EB2A-4CE5-936A-8A616B06A6D5}" srcOrd="0" destOrd="0" presId="urn:microsoft.com/office/officeart/2005/8/layout/vList6"/>
    <dgm:cxn modelId="{32B431EC-C9FD-4FF0-A1C2-D193C71E1389}" srcId="{396DA1E5-3C67-478C-A192-A90F7F79F584}" destId="{35A0DE4F-7DEF-4471-BEC7-C24168E82C06}" srcOrd="1" destOrd="0" parTransId="{AA2B2D2E-B4A2-4F57-B9F4-D3B26593C459}" sibTransId="{F84FD1A2-AE91-4FB5-A5ED-FF046CEA55A6}"/>
    <dgm:cxn modelId="{6A91C0CE-7E68-4EF1-AF87-F19A725262C6}" type="presParOf" srcId="{9A579A87-5251-4E96-8E8C-AEABDDB922D8}" destId="{46E89A7C-F4F8-44E6-962C-C6967601D0F7}" srcOrd="0" destOrd="0" presId="urn:microsoft.com/office/officeart/2005/8/layout/vList6"/>
    <dgm:cxn modelId="{94387E54-1B9F-4394-9259-69EE192F0A61}" type="presParOf" srcId="{46E89A7C-F4F8-44E6-962C-C6967601D0F7}" destId="{C6911219-063B-4F4A-BE28-F4BE141E8747}" srcOrd="0" destOrd="0" presId="urn:microsoft.com/office/officeart/2005/8/layout/vList6"/>
    <dgm:cxn modelId="{1F3693EA-95B6-42C7-8097-5B31E8904194}" type="presParOf" srcId="{46E89A7C-F4F8-44E6-962C-C6967601D0F7}" destId="{DB205DAA-541E-4A8C-B271-011DDE9D8BAC}" srcOrd="1" destOrd="0" presId="urn:microsoft.com/office/officeart/2005/8/layout/vList6"/>
    <dgm:cxn modelId="{936AEAF2-4790-40AE-83C5-7BFF71E2F5DA}" type="presParOf" srcId="{9A579A87-5251-4E96-8E8C-AEABDDB922D8}" destId="{2D82067F-CD2F-46B8-9B6A-033A09D204F9}" srcOrd="1" destOrd="0" presId="urn:microsoft.com/office/officeart/2005/8/layout/vList6"/>
    <dgm:cxn modelId="{617F85AD-2EE0-4E7C-B418-9BEC366FBFD9}" type="presParOf" srcId="{9A579A87-5251-4E96-8E8C-AEABDDB922D8}" destId="{EBB540D2-30BE-4D0A-8E1F-CBCB4750F163}" srcOrd="2" destOrd="0" presId="urn:microsoft.com/office/officeart/2005/8/layout/vList6"/>
    <dgm:cxn modelId="{C79CD020-20A1-41B3-9051-C79B55823220}" type="presParOf" srcId="{EBB540D2-30BE-4D0A-8E1F-CBCB4750F163}" destId="{809129E0-DC5C-48DC-A5E3-248E580266A7}" srcOrd="0" destOrd="0" presId="urn:microsoft.com/office/officeart/2005/8/layout/vList6"/>
    <dgm:cxn modelId="{62105536-A4CE-47C3-AF25-E96DA62F9269}" type="presParOf" srcId="{EBB540D2-30BE-4D0A-8E1F-CBCB4750F163}" destId="{55D3B23A-EB2A-4CE5-936A-8A616B06A6D5}"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B12A2C-619F-49B0-B163-F7ADC8951B19}">
      <dsp:nvSpPr>
        <dsp:cNvPr id="0" name=""/>
        <dsp:cNvSpPr/>
      </dsp:nvSpPr>
      <dsp:spPr>
        <a:xfrm>
          <a:off x="3286" y="829854"/>
          <a:ext cx="3203971" cy="46080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sv-SE" sz="1800" b="1" kern="1200" dirty="0"/>
            <a:t>Första Linjen</a:t>
          </a:r>
        </a:p>
      </dsp:txBody>
      <dsp:txXfrm>
        <a:off x="3286" y="829854"/>
        <a:ext cx="3203971" cy="460800"/>
      </dsp:txXfrm>
    </dsp:sp>
    <dsp:sp modelId="{7EA82C6F-5F55-4B1C-912F-145953B7598E}">
      <dsp:nvSpPr>
        <dsp:cNvPr id="0" name=""/>
        <dsp:cNvSpPr/>
      </dsp:nvSpPr>
      <dsp:spPr>
        <a:xfrm>
          <a:off x="3286" y="1290654"/>
          <a:ext cx="3203971" cy="222924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sv-SE" sz="1600" kern="1200" dirty="0"/>
            <a:t>Familjefrid</a:t>
          </a:r>
        </a:p>
        <a:p>
          <a:pPr marL="171450" lvl="1" indent="-171450" algn="l" defTabSz="711200">
            <a:lnSpc>
              <a:spcPct val="90000"/>
            </a:lnSpc>
            <a:spcBef>
              <a:spcPct val="0"/>
            </a:spcBef>
            <a:spcAft>
              <a:spcPct val="15000"/>
            </a:spcAft>
            <a:buChar char="•"/>
          </a:pPr>
          <a:r>
            <a:rPr lang="sv-SE" sz="1600" kern="1200" dirty="0" err="1"/>
            <a:t>Barnahus</a:t>
          </a:r>
          <a:endParaRPr lang="sv-SE" sz="1600" kern="1200" dirty="0"/>
        </a:p>
        <a:p>
          <a:pPr marL="171450" lvl="1" indent="-171450" algn="l" defTabSz="711200">
            <a:lnSpc>
              <a:spcPct val="90000"/>
            </a:lnSpc>
            <a:spcBef>
              <a:spcPct val="0"/>
            </a:spcBef>
            <a:spcAft>
              <a:spcPct val="15000"/>
            </a:spcAft>
            <a:buChar char="•"/>
          </a:pPr>
          <a:r>
            <a:rPr lang="sv-SE" sz="1600" b="0" kern="1200" dirty="0"/>
            <a:t>Familjerätt – utredningsteam</a:t>
          </a:r>
        </a:p>
        <a:p>
          <a:pPr marL="171450" lvl="1" indent="-171450" algn="l" defTabSz="711200">
            <a:lnSpc>
              <a:spcPct val="90000"/>
            </a:lnSpc>
            <a:spcBef>
              <a:spcPct val="0"/>
            </a:spcBef>
            <a:spcAft>
              <a:spcPct val="15000"/>
            </a:spcAft>
            <a:buChar char="•"/>
          </a:pPr>
          <a:r>
            <a:rPr lang="sv-SE" sz="1600" kern="1200" dirty="0"/>
            <a:t>Familjebehandling/Familjestöd</a:t>
          </a:r>
        </a:p>
      </dsp:txBody>
      <dsp:txXfrm>
        <a:off x="3286" y="1290654"/>
        <a:ext cx="3203971" cy="2229240"/>
      </dsp:txXfrm>
    </dsp:sp>
    <dsp:sp modelId="{5E03C00B-BFDF-496B-AD35-87C93D9F6036}">
      <dsp:nvSpPr>
        <dsp:cNvPr id="0" name=""/>
        <dsp:cNvSpPr/>
      </dsp:nvSpPr>
      <dsp:spPr>
        <a:xfrm>
          <a:off x="3655814" y="829854"/>
          <a:ext cx="3203971" cy="46080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sv-SE" sz="1800" b="1" kern="1200" dirty="0"/>
            <a:t>Myndigheten</a:t>
          </a:r>
        </a:p>
      </dsp:txBody>
      <dsp:txXfrm>
        <a:off x="3655814" y="829854"/>
        <a:ext cx="3203971" cy="460800"/>
      </dsp:txXfrm>
    </dsp:sp>
    <dsp:sp modelId="{2458B400-638B-4756-A5B2-92CF117E5EC1}">
      <dsp:nvSpPr>
        <dsp:cNvPr id="0" name=""/>
        <dsp:cNvSpPr/>
      </dsp:nvSpPr>
      <dsp:spPr>
        <a:xfrm>
          <a:off x="3655814" y="1290654"/>
          <a:ext cx="3203971" cy="222924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sv-SE" sz="1600" b="0" kern="1200" dirty="0"/>
            <a:t>Mottagning</a:t>
          </a:r>
        </a:p>
        <a:p>
          <a:pPr marL="171450" lvl="1" indent="-171450" algn="l" defTabSz="711200">
            <a:lnSpc>
              <a:spcPct val="90000"/>
            </a:lnSpc>
            <a:spcBef>
              <a:spcPct val="0"/>
            </a:spcBef>
            <a:spcAft>
              <a:spcPct val="15000"/>
            </a:spcAft>
            <a:buChar char="•"/>
          </a:pPr>
          <a:r>
            <a:rPr lang="sv-SE" sz="1600" b="0" kern="1200" dirty="0"/>
            <a:t>Socialjour</a:t>
          </a:r>
        </a:p>
        <a:p>
          <a:pPr marL="171450" lvl="1" indent="-171450" algn="l" defTabSz="711200">
            <a:lnSpc>
              <a:spcPct val="90000"/>
            </a:lnSpc>
            <a:spcBef>
              <a:spcPct val="0"/>
            </a:spcBef>
            <a:spcAft>
              <a:spcPct val="15000"/>
            </a:spcAft>
            <a:buChar char="•"/>
          </a:pPr>
          <a:r>
            <a:rPr lang="sv-SE" sz="1600" b="0" kern="1200" dirty="0" err="1"/>
            <a:t>Krimteam</a:t>
          </a:r>
          <a:endParaRPr lang="sv-SE" sz="1600" b="0" kern="1200" dirty="0"/>
        </a:p>
        <a:p>
          <a:pPr marL="171450" lvl="1" indent="-171450" algn="l" defTabSz="711200">
            <a:lnSpc>
              <a:spcPct val="90000"/>
            </a:lnSpc>
            <a:spcBef>
              <a:spcPct val="0"/>
            </a:spcBef>
            <a:spcAft>
              <a:spcPct val="15000"/>
            </a:spcAft>
            <a:buChar char="•"/>
          </a:pPr>
          <a:r>
            <a:rPr lang="sv-SE" sz="1600" b="0" kern="1200" dirty="0"/>
            <a:t>Utredning och uppföljning</a:t>
          </a:r>
        </a:p>
        <a:p>
          <a:pPr marL="171450" lvl="1" indent="-171450" algn="l" defTabSz="711200">
            <a:lnSpc>
              <a:spcPct val="90000"/>
            </a:lnSpc>
            <a:spcBef>
              <a:spcPct val="0"/>
            </a:spcBef>
            <a:spcAft>
              <a:spcPct val="15000"/>
            </a:spcAft>
            <a:buChar char="•"/>
          </a:pPr>
          <a:r>
            <a:rPr lang="sv-SE" sz="1600" b="0" kern="1200" dirty="0"/>
            <a:t>Familjehem, </a:t>
          </a:r>
          <a:r>
            <a:rPr lang="sv-SE" sz="1600" b="0" kern="1200" dirty="0" err="1"/>
            <a:t>Skolfam</a:t>
          </a:r>
          <a:r>
            <a:rPr lang="sv-SE" sz="1600" b="0" kern="1200" dirty="0"/>
            <a:t>, Stöd till </a:t>
          </a:r>
          <a:r>
            <a:rPr lang="sv-SE" sz="1600" kern="1200" dirty="0"/>
            <a:t>föräldrar med placerade barn.</a:t>
          </a:r>
        </a:p>
      </dsp:txBody>
      <dsp:txXfrm>
        <a:off x="3655814" y="1290654"/>
        <a:ext cx="3203971" cy="2229240"/>
      </dsp:txXfrm>
    </dsp:sp>
    <dsp:sp modelId="{161718DA-C73D-3748-9D4A-11B9A9229F4F}">
      <dsp:nvSpPr>
        <dsp:cNvPr id="0" name=""/>
        <dsp:cNvSpPr/>
      </dsp:nvSpPr>
      <dsp:spPr>
        <a:xfrm>
          <a:off x="7308342" y="829854"/>
          <a:ext cx="3203971" cy="46080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sv-SE" sz="1600" b="1" kern="1200" dirty="0"/>
            <a:t>Ledning, stödfunktioner och stab</a:t>
          </a:r>
          <a:endParaRPr lang="sv-SE" sz="1600" kern="1200" dirty="0"/>
        </a:p>
      </dsp:txBody>
      <dsp:txXfrm>
        <a:off x="7308342" y="829854"/>
        <a:ext cx="3203971" cy="460800"/>
      </dsp:txXfrm>
    </dsp:sp>
    <dsp:sp modelId="{1566D9D4-8EF3-1744-83B9-DEC1CF0E0FFD}">
      <dsp:nvSpPr>
        <dsp:cNvPr id="0" name=""/>
        <dsp:cNvSpPr/>
      </dsp:nvSpPr>
      <dsp:spPr>
        <a:xfrm>
          <a:off x="7308342" y="1290654"/>
          <a:ext cx="3203971" cy="222924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sv-SE" sz="1600" kern="1200" dirty="0"/>
            <a:t>Ledning</a:t>
          </a:r>
        </a:p>
        <a:p>
          <a:pPr marL="171450" lvl="1" indent="-171450" algn="l" defTabSz="711200">
            <a:lnSpc>
              <a:spcPct val="90000"/>
            </a:lnSpc>
            <a:spcBef>
              <a:spcPct val="0"/>
            </a:spcBef>
            <a:spcAft>
              <a:spcPct val="15000"/>
            </a:spcAft>
            <a:buChar char="•"/>
          </a:pPr>
          <a:r>
            <a:rPr lang="sv-SE" sz="1600" kern="1200" dirty="0"/>
            <a:t>HR</a:t>
          </a:r>
        </a:p>
        <a:p>
          <a:pPr marL="171450" lvl="1" indent="-171450" algn="l" defTabSz="711200">
            <a:lnSpc>
              <a:spcPct val="90000"/>
            </a:lnSpc>
            <a:spcBef>
              <a:spcPct val="0"/>
            </a:spcBef>
            <a:spcAft>
              <a:spcPct val="15000"/>
            </a:spcAft>
            <a:buChar char="•"/>
          </a:pPr>
          <a:r>
            <a:rPr lang="sv-SE" sz="1600" kern="1200" dirty="0"/>
            <a:t>Ekonomi</a:t>
          </a:r>
        </a:p>
        <a:p>
          <a:pPr marL="171450" lvl="1" indent="-171450" algn="l" defTabSz="711200">
            <a:lnSpc>
              <a:spcPct val="90000"/>
            </a:lnSpc>
            <a:spcBef>
              <a:spcPct val="0"/>
            </a:spcBef>
            <a:spcAft>
              <a:spcPct val="15000"/>
            </a:spcAft>
            <a:buChar char="•"/>
          </a:pPr>
          <a:r>
            <a:rPr lang="sv-SE" sz="1600" kern="1200" dirty="0"/>
            <a:t>Kommunikation</a:t>
          </a:r>
        </a:p>
        <a:p>
          <a:pPr marL="171450" lvl="1" indent="-171450" algn="l" defTabSz="711200">
            <a:lnSpc>
              <a:spcPct val="90000"/>
            </a:lnSpc>
            <a:spcBef>
              <a:spcPct val="0"/>
            </a:spcBef>
            <a:spcAft>
              <a:spcPct val="15000"/>
            </a:spcAft>
            <a:buChar char="•"/>
          </a:pPr>
          <a:r>
            <a:rPr lang="sv-SE" sz="1600" kern="1200" dirty="0"/>
            <a:t>Stab</a:t>
          </a:r>
        </a:p>
        <a:p>
          <a:pPr marL="171450" lvl="1" indent="-171450" algn="l" defTabSz="711200">
            <a:lnSpc>
              <a:spcPct val="90000"/>
            </a:lnSpc>
            <a:spcBef>
              <a:spcPct val="0"/>
            </a:spcBef>
            <a:spcAft>
              <a:spcPct val="15000"/>
            </a:spcAft>
            <a:buChar char="•"/>
          </a:pPr>
          <a:r>
            <a:rPr lang="sv-SE" sz="1600" kern="1200" dirty="0"/>
            <a:t>Utveckling och innovation</a:t>
          </a:r>
        </a:p>
        <a:p>
          <a:pPr marL="171450" lvl="1" indent="-171450" algn="l" defTabSz="711200">
            <a:lnSpc>
              <a:spcPct val="90000"/>
            </a:lnSpc>
            <a:spcBef>
              <a:spcPct val="0"/>
            </a:spcBef>
            <a:spcAft>
              <a:spcPct val="15000"/>
            </a:spcAft>
            <a:buChar char="•"/>
          </a:pPr>
          <a:r>
            <a:rPr lang="sv-SE" sz="1600" kern="1200" dirty="0"/>
            <a:t>Fastighet</a:t>
          </a:r>
        </a:p>
        <a:p>
          <a:pPr marL="171450" lvl="1" indent="-171450" algn="l" defTabSz="711200">
            <a:lnSpc>
              <a:spcPct val="90000"/>
            </a:lnSpc>
            <a:spcBef>
              <a:spcPct val="0"/>
            </a:spcBef>
            <a:spcAft>
              <a:spcPct val="15000"/>
            </a:spcAft>
            <a:buChar char="•"/>
          </a:pPr>
          <a:r>
            <a:rPr lang="sv-SE" sz="1600" kern="1200" dirty="0"/>
            <a:t>Säkerhet</a:t>
          </a:r>
        </a:p>
      </dsp:txBody>
      <dsp:txXfrm>
        <a:off x="7308342" y="1290654"/>
        <a:ext cx="3203971" cy="22292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205DAA-541E-4A8C-B271-011DDE9D8BAC}">
      <dsp:nvSpPr>
        <dsp:cNvPr id="0" name=""/>
        <dsp:cNvSpPr/>
      </dsp:nvSpPr>
      <dsp:spPr>
        <a:xfrm>
          <a:off x="4422370" y="601"/>
          <a:ext cx="6633556" cy="2345261"/>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ts val="1200"/>
            </a:spcAft>
            <a:buNone/>
          </a:pPr>
          <a:r>
            <a:rPr lang="sv-SE" sz="1600" kern="1200" dirty="0"/>
            <a:t>	</a:t>
          </a:r>
          <a:r>
            <a:rPr lang="sv-SE" sz="2000" kern="1200" dirty="0"/>
            <a:t>Sitter kvar i nuvarande lokaler.</a:t>
          </a:r>
        </a:p>
        <a:p>
          <a:pPr marL="457200" lvl="2" indent="-228600" algn="l" defTabSz="889000">
            <a:lnSpc>
              <a:spcPct val="90000"/>
            </a:lnSpc>
            <a:spcBef>
              <a:spcPct val="0"/>
            </a:spcBef>
            <a:spcAft>
              <a:spcPts val="1200"/>
            </a:spcAft>
            <a:buNone/>
          </a:pPr>
          <a:r>
            <a:rPr lang="sv-SE" sz="2000" kern="1200" dirty="0"/>
            <a:t>Flyttar till andra lokaler på sikt.</a:t>
          </a:r>
        </a:p>
      </dsp:txBody>
      <dsp:txXfrm>
        <a:off x="4422370" y="293759"/>
        <a:ext cx="5754083" cy="1758945"/>
      </dsp:txXfrm>
    </dsp:sp>
    <dsp:sp modelId="{C6911219-063B-4F4A-BE28-F4BE141E8747}">
      <dsp:nvSpPr>
        <dsp:cNvPr id="0" name=""/>
        <dsp:cNvSpPr/>
      </dsp:nvSpPr>
      <dsp:spPr>
        <a:xfrm>
          <a:off x="0" y="601"/>
          <a:ext cx="4422370" cy="23452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sv-SE" sz="3600" kern="1200" dirty="0"/>
            <a:t>Familjefrid </a:t>
          </a:r>
          <a:r>
            <a:rPr lang="sv-SE" sz="3600" kern="1200" dirty="0" err="1"/>
            <a:t>Barnahus</a:t>
          </a:r>
          <a:endParaRPr lang="sv-SE" sz="3600" kern="1200" dirty="0"/>
        </a:p>
      </dsp:txBody>
      <dsp:txXfrm>
        <a:off x="114486" y="115087"/>
        <a:ext cx="4193398" cy="2116289"/>
      </dsp:txXfrm>
    </dsp:sp>
    <dsp:sp modelId="{55D3B23A-EB2A-4CE5-936A-8A616B06A6D5}">
      <dsp:nvSpPr>
        <dsp:cNvPr id="0" name=""/>
        <dsp:cNvSpPr/>
      </dsp:nvSpPr>
      <dsp:spPr>
        <a:xfrm>
          <a:off x="4422370" y="2580388"/>
          <a:ext cx="6633556" cy="2345261"/>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180000" marR="0" lvl="0" indent="0" algn="l" defTabSz="914400" eaLnBrk="1" fontAlgn="auto" latinLnBrk="0" hangingPunct="1">
            <a:lnSpc>
              <a:spcPct val="100000"/>
            </a:lnSpc>
            <a:spcBef>
              <a:spcPct val="0"/>
            </a:spcBef>
            <a:spcAft>
              <a:spcPts val="1200"/>
            </a:spcAft>
            <a:buClrTx/>
            <a:buSzTx/>
            <a:buFont typeface="Arial" panose="020B0604020202020204" pitchFamily="34" charset="0"/>
            <a:buNone/>
            <a:tabLst/>
            <a:defRPr/>
          </a:pPr>
          <a:r>
            <a:rPr lang="sv-SE" sz="2000" kern="1200" dirty="0"/>
            <a:t>Flyttar in på plan 0, norra delen, Bredgatan 17 </a:t>
          </a:r>
          <a:br>
            <a:rPr lang="sv-SE" sz="2000" kern="1200" dirty="0"/>
          </a:br>
          <a:r>
            <a:rPr lang="sv-SE" sz="2000" kern="1200" dirty="0"/>
            <a:t>(f.n. mottagningen) samt Bredgatan 17, vån 4 &amp; 5. </a:t>
          </a:r>
        </a:p>
        <a:p>
          <a:pPr marL="180000" marR="0" lvl="0" indent="0" algn="l" defTabSz="914400" eaLnBrk="1" fontAlgn="auto" latinLnBrk="0" hangingPunct="1">
            <a:lnSpc>
              <a:spcPct val="100000"/>
            </a:lnSpc>
            <a:spcBef>
              <a:spcPct val="0"/>
            </a:spcBef>
            <a:spcAft>
              <a:spcPts val="1200"/>
            </a:spcAft>
            <a:buClrTx/>
            <a:buSzTx/>
            <a:buFont typeface="Arial" panose="020B0604020202020204" pitchFamily="34" charset="0"/>
            <a:buNone/>
            <a:tabLst/>
            <a:defRPr/>
          </a:pPr>
          <a:r>
            <a:rPr lang="sv-SE" sz="2000" kern="1200" dirty="0"/>
            <a:t>Använder besöksrum vid behov främst på plan 0.</a:t>
          </a:r>
        </a:p>
        <a:p>
          <a:pPr marL="180000" marR="0" lvl="0" indent="0" algn="l" defTabSz="914400" eaLnBrk="1" fontAlgn="auto" latinLnBrk="0" hangingPunct="1">
            <a:lnSpc>
              <a:spcPct val="100000"/>
            </a:lnSpc>
            <a:spcBef>
              <a:spcPct val="0"/>
            </a:spcBef>
            <a:spcAft>
              <a:spcPts val="1200"/>
            </a:spcAft>
            <a:buClrTx/>
            <a:buSzTx/>
            <a:buFont typeface="Arial" panose="020B0604020202020204" pitchFamily="34" charset="0"/>
            <a:buNone/>
            <a:tabLst/>
            <a:defRPr/>
          </a:pPr>
          <a:r>
            <a:rPr lang="sv-SE" sz="2000" kern="1200" dirty="0"/>
            <a:t>Utnyttjar även andra lokaler utanför Bredgatan.</a:t>
          </a:r>
        </a:p>
      </dsp:txBody>
      <dsp:txXfrm>
        <a:off x="4422370" y="2873546"/>
        <a:ext cx="5754083" cy="1758945"/>
      </dsp:txXfrm>
    </dsp:sp>
    <dsp:sp modelId="{809129E0-DC5C-48DC-A5E3-248E580266A7}">
      <dsp:nvSpPr>
        <dsp:cNvPr id="0" name=""/>
        <dsp:cNvSpPr/>
      </dsp:nvSpPr>
      <dsp:spPr>
        <a:xfrm>
          <a:off x="0" y="2580388"/>
          <a:ext cx="4422370" cy="23452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sv-SE" sz="3600" kern="1200" dirty="0"/>
            <a:t>Övriga verksamheter</a:t>
          </a:r>
        </a:p>
      </dsp:txBody>
      <dsp:txXfrm>
        <a:off x="114486" y="2694874"/>
        <a:ext cx="4193398" cy="21162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D3B23A-EB2A-4CE5-936A-8A616B06A6D5}">
      <dsp:nvSpPr>
        <dsp:cNvPr id="0" name=""/>
        <dsp:cNvSpPr/>
      </dsp:nvSpPr>
      <dsp:spPr>
        <a:xfrm>
          <a:off x="4206239" y="0"/>
          <a:ext cx="6309360" cy="4349750"/>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None/>
          </a:pPr>
          <a:r>
            <a:rPr lang="sv-SE" sz="1600" kern="1200" dirty="0"/>
            <a:t>	Hela plan 3 samt plan 4, södra delen, </a:t>
          </a:r>
          <a:br>
            <a:rPr lang="sv-SE" sz="1600" kern="1200" dirty="0"/>
          </a:br>
          <a:r>
            <a:rPr lang="sv-SE" sz="1600" kern="1200" dirty="0"/>
            <a:t>Bredgatan 19.</a:t>
          </a:r>
        </a:p>
      </dsp:txBody>
      <dsp:txXfrm>
        <a:off x="4206239" y="543719"/>
        <a:ext cx="4678204" cy="3262312"/>
      </dsp:txXfrm>
    </dsp:sp>
    <dsp:sp modelId="{809129E0-DC5C-48DC-A5E3-248E580266A7}">
      <dsp:nvSpPr>
        <dsp:cNvPr id="0" name=""/>
        <dsp:cNvSpPr/>
      </dsp:nvSpPr>
      <dsp:spPr>
        <a:xfrm>
          <a:off x="0" y="0"/>
          <a:ext cx="4206240" cy="43497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sv-SE" sz="3600" kern="1200" dirty="0"/>
            <a:t>Samtliga verksamheter</a:t>
          </a:r>
        </a:p>
      </dsp:txBody>
      <dsp:txXfrm>
        <a:off x="205332" y="205332"/>
        <a:ext cx="3795576" cy="39390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205DAA-541E-4A8C-B271-011DDE9D8BAC}">
      <dsp:nvSpPr>
        <dsp:cNvPr id="0" name=""/>
        <dsp:cNvSpPr/>
      </dsp:nvSpPr>
      <dsp:spPr>
        <a:xfrm>
          <a:off x="4206240" y="530"/>
          <a:ext cx="6309360" cy="2070803"/>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None/>
          </a:pPr>
          <a:r>
            <a:rPr lang="sv-SE" sz="1600" kern="1200" dirty="0"/>
            <a:t>	Flyttar till plan 2, Norra och södra delarna, Bredgatan 17-19 (</a:t>
          </a:r>
          <a:r>
            <a:rPr lang="sv-SE" sz="1600" b="1" kern="1200" dirty="0"/>
            <a:t>ej</a:t>
          </a:r>
          <a:r>
            <a:rPr lang="sv-SE" sz="1600" kern="1200" dirty="0"/>
            <a:t> nuvarande vuxens lokaler)</a:t>
          </a:r>
        </a:p>
      </dsp:txBody>
      <dsp:txXfrm>
        <a:off x="4206240" y="259380"/>
        <a:ext cx="5532809" cy="1553103"/>
      </dsp:txXfrm>
    </dsp:sp>
    <dsp:sp modelId="{C6911219-063B-4F4A-BE28-F4BE141E8747}">
      <dsp:nvSpPr>
        <dsp:cNvPr id="0" name=""/>
        <dsp:cNvSpPr/>
      </dsp:nvSpPr>
      <dsp:spPr>
        <a:xfrm>
          <a:off x="0" y="530"/>
          <a:ext cx="4206240" cy="20708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sv-SE" sz="3600" kern="1200" dirty="0"/>
            <a:t>Stab och stödfunktioner</a:t>
          </a:r>
        </a:p>
      </dsp:txBody>
      <dsp:txXfrm>
        <a:off x="101088" y="101618"/>
        <a:ext cx="4004064" cy="1868627"/>
      </dsp:txXfrm>
    </dsp:sp>
    <dsp:sp modelId="{55D3B23A-EB2A-4CE5-936A-8A616B06A6D5}">
      <dsp:nvSpPr>
        <dsp:cNvPr id="0" name=""/>
        <dsp:cNvSpPr/>
      </dsp:nvSpPr>
      <dsp:spPr>
        <a:xfrm>
          <a:off x="4206240" y="2278415"/>
          <a:ext cx="6309360" cy="2070803"/>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None/>
          </a:pPr>
          <a:r>
            <a:rPr lang="sv-SE" sz="2000" kern="1200" dirty="0"/>
            <a:t>	</a:t>
          </a:r>
          <a:r>
            <a:rPr lang="sv-SE" sz="1600" kern="1200" dirty="0"/>
            <a:t>Sitter kvar i källarplan</a:t>
          </a:r>
        </a:p>
      </dsp:txBody>
      <dsp:txXfrm>
        <a:off x="4206240" y="2537265"/>
        <a:ext cx="5532809" cy="1553103"/>
      </dsp:txXfrm>
    </dsp:sp>
    <dsp:sp modelId="{809129E0-DC5C-48DC-A5E3-248E580266A7}">
      <dsp:nvSpPr>
        <dsp:cNvPr id="0" name=""/>
        <dsp:cNvSpPr/>
      </dsp:nvSpPr>
      <dsp:spPr>
        <a:xfrm>
          <a:off x="0" y="2278415"/>
          <a:ext cx="4206240" cy="20708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sv-SE" sz="3600" kern="1200" dirty="0"/>
            <a:t>Fastighet och Säkerhet</a:t>
          </a:r>
        </a:p>
      </dsp:txBody>
      <dsp:txXfrm>
        <a:off x="101088" y="2379503"/>
        <a:ext cx="4004064" cy="1868627"/>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1" y="0"/>
            <a:ext cx="2945659" cy="49813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50444" y="0"/>
            <a:ext cx="2945659" cy="498136"/>
          </a:xfrm>
          <a:prstGeom prst="rect">
            <a:avLst/>
          </a:prstGeom>
        </p:spPr>
        <p:txBody>
          <a:bodyPr vert="horz" lIns="91440" tIns="45720" rIns="91440" bIns="45720" rtlCol="0"/>
          <a:lstStyle>
            <a:lvl1pPr algn="r">
              <a:defRPr sz="1200"/>
            </a:lvl1pPr>
          </a:lstStyle>
          <a:p>
            <a:fld id="{4B34A907-EAA3-4700-AB73-3FDE7AD6B0F1}" type="datetimeFigureOut">
              <a:rPr lang="sv-SE" smtClean="0"/>
              <a:t>2024-04-29</a:t>
            </a:fld>
            <a:endParaRPr lang="sv-SE"/>
          </a:p>
        </p:txBody>
      </p:sp>
      <p:sp>
        <p:nvSpPr>
          <p:cNvPr id="4" name="Platshållare för sidfot 3"/>
          <p:cNvSpPr>
            <a:spLocks noGrp="1"/>
          </p:cNvSpPr>
          <p:nvPr>
            <p:ph type="ftr" sz="quarter" idx="2"/>
          </p:nvPr>
        </p:nvSpPr>
        <p:spPr>
          <a:xfrm>
            <a:off x="1" y="9430092"/>
            <a:ext cx="2945659" cy="49813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4" y="9430092"/>
            <a:ext cx="2945659" cy="498135"/>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1" y="0"/>
            <a:ext cx="2945659" cy="496411"/>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4" y="0"/>
            <a:ext cx="2945659" cy="496411"/>
          </a:xfrm>
          <a:prstGeom prst="rect">
            <a:avLst/>
          </a:prstGeom>
        </p:spPr>
        <p:txBody>
          <a:bodyPr vert="horz" lIns="91440" tIns="45720" rIns="91440" bIns="45720" rtlCol="0"/>
          <a:lstStyle>
            <a:lvl1pPr algn="r">
              <a:defRPr sz="1200"/>
            </a:lvl1pPr>
          </a:lstStyle>
          <a:p>
            <a:fld id="{2F1ACDDA-ECDF-441D-AA30-F627962CB67D}" type="datetimeFigureOut">
              <a:rPr lang="sv-SE" smtClean="0"/>
              <a:t>2024-04-29</a:t>
            </a:fld>
            <a:endParaRPr lang="sv-SE"/>
          </a:p>
        </p:txBody>
      </p:sp>
      <p:sp>
        <p:nvSpPr>
          <p:cNvPr id="4" name="Platshållare för bildobjekt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1" y="9430091"/>
            <a:ext cx="2945659" cy="496411"/>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4" y="9430091"/>
            <a:ext cx="2945659" cy="496411"/>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endParaRPr lang="sv-SE" sz="1200" kern="100" dirty="0">
              <a:effectLst/>
              <a:latin typeface="Arial" panose="020B0604020202020204" pitchFamily="34" charset="0"/>
              <a:ea typeface="Calibri" panose="020F0502020204030204" pitchFamily="34" charset="0"/>
              <a:cs typeface="Arial" panose="020B0604020202020204" pitchFamily="34" charset="0"/>
            </a:endParaRPr>
          </a:p>
          <a:p>
            <a:endParaRPr lang="sv-SE" dirty="0"/>
          </a:p>
        </p:txBody>
      </p:sp>
      <p:sp>
        <p:nvSpPr>
          <p:cNvPr id="4" name="Platshållare för bildnummer 3"/>
          <p:cNvSpPr>
            <a:spLocks noGrp="1"/>
          </p:cNvSpPr>
          <p:nvPr>
            <p:ph type="sldNum" sz="quarter" idx="10"/>
          </p:nvPr>
        </p:nvSpPr>
        <p:spPr/>
        <p:txBody>
          <a:bodyPr/>
          <a:lstStyle/>
          <a:p>
            <a:fld id="{1A885D1D-61DE-406F-8114-F47C63AA3126}" type="slidenum">
              <a:rPr lang="sv-SE" smtClean="0"/>
              <a:t>1</a:t>
            </a:fld>
            <a:endParaRPr lang="sv-SE"/>
          </a:p>
        </p:txBody>
      </p:sp>
    </p:spTree>
    <p:extLst>
      <p:ext uri="{BB962C8B-B14F-4D97-AF65-F5344CB8AC3E}">
        <p14:creationId xmlns:p14="http://schemas.microsoft.com/office/powerpoint/2010/main" val="3530347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400" dirty="0">
              <a:latin typeface="Arial" panose="020B0604020202020204" pitchFamily="34" charset="0"/>
              <a:cs typeface="Arial" panose="020B0604020202020204" pitchFamily="34" charset="0"/>
            </a:endParaRPr>
          </a:p>
        </p:txBody>
      </p:sp>
      <p:sp>
        <p:nvSpPr>
          <p:cNvPr id="4" name="Platshållare för bildnummer 3"/>
          <p:cNvSpPr>
            <a:spLocks noGrp="1"/>
          </p:cNvSpPr>
          <p:nvPr>
            <p:ph type="sldNum" sz="quarter" idx="5"/>
          </p:nvPr>
        </p:nvSpPr>
        <p:spPr/>
        <p:txBody>
          <a:bodyPr/>
          <a:lstStyle/>
          <a:p>
            <a:fld id="{1A885D1D-61DE-406F-8114-F47C63AA3126}" type="slidenum">
              <a:rPr lang="sv-SE" smtClean="0"/>
              <a:t>2</a:t>
            </a:fld>
            <a:endParaRPr lang="sv-SE"/>
          </a:p>
        </p:txBody>
      </p:sp>
    </p:spTree>
    <p:extLst>
      <p:ext uri="{BB962C8B-B14F-4D97-AF65-F5344CB8AC3E}">
        <p14:creationId xmlns:p14="http://schemas.microsoft.com/office/powerpoint/2010/main" val="3985368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algn="l" defTabSz="914400" rtl="0" eaLnBrk="1" latinLnBrk="0" hangingPunct="1"/>
            <a:endParaRPr lang="sv-SE" sz="1400" b="1" kern="1200" dirty="0">
              <a:solidFill>
                <a:schemeClr val="tx1"/>
              </a:solidFill>
              <a:latin typeface="Arial" panose="020B0604020202020204" pitchFamily="34" charset="0"/>
              <a:ea typeface="+mn-ea"/>
              <a:cs typeface="Arial" panose="020B0604020202020204" pitchFamily="34" charset="0"/>
            </a:endParaRPr>
          </a:p>
        </p:txBody>
      </p:sp>
      <p:sp>
        <p:nvSpPr>
          <p:cNvPr id="4" name="Platshållare för bildnummer 3"/>
          <p:cNvSpPr>
            <a:spLocks noGrp="1"/>
          </p:cNvSpPr>
          <p:nvPr>
            <p:ph type="sldNum" sz="quarter" idx="5"/>
          </p:nvPr>
        </p:nvSpPr>
        <p:spPr/>
        <p:txBody>
          <a:bodyPr/>
          <a:lstStyle/>
          <a:p>
            <a:fld id="{1A885D1D-61DE-406F-8114-F47C63AA3126}" type="slidenum">
              <a:rPr lang="sv-SE" smtClean="0"/>
              <a:t>3</a:t>
            </a:fld>
            <a:endParaRPr lang="sv-SE"/>
          </a:p>
        </p:txBody>
      </p:sp>
    </p:spTree>
    <p:extLst>
      <p:ext uri="{BB962C8B-B14F-4D97-AF65-F5344CB8AC3E}">
        <p14:creationId xmlns:p14="http://schemas.microsoft.com/office/powerpoint/2010/main" val="376371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4</a:t>
            </a:fld>
            <a:endParaRPr lang="sv-SE"/>
          </a:p>
        </p:txBody>
      </p:sp>
    </p:spTree>
    <p:extLst>
      <p:ext uri="{BB962C8B-B14F-4D97-AF65-F5344CB8AC3E}">
        <p14:creationId xmlns:p14="http://schemas.microsoft.com/office/powerpoint/2010/main" val="136393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5</a:t>
            </a:fld>
            <a:endParaRPr lang="sv-SE"/>
          </a:p>
        </p:txBody>
      </p:sp>
    </p:spTree>
    <p:extLst>
      <p:ext uri="{BB962C8B-B14F-4D97-AF65-F5344CB8AC3E}">
        <p14:creationId xmlns:p14="http://schemas.microsoft.com/office/powerpoint/2010/main" val="3863604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a:p>
            <a:r>
              <a:rPr lang="sv-SE" dirty="0"/>
              <a:t>1. Ny organisation – förflyttning som kan underlättas av samlokalisering och lokalernas förutsättningar. </a:t>
            </a:r>
          </a:p>
          <a:p>
            <a:r>
              <a:rPr lang="sv-SE" dirty="0"/>
              <a:t>Tre verksamheter som behöver formera sig utifrån sina uppdrag. Vi behöver påbörja arbetet i den nya organisationen för att förstå hur behoven ser ut i nästa steg.</a:t>
            </a:r>
          </a:p>
          <a:p>
            <a:endParaRPr lang="sv-SE" dirty="0"/>
          </a:p>
          <a:p>
            <a:r>
              <a:rPr lang="sv-SE" dirty="0"/>
              <a:t>2. Här och nu i det kortsiktiga perspektivet hösten 2024 är utgångspunkten att inte göra någon extra lokalanpassning, men att vi tar hänsyn till en eventuellt långsiktig plan som innefattar ombyggnad. Skapa förutsättningar för framtida steg. </a:t>
            </a:r>
          </a:p>
          <a:p>
            <a:endParaRPr lang="sv-SE" dirty="0"/>
          </a:p>
          <a:p>
            <a:r>
              <a:rPr lang="sv-SE" dirty="0"/>
              <a:t>3. Hänsyn till.. Säkerhetshänsynen löser INTE våra grundläggande säkerhetsproblem, men med vissa förändringar i rutiner kan vi förbättra säkerheten jämfört med idag. </a:t>
            </a:r>
          </a:p>
          <a:p>
            <a:endParaRPr lang="sv-SE" dirty="0"/>
          </a:p>
          <a:p>
            <a:r>
              <a:rPr lang="sv-SE" b="1" dirty="0"/>
              <a:t>Förslaget är översiktligt – tilldelar respektive verksamhet ytor, som de sedan själva disponerar enligt sina behov. </a:t>
            </a: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6</a:t>
            </a:fld>
            <a:endParaRPr lang="sv-SE"/>
          </a:p>
        </p:txBody>
      </p:sp>
    </p:spTree>
    <p:extLst>
      <p:ext uri="{BB962C8B-B14F-4D97-AF65-F5344CB8AC3E}">
        <p14:creationId xmlns:p14="http://schemas.microsoft.com/office/powerpoint/2010/main" val="976345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Personal på Bredgatan fördelat på de nya verksamhetsområdena</a:t>
            </a:r>
          </a:p>
          <a:p>
            <a:endParaRPr lang="sv-SE" dirty="0"/>
          </a:p>
          <a:p>
            <a:r>
              <a:rPr lang="sv-SE" dirty="0"/>
              <a:t>Verksamhetsområdet Boende har sin organisation i huvudsak utanför Bredgatan, förutom VC. </a:t>
            </a:r>
          </a:p>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7</a:t>
            </a:fld>
            <a:endParaRPr lang="sv-SE"/>
          </a:p>
        </p:txBody>
      </p:sp>
    </p:spTree>
    <p:extLst>
      <p:ext uri="{BB962C8B-B14F-4D97-AF65-F5344CB8AC3E}">
        <p14:creationId xmlns:p14="http://schemas.microsoft.com/office/powerpoint/2010/main" val="595799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Tagit fasta på ambitionen att komma närmare medborgarna, och att arbeta mer med föreningar och förbättra vår tillgänglighet. Samlar verksamheten i lokaler som är tillgängliga.</a:t>
            </a:r>
          </a:p>
          <a:p>
            <a:endParaRPr lang="sv-SE" dirty="0"/>
          </a:p>
          <a:p>
            <a:r>
              <a:rPr lang="sv-SE" dirty="0"/>
              <a:t>Samverkan med föreningar externa parter och förutsättningar för ökad öppenhet.</a:t>
            </a:r>
          </a:p>
          <a:p>
            <a:r>
              <a:rPr lang="sv-SE" dirty="0"/>
              <a:t>Möjlighet på sikt att dela av 17 och/eller samlokalisera med andra om behov skulle finnas.</a:t>
            </a:r>
            <a:br>
              <a:rPr lang="sv-SE" dirty="0"/>
            </a:br>
            <a:br>
              <a:rPr lang="sv-SE" dirty="0"/>
            </a:br>
            <a:r>
              <a:rPr lang="sv-SE" dirty="0"/>
              <a:t>Möteslokalerna på konferensen kan användas av föreningar/samverkan.</a:t>
            </a:r>
          </a:p>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8</a:t>
            </a:fld>
            <a:endParaRPr lang="sv-SE"/>
          </a:p>
        </p:txBody>
      </p:sp>
    </p:spTree>
    <p:extLst>
      <p:ext uri="{BB962C8B-B14F-4D97-AF65-F5344CB8AC3E}">
        <p14:creationId xmlns:p14="http://schemas.microsoft.com/office/powerpoint/2010/main" val="1694707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9</a:t>
            </a:fld>
            <a:endParaRPr lang="sv-SE"/>
          </a:p>
        </p:txBody>
      </p:sp>
    </p:spTree>
    <p:extLst>
      <p:ext uri="{BB962C8B-B14F-4D97-AF65-F5344CB8AC3E}">
        <p14:creationId xmlns:p14="http://schemas.microsoft.com/office/powerpoint/2010/main" val="1804160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10</a:t>
            </a:fld>
            <a:endParaRPr lang="sv-SE"/>
          </a:p>
        </p:txBody>
      </p:sp>
    </p:spTree>
    <p:extLst>
      <p:ext uri="{BB962C8B-B14F-4D97-AF65-F5344CB8AC3E}">
        <p14:creationId xmlns:p14="http://schemas.microsoft.com/office/powerpoint/2010/main" val="5023682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Liknande upplägg som idag. 67 medarbetare (Familjebehandlingen) flyttar från plan 4. Förslaget innebär att cirka 69 personer flyttar in. Det vill säga 38 medarbetare från UU vuxen och 31 medarbetare från Mottagning och Jour (= 69 medarbetare).</a:t>
            </a:r>
          </a:p>
        </p:txBody>
      </p:sp>
      <p:sp>
        <p:nvSpPr>
          <p:cNvPr id="4" name="Platshållare för bildnummer 3"/>
          <p:cNvSpPr>
            <a:spLocks noGrp="1"/>
          </p:cNvSpPr>
          <p:nvPr>
            <p:ph type="sldNum" sz="quarter" idx="5"/>
          </p:nvPr>
        </p:nvSpPr>
        <p:spPr/>
        <p:txBody>
          <a:bodyPr/>
          <a:lstStyle/>
          <a:p>
            <a:fld id="{1A885D1D-61DE-406F-8114-F47C63AA3126}" type="slidenum">
              <a:rPr lang="sv-SE" smtClean="0"/>
              <a:t>11</a:t>
            </a:fld>
            <a:endParaRPr lang="sv-SE"/>
          </a:p>
        </p:txBody>
      </p:sp>
    </p:spTree>
    <p:extLst>
      <p:ext uri="{BB962C8B-B14F-4D97-AF65-F5344CB8AC3E}">
        <p14:creationId xmlns:p14="http://schemas.microsoft.com/office/powerpoint/2010/main" val="23407370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Säkerhet: Uppdelning av besöksrummen i riskklasser. 1, 2 och 3.</a:t>
            </a:r>
          </a:p>
        </p:txBody>
      </p:sp>
      <p:sp>
        <p:nvSpPr>
          <p:cNvPr id="4" name="Platshållare för bildnummer 3"/>
          <p:cNvSpPr>
            <a:spLocks noGrp="1"/>
          </p:cNvSpPr>
          <p:nvPr>
            <p:ph type="sldNum" sz="quarter" idx="5"/>
          </p:nvPr>
        </p:nvSpPr>
        <p:spPr/>
        <p:txBody>
          <a:bodyPr/>
          <a:lstStyle/>
          <a:p>
            <a:fld id="{1A885D1D-61DE-406F-8114-F47C63AA3126}" type="slidenum">
              <a:rPr lang="sv-SE" smtClean="0"/>
              <a:t>12</a:t>
            </a:fld>
            <a:endParaRPr lang="sv-SE"/>
          </a:p>
        </p:txBody>
      </p:sp>
    </p:spTree>
    <p:extLst>
      <p:ext uri="{BB962C8B-B14F-4D97-AF65-F5344CB8AC3E}">
        <p14:creationId xmlns:p14="http://schemas.microsoft.com/office/powerpoint/2010/main" val="16520905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Fördelar: Samlar verksamheten. </a:t>
            </a:r>
          </a:p>
          <a:p>
            <a:r>
              <a:rPr lang="sv-SE" dirty="0"/>
              <a:t>Sitter i stort sätt oförändrat. </a:t>
            </a:r>
          </a:p>
          <a:p>
            <a:r>
              <a:rPr lang="sv-SE" dirty="0"/>
              <a:t>Behåller besöksrummen tills vi har alternativ.</a:t>
            </a:r>
          </a:p>
        </p:txBody>
      </p:sp>
      <p:sp>
        <p:nvSpPr>
          <p:cNvPr id="4" name="Platshållare för bildnummer 3"/>
          <p:cNvSpPr>
            <a:spLocks noGrp="1"/>
          </p:cNvSpPr>
          <p:nvPr>
            <p:ph type="sldNum" sz="quarter" idx="5"/>
          </p:nvPr>
        </p:nvSpPr>
        <p:spPr/>
        <p:txBody>
          <a:bodyPr/>
          <a:lstStyle/>
          <a:p>
            <a:fld id="{1A885D1D-61DE-406F-8114-F47C63AA3126}" type="slidenum">
              <a:rPr lang="sv-SE" smtClean="0"/>
              <a:t>13</a:t>
            </a:fld>
            <a:endParaRPr lang="sv-SE"/>
          </a:p>
        </p:txBody>
      </p:sp>
    </p:spTree>
    <p:extLst>
      <p:ext uri="{BB962C8B-B14F-4D97-AF65-F5344CB8AC3E}">
        <p14:creationId xmlns:p14="http://schemas.microsoft.com/office/powerpoint/2010/main" val="28814672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14</a:t>
            </a:fld>
            <a:endParaRPr lang="sv-SE"/>
          </a:p>
        </p:txBody>
      </p:sp>
    </p:spTree>
    <p:extLst>
      <p:ext uri="{BB962C8B-B14F-4D97-AF65-F5344CB8AC3E}">
        <p14:creationId xmlns:p14="http://schemas.microsoft.com/office/powerpoint/2010/main" val="2420390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Någonstans mellan 60-100 personer. 45-75 undantaget Fastighet och Säkerhet. Fördelar: Ledning och Stab mitt i huset – närmare till verksamheten.</a:t>
            </a:r>
          </a:p>
          <a:p>
            <a:r>
              <a:rPr lang="sv-SE" dirty="0"/>
              <a:t>Inga besöks- eller väntrum i samma plan som administrativ verksamhet.</a:t>
            </a:r>
          </a:p>
          <a:p>
            <a:r>
              <a:rPr lang="sv-SE" dirty="0"/>
              <a:t>Fler mötesrum</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Kassaskåp – kanske inte behöver flytta säkerhetsskåpen från plan 4 och 5.</a:t>
            </a:r>
          </a:p>
          <a:p>
            <a:r>
              <a:rPr lang="sv-SE" dirty="0"/>
              <a:t>Relativt enkelt att skapa öppna planlösningar.</a:t>
            </a:r>
            <a:br>
              <a:rPr lang="sv-SE" dirty="0"/>
            </a:br>
            <a:r>
              <a:rPr lang="sv-SE" dirty="0"/>
              <a:t>Samla alla stödfunktioner ger effektivare flöden och kommunikationsvägar.</a:t>
            </a: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15</a:t>
            </a:fld>
            <a:endParaRPr lang="sv-SE"/>
          </a:p>
        </p:txBody>
      </p:sp>
    </p:spTree>
    <p:extLst>
      <p:ext uri="{BB962C8B-B14F-4D97-AF65-F5344CB8AC3E}">
        <p14:creationId xmlns:p14="http://schemas.microsoft.com/office/powerpoint/2010/main" val="27978254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16</a:t>
            </a:fld>
            <a:endParaRPr lang="sv-SE"/>
          </a:p>
        </p:txBody>
      </p:sp>
    </p:spTree>
    <p:extLst>
      <p:ext uri="{BB962C8B-B14F-4D97-AF65-F5344CB8AC3E}">
        <p14:creationId xmlns:p14="http://schemas.microsoft.com/office/powerpoint/2010/main" val="27657413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17</a:t>
            </a:fld>
            <a:endParaRPr lang="sv-SE"/>
          </a:p>
        </p:txBody>
      </p:sp>
    </p:spTree>
    <p:extLst>
      <p:ext uri="{BB962C8B-B14F-4D97-AF65-F5344CB8AC3E}">
        <p14:creationId xmlns:p14="http://schemas.microsoft.com/office/powerpoint/2010/main" val="31544289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endParaRPr lang="sv-SE" dirty="0"/>
          </a:p>
        </p:txBody>
      </p:sp>
      <p:pic>
        <p:nvPicPr>
          <p:cNvPr id="7" name="Bildobjekt 6">
            <a:extLst>
              <a:ext uri="{FF2B5EF4-FFF2-40B4-BE49-F238E27FC236}">
                <a16:creationId xmlns:a16="http://schemas.microsoft.com/office/drawing/2014/main" id="{03E0DEE2-831C-2D92-5DF1-D6D2FC2512A8}"/>
              </a:ext>
            </a:extLst>
          </p:cNvPr>
          <p:cNvPicPr>
            <a:picLocks noChangeAspect="1"/>
          </p:cNvPicPr>
          <p:nvPr userDrawn="1"/>
        </p:nvPicPr>
        <p:blipFill>
          <a:blip r:embed="rId2"/>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40618214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dirty="0"/>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pic>
        <p:nvPicPr>
          <p:cNvPr id="7" name="Bildobjekt 6">
            <a:extLst>
              <a:ext uri="{FF2B5EF4-FFF2-40B4-BE49-F238E27FC236}">
                <a16:creationId xmlns:a16="http://schemas.microsoft.com/office/drawing/2014/main" id="{01DAEBCF-EC9C-96A0-630A-78C20B7D5BB7}"/>
              </a:ext>
            </a:extLst>
          </p:cNvPr>
          <p:cNvPicPr>
            <a:picLocks noChangeAspect="1"/>
          </p:cNvPicPr>
          <p:nvPr userDrawn="1"/>
        </p:nvPicPr>
        <p:blipFill>
          <a:blip r:embed="rId2"/>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17217284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6" name="Bildobjekt 5">
            <a:extLst>
              <a:ext uri="{FF2B5EF4-FFF2-40B4-BE49-F238E27FC236}">
                <a16:creationId xmlns:a16="http://schemas.microsoft.com/office/drawing/2014/main" id="{93063157-771C-F6C8-7F76-6142B337F8E2}"/>
              </a:ext>
            </a:extLst>
          </p:cNvPr>
          <p:cNvPicPr>
            <a:picLocks noChangeAspect="1"/>
          </p:cNvPicPr>
          <p:nvPr userDrawn="1"/>
        </p:nvPicPr>
        <p:blipFill>
          <a:blip r:embed="rId2"/>
          <a:stretch>
            <a:fillRect/>
          </a:stretch>
        </p:blipFill>
        <p:spPr>
          <a:xfrm>
            <a:off x="10824000" y="1268413"/>
            <a:ext cx="910799" cy="910799"/>
          </a:xfrm>
          <a:prstGeom prst="rect">
            <a:avLst/>
          </a:prstGeom>
        </p:spPr>
      </p:pic>
    </p:spTree>
    <p:extLst>
      <p:ext uri="{BB962C8B-B14F-4D97-AF65-F5344CB8AC3E}">
        <p14:creationId xmlns:p14="http://schemas.microsoft.com/office/powerpoint/2010/main" val="33521847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634B3C61-0B6D-F0CA-8C53-C6C8656E5145}"/>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418897255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dirty="0"/>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a:p>
            <a:pPr lvl="1"/>
            <a:endParaRPr lang="sv-SE" dirty="0"/>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objekt 5">
            <a:extLst>
              <a:ext uri="{FF2B5EF4-FFF2-40B4-BE49-F238E27FC236}">
                <a16:creationId xmlns:a16="http://schemas.microsoft.com/office/drawing/2014/main" id="{0180860D-BAC7-D497-A1A7-694C253D8958}"/>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9457313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endParaRPr lang="sv-SE" dirty="0"/>
          </a:p>
        </p:txBody>
      </p:sp>
    </p:spTree>
    <p:extLst>
      <p:ext uri="{BB962C8B-B14F-4D97-AF65-F5344CB8AC3E}">
        <p14:creationId xmlns:p14="http://schemas.microsoft.com/office/powerpoint/2010/main" val="69810092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endParaRPr lang="sv-SE" dirty="0"/>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176755636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5" name="Bildobjekt 4">
            <a:extLst>
              <a:ext uri="{FF2B5EF4-FFF2-40B4-BE49-F238E27FC236}">
                <a16:creationId xmlns:a16="http://schemas.microsoft.com/office/drawing/2014/main" id="{C9C19F31-180F-33B0-2F6D-6FF71076FE08}"/>
              </a:ext>
            </a:extLst>
          </p:cNvPr>
          <p:cNvPicPr>
            <a:picLocks noChangeAspect="1"/>
          </p:cNvPicPr>
          <p:nvPr userDrawn="1"/>
        </p:nvPicPr>
        <p:blipFill>
          <a:blip r:embed="rId2"/>
          <a:stretch>
            <a:fillRect/>
          </a:stretch>
        </p:blipFill>
        <p:spPr>
          <a:xfrm>
            <a:off x="10824000" y="5491201"/>
            <a:ext cx="910799" cy="910799"/>
          </a:xfrm>
          <a:prstGeom prst="rect">
            <a:avLst/>
          </a:prstGeom>
        </p:spPr>
      </p:pic>
    </p:spTree>
    <p:extLst>
      <p:ext uri="{BB962C8B-B14F-4D97-AF65-F5344CB8AC3E}">
        <p14:creationId xmlns:p14="http://schemas.microsoft.com/office/powerpoint/2010/main" val="247234921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pic>
        <p:nvPicPr>
          <p:cNvPr id="5" name="Bildobjekt 4">
            <a:extLst>
              <a:ext uri="{FF2B5EF4-FFF2-40B4-BE49-F238E27FC236}">
                <a16:creationId xmlns:a16="http://schemas.microsoft.com/office/drawing/2014/main" id="{A51F795E-1441-1477-A8CA-44A478A7650A}"/>
              </a:ext>
            </a:extLst>
          </p:cNvPr>
          <p:cNvPicPr>
            <a:picLocks noChangeAspect="1"/>
          </p:cNvPicPr>
          <p:nvPr userDrawn="1"/>
        </p:nvPicPr>
        <p:blipFill>
          <a:blip r:embed="rId2"/>
          <a:stretch>
            <a:fillRect/>
          </a:stretch>
        </p:blipFill>
        <p:spPr>
          <a:xfrm>
            <a:off x="10824000" y="5491200"/>
            <a:ext cx="910799" cy="910799"/>
          </a:xfrm>
          <a:prstGeom prst="rect">
            <a:avLst/>
          </a:prstGeom>
        </p:spPr>
      </p:pic>
    </p:spTree>
    <p:extLst>
      <p:ext uri="{BB962C8B-B14F-4D97-AF65-F5344CB8AC3E}">
        <p14:creationId xmlns:p14="http://schemas.microsoft.com/office/powerpoint/2010/main" val="30125284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dirty="0"/>
              <a:t>Klicka på ikonen för att lägga till en bild</a:t>
            </a:r>
          </a:p>
        </p:txBody>
      </p:sp>
      <p:pic>
        <p:nvPicPr>
          <p:cNvPr id="3" name="Bildobjekt 2">
            <a:extLst>
              <a:ext uri="{FF2B5EF4-FFF2-40B4-BE49-F238E27FC236}">
                <a16:creationId xmlns:a16="http://schemas.microsoft.com/office/drawing/2014/main" id="{5815D81A-816A-C5FB-8999-AC305C684258}"/>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14341858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dirty="0"/>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pic>
        <p:nvPicPr>
          <p:cNvPr id="5" name="Bildobjekt 4">
            <a:extLst>
              <a:ext uri="{FF2B5EF4-FFF2-40B4-BE49-F238E27FC236}">
                <a16:creationId xmlns:a16="http://schemas.microsoft.com/office/drawing/2014/main" id="{ABB509AD-924F-09E1-A276-375395E3484B}"/>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26676438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objekt 3">
            <a:extLst>
              <a:ext uri="{FF2B5EF4-FFF2-40B4-BE49-F238E27FC236}">
                <a16:creationId xmlns:a16="http://schemas.microsoft.com/office/drawing/2014/main" id="{61798A76-8860-E7E1-F1DB-4F9F64FA8D4F}"/>
              </a:ext>
            </a:extLst>
          </p:cNvPr>
          <p:cNvPicPr>
            <a:picLocks noChangeAspect="1"/>
          </p:cNvPicPr>
          <p:nvPr userDrawn="1"/>
        </p:nvPicPr>
        <p:blipFill>
          <a:blip r:embed="rId2"/>
          <a:stretch>
            <a:fillRect/>
          </a:stretch>
        </p:blipFill>
        <p:spPr>
          <a:xfrm>
            <a:off x="10822800" y="1268116"/>
            <a:ext cx="910799" cy="910799"/>
          </a:xfrm>
          <a:prstGeom prst="rect">
            <a:avLst/>
          </a:prstGeom>
        </p:spPr>
      </p:pic>
    </p:spTree>
    <p:extLst>
      <p:ext uri="{BB962C8B-B14F-4D97-AF65-F5344CB8AC3E}">
        <p14:creationId xmlns:p14="http://schemas.microsoft.com/office/powerpoint/2010/main" val="42334536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B282E32C-4024-D884-E607-059B185C8973}"/>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28271797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dirty="0"/>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a:p>
            <a:pPr lvl="1"/>
            <a:endParaRPr lang="sv-SE" dirty="0"/>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150BF057-A8AD-255D-2327-0CFD1E61F790}"/>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8940168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377279949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3659BF82-4D19-633E-2728-5BD94DADC669}"/>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06645862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2" name="Bildobjekt 1">
            <a:extLst>
              <a:ext uri="{FF2B5EF4-FFF2-40B4-BE49-F238E27FC236}">
                <a16:creationId xmlns:a16="http://schemas.microsoft.com/office/drawing/2014/main" id="{17B0EC5F-53AD-9C6E-E66F-00464DC4EF2A}"/>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96465155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pic>
        <p:nvPicPr>
          <p:cNvPr id="2" name="Bildobjekt 1">
            <a:extLst>
              <a:ext uri="{FF2B5EF4-FFF2-40B4-BE49-F238E27FC236}">
                <a16:creationId xmlns:a16="http://schemas.microsoft.com/office/drawing/2014/main" id="{8C59C2C8-8516-DC3C-1553-C2F8E4D8049B}"/>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16850760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330191810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dirty="0"/>
              <a:t>Klicka på ikonen för att lägga till en bild</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25613674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dirty="0"/>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pic>
        <p:nvPicPr>
          <p:cNvPr id="6" name="Bildobjekt 5">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2405435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1268116"/>
            <a:ext cx="910799" cy="910799"/>
          </a:xfrm>
          <a:prstGeom prst="rect">
            <a:avLst/>
          </a:prstGeom>
        </p:spPr>
      </p:pic>
    </p:spTree>
    <p:extLst>
      <p:ext uri="{BB962C8B-B14F-4D97-AF65-F5344CB8AC3E}">
        <p14:creationId xmlns:p14="http://schemas.microsoft.com/office/powerpoint/2010/main" val="7389462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158800340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dirty="0"/>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a:p>
            <a:pPr lvl="1"/>
            <a:endParaRPr lang="sv-SE" dirty="0"/>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5791609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36376831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21245698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69223142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04024207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208783541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B4A402C-2EF9-B2F2-DBC2-15902DB346D9}"/>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F8AFE6E-5FDE-212B-2435-23B6C424E080}"/>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1EEEE36-BEA9-D072-7793-C45DF31BC5F4}"/>
              </a:ext>
            </a:extLst>
          </p:cNvPr>
          <p:cNvSpPr>
            <a:spLocks noGrp="1"/>
          </p:cNvSpPr>
          <p:nvPr>
            <p:ph type="dt" sz="half" idx="10"/>
          </p:nvPr>
        </p:nvSpPr>
        <p:spPr/>
        <p:txBody>
          <a:bodyPr/>
          <a:lstStyle/>
          <a:p>
            <a:fld id="{7DD93EFB-5037-4C7C-93CB-CF10B507AF68}" type="datetimeFigureOut">
              <a:rPr lang="sv-SE" smtClean="0"/>
              <a:t>2024-04-29</a:t>
            </a:fld>
            <a:endParaRPr lang="sv-SE"/>
          </a:p>
        </p:txBody>
      </p:sp>
      <p:sp>
        <p:nvSpPr>
          <p:cNvPr id="5" name="Platshållare för sidfot 4">
            <a:extLst>
              <a:ext uri="{FF2B5EF4-FFF2-40B4-BE49-F238E27FC236}">
                <a16:creationId xmlns:a16="http://schemas.microsoft.com/office/drawing/2014/main" id="{66F8C25C-8252-735B-77A0-AF031F7C5BB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DFC1B96-4A0F-0EE0-4390-7A2FCD058593}"/>
              </a:ext>
            </a:extLst>
          </p:cNvPr>
          <p:cNvSpPr>
            <a:spLocks noGrp="1"/>
          </p:cNvSpPr>
          <p:nvPr>
            <p:ph type="sldNum" sz="quarter" idx="12"/>
          </p:nvPr>
        </p:nvSpPr>
        <p:spPr/>
        <p:txBody>
          <a:bodyPr/>
          <a:lstStyle/>
          <a:p>
            <a:fld id="{0E5B636C-B245-4581-BDFD-64BD9E59BF47}" type="slidenum">
              <a:rPr lang="sv-SE" smtClean="0"/>
              <a:t>‹#›</a:t>
            </a:fld>
            <a:endParaRPr lang="sv-SE"/>
          </a:p>
        </p:txBody>
      </p:sp>
    </p:spTree>
    <p:extLst>
      <p:ext uri="{BB962C8B-B14F-4D97-AF65-F5344CB8AC3E}">
        <p14:creationId xmlns:p14="http://schemas.microsoft.com/office/powerpoint/2010/main" val="19604292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dirty="0"/>
              <a:t>Klicka på ikonen för att lägga till en bild</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13020089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dirty="0"/>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pic>
        <p:nvPicPr>
          <p:cNvPr id="6" name="Bildobjekt 5">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35822943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1268116"/>
            <a:ext cx="910799" cy="910799"/>
          </a:xfrm>
          <a:prstGeom prst="rect">
            <a:avLst/>
          </a:prstGeom>
        </p:spPr>
      </p:pic>
    </p:spTree>
    <p:extLst>
      <p:ext uri="{BB962C8B-B14F-4D97-AF65-F5344CB8AC3E}">
        <p14:creationId xmlns:p14="http://schemas.microsoft.com/office/powerpoint/2010/main" val="42571085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46723147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dirty="0"/>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a:p>
            <a:pPr lvl="1"/>
            <a:endParaRPr lang="sv-SE" dirty="0"/>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9824626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18324174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388929859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372690090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02913617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368406378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theme" Target="../theme/theme4.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686393589"/>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4" r:id="rId5"/>
    <p:sldLayoutId id="2147484055" r:id="rId6"/>
    <p:sldLayoutId id="2147484056" r:id="rId7"/>
    <p:sldLayoutId id="2147484062" r:id="rId8"/>
    <p:sldLayoutId id="2147484063" r:id="rId9"/>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userDrawn="1">
          <p15:clr>
            <a:srgbClr val="F26B43"/>
          </p15:clr>
        </p15:guide>
        <p15:guide id="4"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BE8E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612190008"/>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890153176"/>
      </p:ext>
    </p:extLst>
  </p:cSld>
  <p:clrMap bg1="lt1" tx1="dk1" bg2="lt2" tx2="dk2" accent1="accent1" accent2="accent2" accent3="accent3" accent4="accent4" accent5="accent5" accent6="accent6" hlink="hlink" folHlink="folHlink"/>
  <p:sldLayoutIdLst>
    <p:sldLayoutId id="2147484077" r:id="rId1"/>
    <p:sldLayoutId id="2147484078" r:id="rId2"/>
    <p:sldLayoutId id="2147484079" r:id="rId3"/>
    <p:sldLayoutId id="2147484080" r:id="rId4"/>
    <p:sldLayoutId id="2147484081" r:id="rId5"/>
    <p:sldLayoutId id="2147484082" r:id="rId6"/>
    <p:sldLayoutId id="2147484083" r:id="rId7"/>
    <p:sldLayoutId id="2147484084" r:id="rId8"/>
    <p:sldLayoutId id="2147484085" r:id="rId9"/>
    <p:sldLayoutId id="2147484086" r:id="rId10"/>
    <p:sldLayoutId id="2147484099" r:id="rId11"/>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944629606"/>
      </p:ext>
    </p:extLst>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70" r:id="rId5"/>
    <p:sldLayoutId id="2147484071" r:id="rId6"/>
    <p:sldLayoutId id="2147484072" r:id="rId7"/>
    <p:sldLayoutId id="2147484073" r:id="rId8"/>
    <p:sldLayoutId id="2147484074" r:id="rId9"/>
    <p:sldLayoutId id="2147484075"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7.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3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3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3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7.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3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ctrTitle"/>
          </p:nvPr>
        </p:nvSpPr>
        <p:spPr>
          <a:xfrm>
            <a:off x="570671" y="873832"/>
            <a:ext cx="5005858" cy="1780878"/>
          </a:xfrm>
        </p:spPr>
        <p:txBody>
          <a:bodyPr wrap="square" anchor="t">
            <a:noAutofit/>
          </a:bodyPr>
          <a:lstStyle/>
          <a:p>
            <a:r>
              <a:rPr lang="sv-SE" dirty="0"/>
              <a:t>Lokalförsörjning ny organisation – Socialförvaltningens huvudkontor</a:t>
            </a:r>
          </a:p>
        </p:txBody>
      </p:sp>
      <p:sp>
        <p:nvSpPr>
          <p:cNvPr id="6" name="Underrubrik 5"/>
          <p:cNvSpPr>
            <a:spLocks noGrp="1"/>
          </p:cNvSpPr>
          <p:nvPr>
            <p:ph type="body" sz="half" idx="2"/>
          </p:nvPr>
        </p:nvSpPr>
        <p:spPr>
          <a:xfrm>
            <a:off x="696851" y="3729404"/>
            <a:ext cx="4419200" cy="604163"/>
          </a:xfrm>
        </p:spPr>
        <p:txBody>
          <a:bodyPr wrap="square">
            <a:normAutofit fontScale="25000" lnSpcReduction="20000"/>
          </a:bodyPr>
          <a:lstStyle/>
          <a:p>
            <a:r>
              <a:rPr lang="sv-SE" sz="9600" dirty="0"/>
              <a:t>Fastighet och Service</a:t>
            </a:r>
          </a:p>
          <a:p>
            <a:endParaRPr lang="sv-SE" dirty="0"/>
          </a:p>
        </p:txBody>
      </p:sp>
      <p:pic>
        <p:nvPicPr>
          <p:cNvPr id="4" name="Platshållare för bild 3" descr="En bild som visar tecknad serie, text, handskrift, rita&#10;&#10;Automatiskt genererad beskrivning">
            <a:extLst>
              <a:ext uri="{FF2B5EF4-FFF2-40B4-BE49-F238E27FC236}">
                <a16:creationId xmlns:a16="http://schemas.microsoft.com/office/drawing/2014/main" id="{F330785C-E557-A075-ED6E-9D07A01B4450}"/>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2283" r="2283"/>
          <a:stretch>
            <a:fillRect/>
          </a:stretch>
        </p:blipFill>
        <p:spPr/>
      </p:pic>
    </p:spTree>
    <p:extLst>
      <p:ext uri="{BB962C8B-B14F-4D97-AF65-F5344CB8AC3E}">
        <p14:creationId xmlns:p14="http://schemas.microsoft.com/office/powerpoint/2010/main" val="57220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766CBF6C-4B38-F8D7-07AA-018DD79054C8}"/>
              </a:ext>
            </a:extLst>
          </p:cNvPr>
          <p:cNvSpPr>
            <a:spLocks noGrp="1"/>
          </p:cNvSpPr>
          <p:nvPr>
            <p:ph type="body" sz="half" idx="2"/>
          </p:nvPr>
        </p:nvSpPr>
        <p:spPr>
          <a:xfrm>
            <a:off x="695532" y="988301"/>
            <a:ext cx="4427074" cy="3528040"/>
          </a:xfrm>
        </p:spPr>
        <p:txBody>
          <a:bodyPr/>
          <a:lstStyle/>
          <a:p>
            <a:pPr marL="457200" indent="-457200">
              <a:buFont typeface="Arial" panose="020B0604020202020204" pitchFamily="34" charset="0"/>
              <a:buChar char="•"/>
            </a:pPr>
            <a:r>
              <a:rPr lang="sv-SE" sz="2800" dirty="0"/>
              <a:t>Lokalförsörjning generellt</a:t>
            </a:r>
          </a:p>
          <a:p>
            <a:pPr marL="457200" indent="-457200">
              <a:buFont typeface="Arial" panose="020B0604020202020204" pitchFamily="34" charset="0"/>
              <a:buChar char="•"/>
            </a:pPr>
            <a:r>
              <a:rPr lang="sv-SE" sz="2800" dirty="0"/>
              <a:t>Nulägesbeskrivning</a:t>
            </a:r>
          </a:p>
          <a:p>
            <a:pPr marL="457200" indent="-457200">
              <a:buFont typeface="Arial" panose="020B0604020202020204" pitchFamily="34" charset="0"/>
              <a:buChar char="•"/>
            </a:pPr>
            <a:r>
              <a:rPr lang="sv-SE" sz="2800" dirty="0"/>
              <a:t>Behovsbedömning</a:t>
            </a:r>
          </a:p>
          <a:p>
            <a:pPr marL="457200" indent="-457200">
              <a:buFont typeface="Arial" panose="020B0604020202020204" pitchFamily="34" charset="0"/>
              <a:buChar char="•"/>
            </a:pPr>
            <a:r>
              <a:rPr lang="sv-SE" sz="2800" dirty="0"/>
              <a:t>Utforskning av möjliga lösningar</a:t>
            </a:r>
          </a:p>
          <a:p>
            <a:endParaRPr lang="sv-SE" sz="2800" dirty="0"/>
          </a:p>
        </p:txBody>
      </p:sp>
      <p:pic>
        <p:nvPicPr>
          <p:cNvPr id="13" name="Platshållare för bild 12" descr="En bild som visar inomhus, innertak, inredning, golv&#10;&#10;Automatiskt genererad beskrivning">
            <a:extLst>
              <a:ext uri="{FF2B5EF4-FFF2-40B4-BE49-F238E27FC236}">
                <a16:creationId xmlns:a16="http://schemas.microsoft.com/office/drawing/2014/main" id="{2A16B3F0-D47B-45C4-7C81-CFF8274FAB06}"/>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20370" r="20370"/>
          <a:stretch>
            <a:fillRect/>
          </a:stretch>
        </p:blipFill>
        <p:spPr/>
      </p:pic>
    </p:spTree>
    <p:extLst>
      <p:ext uri="{BB962C8B-B14F-4D97-AF65-F5344CB8AC3E}">
        <p14:creationId xmlns:p14="http://schemas.microsoft.com/office/powerpoint/2010/main" val="465050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5AC44131-60DB-86A0-DACF-5B0C6BACCDF7}"/>
              </a:ext>
            </a:extLst>
          </p:cNvPr>
          <p:cNvSpPr>
            <a:spLocks noGrp="1"/>
          </p:cNvSpPr>
          <p:nvPr>
            <p:ph type="ctrTitle"/>
          </p:nvPr>
        </p:nvSpPr>
        <p:spPr>
          <a:xfrm>
            <a:off x="762400" y="777913"/>
            <a:ext cx="9576883" cy="997196"/>
          </a:xfrm>
        </p:spPr>
        <p:txBody>
          <a:bodyPr/>
          <a:lstStyle/>
          <a:p>
            <a:r>
              <a:rPr lang="sv-SE" dirty="0"/>
              <a:t>Lokalförsörjning</a:t>
            </a:r>
            <a:br>
              <a:rPr lang="sv-SE" dirty="0"/>
            </a:br>
            <a:r>
              <a:rPr lang="sv-SE" sz="3200" dirty="0"/>
              <a:t>Hur möter vi framtiden?</a:t>
            </a:r>
          </a:p>
        </p:txBody>
      </p:sp>
      <p:sp>
        <p:nvSpPr>
          <p:cNvPr id="6" name="Platshållare för text 5">
            <a:extLst>
              <a:ext uri="{FF2B5EF4-FFF2-40B4-BE49-F238E27FC236}">
                <a16:creationId xmlns:a16="http://schemas.microsoft.com/office/drawing/2014/main" id="{842C92B3-59F5-A0EC-1B18-059059EAFED2}"/>
              </a:ext>
            </a:extLst>
          </p:cNvPr>
          <p:cNvSpPr>
            <a:spLocks noGrp="1"/>
          </p:cNvSpPr>
          <p:nvPr>
            <p:ph type="body" sz="half" idx="2"/>
          </p:nvPr>
        </p:nvSpPr>
        <p:spPr>
          <a:xfrm>
            <a:off x="762400" y="2324293"/>
            <a:ext cx="9576883" cy="2758599"/>
          </a:xfrm>
        </p:spPr>
        <p:txBody>
          <a:bodyPr/>
          <a:lstStyle/>
          <a:p>
            <a:pPr marL="285750" indent="-285750">
              <a:buFont typeface="Arial" panose="020B0604020202020204" pitchFamily="34" charset="0"/>
              <a:buChar char="•"/>
            </a:pPr>
            <a:r>
              <a:rPr lang="sv-SE" dirty="0"/>
              <a:t>En </a:t>
            </a:r>
            <a:r>
              <a:rPr lang="sv-SE" dirty="0" err="1"/>
              <a:t>agil</a:t>
            </a:r>
            <a:r>
              <a:rPr lang="sv-SE" dirty="0"/>
              <a:t> verksamhet - Formeringsresan och omorganisation</a:t>
            </a:r>
          </a:p>
          <a:p>
            <a:pPr marL="285750" indent="-285750">
              <a:buFont typeface="Arial" panose="020B0604020202020204" pitchFamily="34" charset="0"/>
              <a:buChar char="•"/>
            </a:pPr>
            <a:r>
              <a:rPr lang="sv-SE" dirty="0"/>
              <a:t>Förflyttning från fysiska till digitala ytor</a:t>
            </a:r>
          </a:p>
          <a:p>
            <a:pPr marL="285750" indent="-285750">
              <a:buFont typeface="Arial" panose="020B0604020202020204" pitchFamily="34" charset="0"/>
              <a:buChar char="•"/>
            </a:pPr>
            <a:r>
              <a:rPr lang="sv-SE" dirty="0"/>
              <a:t>Grund- och miniminivå för säkerhet</a:t>
            </a:r>
          </a:p>
          <a:p>
            <a:pPr marL="285750" indent="-285750">
              <a:buFont typeface="Arial" panose="020B0604020202020204" pitchFamily="34" charset="0"/>
              <a:buChar char="•"/>
            </a:pPr>
            <a:r>
              <a:rPr lang="sv-SE" dirty="0"/>
              <a:t>Helsingborg 2035, 2050</a:t>
            </a:r>
          </a:p>
          <a:p>
            <a:pPr marL="285750" indent="-285750">
              <a:buFont typeface="Arial" panose="020B0604020202020204" pitchFamily="34" charset="0"/>
              <a:buChar char="•"/>
            </a:pPr>
            <a:r>
              <a:rPr lang="sv-SE" dirty="0"/>
              <a:t>Flexibilitet och förmåga att ställa om</a:t>
            </a:r>
          </a:p>
          <a:p>
            <a:endParaRPr lang="sv-SE" dirty="0"/>
          </a:p>
        </p:txBody>
      </p:sp>
    </p:spTree>
    <p:extLst>
      <p:ext uri="{BB962C8B-B14F-4D97-AF65-F5344CB8AC3E}">
        <p14:creationId xmlns:p14="http://schemas.microsoft.com/office/powerpoint/2010/main" val="2823016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ruta 16">
            <a:extLst>
              <a:ext uri="{FF2B5EF4-FFF2-40B4-BE49-F238E27FC236}">
                <a16:creationId xmlns:a16="http://schemas.microsoft.com/office/drawing/2014/main" id="{886BFD4A-3F39-26AD-6B5E-733DE6E0194D}"/>
              </a:ext>
            </a:extLst>
          </p:cNvPr>
          <p:cNvSpPr txBox="1"/>
          <p:nvPr/>
        </p:nvSpPr>
        <p:spPr>
          <a:xfrm>
            <a:off x="507584" y="2063890"/>
            <a:ext cx="4939487" cy="2462213"/>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sv-SE" sz="2400" dirty="0"/>
              <a:t>Formering och organisation</a:t>
            </a:r>
          </a:p>
          <a:p>
            <a:pPr marL="342900" indent="-342900">
              <a:spcAft>
                <a:spcPts val="1200"/>
              </a:spcAft>
              <a:buFont typeface="Arial" panose="020B0604020202020204" pitchFamily="34" charset="0"/>
              <a:buChar char="•"/>
            </a:pPr>
            <a:r>
              <a:rPr lang="sv-SE" sz="2400" dirty="0"/>
              <a:t>Föråldrade lokaler</a:t>
            </a:r>
          </a:p>
          <a:p>
            <a:pPr marL="342900" indent="-342900">
              <a:spcAft>
                <a:spcPts val="1200"/>
              </a:spcAft>
              <a:buFont typeface="Arial" panose="020B0604020202020204" pitchFamily="34" charset="0"/>
              <a:buChar char="•"/>
            </a:pPr>
            <a:r>
              <a:rPr lang="sv-SE" sz="2400" dirty="0"/>
              <a:t>Trygghet, säkerhet och sekretess</a:t>
            </a:r>
          </a:p>
          <a:p>
            <a:pPr>
              <a:spcAft>
                <a:spcPts val="1200"/>
              </a:spcAft>
            </a:pPr>
            <a:endParaRPr lang="sv-SE" sz="2400" dirty="0"/>
          </a:p>
          <a:p>
            <a:pPr algn="ctr">
              <a:spcAft>
                <a:spcPts val="1200"/>
              </a:spcAft>
            </a:pPr>
            <a:endParaRPr lang="sv-SE" dirty="0"/>
          </a:p>
        </p:txBody>
      </p:sp>
      <p:pic>
        <p:nvPicPr>
          <p:cNvPr id="26" name="Platshållare för bild 25" descr="En bild som visar utomhus, himmel, väg, bil&#10;&#10;Automatiskt genererad beskrivning">
            <a:extLst>
              <a:ext uri="{FF2B5EF4-FFF2-40B4-BE49-F238E27FC236}">
                <a16:creationId xmlns:a16="http://schemas.microsoft.com/office/drawing/2014/main" id="{2565CE26-7561-D8D1-55EC-0C01DF966560}"/>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19778" r="19778"/>
          <a:stretch>
            <a:fillRect/>
          </a:stretch>
        </p:blipFill>
        <p:spPr/>
      </p:pic>
      <p:sp>
        <p:nvSpPr>
          <p:cNvPr id="29" name="Rubrik 3">
            <a:extLst>
              <a:ext uri="{FF2B5EF4-FFF2-40B4-BE49-F238E27FC236}">
                <a16:creationId xmlns:a16="http://schemas.microsoft.com/office/drawing/2014/main" id="{F74E47A5-B435-2FAB-9F06-3C86BA849BCC}"/>
              </a:ext>
            </a:extLst>
          </p:cNvPr>
          <p:cNvSpPr>
            <a:spLocks noGrp="1"/>
          </p:cNvSpPr>
          <p:nvPr>
            <p:ph type="ctrTitle"/>
          </p:nvPr>
        </p:nvSpPr>
        <p:spPr>
          <a:xfrm>
            <a:off x="590746" y="840503"/>
            <a:ext cx="4419200" cy="553998"/>
          </a:xfrm>
        </p:spPr>
        <p:txBody>
          <a:bodyPr/>
          <a:lstStyle/>
          <a:p>
            <a:r>
              <a:rPr lang="sv-SE" dirty="0"/>
              <a:t>Nuläge</a:t>
            </a:r>
          </a:p>
        </p:txBody>
      </p:sp>
    </p:spTree>
    <p:extLst>
      <p:ext uri="{BB962C8B-B14F-4D97-AF65-F5344CB8AC3E}">
        <p14:creationId xmlns:p14="http://schemas.microsoft.com/office/powerpoint/2010/main" val="4151400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2EE5026-354E-E178-27B2-1A535E257C2D}"/>
              </a:ext>
            </a:extLst>
          </p:cNvPr>
          <p:cNvSpPr>
            <a:spLocks noGrp="1"/>
          </p:cNvSpPr>
          <p:nvPr>
            <p:ph type="ctrTitle"/>
          </p:nvPr>
        </p:nvSpPr>
        <p:spPr/>
        <p:txBody>
          <a:bodyPr/>
          <a:lstStyle/>
          <a:p>
            <a:endParaRPr lang="sv-SE"/>
          </a:p>
        </p:txBody>
      </p:sp>
      <p:sp>
        <p:nvSpPr>
          <p:cNvPr id="3" name="Platshållare för text 2">
            <a:extLst>
              <a:ext uri="{FF2B5EF4-FFF2-40B4-BE49-F238E27FC236}">
                <a16:creationId xmlns:a16="http://schemas.microsoft.com/office/drawing/2014/main" id="{96F40F64-6C4A-0D94-C4D2-9E75FD756E9F}"/>
              </a:ext>
            </a:extLst>
          </p:cNvPr>
          <p:cNvSpPr>
            <a:spLocks noGrp="1"/>
          </p:cNvSpPr>
          <p:nvPr>
            <p:ph type="body" sz="half" idx="2"/>
          </p:nvPr>
        </p:nvSpPr>
        <p:spPr/>
        <p:txBody>
          <a:bodyPr/>
          <a:lstStyle/>
          <a:p>
            <a:endParaRPr lang="sv-SE"/>
          </a:p>
        </p:txBody>
      </p:sp>
      <p:pic>
        <p:nvPicPr>
          <p:cNvPr id="4" name="Bildobjekt 3">
            <a:extLst>
              <a:ext uri="{FF2B5EF4-FFF2-40B4-BE49-F238E27FC236}">
                <a16:creationId xmlns:a16="http://schemas.microsoft.com/office/drawing/2014/main" id="{2BA3B8FA-4BCE-9C57-979E-7B38A3A7A280}"/>
              </a:ext>
            </a:extLst>
          </p:cNvPr>
          <p:cNvPicPr>
            <a:picLocks noChangeAspect="1"/>
          </p:cNvPicPr>
          <p:nvPr/>
        </p:nvPicPr>
        <p:blipFill>
          <a:blip r:embed="rId3"/>
          <a:stretch>
            <a:fillRect/>
          </a:stretch>
        </p:blipFill>
        <p:spPr>
          <a:xfrm>
            <a:off x="-1" y="0"/>
            <a:ext cx="12192000" cy="6858000"/>
          </a:xfrm>
          <a:prstGeom prst="rect">
            <a:avLst/>
          </a:prstGeom>
        </p:spPr>
      </p:pic>
    </p:spTree>
    <p:extLst>
      <p:ext uri="{BB962C8B-B14F-4D97-AF65-F5344CB8AC3E}">
        <p14:creationId xmlns:p14="http://schemas.microsoft.com/office/powerpoint/2010/main" val="641253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E151E14B-3055-2205-239D-A0F6EA9DC467}"/>
              </a:ext>
            </a:extLst>
          </p:cNvPr>
          <p:cNvSpPr>
            <a:spLocks noGrp="1"/>
          </p:cNvSpPr>
          <p:nvPr>
            <p:ph type="ctrTitle"/>
          </p:nvPr>
        </p:nvSpPr>
        <p:spPr/>
        <p:txBody>
          <a:bodyPr/>
          <a:lstStyle/>
          <a:p>
            <a:r>
              <a:rPr lang="sv-SE" dirty="0"/>
              <a:t>Principer/Utgångspunkter</a:t>
            </a:r>
          </a:p>
        </p:txBody>
      </p:sp>
      <p:sp>
        <p:nvSpPr>
          <p:cNvPr id="12" name="textruta 11">
            <a:extLst>
              <a:ext uri="{FF2B5EF4-FFF2-40B4-BE49-F238E27FC236}">
                <a16:creationId xmlns:a16="http://schemas.microsoft.com/office/drawing/2014/main" id="{09DD9F04-D0BB-F0E2-8A29-DA9633BEE91D}"/>
              </a:ext>
            </a:extLst>
          </p:cNvPr>
          <p:cNvSpPr txBox="1"/>
          <p:nvPr/>
        </p:nvSpPr>
        <p:spPr>
          <a:xfrm>
            <a:off x="4244006" y="4157575"/>
            <a:ext cx="2084438" cy="707886"/>
          </a:xfrm>
          <a:prstGeom prst="rect">
            <a:avLst/>
          </a:prstGeom>
          <a:noFill/>
        </p:spPr>
        <p:txBody>
          <a:bodyPr wrap="square" rtlCol="0">
            <a:spAutoFit/>
          </a:bodyPr>
          <a:lstStyle/>
          <a:p>
            <a:r>
              <a:rPr lang="sv-SE" sz="2000" b="1" dirty="0"/>
              <a:t>Ingen lokalanpassning</a:t>
            </a:r>
          </a:p>
        </p:txBody>
      </p:sp>
      <p:sp>
        <p:nvSpPr>
          <p:cNvPr id="13" name="textruta 12">
            <a:extLst>
              <a:ext uri="{FF2B5EF4-FFF2-40B4-BE49-F238E27FC236}">
                <a16:creationId xmlns:a16="http://schemas.microsoft.com/office/drawing/2014/main" id="{50AE9612-0D0C-2373-9625-B07BE1014126}"/>
              </a:ext>
            </a:extLst>
          </p:cNvPr>
          <p:cNvSpPr txBox="1"/>
          <p:nvPr/>
        </p:nvSpPr>
        <p:spPr>
          <a:xfrm>
            <a:off x="7624919" y="4157575"/>
            <a:ext cx="3249558" cy="1384995"/>
          </a:xfrm>
          <a:prstGeom prst="rect">
            <a:avLst/>
          </a:prstGeom>
          <a:noFill/>
        </p:spPr>
        <p:txBody>
          <a:bodyPr wrap="square" rtlCol="0">
            <a:spAutoFit/>
          </a:bodyPr>
          <a:lstStyle/>
          <a:p>
            <a:r>
              <a:rPr lang="sv-SE" sz="2000" b="1" dirty="0"/>
              <a:t>Hänsyn till:</a:t>
            </a:r>
            <a:br>
              <a:rPr lang="sv-SE" sz="2000" b="1" dirty="0"/>
            </a:br>
            <a:br>
              <a:rPr lang="sv-SE" sz="800" b="1" dirty="0"/>
            </a:br>
            <a:endParaRPr lang="sv-SE" sz="800" dirty="0"/>
          </a:p>
          <a:p>
            <a:pPr marL="285750" indent="-285750">
              <a:buFont typeface="Arial" panose="020B0604020202020204" pitchFamily="34" charset="0"/>
              <a:buChar char="•"/>
            </a:pPr>
            <a:r>
              <a:rPr lang="sv-SE" sz="1600" dirty="0"/>
              <a:t>Arkivutrymme</a:t>
            </a:r>
          </a:p>
          <a:p>
            <a:pPr marL="285750" indent="-285750">
              <a:buFont typeface="Arial" panose="020B0604020202020204" pitchFamily="34" charset="0"/>
              <a:buChar char="•"/>
            </a:pPr>
            <a:r>
              <a:rPr lang="sv-SE" sz="1600" dirty="0"/>
              <a:t>Besöksrum</a:t>
            </a:r>
          </a:p>
          <a:p>
            <a:pPr marL="285750" indent="-285750">
              <a:buFont typeface="Arial" panose="020B0604020202020204" pitchFamily="34" charset="0"/>
              <a:buChar char="•"/>
            </a:pPr>
            <a:r>
              <a:rPr lang="sv-SE" sz="1600" dirty="0"/>
              <a:t>Säkerhet</a:t>
            </a:r>
          </a:p>
        </p:txBody>
      </p:sp>
      <p:sp>
        <p:nvSpPr>
          <p:cNvPr id="16" name="textruta 15">
            <a:extLst>
              <a:ext uri="{FF2B5EF4-FFF2-40B4-BE49-F238E27FC236}">
                <a16:creationId xmlns:a16="http://schemas.microsoft.com/office/drawing/2014/main" id="{378D5EE6-9733-FCFF-4BBB-C29AE3513963}"/>
              </a:ext>
            </a:extLst>
          </p:cNvPr>
          <p:cNvSpPr txBox="1"/>
          <p:nvPr/>
        </p:nvSpPr>
        <p:spPr>
          <a:xfrm>
            <a:off x="974191" y="4163226"/>
            <a:ext cx="2084438" cy="400110"/>
          </a:xfrm>
          <a:prstGeom prst="rect">
            <a:avLst/>
          </a:prstGeom>
          <a:noFill/>
        </p:spPr>
        <p:txBody>
          <a:bodyPr wrap="square" rtlCol="0">
            <a:spAutoFit/>
          </a:bodyPr>
          <a:lstStyle/>
          <a:p>
            <a:r>
              <a:rPr lang="sv-SE" sz="2000" b="1" dirty="0"/>
              <a:t>Ny organisation</a:t>
            </a:r>
          </a:p>
        </p:txBody>
      </p:sp>
      <p:pic>
        <p:nvPicPr>
          <p:cNvPr id="17" name="Bildobjekt 16">
            <a:extLst>
              <a:ext uri="{FF2B5EF4-FFF2-40B4-BE49-F238E27FC236}">
                <a16:creationId xmlns:a16="http://schemas.microsoft.com/office/drawing/2014/main" id="{84610517-17BF-72C4-ECD3-773411D0B731}"/>
              </a:ext>
            </a:extLst>
          </p:cNvPr>
          <p:cNvPicPr>
            <a:picLocks noChangeAspect="1"/>
          </p:cNvPicPr>
          <p:nvPr/>
        </p:nvPicPr>
        <p:blipFill>
          <a:blip r:embed="rId3"/>
          <a:stretch>
            <a:fillRect/>
          </a:stretch>
        </p:blipFill>
        <p:spPr>
          <a:xfrm>
            <a:off x="861656" y="1848131"/>
            <a:ext cx="2085013" cy="2085013"/>
          </a:xfrm>
          <a:prstGeom prst="rect">
            <a:avLst/>
          </a:prstGeom>
        </p:spPr>
      </p:pic>
      <p:pic>
        <p:nvPicPr>
          <p:cNvPr id="18" name="Bildobjekt 17">
            <a:extLst>
              <a:ext uri="{FF2B5EF4-FFF2-40B4-BE49-F238E27FC236}">
                <a16:creationId xmlns:a16="http://schemas.microsoft.com/office/drawing/2014/main" id="{B6FDA4B9-C8A7-3EF4-28B7-E6ED422C5BF2}"/>
              </a:ext>
            </a:extLst>
          </p:cNvPr>
          <p:cNvPicPr>
            <a:picLocks noChangeAspect="1"/>
          </p:cNvPicPr>
          <p:nvPr/>
        </p:nvPicPr>
        <p:blipFill>
          <a:blip r:embed="rId4"/>
          <a:stretch>
            <a:fillRect/>
          </a:stretch>
        </p:blipFill>
        <p:spPr>
          <a:xfrm>
            <a:off x="4243431" y="1848131"/>
            <a:ext cx="2085013" cy="2085013"/>
          </a:xfrm>
          <a:prstGeom prst="rect">
            <a:avLst/>
          </a:prstGeom>
        </p:spPr>
      </p:pic>
      <p:pic>
        <p:nvPicPr>
          <p:cNvPr id="19" name="Bildobjekt 18">
            <a:extLst>
              <a:ext uri="{FF2B5EF4-FFF2-40B4-BE49-F238E27FC236}">
                <a16:creationId xmlns:a16="http://schemas.microsoft.com/office/drawing/2014/main" id="{2D12CBF0-C7E3-49C4-4462-C058C73B6A12}"/>
              </a:ext>
            </a:extLst>
          </p:cNvPr>
          <p:cNvPicPr>
            <a:picLocks noChangeAspect="1"/>
          </p:cNvPicPr>
          <p:nvPr/>
        </p:nvPicPr>
        <p:blipFill>
          <a:blip r:embed="rId5"/>
          <a:stretch>
            <a:fillRect/>
          </a:stretch>
        </p:blipFill>
        <p:spPr>
          <a:xfrm>
            <a:off x="7624919" y="1848130"/>
            <a:ext cx="2085013" cy="2085013"/>
          </a:xfrm>
          <a:prstGeom prst="rect">
            <a:avLst/>
          </a:prstGeom>
        </p:spPr>
      </p:pic>
    </p:spTree>
    <p:extLst>
      <p:ext uri="{BB962C8B-B14F-4D97-AF65-F5344CB8AC3E}">
        <p14:creationId xmlns:p14="http://schemas.microsoft.com/office/powerpoint/2010/main" val="2399515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BD53B291-572B-A33B-992A-7A4515843AB7}"/>
              </a:ext>
            </a:extLst>
          </p:cNvPr>
          <p:cNvSpPr>
            <a:spLocks noGrp="1"/>
          </p:cNvSpPr>
          <p:nvPr>
            <p:ph type="title"/>
          </p:nvPr>
        </p:nvSpPr>
        <p:spPr/>
        <p:txBody>
          <a:bodyPr>
            <a:normAutofit/>
          </a:bodyPr>
          <a:lstStyle/>
          <a:p>
            <a:r>
              <a:rPr lang="sv-SE" dirty="0"/>
              <a:t>Ny organisation</a:t>
            </a:r>
          </a:p>
        </p:txBody>
      </p:sp>
      <p:graphicFrame>
        <p:nvGraphicFramePr>
          <p:cNvPr id="6" name="Platshållare för innehåll 5">
            <a:extLst>
              <a:ext uri="{FF2B5EF4-FFF2-40B4-BE49-F238E27FC236}">
                <a16:creationId xmlns:a16="http://schemas.microsoft.com/office/drawing/2014/main" id="{B9A72408-35AA-A6C1-E036-17C55A3282CF}"/>
              </a:ext>
            </a:extLst>
          </p:cNvPr>
          <p:cNvGraphicFramePr>
            <a:graphicFrameLocks noGrp="1"/>
          </p:cNvGraphicFramePr>
          <p:nvPr>
            <p:ph idx="1"/>
            <p:extLst>
              <p:ext uri="{D42A27DB-BD31-4B8C-83A1-F6EECF244321}">
                <p14:modId xmlns:p14="http://schemas.microsoft.com/office/powerpoint/2010/main" val="175273124"/>
              </p:ext>
            </p:extLst>
          </p:nvPr>
        </p:nvGraphicFramePr>
        <p:xfrm>
          <a:off x="838200" y="1483084"/>
          <a:ext cx="10515600" cy="4349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94907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3F1B40E-02EE-280B-03D6-C28E6155B482}"/>
              </a:ext>
            </a:extLst>
          </p:cNvPr>
          <p:cNvSpPr>
            <a:spLocks noGrp="1"/>
          </p:cNvSpPr>
          <p:nvPr>
            <p:ph type="title"/>
          </p:nvPr>
        </p:nvSpPr>
        <p:spPr/>
        <p:txBody>
          <a:bodyPr/>
          <a:lstStyle/>
          <a:p>
            <a:r>
              <a:rPr lang="sv-SE" dirty="0"/>
              <a:t>Första Linjen</a:t>
            </a:r>
          </a:p>
        </p:txBody>
      </p:sp>
      <p:graphicFrame>
        <p:nvGraphicFramePr>
          <p:cNvPr id="4" name="Platshållare för innehåll 3">
            <a:extLst>
              <a:ext uri="{FF2B5EF4-FFF2-40B4-BE49-F238E27FC236}">
                <a16:creationId xmlns:a16="http://schemas.microsoft.com/office/drawing/2014/main" id="{45923340-B88A-BCB9-D0EE-F8FE796E5353}"/>
              </a:ext>
            </a:extLst>
          </p:cNvPr>
          <p:cNvGraphicFramePr>
            <a:graphicFrameLocks noGrp="1"/>
          </p:cNvGraphicFramePr>
          <p:nvPr>
            <p:ph idx="1"/>
            <p:extLst>
              <p:ext uri="{D42A27DB-BD31-4B8C-83A1-F6EECF244321}">
                <p14:modId xmlns:p14="http://schemas.microsoft.com/office/powerpoint/2010/main" val="3627651546"/>
              </p:ext>
            </p:extLst>
          </p:nvPr>
        </p:nvGraphicFramePr>
        <p:xfrm>
          <a:off x="720436" y="1565564"/>
          <a:ext cx="11055927" cy="49262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92121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C6911219-063B-4F4A-BE28-F4BE141E8747}"/>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809129E0-DC5C-48DC-A5E3-248E580266A7}"/>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DB205DAA-541E-4A8C-B271-011DDE9D8BAC}"/>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55D3B23A-EB2A-4CE5-936A-8A616B06A6D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4F9D5B9D-AEFA-170A-D570-E3999B32EB2B}"/>
              </a:ext>
            </a:extLst>
          </p:cNvPr>
          <p:cNvSpPr txBox="1">
            <a:spLocks/>
          </p:cNvSpPr>
          <p:nvPr/>
        </p:nvSpPr>
        <p:spPr>
          <a:xfrm>
            <a:off x="11486074" y="0"/>
            <a:ext cx="595022" cy="5485571"/>
          </a:xfrm>
          <a:prstGeom prst="rect">
            <a:avLst/>
          </a:prstGeom>
        </p:spPr>
        <p:txBody>
          <a:bodyPr vert="vert" wrap="square" lIns="0" tIns="0" rIns="0" bIns="0" rtlCol="0" anchor="b">
            <a:normAutofit/>
          </a:bodyPr>
          <a:lstStyle>
            <a:lvl1pPr algn="l" defTabSz="1219170" rtl="0" eaLnBrk="1" latinLnBrk="0" hangingPunct="1">
              <a:lnSpc>
                <a:spcPct val="90000"/>
              </a:lnSpc>
              <a:spcBef>
                <a:spcPct val="0"/>
              </a:spcBef>
              <a:buNone/>
              <a:defRPr sz="4000" b="1" kern="1200" baseline="0">
                <a:solidFill>
                  <a:srgbClr val="1A355D"/>
                </a:solidFill>
                <a:latin typeface="+mj-lt"/>
                <a:ea typeface="+mj-ea"/>
                <a:cs typeface="+mj-cs"/>
              </a:defRPr>
            </a:lvl1pPr>
          </a:lstStyle>
          <a:p>
            <a:pPr algn="ctr"/>
            <a:r>
              <a:rPr lang="sv-SE" sz="2800" dirty="0">
                <a:solidFill>
                  <a:schemeClr val="bg1"/>
                </a:solidFill>
              </a:rPr>
              <a:t>Bredgatan 17, norra delen</a:t>
            </a:r>
          </a:p>
        </p:txBody>
      </p:sp>
      <p:pic>
        <p:nvPicPr>
          <p:cNvPr id="5" name="Bildobjekt 4">
            <a:extLst>
              <a:ext uri="{FF2B5EF4-FFF2-40B4-BE49-F238E27FC236}">
                <a16:creationId xmlns:a16="http://schemas.microsoft.com/office/drawing/2014/main" id="{23B583CB-9BF4-408F-0454-587DE26F07D5}"/>
              </a:ext>
            </a:extLst>
          </p:cNvPr>
          <p:cNvPicPr>
            <a:picLocks noChangeAspect="1"/>
          </p:cNvPicPr>
          <p:nvPr/>
        </p:nvPicPr>
        <p:blipFill>
          <a:blip r:embed="rId3"/>
          <a:stretch>
            <a:fillRect/>
          </a:stretch>
        </p:blipFill>
        <p:spPr>
          <a:xfrm>
            <a:off x="1711561" y="3294583"/>
            <a:ext cx="3961651" cy="3563417"/>
          </a:xfrm>
          <a:prstGeom prst="rect">
            <a:avLst/>
          </a:prstGeom>
        </p:spPr>
      </p:pic>
      <p:pic>
        <p:nvPicPr>
          <p:cNvPr id="6" name="Bildobjekt 5">
            <a:extLst>
              <a:ext uri="{FF2B5EF4-FFF2-40B4-BE49-F238E27FC236}">
                <a16:creationId xmlns:a16="http://schemas.microsoft.com/office/drawing/2014/main" id="{A6798EC6-CFAA-804D-7B0D-33CC0600B615}"/>
              </a:ext>
            </a:extLst>
          </p:cNvPr>
          <p:cNvPicPr>
            <a:picLocks noChangeAspect="1"/>
          </p:cNvPicPr>
          <p:nvPr/>
        </p:nvPicPr>
        <p:blipFill rotWithShape="1">
          <a:blip r:embed="rId4"/>
          <a:srcRect r="5511"/>
          <a:stretch/>
        </p:blipFill>
        <p:spPr>
          <a:xfrm rot="5400000">
            <a:off x="3223592" y="-1620078"/>
            <a:ext cx="3617843" cy="6858000"/>
          </a:xfrm>
          <a:prstGeom prst="rect">
            <a:avLst/>
          </a:prstGeom>
        </p:spPr>
      </p:pic>
      <p:sp>
        <p:nvSpPr>
          <p:cNvPr id="7" name="Rubrik 3">
            <a:extLst>
              <a:ext uri="{FF2B5EF4-FFF2-40B4-BE49-F238E27FC236}">
                <a16:creationId xmlns:a16="http://schemas.microsoft.com/office/drawing/2014/main" id="{B417E5B0-CC00-1A96-D725-9815D4A452F9}"/>
              </a:ext>
            </a:extLst>
          </p:cNvPr>
          <p:cNvSpPr txBox="1">
            <a:spLocks/>
          </p:cNvSpPr>
          <p:nvPr/>
        </p:nvSpPr>
        <p:spPr>
          <a:xfrm>
            <a:off x="8697772" y="942975"/>
            <a:ext cx="2130286" cy="494233"/>
          </a:xfrm>
          <a:prstGeom prst="rect">
            <a:avLst/>
          </a:prstGeom>
        </p:spPr>
        <p:txBody>
          <a:bodyPr vert="horz" wrap="square" lIns="0" tIns="0" rIns="0" bIns="0" rtlCol="0" anchor="b">
            <a:normAutofit/>
          </a:bodyPr>
          <a:lstStyle>
            <a:lvl1pPr algn="l" defTabSz="1219170" rtl="0" eaLnBrk="1" latinLnBrk="0" hangingPunct="1">
              <a:lnSpc>
                <a:spcPct val="90000"/>
              </a:lnSpc>
              <a:spcBef>
                <a:spcPct val="0"/>
              </a:spcBef>
              <a:buNone/>
              <a:defRPr sz="4000" b="1" kern="1200" baseline="0">
                <a:solidFill>
                  <a:srgbClr val="1A355D"/>
                </a:solidFill>
                <a:latin typeface="+mj-lt"/>
                <a:ea typeface="+mj-ea"/>
                <a:cs typeface="+mj-cs"/>
              </a:defRPr>
            </a:lvl1pPr>
          </a:lstStyle>
          <a:p>
            <a:r>
              <a:rPr lang="sv-SE" sz="2800" dirty="0"/>
              <a:t>Våning 5</a:t>
            </a:r>
          </a:p>
        </p:txBody>
      </p:sp>
      <p:sp>
        <p:nvSpPr>
          <p:cNvPr id="8" name="Rubrik 3">
            <a:extLst>
              <a:ext uri="{FF2B5EF4-FFF2-40B4-BE49-F238E27FC236}">
                <a16:creationId xmlns:a16="http://schemas.microsoft.com/office/drawing/2014/main" id="{158EC732-CAC1-748F-5E20-C97F1CB0E783}"/>
              </a:ext>
            </a:extLst>
          </p:cNvPr>
          <p:cNvSpPr txBox="1">
            <a:spLocks/>
          </p:cNvSpPr>
          <p:nvPr/>
        </p:nvSpPr>
        <p:spPr>
          <a:xfrm>
            <a:off x="5991225" y="4409780"/>
            <a:ext cx="2130286" cy="494233"/>
          </a:xfrm>
          <a:prstGeom prst="rect">
            <a:avLst/>
          </a:prstGeom>
        </p:spPr>
        <p:txBody>
          <a:bodyPr vert="horz" wrap="square" lIns="0" tIns="0" rIns="0" bIns="0" rtlCol="0" anchor="b">
            <a:normAutofit/>
          </a:bodyPr>
          <a:lstStyle>
            <a:lvl1pPr algn="l" defTabSz="1219170" rtl="0" eaLnBrk="1" latinLnBrk="0" hangingPunct="1">
              <a:lnSpc>
                <a:spcPct val="90000"/>
              </a:lnSpc>
              <a:spcBef>
                <a:spcPct val="0"/>
              </a:spcBef>
              <a:buNone/>
              <a:defRPr sz="4000" b="1" kern="1200" baseline="0">
                <a:solidFill>
                  <a:srgbClr val="1A355D"/>
                </a:solidFill>
                <a:latin typeface="+mj-lt"/>
                <a:ea typeface="+mj-ea"/>
                <a:cs typeface="+mj-cs"/>
              </a:defRPr>
            </a:lvl1pPr>
          </a:lstStyle>
          <a:p>
            <a:r>
              <a:rPr lang="sv-SE" sz="2800" dirty="0"/>
              <a:t>Våning 4</a:t>
            </a:r>
          </a:p>
        </p:txBody>
      </p:sp>
      <p:sp>
        <p:nvSpPr>
          <p:cNvPr id="9" name="Rektangel: rundade hörn 8">
            <a:extLst>
              <a:ext uri="{FF2B5EF4-FFF2-40B4-BE49-F238E27FC236}">
                <a16:creationId xmlns:a16="http://schemas.microsoft.com/office/drawing/2014/main" id="{D4526729-DA9C-14F9-F05C-5EA63839DD96}"/>
              </a:ext>
            </a:extLst>
          </p:cNvPr>
          <p:cNvSpPr/>
          <p:nvPr/>
        </p:nvSpPr>
        <p:spPr>
          <a:xfrm>
            <a:off x="5543550" y="1714500"/>
            <a:ext cx="485775" cy="962025"/>
          </a:xfrm>
          <a:prstGeom prst="round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1" name="Rak koppling 10">
            <a:extLst>
              <a:ext uri="{FF2B5EF4-FFF2-40B4-BE49-F238E27FC236}">
                <a16:creationId xmlns:a16="http://schemas.microsoft.com/office/drawing/2014/main" id="{356A418F-96B1-4875-89D4-31FC24FEFCA0}"/>
              </a:ext>
            </a:extLst>
          </p:cNvPr>
          <p:cNvCxnSpPr/>
          <p:nvPr/>
        </p:nvCxnSpPr>
        <p:spPr>
          <a:xfrm>
            <a:off x="6002220" y="2195512"/>
            <a:ext cx="269555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textruta 11">
            <a:extLst>
              <a:ext uri="{FF2B5EF4-FFF2-40B4-BE49-F238E27FC236}">
                <a16:creationId xmlns:a16="http://schemas.microsoft.com/office/drawing/2014/main" id="{5C8AE228-754D-FF40-7038-A8AEE79F0BEF}"/>
              </a:ext>
            </a:extLst>
          </p:cNvPr>
          <p:cNvSpPr txBox="1"/>
          <p:nvPr/>
        </p:nvSpPr>
        <p:spPr>
          <a:xfrm>
            <a:off x="8646177" y="2001321"/>
            <a:ext cx="1938131" cy="369332"/>
          </a:xfrm>
          <a:prstGeom prst="rect">
            <a:avLst/>
          </a:prstGeom>
          <a:noFill/>
        </p:spPr>
        <p:txBody>
          <a:bodyPr wrap="square" rtlCol="0">
            <a:spAutoFit/>
          </a:bodyPr>
          <a:lstStyle/>
          <a:p>
            <a:r>
              <a:rPr lang="sv-SE" dirty="0"/>
              <a:t>Trapphus</a:t>
            </a:r>
          </a:p>
        </p:txBody>
      </p:sp>
    </p:spTree>
    <p:extLst>
      <p:ext uri="{BB962C8B-B14F-4D97-AF65-F5344CB8AC3E}">
        <p14:creationId xmlns:p14="http://schemas.microsoft.com/office/powerpoint/2010/main" val="3310043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E50EA03F-0F86-B2FB-24FA-4EABC8E23E59}"/>
              </a:ext>
            </a:extLst>
          </p:cNvPr>
          <p:cNvPicPr>
            <a:picLocks noChangeAspect="1"/>
          </p:cNvPicPr>
          <p:nvPr/>
        </p:nvPicPr>
        <p:blipFill rotWithShape="1">
          <a:blip r:embed="rId3"/>
          <a:srcRect t="2754" r="622" b="3189"/>
          <a:stretch/>
        </p:blipFill>
        <p:spPr>
          <a:xfrm>
            <a:off x="371223" y="203751"/>
            <a:ext cx="8454725" cy="6450497"/>
          </a:xfrm>
          <a:prstGeom prst="rect">
            <a:avLst/>
          </a:prstGeom>
        </p:spPr>
      </p:pic>
      <p:sp>
        <p:nvSpPr>
          <p:cNvPr id="4" name="Rubrik 3">
            <a:extLst>
              <a:ext uri="{FF2B5EF4-FFF2-40B4-BE49-F238E27FC236}">
                <a16:creationId xmlns:a16="http://schemas.microsoft.com/office/drawing/2014/main" id="{4F9D5B9D-AEFA-170A-D570-E3999B32EB2B}"/>
              </a:ext>
            </a:extLst>
          </p:cNvPr>
          <p:cNvSpPr txBox="1">
            <a:spLocks/>
          </p:cNvSpPr>
          <p:nvPr/>
        </p:nvSpPr>
        <p:spPr>
          <a:xfrm>
            <a:off x="11486074" y="0"/>
            <a:ext cx="595022" cy="5485571"/>
          </a:xfrm>
          <a:prstGeom prst="rect">
            <a:avLst/>
          </a:prstGeom>
        </p:spPr>
        <p:txBody>
          <a:bodyPr vert="vert" wrap="square" lIns="0" tIns="0" rIns="0" bIns="0" rtlCol="0" anchor="b">
            <a:normAutofit/>
          </a:bodyPr>
          <a:lstStyle>
            <a:lvl1pPr algn="l" defTabSz="1219170" rtl="0" eaLnBrk="1" latinLnBrk="0" hangingPunct="1">
              <a:lnSpc>
                <a:spcPct val="90000"/>
              </a:lnSpc>
              <a:spcBef>
                <a:spcPct val="0"/>
              </a:spcBef>
              <a:buNone/>
              <a:defRPr sz="4000" b="1" kern="1200" baseline="0">
                <a:solidFill>
                  <a:srgbClr val="1A355D"/>
                </a:solidFill>
                <a:latin typeface="+mj-lt"/>
                <a:ea typeface="+mj-ea"/>
                <a:cs typeface="+mj-cs"/>
              </a:defRPr>
            </a:lvl1pPr>
          </a:lstStyle>
          <a:p>
            <a:pPr algn="ctr"/>
            <a:r>
              <a:rPr lang="sv-SE" sz="2800" dirty="0">
                <a:solidFill>
                  <a:schemeClr val="bg1"/>
                </a:solidFill>
              </a:rPr>
              <a:t>Bredgatan 17, norra delen</a:t>
            </a:r>
          </a:p>
        </p:txBody>
      </p:sp>
      <p:sp>
        <p:nvSpPr>
          <p:cNvPr id="7" name="Rubrik 3">
            <a:extLst>
              <a:ext uri="{FF2B5EF4-FFF2-40B4-BE49-F238E27FC236}">
                <a16:creationId xmlns:a16="http://schemas.microsoft.com/office/drawing/2014/main" id="{B417E5B0-CC00-1A96-D725-9815D4A452F9}"/>
              </a:ext>
            </a:extLst>
          </p:cNvPr>
          <p:cNvSpPr txBox="1">
            <a:spLocks/>
          </p:cNvSpPr>
          <p:nvPr/>
        </p:nvSpPr>
        <p:spPr>
          <a:xfrm>
            <a:off x="9090868" y="880560"/>
            <a:ext cx="2130286" cy="494233"/>
          </a:xfrm>
          <a:prstGeom prst="rect">
            <a:avLst/>
          </a:prstGeom>
        </p:spPr>
        <p:txBody>
          <a:bodyPr vert="horz" wrap="square" lIns="0" tIns="0" rIns="0" bIns="0" rtlCol="0" anchor="b">
            <a:normAutofit/>
          </a:bodyPr>
          <a:lstStyle>
            <a:lvl1pPr algn="l" defTabSz="1219170" rtl="0" eaLnBrk="1" latinLnBrk="0" hangingPunct="1">
              <a:lnSpc>
                <a:spcPct val="90000"/>
              </a:lnSpc>
              <a:spcBef>
                <a:spcPct val="0"/>
              </a:spcBef>
              <a:buNone/>
              <a:defRPr sz="4000" b="1" kern="1200" baseline="0">
                <a:solidFill>
                  <a:srgbClr val="1A355D"/>
                </a:solidFill>
                <a:latin typeface="+mj-lt"/>
                <a:ea typeface="+mj-ea"/>
                <a:cs typeface="+mj-cs"/>
              </a:defRPr>
            </a:lvl1pPr>
          </a:lstStyle>
          <a:p>
            <a:r>
              <a:rPr lang="sv-SE" sz="2800" dirty="0"/>
              <a:t>Våning 0</a:t>
            </a:r>
          </a:p>
        </p:txBody>
      </p:sp>
      <p:sp>
        <p:nvSpPr>
          <p:cNvPr id="9" name="Rektangel: rundade hörn 8">
            <a:extLst>
              <a:ext uri="{FF2B5EF4-FFF2-40B4-BE49-F238E27FC236}">
                <a16:creationId xmlns:a16="http://schemas.microsoft.com/office/drawing/2014/main" id="{D4526729-DA9C-14F9-F05C-5EA63839DD96}"/>
              </a:ext>
            </a:extLst>
          </p:cNvPr>
          <p:cNvSpPr/>
          <p:nvPr/>
        </p:nvSpPr>
        <p:spPr>
          <a:xfrm>
            <a:off x="7753350" y="3019425"/>
            <a:ext cx="1072598" cy="1790700"/>
          </a:xfrm>
          <a:prstGeom prst="round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1" name="Rak koppling 10">
            <a:extLst>
              <a:ext uri="{FF2B5EF4-FFF2-40B4-BE49-F238E27FC236}">
                <a16:creationId xmlns:a16="http://schemas.microsoft.com/office/drawing/2014/main" id="{356A418F-96B1-4875-89D4-31FC24FEFCA0}"/>
              </a:ext>
            </a:extLst>
          </p:cNvPr>
          <p:cNvCxnSpPr>
            <a:cxnSpLocks/>
          </p:cNvCxnSpPr>
          <p:nvPr/>
        </p:nvCxnSpPr>
        <p:spPr>
          <a:xfrm>
            <a:off x="8825948" y="3890962"/>
            <a:ext cx="16565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textruta 11">
            <a:extLst>
              <a:ext uri="{FF2B5EF4-FFF2-40B4-BE49-F238E27FC236}">
                <a16:creationId xmlns:a16="http://schemas.microsoft.com/office/drawing/2014/main" id="{5C8AE228-754D-FF40-7038-A8AEE79F0BEF}"/>
              </a:ext>
            </a:extLst>
          </p:cNvPr>
          <p:cNvSpPr txBox="1"/>
          <p:nvPr/>
        </p:nvSpPr>
        <p:spPr>
          <a:xfrm>
            <a:off x="8991600" y="3706296"/>
            <a:ext cx="1938131" cy="369332"/>
          </a:xfrm>
          <a:prstGeom prst="rect">
            <a:avLst/>
          </a:prstGeom>
          <a:noFill/>
        </p:spPr>
        <p:txBody>
          <a:bodyPr wrap="square" rtlCol="0">
            <a:spAutoFit/>
          </a:bodyPr>
          <a:lstStyle/>
          <a:p>
            <a:r>
              <a:rPr lang="sv-SE" dirty="0"/>
              <a:t>Trapphus</a:t>
            </a:r>
          </a:p>
        </p:txBody>
      </p:sp>
      <p:sp>
        <p:nvSpPr>
          <p:cNvPr id="16" name="Rektangel: rundade hörn 15">
            <a:extLst>
              <a:ext uri="{FF2B5EF4-FFF2-40B4-BE49-F238E27FC236}">
                <a16:creationId xmlns:a16="http://schemas.microsoft.com/office/drawing/2014/main" id="{50DC7CB0-851E-FBD0-F369-A766D46A34AC}"/>
              </a:ext>
            </a:extLst>
          </p:cNvPr>
          <p:cNvSpPr/>
          <p:nvPr/>
        </p:nvSpPr>
        <p:spPr>
          <a:xfrm>
            <a:off x="6680752" y="5905499"/>
            <a:ext cx="1072598" cy="775459"/>
          </a:xfrm>
          <a:prstGeom prst="round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7" name="Rak koppling 16">
            <a:extLst>
              <a:ext uri="{FF2B5EF4-FFF2-40B4-BE49-F238E27FC236}">
                <a16:creationId xmlns:a16="http://schemas.microsoft.com/office/drawing/2014/main" id="{81417ED5-4339-AF15-B872-D194B09D6D76}"/>
              </a:ext>
            </a:extLst>
          </p:cNvPr>
          <p:cNvCxnSpPr>
            <a:cxnSpLocks/>
          </p:cNvCxnSpPr>
          <p:nvPr/>
        </p:nvCxnSpPr>
        <p:spPr>
          <a:xfrm>
            <a:off x="7753350" y="6285671"/>
            <a:ext cx="123825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0" name="textruta 19">
            <a:extLst>
              <a:ext uri="{FF2B5EF4-FFF2-40B4-BE49-F238E27FC236}">
                <a16:creationId xmlns:a16="http://schemas.microsoft.com/office/drawing/2014/main" id="{A2D18F8C-AE56-7284-1C34-29336C16ADD3}"/>
              </a:ext>
            </a:extLst>
          </p:cNvPr>
          <p:cNvSpPr txBox="1"/>
          <p:nvPr/>
        </p:nvSpPr>
        <p:spPr>
          <a:xfrm>
            <a:off x="8991600" y="6101005"/>
            <a:ext cx="1938131" cy="369332"/>
          </a:xfrm>
          <a:prstGeom prst="rect">
            <a:avLst/>
          </a:prstGeom>
          <a:noFill/>
        </p:spPr>
        <p:txBody>
          <a:bodyPr wrap="square" rtlCol="0">
            <a:spAutoFit/>
          </a:bodyPr>
          <a:lstStyle/>
          <a:p>
            <a:r>
              <a:rPr lang="sv-SE" dirty="0"/>
              <a:t>Ingång</a:t>
            </a:r>
          </a:p>
        </p:txBody>
      </p:sp>
    </p:spTree>
    <p:extLst>
      <p:ext uri="{BB962C8B-B14F-4D97-AF65-F5344CB8AC3E}">
        <p14:creationId xmlns:p14="http://schemas.microsoft.com/office/powerpoint/2010/main" val="244421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76F1E-3493-816A-F37A-694B4AF4EE9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380930B2-44DA-6F24-0C11-CF8AD91FDAAE}"/>
              </a:ext>
            </a:extLst>
          </p:cNvPr>
          <p:cNvSpPr>
            <a:spLocks noGrp="1"/>
          </p:cNvSpPr>
          <p:nvPr>
            <p:ph type="title"/>
          </p:nvPr>
        </p:nvSpPr>
        <p:spPr/>
        <p:txBody>
          <a:bodyPr/>
          <a:lstStyle/>
          <a:p>
            <a:r>
              <a:rPr lang="sv-SE" dirty="0"/>
              <a:t>Myndigheten</a:t>
            </a:r>
          </a:p>
        </p:txBody>
      </p:sp>
      <p:graphicFrame>
        <p:nvGraphicFramePr>
          <p:cNvPr id="4" name="Platshållare för innehåll 3">
            <a:extLst>
              <a:ext uri="{FF2B5EF4-FFF2-40B4-BE49-F238E27FC236}">
                <a16:creationId xmlns:a16="http://schemas.microsoft.com/office/drawing/2014/main" id="{E7750005-CDAA-2BD0-A3F4-5159C0E3437A}"/>
              </a:ext>
            </a:extLst>
          </p:cNvPr>
          <p:cNvGraphicFramePr>
            <a:graphicFrameLocks noGrp="1"/>
          </p:cNvGraphicFramePr>
          <p:nvPr>
            <p:ph idx="1"/>
            <p:extLst>
              <p:ext uri="{D42A27DB-BD31-4B8C-83A1-F6EECF244321}">
                <p14:modId xmlns:p14="http://schemas.microsoft.com/office/powerpoint/2010/main" val="2224563366"/>
              </p:ext>
            </p:extLst>
          </p:nvPr>
        </p:nvGraphicFramePr>
        <p:xfrm>
          <a:off x="838200" y="1827213"/>
          <a:ext cx="10515600" cy="4349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65385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809129E0-DC5C-48DC-A5E3-248E580266A7}"/>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55D3B23A-EB2A-4CE5-936A-8A616B06A6D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2045BCF9-5AFE-E421-6A60-06B42999F848}"/>
              </a:ext>
            </a:extLst>
          </p:cNvPr>
          <p:cNvPicPr>
            <a:picLocks noChangeAspect="1"/>
          </p:cNvPicPr>
          <p:nvPr/>
        </p:nvPicPr>
        <p:blipFill>
          <a:blip r:embed="rId3"/>
          <a:stretch>
            <a:fillRect/>
          </a:stretch>
        </p:blipFill>
        <p:spPr>
          <a:xfrm rot="5400000">
            <a:off x="2721888" y="-1114917"/>
            <a:ext cx="5302966" cy="10180750"/>
          </a:xfrm>
          <a:prstGeom prst="rect">
            <a:avLst/>
          </a:prstGeom>
        </p:spPr>
      </p:pic>
      <p:sp>
        <p:nvSpPr>
          <p:cNvPr id="4" name="Rubrik 3">
            <a:extLst>
              <a:ext uri="{FF2B5EF4-FFF2-40B4-BE49-F238E27FC236}">
                <a16:creationId xmlns:a16="http://schemas.microsoft.com/office/drawing/2014/main" id="{4F9D5B9D-AEFA-170A-D570-E3999B32EB2B}"/>
              </a:ext>
            </a:extLst>
          </p:cNvPr>
          <p:cNvSpPr txBox="1">
            <a:spLocks/>
          </p:cNvSpPr>
          <p:nvPr/>
        </p:nvSpPr>
        <p:spPr>
          <a:xfrm>
            <a:off x="11486074" y="0"/>
            <a:ext cx="595022" cy="5485571"/>
          </a:xfrm>
          <a:prstGeom prst="rect">
            <a:avLst/>
          </a:prstGeom>
        </p:spPr>
        <p:txBody>
          <a:bodyPr vert="vert" wrap="square" lIns="0" tIns="0" rIns="0" bIns="0" rtlCol="0" anchor="b">
            <a:normAutofit/>
          </a:bodyPr>
          <a:lstStyle>
            <a:lvl1pPr algn="l" defTabSz="1219170" rtl="0" eaLnBrk="1" latinLnBrk="0" hangingPunct="1">
              <a:lnSpc>
                <a:spcPct val="90000"/>
              </a:lnSpc>
              <a:spcBef>
                <a:spcPct val="0"/>
              </a:spcBef>
              <a:buNone/>
              <a:defRPr sz="4000" b="1" kern="1200" baseline="0">
                <a:solidFill>
                  <a:srgbClr val="1A355D"/>
                </a:solidFill>
                <a:latin typeface="+mj-lt"/>
                <a:ea typeface="+mj-ea"/>
                <a:cs typeface="+mj-cs"/>
              </a:defRPr>
            </a:lvl1pPr>
          </a:lstStyle>
          <a:p>
            <a:pPr algn="ctr"/>
            <a:r>
              <a:rPr lang="sv-SE" sz="2800" dirty="0">
                <a:solidFill>
                  <a:schemeClr val="bg1"/>
                </a:solidFill>
              </a:rPr>
              <a:t>Bredgatan 17, norra delen</a:t>
            </a:r>
          </a:p>
        </p:txBody>
      </p:sp>
      <p:sp>
        <p:nvSpPr>
          <p:cNvPr id="7" name="Rubrik 3">
            <a:extLst>
              <a:ext uri="{FF2B5EF4-FFF2-40B4-BE49-F238E27FC236}">
                <a16:creationId xmlns:a16="http://schemas.microsoft.com/office/drawing/2014/main" id="{B417E5B0-CC00-1A96-D725-9815D4A452F9}"/>
              </a:ext>
            </a:extLst>
          </p:cNvPr>
          <p:cNvSpPr txBox="1">
            <a:spLocks/>
          </p:cNvSpPr>
          <p:nvPr/>
        </p:nvSpPr>
        <p:spPr>
          <a:xfrm>
            <a:off x="9072178" y="705917"/>
            <a:ext cx="2130286" cy="494233"/>
          </a:xfrm>
          <a:prstGeom prst="rect">
            <a:avLst/>
          </a:prstGeom>
        </p:spPr>
        <p:txBody>
          <a:bodyPr vert="horz" wrap="square" lIns="0" tIns="0" rIns="0" bIns="0" rtlCol="0" anchor="b">
            <a:normAutofit/>
          </a:bodyPr>
          <a:lstStyle>
            <a:lvl1pPr algn="l" defTabSz="1219170" rtl="0" eaLnBrk="1" latinLnBrk="0" hangingPunct="1">
              <a:lnSpc>
                <a:spcPct val="90000"/>
              </a:lnSpc>
              <a:spcBef>
                <a:spcPct val="0"/>
              </a:spcBef>
              <a:buNone/>
              <a:defRPr sz="4000" b="1" kern="1200" baseline="0">
                <a:solidFill>
                  <a:srgbClr val="1A355D"/>
                </a:solidFill>
                <a:latin typeface="+mj-lt"/>
                <a:ea typeface="+mj-ea"/>
                <a:cs typeface="+mj-cs"/>
              </a:defRPr>
            </a:lvl1pPr>
          </a:lstStyle>
          <a:p>
            <a:r>
              <a:rPr lang="sv-SE" sz="2800" dirty="0"/>
              <a:t>Våning 3</a:t>
            </a:r>
          </a:p>
        </p:txBody>
      </p:sp>
      <p:sp>
        <p:nvSpPr>
          <p:cNvPr id="9" name="Rektangel: rundade hörn 8">
            <a:extLst>
              <a:ext uri="{FF2B5EF4-FFF2-40B4-BE49-F238E27FC236}">
                <a16:creationId xmlns:a16="http://schemas.microsoft.com/office/drawing/2014/main" id="{D4526729-DA9C-14F9-F05C-5EA63839DD96}"/>
              </a:ext>
            </a:extLst>
          </p:cNvPr>
          <p:cNvSpPr/>
          <p:nvPr/>
        </p:nvSpPr>
        <p:spPr>
          <a:xfrm>
            <a:off x="6006982" y="3709988"/>
            <a:ext cx="841493" cy="1566861"/>
          </a:xfrm>
          <a:prstGeom prst="round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1" name="Rak koppling 10">
            <a:extLst>
              <a:ext uri="{FF2B5EF4-FFF2-40B4-BE49-F238E27FC236}">
                <a16:creationId xmlns:a16="http://schemas.microsoft.com/office/drawing/2014/main" id="{356A418F-96B1-4875-89D4-31FC24FEFCA0}"/>
              </a:ext>
            </a:extLst>
          </p:cNvPr>
          <p:cNvCxnSpPr>
            <a:cxnSpLocks/>
          </p:cNvCxnSpPr>
          <p:nvPr/>
        </p:nvCxnSpPr>
        <p:spPr>
          <a:xfrm flipV="1">
            <a:off x="6440370" y="1219200"/>
            <a:ext cx="0" cy="249078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textruta 11">
            <a:extLst>
              <a:ext uri="{FF2B5EF4-FFF2-40B4-BE49-F238E27FC236}">
                <a16:creationId xmlns:a16="http://schemas.microsoft.com/office/drawing/2014/main" id="{5C8AE228-754D-FF40-7038-A8AEE79F0BEF}"/>
              </a:ext>
            </a:extLst>
          </p:cNvPr>
          <p:cNvSpPr txBox="1"/>
          <p:nvPr/>
        </p:nvSpPr>
        <p:spPr>
          <a:xfrm>
            <a:off x="5912983" y="849868"/>
            <a:ext cx="1171575" cy="369332"/>
          </a:xfrm>
          <a:prstGeom prst="rect">
            <a:avLst/>
          </a:prstGeom>
          <a:noFill/>
        </p:spPr>
        <p:txBody>
          <a:bodyPr wrap="square" rtlCol="0">
            <a:spAutoFit/>
          </a:bodyPr>
          <a:lstStyle/>
          <a:p>
            <a:r>
              <a:rPr lang="sv-SE" dirty="0"/>
              <a:t>Trapphus</a:t>
            </a:r>
          </a:p>
        </p:txBody>
      </p:sp>
    </p:spTree>
    <p:extLst>
      <p:ext uri="{BB962C8B-B14F-4D97-AF65-F5344CB8AC3E}">
        <p14:creationId xmlns:p14="http://schemas.microsoft.com/office/powerpoint/2010/main" val="2423811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4F9D5B9D-AEFA-170A-D570-E3999B32EB2B}"/>
              </a:ext>
            </a:extLst>
          </p:cNvPr>
          <p:cNvSpPr txBox="1">
            <a:spLocks/>
          </p:cNvSpPr>
          <p:nvPr/>
        </p:nvSpPr>
        <p:spPr>
          <a:xfrm>
            <a:off x="11486074" y="0"/>
            <a:ext cx="595022" cy="5485571"/>
          </a:xfrm>
          <a:prstGeom prst="rect">
            <a:avLst/>
          </a:prstGeom>
        </p:spPr>
        <p:txBody>
          <a:bodyPr vert="vert" wrap="square" lIns="0" tIns="0" rIns="0" bIns="0" rtlCol="0" anchor="b">
            <a:normAutofit/>
          </a:bodyPr>
          <a:lstStyle>
            <a:lvl1pPr algn="l" defTabSz="1219170" rtl="0" eaLnBrk="1" latinLnBrk="0" hangingPunct="1">
              <a:lnSpc>
                <a:spcPct val="90000"/>
              </a:lnSpc>
              <a:spcBef>
                <a:spcPct val="0"/>
              </a:spcBef>
              <a:buNone/>
              <a:defRPr sz="4000" b="1" kern="1200" baseline="0">
                <a:solidFill>
                  <a:srgbClr val="1A355D"/>
                </a:solidFill>
                <a:latin typeface="+mj-lt"/>
                <a:ea typeface="+mj-ea"/>
                <a:cs typeface="+mj-cs"/>
              </a:defRPr>
            </a:lvl1pPr>
          </a:lstStyle>
          <a:p>
            <a:pPr algn="ctr"/>
            <a:r>
              <a:rPr lang="sv-SE" sz="2800" dirty="0">
                <a:solidFill>
                  <a:schemeClr val="bg1"/>
                </a:solidFill>
              </a:rPr>
              <a:t>Bredgatan 19, södra delen</a:t>
            </a:r>
          </a:p>
        </p:txBody>
      </p:sp>
      <p:grpSp>
        <p:nvGrpSpPr>
          <p:cNvPr id="19" name="Grupp 18">
            <a:extLst>
              <a:ext uri="{FF2B5EF4-FFF2-40B4-BE49-F238E27FC236}">
                <a16:creationId xmlns:a16="http://schemas.microsoft.com/office/drawing/2014/main" id="{25D667D5-DCDD-8475-C728-BA74124DF183}"/>
              </a:ext>
            </a:extLst>
          </p:cNvPr>
          <p:cNvGrpSpPr/>
          <p:nvPr/>
        </p:nvGrpSpPr>
        <p:grpSpPr>
          <a:xfrm>
            <a:off x="1" y="0"/>
            <a:ext cx="11202463" cy="6685685"/>
            <a:chOff x="1" y="0"/>
            <a:chExt cx="11202463" cy="6685685"/>
          </a:xfrm>
        </p:grpSpPr>
        <p:pic>
          <p:nvPicPr>
            <p:cNvPr id="5" name="Bildobjekt 4" descr="En bild som visar skiss, diagram, Plan, Teknisk ritning&#10;&#10;Automatiskt genererad beskrivning">
              <a:extLst>
                <a:ext uri="{FF2B5EF4-FFF2-40B4-BE49-F238E27FC236}">
                  <a16:creationId xmlns:a16="http://schemas.microsoft.com/office/drawing/2014/main" id="{8E228BF5-07EF-9C1A-A44C-8D5AAF9E3F43}"/>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276226" y="323302"/>
              <a:ext cx="9144000" cy="6362383"/>
            </a:xfrm>
            <a:prstGeom prst="rect">
              <a:avLst/>
            </a:prstGeom>
            <a:effectLst>
              <a:softEdge rad="12700"/>
            </a:effectLst>
          </p:spPr>
        </p:pic>
        <p:sp>
          <p:nvSpPr>
            <p:cNvPr id="6" name="Rektangel 5">
              <a:extLst>
                <a:ext uri="{FF2B5EF4-FFF2-40B4-BE49-F238E27FC236}">
                  <a16:creationId xmlns:a16="http://schemas.microsoft.com/office/drawing/2014/main" id="{4107A0B8-C704-C6EE-44F2-4A41933CDBA6}"/>
                </a:ext>
              </a:extLst>
            </p:cNvPr>
            <p:cNvSpPr/>
            <p:nvPr/>
          </p:nvSpPr>
          <p:spPr>
            <a:xfrm>
              <a:off x="1" y="0"/>
              <a:ext cx="4374520" cy="30765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noFill/>
              </a:endParaRPr>
            </a:p>
          </p:txBody>
        </p:sp>
        <p:sp>
          <p:nvSpPr>
            <p:cNvPr id="8" name="Rektangel 7">
              <a:extLst>
                <a:ext uri="{FF2B5EF4-FFF2-40B4-BE49-F238E27FC236}">
                  <a16:creationId xmlns:a16="http://schemas.microsoft.com/office/drawing/2014/main" id="{6D97F1DB-0390-0670-56D2-CB7A7AAB37A3}"/>
                </a:ext>
              </a:extLst>
            </p:cNvPr>
            <p:cNvSpPr/>
            <p:nvPr/>
          </p:nvSpPr>
          <p:spPr>
            <a:xfrm>
              <a:off x="7963968" y="0"/>
              <a:ext cx="3238496" cy="275272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noFill/>
              </a:endParaRPr>
            </a:p>
          </p:txBody>
        </p:sp>
      </p:grpSp>
      <p:sp>
        <p:nvSpPr>
          <p:cNvPr id="7" name="Rubrik 3">
            <a:extLst>
              <a:ext uri="{FF2B5EF4-FFF2-40B4-BE49-F238E27FC236}">
                <a16:creationId xmlns:a16="http://schemas.microsoft.com/office/drawing/2014/main" id="{B417E5B0-CC00-1A96-D725-9815D4A452F9}"/>
              </a:ext>
            </a:extLst>
          </p:cNvPr>
          <p:cNvSpPr txBox="1">
            <a:spLocks/>
          </p:cNvSpPr>
          <p:nvPr/>
        </p:nvSpPr>
        <p:spPr>
          <a:xfrm>
            <a:off x="8200109" y="1291170"/>
            <a:ext cx="2130286" cy="494233"/>
          </a:xfrm>
          <a:prstGeom prst="rect">
            <a:avLst/>
          </a:prstGeom>
        </p:spPr>
        <p:txBody>
          <a:bodyPr vert="horz" wrap="square" lIns="0" tIns="0" rIns="0" bIns="0" rtlCol="0" anchor="b">
            <a:normAutofit/>
          </a:bodyPr>
          <a:lstStyle>
            <a:lvl1pPr algn="l" defTabSz="1219170" rtl="0" eaLnBrk="1" latinLnBrk="0" hangingPunct="1">
              <a:lnSpc>
                <a:spcPct val="90000"/>
              </a:lnSpc>
              <a:spcBef>
                <a:spcPct val="0"/>
              </a:spcBef>
              <a:buNone/>
              <a:defRPr sz="4000" b="1" kern="1200" baseline="0">
                <a:solidFill>
                  <a:srgbClr val="1A355D"/>
                </a:solidFill>
                <a:latin typeface="+mj-lt"/>
                <a:ea typeface="+mj-ea"/>
                <a:cs typeface="+mj-cs"/>
              </a:defRPr>
            </a:lvl1pPr>
          </a:lstStyle>
          <a:p>
            <a:r>
              <a:rPr lang="sv-SE" sz="2800" dirty="0"/>
              <a:t>Våning 3</a:t>
            </a:r>
          </a:p>
        </p:txBody>
      </p:sp>
      <p:sp>
        <p:nvSpPr>
          <p:cNvPr id="9" name="Rektangel: rundade hörn 8">
            <a:extLst>
              <a:ext uri="{FF2B5EF4-FFF2-40B4-BE49-F238E27FC236}">
                <a16:creationId xmlns:a16="http://schemas.microsoft.com/office/drawing/2014/main" id="{D4526729-DA9C-14F9-F05C-5EA63839DD96}"/>
              </a:ext>
            </a:extLst>
          </p:cNvPr>
          <p:cNvSpPr/>
          <p:nvPr/>
        </p:nvSpPr>
        <p:spPr>
          <a:xfrm>
            <a:off x="1882658" y="4800600"/>
            <a:ext cx="536692" cy="971550"/>
          </a:xfrm>
          <a:prstGeom prst="round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1" name="Rak koppling 10">
            <a:extLst>
              <a:ext uri="{FF2B5EF4-FFF2-40B4-BE49-F238E27FC236}">
                <a16:creationId xmlns:a16="http://schemas.microsoft.com/office/drawing/2014/main" id="{356A418F-96B1-4875-89D4-31FC24FEFCA0}"/>
              </a:ext>
            </a:extLst>
          </p:cNvPr>
          <p:cNvCxnSpPr>
            <a:cxnSpLocks/>
          </p:cNvCxnSpPr>
          <p:nvPr/>
        </p:nvCxnSpPr>
        <p:spPr>
          <a:xfrm flipV="1">
            <a:off x="2154120" y="2905125"/>
            <a:ext cx="0" cy="1895475"/>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textruta 11">
            <a:extLst>
              <a:ext uri="{FF2B5EF4-FFF2-40B4-BE49-F238E27FC236}">
                <a16:creationId xmlns:a16="http://schemas.microsoft.com/office/drawing/2014/main" id="{5C8AE228-754D-FF40-7038-A8AEE79F0BEF}"/>
              </a:ext>
            </a:extLst>
          </p:cNvPr>
          <p:cNvSpPr txBox="1"/>
          <p:nvPr/>
        </p:nvSpPr>
        <p:spPr>
          <a:xfrm>
            <a:off x="1626733" y="2535793"/>
            <a:ext cx="1171575" cy="369332"/>
          </a:xfrm>
          <a:prstGeom prst="rect">
            <a:avLst/>
          </a:prstGeom>
          <a:noFill/>
        </p:spPr>
        <p:txBody>
          <a:bodyPr wrap="square" rtlCol="0">
            <a:spAutoFit/>
          </a:bodyPr>
          <a:lstStyle/>
          <a:p>
            <a:r>
              <a:rPr lang="sv-SE" dirty="0"/>
              <a:t>Trapphus</a:t>
            </a:r>
          </a:p>
        </p:txBody>
      </p:sp>
    </p:spTree>
    <p:extLst>
      <p:ext uri="{BB962C8B-B14F-4D97-AF65-F5344CB8AC3E}">
        <p14:creationId xmlns:p14="http://schemas.microsoft.com/office/powerpoint/2010/main" val="30667055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upp 13">
            <a:extLst>
              <a:ext uri="{FF2B5EF4-FFF2-40B4-BE49-F238E27FC236}">
                <a16:creationId xmlns:a16="http://schemas.microsoft.com/office/drawing/2014/main" id="{54348C90-CF6A-D0F2-65E0-AC8B71A30221}"/>
              </a:ext>
            </a:extLst>
          </p:cNvPr>
          <p:cNvGrpSpPr/>
          <p:nvPr/>
        </p:nvGrpSpPr>
        <p:grpSpPr>
          <a:xfrm>
            <a:off x="1" y="0"/>
            <a:ext cx="11085178" cy="6703475"/>
            <a:chOff x="1" y="0"/>
            <a:chExt cx="11085178" cy="6703475"/>
          </a:xfrm>
        </p:grpSpPr>
        <p:pic>
          <p:nvPicPr>
            <p:cNvPr id="18" name="Bildobjekt 17">
              <a:extLst>
                <a:ext uri="{FF2B5EF4-FFF2-40B4-BE49-F238E27FC236}">
                  <a16:creationId xmlns:a16="http://schemas.microsoft.com/office/drawing/2014/main" id="{8E228BF5-07EF-9C1A-A44C-8D5AAF9E3F43}"/>
                </a:ext>
              </a:extLst>
            </p:cNvPr>
            <p:cNvPicPr>
              <a:picLocks noChangeAspect="1"/>
            </p:cNvPicPr>
            <p:nvPr/>
          </p:nvPicPr>
          <p:blipFill>
            <a:blip r:embed="rId3" cstate="print">
              <a:alphaModFix/>
              <a:extLst>
                <a:ext uri="{28A0092B-C50C-407E-A947-70E740481C1C}">
                  <a14:useLocalDpi xmlns:a14="http://schemas.microsoft.com/office/drawing/2010/main" val="0"/>
                </a:ext>
              </a:extLst>
            </a:blip>
            <a:srcRect/>
            <a:stretch/>
          </p:blipFill>
          <p:spPr>
            <a:xfrm>
              <a:off x="361827" y="466725"/>
              <a:ext cx="9458447" cy="6236750"/>
            </a:xfrm>
            <a:prstGeom prst="rect">
              <a:avLst/>
            </a:prstGeom>
            <a:effectLst>
              <a:softEdge rad="12700"/>
            </a:effectLst>
          </p:spPr>
        </p:pic>
        <p:sp>
          <p:nvSpPr>
            <p:cNvPr id="3" name="Rektangel 2">
              <a:extLst>
                <a:ext uri="{FF2B5EF4-FFF2-40B4-BE49-F238E27FC236}">
                  <a16:creationId xmlns:a16="http://schemas.microsoft.com/office/drawing/2014/main" id="{6FFEA25C-F770-2FD9-D299-2AFEDD0A79FD}"/>
                </a:ext>
              </a:extLst>
            </p:cNvPr>
            <p:cNvSpPr/>
            <p:nvPr/>
          </p:nvSpPr>
          <p:spPr>
            <a:xfrm>
              <a:off x="1" y="0"/>
              <a:ext cx="4374520" cy="30765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noFill/>
              </a:endParaRPr>
            </a:p>
          </p:txBody>
        </p:sp>
        <p:sp>
          <p:nvSpPr>
            <p:cNvPr id="10" name="Rektangel 9">
              <a:extLst>
                <a:ext uri="{FF2B5EF4-FFF2-40B4-BE49-F238E27FC236}">
                  <a16:creationId xmlns:a16="http://schemas.microsoft.com/office/drawing/2014/main" id="{440B9A74-87BD-3EF3-6E48-9DDD1FC60FFD}"/>
                </a:ext>
              </a:extLst>
            </p:cNvPr>
            <p:cNvSpPr/>
            <p:nvPr/>
          </p:nvSpPr>
          <p:spPr>
            <a:xfrm>
              <a:off x="7630592" y="0"/>
              <a:ext cx="3454587" cy="275272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noFill/>
              </a:endParaRPr>
            </a:p>
          </p:txBody>
        </p:sp>
      </p:grpSp>
      <p:sp>
        <p:nvSpPr>
          <p:cNvPr id="13" name="Rubrik 3">
            <a:extLst>
              <a:ext uri="{FF2B5EF4-FFF2-40B4-BE49-F238E27FC236}">
                <a16:creationId xmlns:a16="http://schemas.microsoft.com/office/drawing/2014/main" id="{AE2E430E-4835-31E0-03EE-7EFDA45E8EFD}"/>
              </a:ext>
            </a:extLst>
          </p:cNvPr>
          <p:cNvSpPr txBox="1">
            <a:spLocks/>
          </p:cNvSpPr>
          <p:nvPr/>
        </p:nvSpPr>
        <p:spPr>
          <a:xfrm>
            <a:off x="7866734" y="1291170"/>
            <a:ext cx="2130286" cy="494233"/>
          </a:xfrm>
          <a:prstGeom prst="rect">
            <a:avLst/>
          </a:prstGeom>
        </p:spPr>
        <p:txBody>
          <a:bodyPr vert="horz" wrap="square" lIns="0" tIns="0" rIns="0" bIns="0" rtlCol="0" anchor="b">
            <a:normAutofit/>
          </a:bodyPr>
          <a:lstStyle>
            <a:lvl1pPr algn="l" defTabSz="1219170" rtl="0" eaLnBrk="1" latinLnBrk="0" hangingPunct="1">
              <a:lnSpc>
                <a:spcPct val="90000"/>
              </a:lnSpc>
              <a:spcBef>
                <a:spcPct val="0"/>
              </a:spcBef>
              <a:buNone/>
              <a:defRPr sz="4000" b="1" kern="1200" baseline="0">
                <a:solidFill>
                  <a:srgbClr val="1A355D"/>
                </a:solidFill>
                <a:latin typeface="+mj-lt"/>
                <a:ea typeface="+mj-ea"/>
                <a:cs typeface="+mj-cs"/>
              </a:defRPr>
            </a:lvl1pPr>
          </a:lstStyle>
          <a:p>
            <a:r>
              <a:rPr lang="sv-SE" sz="2800" dirty="0"/>
              <a:t>Våning 4</a:t>
            </a:r>
          </a:p>
        </p:txBody>
      </p:sp>
      <p:sp>
        <p:nvSpPr>
          <p:cNvPr id="4" name="Rubrik 3">
            <a:extLst>
              <a:ext uri="{FF2B5EF4-FFF2-40B4-BE49-F238E27FC236}">
                <a16:creationId xmlns:a16="http://schemas.microsoft.com/office/drawing/2014/main" id="{4F9D5B9D-AEFA-170A-D570-E3999B32EB2B}"/>
              </a:ext>
            </a:extLst>
          </p:cNvPr>
          <p:cNvSpPr txBox="1">
            <a:spLocks/>
          </p:cNvSpPr>
          <p:nvPr/>
        </p:nvSpPr>
        <p:spPr>
          <a:xfrm>
            <a:off x="11486074" y="0"/>
            <a:ext cx="595022" cy="5485571"/>
          </a:xfrm>
          <a:prstGeom prst="rect">
            <a:avLst/>
          </a:prstGeom>
        </p:spPr>
        <p:txBody>
          <a:bodyPr vert="vert" wrap="square" lIns="0" tIns="0" rIns="0" bIns="0" rtlCol="0" anchor="b">
            <a:normAutofit/>
          </a:bodyPr>
          <a:lstStyle>
            <a:lvl1pPr algn="l" defTabSz="1219170" rtl="0" eaLnBrk="1" latinLnBrk="0" hangingPunct="1">
              <a:lnSpc>
                <a:spcPct val="90000"/>
              </a:lnSpc>
              <a:spcBef>
                <a:spcPct val="0"/>
              </a:spcBef>
              <a:buNone/>
              <a:defRPr sz="4000" b="1" kern="1200" baseline="0">
                <a:solidFill>
                  <a:srgbClr val="1A355D"/>
                </a:solidFill>
                <a:latin typeface="+mj-lt"/>
                <a:ea typeface="+mj-ea"/>
                <a:cs typeface="+mj-cs"/>
              </a:defRPr>
            </a:lvl1pPr>
          </a:lstStyle>
          <a:p>
            <a:pPr algn="ctr"/>
            <a:r>
              <a:rPr lang="sv-SE" sz="2800" dirty="0">
                <a:solidFill>
                  <a:schemeClr val="bg1"/>
                </a:solidFill>
              </a:rPr>
              <a:t>Bredgatan 19, södra delen</a:t>
            </a:r>
          </a:p>
        </p:txBody>
      </p:sp>
      <p:sp>
        <p:nvSpPr>
          <p:cNvPr id="9" name="Rektangel: rundade hörn 8">
            <a:extLst>
              <a:ext uri="{FF2B5EF4-FFF2-40B4-BE49-F238E27FC236}">
                <a16:creationId xmlns:a16="http://schemas.microsoft.com/office/drawing/2014/main" id="{D4526729-DA9C-14F9-F05C-5EA63839DD96}"/>
              </a:ext>
            </a:extLst>
          </p:cNvPr>
          <p:cNvSpPr/>
          <p:nvPr/>
        </p:nvSpPr>
        <p:spPr>
          <a:xfrm>
            <a:off x="1882658" y="4800600"/>
            <a:ext cx="536692" cy="971550"/>
          </a:xfrm>
          <a:prstGeom prst="round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1" name="Rak koppling 10">
            <a:extLst>
              <a:ext uri="{FF2B5EF4-FFF2-40B4-BE49-F238E27FC236}">
                <a16:creationId xmlns:a16="http://schemas.microsoft.com/office/drawing/2014/main" id="{356A418F-96B1-4875-89D4-31FC24FEFCA0}"/>
              </a:ext>
            </a:extLst>
          </p:cNvPr>
          <p:cNvCxnSpPr>
            <a:cxnSpLocks/>
          </p:cNvCxnSpPr>
          <p:nvPr/>
        </p:nvCxnSpPr>
        <p:spPr>
          <a:xfrm flipV="1">
            <a:off x="2154120" y="2905125"/>
            <a:ext cx="0" cy="1895475"/>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textruta 11">
            <a:extLst>
              <a:ext uri="{FF2B5EF4-FFF2-40B4-BE49-F238E27FC236}">
                <a16:creationId xmlns:a16="http://schemas.microsoft.com/office/drawing/2014/main" id="{5C8AE228-754D-FF40-7038-A8AEE79F0BEF}"/>
              </a:ext>
            </a:extLst>
          </p:cNvPr>
          <p:cNvSpPr txBox="1"/>
          <p:nvPr/>
        </p:nvSpPr>
        <p:spPr>
          <a:xfrm>
            <a:off x="1626733" y="2535793"/>
            <a:ext cx="1171575" cy="369332"/>
          </a:xfrm>
          <a:prstGeom prst="rect">
            <a:avLst/>
          </a:prstGeom>
          <a:noFill/>
        </p:spPr>
        <p:txBody>
          <a:bodyPr wrap="square" rtlCol="0">
            <a:spAutoFit/>
          </a:bodyPr>
          <a:lstStyle/>
          <a:p>
            <a:r>
              <a:rPr lang="sv-SE" dirty="0"/>
              <a:t>Trapphus</a:t>
            </a:r>
          </a:p>
        </p:txBody>
      </p:sp>
    </p:spTree>
    <p:extLst>
      <p:ext uri="{BB962C8B-B14F-4D97-AF65-F5344CB8AC3E}">
        <p14:creationId xmlns:p14="http://schemas.microsoft.com/office/powerpoint/2010/main" val="1304793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E09C9-32BA-381F-DD03-3369C73C9E43}"/>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AF50511-D56C-7995-7C30-8067541D4BC7}"/>
              </a:ext>
            </a:extLst>
          </p:cNvPr>
          <p:cNvSpPr>
            <a:spLocks noGrp="1"/>
          </p:cNvSpPr>
          <p:nvPr>
            <p:ph type="title"/>
          </p:nvPr>
        </p:nvSpPr>
        <p:spPr/>
        <p:txBody>
          <a:bodyPr>
            <a:normAutofit fontScale="90000"/>
          </a:bodyPr>
          <a:lstStyle/>
          <a:p>
            <a:r>
              <a:rPr lang="sv-SE" dirty="0"/>
              <a:t>Ledning, Stödfunktioner och Stab</a:t>
            </a:r>
          </a:p>
        </p:txBody>
      </p:sp>
      <p:graphicFrame>
        <p:nvGraphicFramePr>
          <p:cNvPr id="4" name="Platshållare för innehåll 3">
            <a:extLst>
              <a:ext uri="{FF2B5EF4-FFF2-40B4-BE49-F238E27FC236}">
                <a16:creationId xmlns:a16="http://schemas.microsoft.com/office/drawing/2014/main" id="{C010C663-CDEF-ED16-4B7A-DFE477C4F881}"/>
              </a:ext>
            </a:extLst>
          </p:cNvPr>
          <p:cNvGraphicFramePr>
            <a:graphicFrameLocks noGrp="1"/>
          </p:cNvGraphicFramePr>
          <p:nvPr>
            <p:ph idx="1"/>
            <p:extLst>
              <p:ext uri="{D42A27DB-BD31-4B8C-83A1-F6EECF244321}">
                <p14:modId xmlns:p14="http://schemas.microsoft.com/office/powerpoint/2010/main" val="1520232179"/>
              </p:ext>
            </p:extLst>
          </p:nvPr>
        </p:nvGraphicFramePr>
        <p:xfrm>
          <a:off x="838200" y="1827213"/>
          <a:ext cx="10515600" cy="4349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62586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C6911219-063B-4F4A-BE28-F4BE141E8747}"/>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809129E0-DC5C-48DC-A5E3-248E580266A7}"/>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DB205DAA-541E-4A8C-B271-011DDE9D8BAC}"/>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55D3B23A-EB2A-4CE5-936A-8A616B06A6D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C511E2C4-8410-12C6-751A-5AB93C5A1501}"/>
              </a:ext>
            </a:extLst>
          </p:cNvPr>
          <p:cNvPicPr>
            <a:picLocks noChangeAspect="1"/>
          </p:cNvPicPr>
          <p:nvPr/>
        </p:nvPicPr>
        <p:blipFill rotWithShape="1">
          <a:blip r:embed="rId3"/>
          <a:srcRect r="3768" b="23336"/>
          <a:stretch/>
        </p:blipFill>
        <p:spPr>
          <a:xfrm>
            <a:off x="371474" y="1296897"/>
            <a:ext cx="10115551" cy="5257809"/>
          </a:xfrm>
          <a:prstGeom prst="rect">
            <a:avLst/>
          </a:prstGeom>
        </p:spPr>
      </p:pic>
      <p:sp>
        <p:nvSpPr>
          <p:cNvPr id="4" name="Rubrik 3">
            <a:extLst>
              <a:ext uri="{FF2B5EF4-FFF2-40B4-BE49-F238E27FC236}">
                <a16:creationId xmlns:a16="http://schemas.microsoft.com/office/drawing/2014/main" id="{4F9D5B9D-AEFA-170A-D570-E3999B32EB2B}"/>
              </a:ext>
            </a:extLst>
          </p:cNvPr>
          <p:cNvSpPr txBox="1">
            <a:spLocks/>
          </p:cNvSpPr>
          <p:nvPr/>
        </p:nvSpPr>
        <p:spPr>
          <a:xfrm>
            <a:off x="11486074" y="0"/>
            <a:ext cx="595022" cy="5485571"/>
          </a:xfrm>
          <a:prstGeom prst="rect">
            <a:avLst/>
          </a:prstGeom>
        </p:spPr>
        <p:txBody>
          <a:bodyPr vert="vert" wrap="square" lIns="0" tIns="0" rIns="0" bIns="0" rtlCol="0" anchor="b">
            <a:normAutofit/>
          </a:bodyPr>
          <a:lstStyle>
            <a:lvl1pPr algn="l" defTabSz="1219170" rtl="0" eaLnBrk="1" latinLnBrk="0" hangingPunct="1">
              <a:lnSpc>
                <a:spcPct val="90000"/>
              </a:lnSpc>
              <a:spcBef>
                <a:spcPct val="0"/>
              </a:spcBef>
              <a:buNone/>
              <a:defRPr sz="4000" b="1" kern="1200" baseline="0">
                <a:solidFill>
                  <a:srgbClr val="1A355D"/>
                </a:solidFill>
                <a:latin typeface="+mj-lt"/>
                <a:ea typeface="+mj-ea"/>
                <a:cs typeface="+mj-cs"/>
              </a:defRPr>
            </a:lvl1pPr>
          </a:lstStyle>
          <a:p>
            <a:pPr algn="ctr"/>
            <a:r>
              <a:rPr lang="sv-SE" sz="2800" dirty="0">
                <a:solidFill>
                  <a:schemeClr val="bg1"/>
                </a:solidFill>
              </a:rPr>
              <a:t>Bredgatan 17, norra delen</a:t>
            </a:r>
          </a:p>
        </p:txBody>
      </p:sp>
      <p:sp>
        <p:nvSpPr>
          <p:cNvPr id="7" name="Rubrik 3">
            <a:extLst>
              <a:ext uri="{FF2B5EF4-FFF2-40B4-BE49-F238E27FC236}">
                <a16:creationId xmlns:a16="http://schemas.microsoft.com/office/drawing/2014/main" id="{B417E5B0-CC00-1A96-D725-9815D4A452F9}"/>
              </a:ext>
            </a:extLst>
          </p:cNvPr>
          <p:cNvSpPr txBox="1">
            <a:spLocks/>
          </p:cNvSpPr>
          <p:nvPr/>
        </p:nvSpPr>
        <p:spPr>
          <a:xfrm>
            <a:off x="9072178" y="705917"/>
            <a:ext cx="2130286" cy="494233"/>
          </a:xfrm>
          <a:prstGeom prst="rect">
            <a:avLst/>
          </a:prstGeom>
        </p:spPr>
        <p:txBody>
          <a:bodyPr vert="horz" wrap="square" lIns="0" tIns="0" rIns="0" bIns="0" rtlCol="0" anchor="b">
            <a:normAutofit/>
          </a:bodyPr>
          <a:lstStyle>
            <a:lvl1pPr algn="l" defTabSz="1219170" rtl="0" eaLnBrk="1" latinLnBrk="0" hangingPunct="1">
              <a:lnSpc>
                <a:spcPct val="90000"/>
              </a:lnSpc>
              <a:spcBef>
                <a:spcPct val="0"/>
              </a:spcBef>
              <a:buNone/>
              <a:defRPr sz="4000" b="1" kern="1200" baseline="0">
                <a:solidFill>
                  <a:srgbClr val="1A355D"/>
                </a:solidFill>
                <a:latin typeface="+mj-lt"/>
                <a:ea typeface="+mj-ea"/>
                <a:cs typeface="+mj-cs"/>
              </a:defRPr>
            </a:lvl1pPr>
          </a:lstStyle>
          <a:p>
            <a:r>
              <a:rPr lang="sv-SE" sz="2800" dirty="0"/>
              <a:t>Våning 2</a:t>
            </a:r>
          </a:p>
        </p:txBody>
      </p:sp>
      <p:sp>
        <p:nvSpPr>
          <p:cNvPr id="9" name="Rektangel: rundade hörn 8">
            <a:extLst>
              <a:ext uri="{FF2B5EF4-FFF2-40B4-BE49-F238E27FC236}">
                <a16:creationId xmlns:a16="http://schemas.microsoft.com/office/drawing/2014/main" id="{D4526729-DA9C-14F9-F05C-5EA63839DD96}"/>
              </a:ext>
            </a:extLst>
          </p:cNvPr>
          <p:cNvSpPr/>
          <p:nvPr/>
        </p:nvSpPr>
        <p:spPr>
          <a:xfrm>
            <a:off x="6006982" y="3709988"/>
            <a:ext cx="841493" cy="1566861"/>
          </a:xfrm>
          <a:prstGeom prst="round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1" name="Rak koppling 10">
            <a:extLst>
              <a:ext uri="{FF2B5EF4-FFF2-40B4-BE49-F238E27FC236}">
                <a16:creationId xmlns:a16="http://schemas.microsoft.com/office/drawing/2014/main" id="{356A418F-96B1-4875-89D4-31FC24FEFCA0}"/>
              </a:ext>
            </a:extLst>
          </p:cNvPr>
          <p:cNvCxnSpPr>
            <a:cxnSpLocks/>
          </p:cNvCxnSpPr>
          <p:nvPr/>
        </p:nvCxnSpPr>
        <p:spPr>
          <a:xfrm flipV="1">
            <a:off x="6440370" y="1219200"/>
            <a:ext cx="0" cy="249078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textruta 11">
            <a:extLst>
              <a:ext uri="{FF2B5EF4-FFF2-40B4-BE49-F238E27FC236}">
                <a16:creationId xmlns:a16="http://schemas.microsoft.com/office/drawing/2014/main" id="{5C8AE228-754D-FF40-7038-A8AEE79F0BEF}"/>
              </a:ext>
            </a:extLst>
          </p:cNvPr>
          <p:cNvSpPr txBox="1"/>
          <p:nvPr/>
        </p:nvSpPr>
        <p:spPr>
          <a:xfrm>
            <a:off x="5912983" y="849868"/>
            <a:ext cx="1171575" cy="369332"/>
          </a:xfrm>
          <a:prstGeom prst="rect">
            <a:avLst/>
          </a:prstGeom>
          <a:noFill/>
        </p:spPr>
        <p:txBody>
          <a:bodyPr wrap="square" rtlCol="0">
            <a:spAutoFit/>
          </a:bodyPr>
          <a:lstStyle/>
          <a:p>
            <a:r>
              <a:rPr lang="sv-SE" dirty="0"/>
              <a:t>Trapphus</a:t>
            </a:r>
          </a:p>
        </p:txBody>
      </p:sp>
    </p:spTree>
    <p:extLst>
      <p:ext uri="{BB962C8B-B14F-4D97-AF65-F5344CB8AC3E}">
        <p14:creationId xmlns:p14="http://schemas.microsoft.com/office/powerpoint/2010/main" val="39455883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En bild som visar skiss, diagram, Plan, Teknisk ritning&#10;&#10;Automatiskt genererad beskrivning">
            <a:extLst>
              <a:ext uri="{FF2B5EF4-FFF2-40B4-BE49-F238E27FC236}">
                <a16:creationId xmlns:a16="http://schemas.microsoft.com/office/drawing/2014/main" id="{029E4B7A-5D5F-8B10-B086-5DE80861AA5A}"/>
              </a:ext>
            </a:extLst>
          </p:cNvPr>
          <p:cNvPicPr>
            <a:picLocks noChangeAspect="1"/>
          </p:cNvPicPr>
          <p:nvPr/>
        </p:nvPicPr>
        <p:blipFill rotWithShape="1">
          <a:blip r:embed="rId3">
            <a:extLst>
              <a:ext uri="{28A0092B-C50C-407E-A947-70E740481C1C}">
                <a14:useLocalDpi xmlns:a14="http://schemas.microsoft.com/office/drawing/2010/main" val="0"/>
              </a:ext>
            </a:extLst>
          </a:blip>
          <a:srcRect l="3391" t="67625" r="3033"/>
          <a:stretch/>
        </p:blipFill>
        <p:spPr>
          <a:xfrm>
            <a:off x="419248" y="1783719"/>
            <a:ext cx="10122067" cy="4213195"/>
          </a:xfrm>
          <a:prstGeom prst="rect">
            <a:avLst/>
          </a:prstGeom>
        </p:spPr>
      </p:pic>
      <p:sp>
        <p:nvSpPr>
          <p:cNvPr id="4" name="Rubrik 3">
            <a:extLst>
              <a:ext uri="{FF2B5EF4-FFF2-40B4-BE49-F238E27FC236}">
                <a16:creationId xmlns:a16="http://schemas.microsoft.com/office/drawing/2014/main" id="{4F9D5B9D-AEFA-170A-D570-E3999B32EB2B}"/>
              </a:ext>
            </a:extLst>
          </p:cNvPr>
          <p:cNvSpPr txBox="1">
            <a:spLocks/>
          </p:cNvSpPr>
          <p:nvPr/>
        </p:nvSpPr>
        <p:spPr>
          <a:xfrm>
            <a:off x="11486074" y="0"/>
            <a:ext cx="595022" cy="5485571"/>
          </a:xfrm>
          <a:prstGeom prst="rect">
            <a:avLst/>
          </a:prstGeom>
        </p:spPr>
        <p:txBody>
          <a:bodyPr vert="vert" wrap="square" lIns="0" tIns="0" rIns="0" bIns="0" rtlCol="0" anchor="b">
            <a:normAutofit/>
          </a:bodyPr>
          <a:lstStyle>
            <a:lvl1pPr algn="l" defTabSz="1219170" rtl="0" eaLnBrk="1" latinLnBrk="0" hangingPunct="1">
              <a:lnSpc>
                <a:spcPct val="90000"/>
              </a:lnSpc>
              <a:spcBef>
                <a:spcPct val="0"/>
              </a:spcBef>
              <a:buNone/>
              <a:defRPr sz="4000" b="1" kern="1200" baseline="0">
                <a:solidFill>
                  <a:srgbClr val="1A355D"/>
                </a:solidFill>
                <a:latin typeface="+mj-lt"/>
                <a:ea typeface="+mj-ea"/>
                <a:cs typeface="+mj-cs"/>
              </a:defRPr>
            </a:lvl1pPr>
          </a:lstStyle>
          <a:p>
            <a:pPr algn="ctr"/>
            <a:r>
              <a:rPr lang="sv-SE" sz="2800" dirty="0">
                <a:solidFill>
                  <a:schemeClr val="bg1"/>
                </a:solidFill>
              </a:rPr>
              <a:t>Bredgatan 19, södra delen</a:t>
            </a:r>
          </a:p>
        </p:txBody>
      </p:sp>
      <p:sp>
        <p:nvSpPr>
          <p:cNvPr id="7" name="Rubrik 3">
            <a:extLst>
              <a:ext uri="{FF2B5EF4-FFF2-40B4-BE49-F238E27FC236}">
                <a16:creationId xmlns:a16="http://schemas.microsoft.com/office/drawing/2014/main" id="{B417E5B0-CC00-1A96-D725-9815D4A452F9}"/>
              </a:ext>
            </a:extLst>
          </p:cNvPr>
          <p:cNvSpPr txBox="1">
            <a:spLocks/>
          </p:cNvSpPr>
          <p:nvPr/>
        </p:nvSpPr>
        <p:spPr>
          <a:xfrm>
            <a:off x="9125341" y="978420"/>
            <a:ext cx="2130286" cy="494233"/>
          </a:xfrm>
          <a:prstGeom prst="rect">
            <a:avLst/>
          </a:prstGeom>
        </p:spPr>
        <p:txBody>
          <a:bodyPr vert="horz" wrap="square" lIns="0" tIns="0" rIns="0" bIns="0" rtlCol="0" anchor="b">
            <a:normAutofit/>
          </a:bodyPr>
          <a:lstStyle>
            <a:lvl1pPr algn="l" defTabSz="1219170" rtl="0" eaLnBrk="1" latinLnBrk="0" hangingPunct="1">
              <a:lnSpc>
                <a:spcPct val="90000"/>
              </a:lnSpc>
              <a:spcBef>
                <a:spcPct val="0"/>
              </a:spcBef>
              <a:buNone/>
              <a:defRPr sz="4000" b="1" kern="1200" baseline="0">
                <a:solidFill>
                  <a:srgbClr val="1A355D"/>
                </a:solidFill>
                <a:latin typeface="+mj-lt"/>
                <a:ea typeface="+mj-ea"/>
                <a:cs typeface="+mj-cs"/>
              </a:defRPr>
            </a:lvl1pPr>
          </a:lstStyle>
          <a:p>
            <a:r>
              <a:rPr lang="sv-SE" sz="2800" dirty="0"/>
              <a:t>Våning 2</a:t>
            </a:r>
          </a:p>
        </p:txBody>
      </p:sp>
      <p:sp>
        <p:nvSpPr>
          <p:cNvPr id="9" name="Rektangel: rundade hörn 8">
            <a:extLst>
              <a:ext uri="{FF2B5EF4-FFF2-40B4-BE49-F238E27FC236}">
                <a16:creationId xmlns:a16="http://schemas.microsoft.com/office/drawing/2014/main" id="{D4526729-DA9C-14F9-F05C-5EA63839DD96}"/>
              </a:ext>
            </a:extLst>
          </p:cNvPr>
          <p:cNvSpPr/>
          <p:nvPr/>
        </p:nvSpPr>
        <p:spPr>
          <a:xfrm>
            <a:off x="3926407" y="1783719"/>
            <a:ext cx="841493" cy="1317179"/>
          </a:xfrm>
          <a:prstGeom prst="round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1" name="Rak koppling 10">
            <a:extLst>
              <a:ext uri="{FF2B5EF4-FFF2-40B4-BE49-F238E27FC236}">
                <a16:creationId xmlns:a16="http://schemas.microsoft.com/office/drawing/2014/main" id="{356A418F-96B1-4875-89D4-31FC24FEFCA0}"/>
              </a:ext>
            </a:extLst>
          </p:cNvPr>
          <p:cNvCxnSpPr>
            <a:cxnSpLocks/>
          </p:cNvCxnSpPr>
          <p:nvPr/>
        </p:nvCxnSpPr>
        <p:spPr>
          <a:xfrm flipV="1">
            <a:off x="4335124" y="1594869"/>
            <a:ext cx="0" cy="18885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textruta 11">
            <a:extLst>
              <a:ext uri="{FF2B5EF4-FFF2-40B4-BE49-F238E27FC236}">
                <a16:creationId xmlns:a16="http://schemas.microsoft.com/office/drawing/2014/main" id="{5C8AE228-754D-FF40-7038-A8AEE79F0BEF}"/>
              </a:ext>
            </a:extLst>
          </p:cNvPr>
          <p:cNvSpPr txBox="1"/>
          <p:nvPr/>
        </p:nvSpPr>
        <p:spPr>
          <a:xfrm>
            <a:off x="3761365" y="1225537"/>
            <a:ext cx="1171575" cy="369332"/>
          </a:xfrm>
          <a:prstGeom prst="rect">
            <a:avLst/>
          </a:prstGeom>
          <a:noFill/>
        </p:spPr>
        <p:txBody>
          <a:bodyPr wrap="square" rtlCol="0">
            <a:spAutoFit/>
          </a:bodyPr>
          <a:lstStyle/>
          <a:p>
            <a:r>
              <a:rPr lang="sv-SE" dirty="0"/>
              <a:t>Trapphus</a:t>
            </a:r>
          </a:p>
        </p:txBody>
      </p:sp>
    </p:spTree>
    <p:extLst>
      <p:ext uri="{BB962C8B-B14F-4D97-AF65-F5344CB8AC3E}">
        <p14:creationId xmlns:p14="http://schemas.microsoft.com/office/powerpoint/2010/main" val="2941298468"/>
      </p:ext>
    </p:extLst>
  </p:cSld>
  <p:clrMapOvr>
    <a:masterClrMapping/>
  </p:clrMapOvr>
</p:sld>
</file>

<file path=ppt/theme/theme1.xml><?xml version="1.0" encoding="utf-8"?>
<a:theme xmlns:a="http://schemas.openxmlformats.org/drawingml/2006/main" name="HBG-Helsingborgstegel">
  <a:themeElements>
    <a:clrScheme name="Helsingborgstegel">
      <a:dk1>
        <a:srgbClr val="1A355C"/>
      </a:dk1>
      <a:lt1>
        <a:srgbClr val="FEFFFF"/>
      </a:lt1>
      <a:dk2>
        <a:srgbClr val="75222E"/>
      </a:dk2>
      <a:lt2>
        <a:srgbClr val="FCDDE5"/>
      </a:lt2>
      <a:accent1>
        <a:srgbClr val="00BFB3"/>
      </a:accent1>
      <a:accent2>
        <a:srgbClr val="1A355C"/>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2D5D2EE0-0EB7-2E44-9E24-18DCDC75CA81}"/>
    </a:ext>
  </a:extLst>
</a:theme>
</file>

<file path=ppt/theme/theme2.xml><?xml version="1.0" encoding="utf-8"?>
<a:theme xmlns:a="http://schemas.openxmlformats.org/drawingml/2006/main" name="HBG-Pålsjö">
  <a:themeElements>
    <a:clrScheme name="Palsjo">
      <a:dk1>
        <a:srgbClr val="1A355C"/>
      </a:dk1>
      <a:lt1>
        <a:srgbClr val="FEFFFF"/>
      </a:lt1>
      <a:dk2>
        <a:srgbClr val="00833D"/>
      </a:dk2>
      <a:lt2>
        <a:srgbClr val="EAE8E1"/>
      </a:lt2>
      <a:accent1>
        <a:srgbClr val="0071CD"/>
      </a:accent1>
      <a:accent2>
        <a:srgbClr val="00BFB3"/>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1FB1F32C-29A3-F84E-AB36-56EF3C0E52D5}"/>
    </a:ext>
  </a:extLst>
</a:theme>
</file>

<file path=ppt/theme/theme3.xml><?xml version="1.0" encoding="utf-8"?>
<a:theme xmlns:a="http://schemas.openxmlformats.org/drawingml/2006/main" name="HBG-Vintersund">
  <a:themeElements>
    <a:clrScheme name="HBG_Blå">
      <a:dk1>
        <a:srgbClr val="1A355C"/>
      </a:dk1>
      <a:lt1>
        <a:srgbClr val="FEFFFF"/>
      </a:lt1>
      <a:dk2>
        <a:srgbClr val="1A355C"/>
      </a:dk2>
      <a:lt2>
        <a:srgbClr val="EEF5FB"/>
      </a:lt2>
      <a:accent1>
        <a:srgbClr val="E25103"/>
      </a:accent1>
      <a:accent2>
        <a:srgbClr val="1A355C"/>
      </a:accent2>
      <a:accent3>
        <a:srgbClr val="EFB323"/>
      </a:accent3>
      <a:accent4>
        <a:srgbClr val="00BFB3"/>
      </a:accent4>
      <a:accent5>
        <a:srgbClr val="D4EB8E"/>
      </a:accent5>
      <a:accent6>
        <a:srgbClr val="D5D2C3"/>
      </a:accent6>
      <a:hlink>
        <a:srgbClr val="75222E"/>
      </a:hlink>
      <a:folHlink>
        <a:srgbClr val="1A355C"/>
      </a:folHlink>
    </a:clrScheme>
    <a:fontScheme name="Helsingborg Sans - Roboto Light">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0CED7DC9-F604-404C-BF1E-FA46ECD6AC8D}"/>
    </a:ext>
  </a:extLst>
</a:theme>
</file>

<file path=ppt/theme/theme4.xml><?xml version="1.0" encoding="utf-8"?>
<a:theme xmlns:a="http://schemas.openxmlformats.org/drawingml/2006/main" name="HBG-Raps">
  <a:themeElements>
    <a:clrScheme name="Raps">
      <a:dk1>
        <a:srgbClr val="1A355C"/>
      </a:dk1>
      <a:lt1>
        <a:srgbClr val="FEFFFF"/>
      </a:lt1>
      <a:dk2>
        <a:srgbClr val="EFB323"/>
      </a:dk2>
      <a:lt2>
        <a:srgbClr val="EAE8E1"/>
      </a:lt2>
      <a:accent1>
        <a:srgbClr val="E25103"/>
      </a:accent1>
      <a:accent2>
        <a:srgbClr val="1A355C"/>
      </a:accent2>
      <a:accent3>
        <a:srgbClr val="D9281C"/>
      </a:accent3>
      <a:accent4>
        <a:srgbClr val="75222E"/>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A4E0B890-6B5B-8B48-8C83-0617A08EA4BC}"/>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755A38178A2D54C8E5C85C3E6D4E196" ma:contentTypeVersion="1" ma:contentTypeDescription="Skapa ett nytt dokument." ma:contentTypeScope="" ma:versionID="fc5bfc9f68beb5e59f907f52a3c75b11">
  <xsd:schema xmlns:xsd="http://www.w3.org/2001/XMLSchema" xmlns:xs="http://www.w3.org/2001/XMLSchema" xmlns:p="http://schemas.microsoft.com/office/2006/metadata/properties" xmlns:ns2="ab45f467-b5b2-40de-b0ea-a1591ac2096d" targetNamespace="http://schemas.microsoft.com/office/2006/metadata/properties" ma:root="true" ma:fieldsID="03839d1412f407ff1eca70acaabdfea8" ns2:_="">
    <xsd:import namespace="ab45f467-b5b2-40de-b0ea-a1591ac2096d"/>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5f467-b5b2-40de-b0ea-a1591ac2096d" elementFormDefault="qualified">
    <xsd:import namespace="http://schemas.microsoft.com/office/2006/documentManagement/types"/>
    <xsd:import namespace="http://schemas.microsoft.com/office/infopath/2007/PartnerControls"/>
    <xsd:element name="SharedWithUsers" ma:index="8"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411A9FA-FAAE-4F42-B6C8-10883C44A1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45f467-b5b2-40de-b0ea-a1591ac209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512BB2-E732-436A-B277-2DBDCAA4D4D2}">
  <ds:schemaRefs>
    <ds:schemaRef ds:uri="http://schemas.microsoft.com/office/2006/metadata/properties"/>
    <ds:schemaRef ds:uri="http://purl.org/dc/elements/1.1/"/>
    <ds:schemaRef ds:uri="http://www.w3.org/XML/1998/namespace"/>
    <ds:schemaRef ds:uri="ab45f467-b5b2-40de-b0ea-a1591ac2096d"/>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A4A6E28F-A2AD-40A0-9993-3F32C4CD803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HBG_PPT_Mall</Template>
  <TotalTime>28093</TotalTime>
  <Words>676</Words>
  <Application>Microsoft Office PowerPoint</Application>
  <PresentationFormat>Bredbild</PresentationFormat>
  <Paragraphs>128</Paragraphs>
  <Slides>17</Slides>
  <Notes>17</Notes>
  <HiddenSlides>0</HiddenSlides>
  <MMClips>0</MMClips>
  <ScaleCrop>false</ScaleCrop>
  <HeadingPairs>
    <vt:vector size="6" baseType="variant">
      <vt:variant>
        <vt:lpstr>Använt teckensnitt</vt:lpstr>
      </vt:variant>
      <vt:variant>
        <vt:i4>4</vt:i4>
      </vt:variant>
      <vt:variant>
        <vt:lpstr>Tema</vt:lpstr>
      </vt:variant>
      <vt:variant>
        <vt:i4>4</vt:i4>
      </vt:variant>
      <vt:variant>
        <vt:lpstr>Bildrubriker</vt:lpstr>
      </vt:variant>
      <vt:variant>
        <vt:i4>17</vt:i4>
      </vt:variant>
    </vt:vector>
  </HeadingPairs>
  <TitlesOfParts>
    <vt:vector size="25" baseType="lpstr">
      <vt:lpstr>Roboto Light</vt:lpstr>
      <vt:lpstr>Arial</vt:lpstr>
      <vt:lpstr>Calibri</vt:lpstr>
      <vt:lpstr>Helsingborg Sans</vt:lpstr>
      <vt:lpstr>HBG-Helsingborgstegel</vt:lpstr>
      <vt:lpstr>HBG-Pålsjö</vt:lpstr>
      <vt:lpstr>HBG-Vintersund</vt:lpstr>
      <vt:lpstr>HBG-Raps</vt:lpstr>
      <vt:lpstr>Lokalförsörjning ny organisation – Socialförvaltningens huvudkontor</vt:lpstr>
      <vt:lpstr>PowerPoint-presentation</vt:lpstr>
      <vt:lpstr>Lokalförsörjning Hur möter vi framtiden?</vt:lpstr>
      <vt:lpstr>Nuläge</vt:lpstr>
      <vt:lpstr>PowerPoint-presentation</vt:lpstr>
      <vt:lpstr>Principer/Utgångspunkter</vt:lpstr>
      <vt:lpstr>Ny organisation</vt:lpstr>
      <vt:lpstr>Första Linjen</vt:lpstr>
      <vt:lpstr>PowerPoint-presentation</vt:lpstr>
      <vt:lpstr>PowerPoint-presentation</vt:lpstr>
      <vt:lpstr>Myndigheten</vt:lpstr>
      <vt:lpstr>PowerPoint-presentation</vt:lpstr>
      <vt:lpstr>PowerPoint-presentation</vt:lpstr>
      <vt:lpstr>PowerPoint-presentation</vt:lpstr>
      <vt:lpstr>Ledning, Stödfunktioner och Stab</vt:lpstr>
      <vt:lpstr>PowerPoint-presentation</vt:lpstr>
      <vt:lpstr>PowerPoint-presentation</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Plotnikova Katarina - SOF</dc:creator>
  <cp:lastModifiedBy>Levin David - SOF</cp:lastModifiedBy>
  <cp:revision>94</cp:revision>
  <cp:lastPrinted>2024-03-11T07:59:59Z</cp:lastPrinted>
  <dcterms:created xsi:type="dcterms:W3CDTF">2023-02-10T10:34:40Z</dcterms:created>
  <dcterms:modified xsi:type="dcterms:W3CDTF">2024-04-29T09:14:57Z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0x010100A755A38178A2D54C8E5C85C3E6D4E196</vt:lpwstr>
  </property>
</Properties>
</file>