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7.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 id="2147484320" r:id="rId11"/>
  </p:sldMasterIdLst>
  <p:notesMasterIdLst>
    <p:notesMasterId r:id="rId36"/>
  </p:notesMasterIdLst>
  <p:handoutMasterIdLst>
    <p:handoutMasterId r:id="rId37"/>
  </p:handoutMasterIdLst>
  <p:sldIdLst>
    <p:sldId id="1008" r:id="rId12"/>
    <p:sldId id="1293" r:id="rId13"/>
    <p:sldId id="1278" r:id="rId14"/>
    <p:sldId id="1281" r:id="rId15"/>
    <p:sldId id="1276" r:id="rId16"/>
    <p:sldId id="1277" r:id="rId17"/>
    <p:sldId id="1279" r:id="rId18"/>
    <p:sldId id="1227" r:id="rId19"/>
    <p:sldId id="1231" r:id="rId20"/>
    <p:sldId id="1234" r:id="rId21"/>
    <p:sldId id="1225" r:id="rId22"/>
    <p:sldId id="1238" r:id="rId23"/>
    <p:sldId id="1274" r:id="rId24"/>
    <p:sldId id="1280" r:id="rId25"/>
    <p:sldId id="1283" r:id="rId26"/>
    <p:sldId id="1292" r:id="rId27"/>
    <p:sldId id="1286" r:id="rId28"/>
    <p:sldId id="1284" r:id="rId29"/>
    <p:sldId id="1287" r:id="rId30"/>
    <p:sldId id="1285" r:id="rId31"/>
    <p:sldId id="1289" r:id="rId32"/>
    <p:sldId id="1290" r:id="rId33"/>
    <p:sldId id="1291" r:id="rId34"/>
    <p:sldId id="1266" r:id="rId35"/>
  </p:sldIdLst>
  <p:sldSz cx="12192000" cy="6858000"/>
  <p:notesSz cx="6797675" cy="9926638"/>
  <p:embeddedFontLst>
    <p:embeddedFont>
      <p:font typeface="Calibri" panose="020F0502020204030204" pitchFamily="34" charset="0"/>
      <p:regular r:id="rId38"/>
      <p:bold r:id="rId39"/>
      <p:italic r:id="rId40"/>
      <p:boldItalic r:id="rId41"/>
    </p:embeddedFont>
    <p:embeddedFont>
      <p:font typeface="Helsingborg Sans" pitchFamily="2" charset="0"/>
      <p:regular r:id="rId42"/>
      <p:bold r:id="rId43"/>
    </p:embeddedFont>
    <p:embeddedFont>
      <p:font typeface="Helsingborg Sans Medium" pitchFamily="2" charset="0"/>
      <p:regular r:id="rId44"/>
    </p:embeddedFont>
    <p:embeddedFont>
      <p:font typeface="Roboto Light" panose="02000000000000000000" pitchFamily="2" charset="0"/>
      <p:regular r:id="rId45"/>
      <p:italic r:id="rId46"/>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35D713-AF9C-F909-D1AC-EBCA6DF545CA}" name="Grundén Marcus - SOF" initials="MG" userId="S::Marcus.Grunden@helsingborg.se::ed592e0b-fe4c-4a43-ab82-84a97d85a85b" providerId="AD"/>
  <p188:author id="{A9ABC05A-517E-F935-A744-9484C6CBCE43}" name="Grundén Marcus - SOF" initials="GS" userId="S::marcus.grunden@helsingborg.se::ed592e0b-fe4c-4a43-ab82-84a97d85a85b" providerId="AD"/>
  <p188:author id="{D7C30DC9-2B83-6FB2-05B0-339D15DDB712}" name="Tigerhielm Sylvan Vibeke - SOF" initials="TS" userId="S::vibeke.tigerhielmsylvan@helsingborg.se::93e87512-d53b-42e1-87c5-1197599c344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92D050"/>
    <a:srgbClr val="CE5A6B"/>
    <a:srgbClr val="FFC000"/>
    <a:srgbClr val="EAACAB"/>
    <a:srgbClr val="FBD5DE"/>
    <a:srgbClr val="00C3B4"/>
    <a:srgbClr val="0EBDE0"/>
    <a:srgbClr val="0CE6C2"/>
    <a:srgbClr val="D3F0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1F040D-A3C5-4484-B354-38F131A93D9B}" v="1239" dt="2024-06-20T06:41:41.399"/>
    <p1510:client id="{CB8D5FC6-8CED-445D-BB11-734903CD9205}" v="50" dt="2024-06-19T08:35:36.901"/>
  </p1510:revLst>
</p1510:revInfo>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410" autoAdjust="0"/>
  </p:normalViewPr>
  <p:slideViewPr>
    <p:cSldViewPr snapToGrid="0">
      <p:cViewPr varScale="1">
        <p:scale>
          <a:sx n="99" d="100"/>
          <a:sy n="99" d="100"/>
        </p:scale>
        <p:origin x="996" y="7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font" Target="fonts/font2.fntdata"/><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font" Target="fonts/font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notesMaster" Target="notesMasters/notesMaster1.xml"/><Relationship Id="rId49"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font" Target="fonts/font7.fntdata"/><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font" Target="fonts/font6.fntdata"/><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9.xml"/><Relationship Id="rId41"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F14920-4B95-4533-9EF8-106AB973B5C6}" type="doc">
      <dgm:prSet loTypeId="urn:microsoft.com/office/officeart/2005/8/layout/process1" loCatId="process" qsTypeId="urn:microsoft.com/office/officeart/2005/8/quickstyle/simple1" qsCatId="simple" csTypeId="urn:microsoft.com/office/officeart/2005/8/colors/accent1_2" csCatId="accent1" phldr="1"/>
      <dgm:spPr/>
    </dgm:pt>
    <dgm:pt modelId="{EA0E442B-13E3-4096-B966-4AE0D9183F3D}">
      <dgm:prSet phldrT="[Text]"/>
      <dgm:spPr/>
      <dgm:t>
        <a:bodyPr/>
        <a:lstStyle/>
        <a:p>
          <a:r>
            <a:rPr lang="sv-SE" b="1"/>
            <a:t>Uppbyggnad av organisation (organisationsträd)</a:t>
          </a:r>
        </a:p>
      </dgm:t>
    </dgm:pt>
    <dgm:pt modelId="{6D486C3B-CA8A-4F7C-A507-4BEB07AD88D9}" type="parTrans" cxnId="{ED695693-6711-4D7E-8893-9D2A9149FEB0}">
      <dgm:prSet/>
      <dgm:spPr/>
      <dgm:t>
        <a:bodyPr/>
        <a:lstStyle/>
        <a:p>
          <a:endParaRPr lang="sv-SE"/>
        </a:p>
      </dgm:t>
    </dgm:pt>
    <dgm:pt modelId="{1E3F817F-B9FF-491D-A44C-DB2101A9FED2}" type="sibTrans" cxnId="{ED695693-6711-4D7E-8893-9D2A9149FEB0}">
      <dgm:prSet/>
      <dgm:spPr/>
      <dgm:t>
        <a:bodyPr/>
        <a:lstStyle/>
        <a:p>
          <a:endParaRPr lang="sv-SE"/>
        </a:p>
      </dgm:t>
    </dgm:pt>
    <dgm:pt modelId="{BA70CEED-05D0-4C25-A914-70D8F38EEAAC}">
      <dgm:prSet phldrT="[Text]"/>
      <dgm:spPr/>
      <dgm:t>
        <a:bodyPr/>
        <a:lstStyle/>
        <a:p>
          <a:r>
            <a:rPr lang="sv-SE" b="1"/>
            <a:t>Befattningar &amp; kravprofil</a:t>
          </a:r>
        </a:p>
      </dgm:t>
    </dgm:pt>
    <dgm:pt modelId="{C9881F4B-605B-4213-8C6E-66C3ADD9C4FA}" type="parTrans" cxnId="{173AF9EE-43A8-4BD1-A1D9-9DD3ECAABAD1}">
      <dgm:prSet/>
      <dgm:spPr/>
      <dgm:t>
        <a:bodyPr/>
        <a:lstStyle/>
        <a:p>
          <a:endParaRPr lang="sv-SE"/>
        </a:p>
      </dgm:t>
    </dgm:pt>
    <dgm:pt modelId="{9669C2D1-C29B-4A18-AF41-46C9CD533A42}" type="sibTrans" cxnId="{173AF9EE-43A8-4BD1-A1D9-9DD3ECAABAD1}">
      <dgm:prSet/>
      <dgm:spPr/>
      <dgm:t>
        <a:bodyPr/>
        <a:lstStyle/>
        <a:p>
          <a:endParaRPr lang="sv-SE"/>
        </a:p>
      </dgm:t>
    </dgm:pt>
    <dgm:pt modelId="{BC4E1536-B9ED-4D9E-AFD0-209263A38425}">
      <dgm:prSet phldrT="[Text]"/>
      <dgm:spPr/>
      <dgm:t>
        <a:bodyPr/>
        <a:lstStyle/>
        <a:p>
          <a:r>
            <a:rPr lang="sv-SE" b="1"/>
            <a:t>Antal medarbetare på vilka befattningar &amp; vart</a:t>
          </a:r>
        </a:p>
      </dgm:t>
    </dgm:pt>
    <dgm:pt modelId="{0BA81BF7-4E99-4A34-B498-77071EFBF099}" type="parTrans" cxnId="{2CD0797F-020C-4BC4-8061-25E5168A9AA6}">
      <dgm:prSet/>
      <dgm:spPr/>
      <dgm:t>
        <a:bodyPr/>
        <a:lstStyle/>
        <a:p>
          <a:endParaRPr lang="sv-SE"/>
        </a:p>
      </dgm:t>
    </dgm:pt>
    <dgm:pt modelId="{79097AB9-BBE9-4670-B64F-564CA113F375}" type="sibTrans" cxnId="{2CD0797F-020C-4BC4-8061-25E5168A9AA6}">
      <dgm:prSet/>
      <dgm:spPr/>
      <dgm:t>
        <a:bodyPr/>
        <a:lstStyle/>
        <a:p>
          <a:endParaRPr lang="sv-SE"/>
        </a:p>
      </dgm:t>
    </dgm:pt>
    <dgm:pt modelId="{8E7F87B6-DBCB-4BC0-BCB7-7837E4521E30}">
      <dgm:prSet phldrT="[Text]"/>
      <dgm:spPr/>
      <dgm:t>
        <a:bodyPr/>
        <a:lstStyle/>
        <a:p>
          <a:r>
            <a:rPr lang="sv-SE" b="1"/>
            <a:t>Delegationsordning</a:t>
          </a:r>
        </a:p>
      </dgm:t>
    </dgm:pt>
    <dgm:pt modelId="{17EC1966-2156-4788-A354-A2BBD6F64995}" type="parTrans" cxnId="{9ADE553D-5855-4F31-9508-84A83E685573}">
      <dgm:prSet/>
      <dgm:spPr/>
      <dgm:t>
        <a:bodyPr/>
        <a:lstStyle/>
        <a:p>
          <a:endParaRPr lang="sv-SE"/>
        </a:p>
      </dgm:t>
    </dgm:pt>
    <dgm:pt modelId="{AA4FCCCC-2469-4ACD-A4AD-7168AA418E58}" type="sibTrans" cxnId="{9ADE553D-5855-4F31-9508-84A83E685573}">
      <dgm:prSet/>
      <dgm:spPr/>
      <dgm:t>
        <a:bodyPr/>
        <a:lstStyle/>
        <a:p>
          <a:endParaRPr lang="sv-SE"/>
        </a:p>
      </dgm:t>
    </dgm:pt>
    <dgm:pt modelId="{167BDE34-3044-4D0C-A4AC-1E673FCD9F09}" type="pres">
      <dgm:prSet presAssocID="{5FF14920-4B95-4533-9EF8-106AB973B5C6}" presName="Name0" presStyleCnt="0">
        <dgm:presLayoutVars>
          <dgm:dir/>
          <dgm:resizeHandles val="exact"/>
        </dgm:presLayoutVars>
      </dgm:prSet>
      <dgm:spPr/>
    </dgm:pt>
    <dgm:pt modelId="{6ABAB379-FB64-4819-9419-95D83F980158}" type="pres">
      <dgm:prSet presAssocID="{EA0E442B-13E3-4096-B966-4AE0D9183F3D}" presName="node" presStyleLbl="node1" presStyleIdx="0" presStyleCnt="4">
        <dgm:presLayoutVars>
          <dgm:bulletEnabled val="1"/>
        </dgm:presLayoutVars>
      </dgm:prSet>
      <dgm:spPr/>
    </dgm:pt>
    <dgm:pt modelId="{DCB1B21D-810B-43CF-8A1F-4CC2FA55D14A}" type="pres">
      <dgm:prSet presAssocID="{1E3F817F-B9FF-491D-A44C-DB2101A9FED2}" presName="sibTrans" presStyleLbl="sibTrans2D1" presStyleIdx="0" presStyleCnt="3"/>
      <dgm:spPr/>
    </dgm:pt>
    <dgm:pt modelId="{A4D64A40-C380-4E6F-9F98-AFC68E3E52FB}" type="pres">
      <dgm:prSet presAssocID="{1E3F817F-B9FF-491D-A44C-DB2101A9FED2}" presName="connectorText" presStyleLbl="sibTrans2D1" presStyleIdx="0" presStyleCnt="3"/>
      <dgm:spPr/>
    </dgm:pt>
    <dgm:pt modelId="{6D72DAE0-BD2C-415D-A909-8D303849AF92}" type="pres">
      <dgm:prSet presAssocID="{BA70CEED-05D0-4C25-A914-70D8F38EEAAC}" presName="node" presStyleLbl="node1" presStyleIdx="1" presStyleCnt="4">
        <dgm:presLayoutVars>
          <dgm:bulletEnabled val="1"/>
        </dgm:presLayoutVars>
      </dgm:prSet>
      <dgm:spPr/>
    </dgm:pt>
    <dgm:pt modelId="{B8E6A665-0C52-496E-AF3C-172E2D631A71}" type="pres">
      <dgm:prSet presAssocID="{9669C2D1-C29B-4A18-AF41-46C9CD533A42}" presName="sibTrans" presStyleLbl="sibTrans2D1" presStyleIdx="1" presStyleCnt="3"/>
      <dgm:spPr/>
    </dgm:pt>
    <dgm:pt modelId="{F62A6524-0240-4679-81E7-7D832BB903A4}" type="pres">
      <dgm:prSet presAssocID="{9669C2D1-C29B-4A18-AF41-46C9CD533A42}" presName="connectorText" presStyleLbl="sibTrans2D1" presStyleIdx="1" presStyleCnt="3"/>
      <dgm:spPr/>
    </dgm:pt>
    <dgm:pt modelId="{86683BDD-BD31-47B2-BA4A-4F78A9BAB864}" type="pres">
      <dgm:prSet presAssocID="{BC4E1536-B9ED-4D9E-AFD0-209263A38425}" presName="node" presStyleLbl="node1" presStyleIdx="2" presStyleCnt="4">
        <dgm:presLayoutVars>
          <dgm:bulletEnabled val="1"/>
        </dgm:presLayoutVars>
      </dgm:prSet>
      <dgm:spPr/>
    </dgm:pt>
    <dgm:pt modelId="{41322250-B579-4919-B68F-CB3807CFEE5C}" type="pres">
      <dgm:prSet presAssocID="{79097AB9-BBE9-4670-B64F-564CA113F375}" presName="sibTrans" presStyleLbl="sibTrans2D1" presStyleIdx="2" presStyleCnt="3"/>
      <dgm:spPr/>
    </dgm:pt>
    <dgm:pt modelId="{8A5C1C1C-6A5B-4117-822F-24D2C7A7E995}" type="pres">
      <dgm:prSet presAssocID="{79097AB9-BBE9-4670-B64F-564CA113F375}" presName="connectorText" presStyleLbl="sibTrans2D1" presStyleIdx="2" presStyleCnt="3"/>
      <dgm:spPr/>
    </dgm:pt>
    <dgm:pt modelId="{A18AD3FC-599C-4DDE-BCBF-B2F6D6106872}" type="pres">
      <dgm:prSet presAssocID="{8E7F87B6-DBCB-4BC0-BCB7-7837E4521E30}" presName="node" presStyleLbl="node1" presStyleIdx="3" presStyleCnt="4">
        <dgm:presLayoutVars>
          <dgm:bulletEnabled val="1"/>
        </dgm:presLayoutVars>
      </dgm:prSet>
      <dgm:spPr/>
    </dgm:pt>
  </dgm:ptLst>
  <dgm:cxnLst>
    <dgm:cxn modelId="{83D5D006-AB47-4E10-907B-16045C730F42}" type="presOf" srcId="{5FF14920-4B95-4533-9EF8-106AB973B5C6}" destId="{167BDE34-3044-4D0C-A4AC-1E673FCD9F09}" srcOrd="0" destOrd="0" presId="urn:microsoft.com/office/officeart/2005/8/layout/process1"/>
    <dgm:cxn modelId="{CBB9071F-36F1-4FD6-8D3E-EBE59D4D6681}" type="presOf" srcId="{1E3F817F-B9FF-491D-A44C-DB2101A9FED2}" destId="{DCB1B21D-810B-43CF-8A1F-4CC2FA55D14A}" srcOrd="0" destOrd="0" presId="urn:microsoft.com/office/officeart/2005/8/layout/process1"/>
    <dgm:cxn modelId="{1DDCF121-1094-437E-BBBB-B46FE2425959}" type="presOf" srcId="{9669C2D1-C29B-4A18-AF41-46C9CD533A42}" destId="{F62A6524-0240-4679-81E7-7D832BB903A4}" srcOrd="1" destOrd="0" presId="urn:microsoft.com/office/officeart/2005/8/layout/process1"/>
    <dgm:cxn modelId="{1BEC7B2E-F544-439F-8375-004A6CB6C176}" type="presOf" srcId="{BC4E1536-B9ED-4D9E-AFD0-209263A38425}" destId="{86683BDD-BD31-47B2-BA4A-4F78A9BAB864}" srcOrd="0" destOrd="0" presId="urn:microsoft.com/office/officeart/2005/8/layout/process1"/>
    <dgm:cxn modelId="{9ADE553D-5855-4F31-9508-84A83E685573}" srcId="{5FF14920-4B95-4533-9EF8-106AB973B5C6}" destId="{8E7F87B6-DBCB-4BC0-BCB7-7837E4521E30}" srcOrd="3" destOrd="0" parTransId="{17EC1966-2156-4788-A354-A2BBD6F64995}" sibTransId="{AA4FCCCC-2469-4ACD-A4AD-7168AA418E58}"/>
    <dgm:cxn modelId="{2CD0797F-020C-4BC4-8061-25E5168A9AA6}" srcId="{5FF14920-4B95-4533-9EF8-106AB973B5C6}" destId="{BC4E1536-B9ED-4D9E-AFD0-209263A38425}" srcOrd="2" destOrd="0" parTransId="{0BA81BF7-4E99-4A34-B498-77071EFBF099}" sibTransId="{79097AB9-BBE9-4670-B64F-564CA113F375}"/>
    <dgm:cxn modelId="{ED695693-6711-4D7E-8893-9D2A9149FEB0}" srcId="{5FF14920-4B95-4533-9EF8-106AB973B5C6}" destId="{EA0E442B-13E3-4096-B966-4AE0D9183F3D}" srcOrd="0" destOrd="0" parTransId="{6D486C3B-CA8A-4F7C-A507-4BEB07AD88D9}" sibTransId="{1E3F817F-B9FF-491D-A44C-DB2101A9FED2}"/>
    <dgm:cxn modelId="{0D872EA8-07F6-4283-BE0A-F54A6CE2A9B1}" type="presOf" srcId="{BA70CEED-05D0-4C25-A914-70D8F38EEAAC}" destId="{6D72DAE0-BD2C-415D-A909-8D303849AF92}" srcOrd="0" destOrd="0" presId="urn:microsoft.com/office/officeart/2005/8/layout/process1"/>
    <dgm:cxn modelId="{E0C528B0-563C-4498-9FDE-F2623D651FEC}" type="presOf" srcId="{9669C2D1-C29B-4A18-AF41-46C9CD533A42}" destId="{B8E6A665-0C52-496E-AF3C-172E2D631A71}" srcOrd="0" destOrd="0" presId="urn:microsoft.com/office/officeart/2005/8/layout/process1"/>
    <dgm:cxn modelId="{A84CE6C2-BA07-43E3-8805-A0607EC666A9}" type="presOf" srcId="{8E7F87B6-DBCB-4BC0-BCB7-7837E4521E30}" destId="{A18AD3FC-599C-4DDE-BCBF-B2F6D6106872}" srcOrd="0" destOrd="0" presId="urn:microsoft.com/office/officeart/2005/8/layout/process1"/>
    <dgm:cxn modelId="{AC4083CB-5D36-4A9F-BF51-E999861EB87F}" type="presOf" srcId="{1E3F817F-B9FF-491D-A44C-DB2101A9FED2}" destId="{A4D64A40-C380-4E6F-9F98-AFC68E3E52FB}" srcOrd="1" destOrd="0" presId="urn:microsoft.com/office/officeart/2005/8/layout/process1"/>
    <dgm:cxn modelId="{3FC3CBDB-875E-45B5-B91A-BBEFEF0E3502}" type="presOf" srcId="{EA0E442B-13E3-4096-B966-4AE0D9183F3D}" destId="{6ABAB379-FB64-4819-9419-95D83F980158}" srcOrd="0" destOrd="0" presId="urn:microsoft.com/office/officeart/2005/8/layout/process1"/>
    <dgm:cxn modelId="{F57101E2-F811-45EA-8FFA-B04BE7F27794}" type="presOf" srcId="{79097AB9-BBE9-4670-B64F-564CA113F375}" destId="{8A5C1C1C-6A5B-4117-822F-24D2C7A7E995}" srcOrd="1" destOrd="0" presId="urn:microsoft.com/office/officeart/2005/8/layout/process1"/>
    <dgm:cxn modelId="{173AF9EE-43A8-4BD1-A1D9-9DD3ECAABAD1}" srcId="{5FF14920-4B95-4533-9EF8-106AB973B5C6}" destId="{BA70CEED-05D0-4C25-A914-70D8F38EEAAC}" srcOrd="1" destOrd="0" parTransId="{C9881F4B-605B-4213-8C6E-66C3ADD9C4FA}" sibTransId="{9669C2D1-C29B-4A18-AF41-46C9CD533A42}"/>
    <dgm:cxn modelId="{D92B63F1-2470-40B9-ABCE-F59DC6FB7C55}" type="presOf" srcId="{79097AB9-BBE9-4670-B64F-564CA113F375}" destId="{41322250-B579-4919-B68F-CB3807CFEE5C}" srcOrd="0" destOrd="0" presId="urn:microsoft.com/office/officeart/2005/8/layout/process1"/>
    <dgm:cxn modelId="{895FF01C-BB71-4ABE-97F5-E2A5931B8006}" type="presParOf" srcId="{167BDE34-3044-4D0C-A4AC-1E673FCD9F09}" destId="{6ABAB379-FB64-4819-9419-95D83F980158}" srcOrd="0" destOrd="0" presId="urn:microsoft.com/office/officeart/2005/8/layout/process1"/>
    <dgm:cxn modelId="{D68EE3F7-D224-4DB9-8FFB-A1E7BC1A136E}" type="presParOf" srcId="{167BDE34-3044-4D0C-A4AC-1E673FCD9F09}" destId="{DCB1B21D-810B-43CF-8A1F-4CC2FA55D14A}" srcOrd="1" destOrd="0" presId="urn:microsoft.com/office/officeart/2005/8/layout/process1"/>
    <dgm:cxn modelId="{EC8512F2-6527-4D62-A347-EB9510F19B51}" type="presParOf" srcId="{DCB1B21D-810B-43CF-8A1F-4CC2FA55D14A}" destId="{A4D64A40-C380-4E6F-9F98-AFC68E3E52FB}" srcOrd="0" destOrd="0" presId="urn:microsoft.com/office/officeart/2005/8/layout/process1"/>
    <dgm:cxn modelId="{5E8C86F2-F59E-4038-B9CF-F5572E979A80}" type="presParOf" srcId="{167BDE34-3044-4D0C-A4AC-1E673FCD9F09}" destId="{6D72DAE0-BD2C-415D-A909-8D303849AF92}" srcOrd="2" destOrd="0" presId="urn:microsoft.com/office/officeart/2005/8/layout/process1"/>
    <dgm:cxn modelId="{0A973BD2-62E6-4490-A360-5AB56A8C32E0}" type="presParOf" srcId="{167BDE34-3044-4D0C-A4AC-1E673FCD9F09}" destId="{B8E6A665-0C52-496E-AF3C-172E2D631A71}" srcOrd="3" destOrd="0" presId="urn:microsoft.com/office/officeart/2005/8/layout/process1"/>
    <dgm:cxn modelId="{0AD22262-9521-4386-9F8B-D80AD23EDDEE}" type="presParOf" srcId="{B8E6A665-0C52-496E-AF3C-172E2D631A71}" destId="{F62A6524-0240-4679-81E7-7D832BB903A4}" srcOrd="0" destOrd="0" presId="urn:microsoft.com/office/officeart/2005/8/layout/process1"/>
    <dgm:cxn modelId="{72C472A9-133C-4FAB-8C3D-CF5FCF5F3D90}" type="presParOf" srcId="{167BDE34-3044-4D0C-A4AC-1E673FCD9F09}" destId="{86683BDD-BD31-47B2-BA4A-4F78A9BAB864}" srcOrd="4" destOrd="0" presId="urn:microsoft.com/office/officeart/2005/8/layout/process1"/>
    <dgm:cxn modelId="{E5B9CE14-29D2-405F-941B-EAD89897DB67}" type="presParOf" srcId="{167BDE34-3044-4D0C-A4AC-1E673FCD9F09}" destId="{41322250-B579-4919-B68F-CB3807CFEE5C}" srcOrd="5" destOrd="0" presId="urn:microsoft.com/office/officeart/2005/8/layout/process1"/>
    <dgm:cxn modelId="{E6337E79-EA31-4EE0-8CD0-1CDC5B88C656}" type="presParOf" srcId="{41322250-B579-4919-B68F-CB3807CFEE5C}" destId="{8A5C1C1C-6A5B-4117-822F-24D2C7A7E995}" srcOrd="0" destOrd="0" presId="urn:microsoft.com/office/officeart/2005/8/layout/process1"/>
    <dgm:cxn modelId="{0A3EF59C-C1CF-4DB3-9701-56F6CB24017E}" type="presParOf" srcId="{167BDE34-3044-4D0C-A4AC-1E673FCD9F09}" destId="{A18AD3FC-599C-4DDE-BCBF-B2F6D6106872}"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F14920-4B95-4533-9EF8-106AB973B5C6}" type="doc">
      <dgm:prSet loTypeId="urn:microsoft.com/office/officeart/2005/8/layout/process1" loCatId="process" qsTypeId="urn:microsoft.com/office/officeart/2005/8/quickstyle/simple1" qsCatId="simple" csTypeId="urn:microsoft.com/office/officeart/2005/8/colors/accent1_2" csCatId="accent1" phldr="1"/>
      <dgm:spPr/>
    </dgm:pt>
    <dgm:pt modelId="{8E7F87B6-DBCB-4BC0-BCB7-7837E4521E30}">
      <dgm:prSet phldrT="[Text]" custT="1"/>
      <dgm:spPr/>
      <dgm:t>
        <a:bodyPr/>
        <a:lstStyle/>
        <a:p>
          <a:r>
            <a:rPr lang="sv-SE" sz="1800" b="1"/>
            <a:t>Arbetsinstruktion</a:t>
          </a:r>
        </a:p>
      </dgm:t>
    </dgm:pt>
    <dgm:pt modelId="{17EC1966-2156-4788-A354-A2BBD6F64995}" type="parTrans" cxnId="{9ADE553D-5855-4F31-9508-84A83E685573}">
      <dgm:prSet/>
      <dgm:spPr/>
      <dgm:t>
        <a:bodyPr/>
        <a:lstStyle/>
        <a:p>
          <a:endParaRPr lang="sv-SE"/>
        </a:p>
      </dgm:t>
    </dgm:pt>
    <dgm:pt modelId="{AA4FCCCC-2469-4ACD-A4AD-7168AA418E58}" type="sibTrans" cxnId="{9ADE553D-5855-4F31-9508-84A83E685573}">
      <dgm:prSet/>
      <dgm:spPr/>
      <dgm:t>
        <a:bodyPr/>
        <a:lstStyle/>
        <a:p>
          <a:endParaRPr lang="sv-SE"/>
        </a:p>
      </dgm:t>
    </dgm:pt>
    <dgm:pt modelId="{64EA3D2C-AA7C-4AA9-985F-33D331B91A53}">
      <dgm:prSet phldrT="[Text]" custT="1"/>
      <dgm:spPr/>
      <dgm:t>
        <a:bodyPr/>
        <a:lstStyle/>
        <a:p>
          <a:r>
            <a:rPr lang="sv-SE" sz="1800" b="1"/>
            <a:t>Intresseanmälan</a:t>
          </a:r>
        </a:p>
      </dgm:t>
    </dgm:pt>
    <dgm:pt modelId="{AF8D0777-77C7-418C-BB47-32D1BA779043}" type="parTrans" cxnId="{B6E58E91-0E04-409E-BF11-C89858ACD3C1}">
      <dgm:prSet/>
      <dgm:spPr/>
      <dgm:t>
        <a:bodyPr/>
        <a:lstStyle/>
        <a:p>
          <a:endParaRPr lang="sv-SE"/>
        </a:p>
      </dgm:t>
    </dgm:pt>
    <dgm:pt modelId="{AC0E9B08-E2A9-44D6-B73D-06A5ABE07E73}" type="sibTrans" cxnId="{B6E58E91-0E04-409E-BF11-C89858ACD3C1}">
      <dgm:prSet/>
      <dgm:spPr/>
      <dgm:t>
        <a:bodyPr/>
        <a:lstStyle/>
        <a:p>
          <a:endParaRPr lang="sv-SE"/>
        </a:p>
      </dgm:t>
    </dgm:pt>
    <dgm:pt modelId="{22931048-F74A-47C6-B6E7-8FB6B2CD4B6E}">
      <dgm:prSet phldrT="[Text]" custT="1"/>
      <dgm:spPr/>
      <dgm:t>
        <a:bodyPr/>
        <a:lstStyle/>
        <a:p>
          <a:r>
            <a:rPr lang="sv-SE" sz="1800" b="1"/>
            <a:t>Startdatum</a:t>
          </a:r>
        </a:p>
      </dgm:t>
    </dgm:pt>
    <dgm:pt modelId="{2BB092C0-96F6-40BD-A1A0-BAB3AE0A08A5}" type="parTrans" cxnId="{B3986FE0-915A-4997-93DE-8F5FC281E398}">
      <dgm:prSet/>
      <dgm:spPr/>
      <dgm:t>
        <a:bodyPr/>
        <a:lstStyle/>
        <a:p>
          <a:endParaRPr lang="sv-SE"/>
        </a:p>
      </dgm:t>
    </dgm:pt>
    <dgm:pt modelId="{B6E2B170-4F76-470F-8A2A-CA90DADFA00C}" type="sibTrans" cxnId="{B3986FE0-915A-4997-93DE-8F5FC281E398}">
      <dgm:prSet/>
      <dgm:spPr/>
      <dgm:t>
        <a:bodyPr/>
        <a:lstStyle/>
        <a:p>
          <a:endParaRPr lang="sv-SE"/>
        </a:p>
      </dgm:t>
    </dgm:pt>
    <dgm:pt modelId="{55A95E91-8193-4C87-8857-0CCAB633C94C}">
      <dgm:prSet phldrT="[Text]" custT="1"/>
      <dgm:spPr/>
      <dgm:t>
        <a:bodyPr/>
        <a:lstStyle/>
        <a:p>
          <a:r>
            <a:rPr lang="sv-SE" sz="1800" b="1"/>
            <a:t>Praktisk hantering</a:t>
          </a:r>
        </a:p>
      </dgm:t>
    </dgm:pt>
    <dgm:pt modelId="{68CA545B-C59C-4AE5-876F-D0F96D59C49B}" type="parTrans" cxnId="{E9E593F5-3F83-4042-B907-855B05618B26}">
      <dgm:prSet/>
      <dgm:spPr/>
      <dgm:t>
        <a:bodyPr/>
        <a:lstStyle/>
        <a:p>
          <a:endParaRPr lang="sv-SE"/>
        </a:p>
      </dgm:t>
    </dgm:pt>
    <dgm:pt modelId="{D05034E0-872B-478B-AB31-3A5D680F3101}" type="sibTrans" cxnId="{E9E593F5-3F83-4042-B907-855B05618B26}">
      <dgm:prSet/>
      <dgm:spPr/>
      <dgm:t>
        <a:bodyPr/>
        <a:lstStyle/>
        <a:p>
          <a:endParaRPr lang="sv-SE"/>
        </a:p>
      </dgm:t>
    </dgm:pt>
    <dgm:pt modelId="{167BDE34-3044-4D0C-A4AC-1E673FCD9F09}" type="pres">
      <dgm:prSet presAssocID="{5FF14920-4B95-4533-9EF8-106AB973B5C6}" presName="Name0" presStyleCnt="0">
        <dgm:presLayoutVars>
          <dgm:dir/>
          <dgm:resizeHandles val="exact"/>
        </dgm:presLayoutVars>
      </dgm:prSet>
      <dgm:spPr/>
    </dgm:pt>
    <dgm:pt modelId="{A18AD3FC-599C-4DDE-BCBF-B2F6D6106872}" type="pres">
      <dgm:prSet presAssocID="{8E7F87B6-DBCB-4BC0-BCB7-7837E4521E30}" presName="node" presStyleLbl="node1" presStyleIdx="0" presStyleCnt="4" custLinFactNeighborY="-1550">
        <dgm:presLayoutVars>
          <dgm:bulletEnabled val="1"/>
        </dgm:presLayoutVars>
      </dgm:prSet>
      <dgm:spPr/>
    </dgm:pt>
    <dgm:pt modelId="{03C39518-84B7-46E9-A7FD-7D926748CDF3}" type="pres">
      <dgm:prSet presAssocID="{AA4FCCCC-2469-4ACD-A4AD-7168AA418E58}" presName="sibTrans" presStyleLbl="sibTrans2D1" presStyleIdx="0" presStyleCnt="3"/>
      <dgm:spPr/>
    </dgm:pt>
    <dgm:pt modelId="{59383D7E-0A49-4B9F-8078-F053E39772E9}" type="pres">
      <dgm:prSet presAssocID="{AA4FCCCC-2469-4ACD-A4AD-7168AA418E58}" presName="connectorText" presStyleLbl="sibTrans2D1" presStyleIdx="0" presStyleCnt="3"/>
      <dgm:spPr/>
    </dgm:pt>
    <dgm:pt modelId="{8CE7A1F1-551F-4045-B3F5-B5FD4A88119C}" type="pres">
      <dgm:prSet presAssocID="{64EA3D2C-AA7C-4AA9-985F-33D331B91A53}" presName="node" presStyleLbl="node1" presStyleIdx="1" presStyleCnt="4">
        <dgm:presLayoutVars>
          <dgm:bulletEnabled val="1"/>
        </dgm:presLayoutVars>
      </dgm:prSet>
      <dgm:spPr/>
    </dgm:pt>
    <dgm:pt modelId="{D8C5D231-4F67-4492-98ED-012D84090A0B}" type="pres">
      <dgm:prSet presAssocID="{AC0E9B08-E2A9-44D6-B73D-06A5ABE07E73}" presName="sibTrans" presStyleLbl="sibTrans2D1" presStyleIdx="1" presStyleCnt="3"/>
      <dgm:spPr/>
    </dgm:pt>
    <dgm:pt modelId="{D099BD6F-E21B-4204-A9BC-F4780133EE72}" type="pres">
      <dgm:prSet presAssocID="{AC0E9B08-E2A9-44D6-B73D-06A5ABE07E73}" presName="connectorText" presStyleLbl="sibTrans2D1" presStyleIdx="1" presStyleCnt="3"/>
      <dgm:spPr/>
    </dgm:pt>
    <dgm:pt modelId="{86DD1CEA-B9F2-4079-B712-5FC863737FFC}" type="pres">
      <dgm:prSet presAssocID="{22931048-F74A-47C6-B6E7-8FB6B2CD4B6E}" presName="node" presStyleLbl="node1" presStyleIdx="2" presStyleCnt="4">
        <dgm:presLayoutVars>
          <dgm:bulletEnabled val="1"/>
        </dgm:presLayoutVars>
      </dgm:prSet>
      <dgm:spPr/>
    </dgm:pt>
    <dgm:pt modelId="{74D0B43B-A5AA-466B-9D25-D86E95B369F9}" type="pres">
      <dgm:prSet presAssocID="{B6E2B170-4F76-470F-8A2A-CA90DADFA00C}" presName="sibTrans" presStyleLbl="sibTrans2D1" presStyleIdx="2" presStyleCnt="3"/>
      <dgm:spPr/>
    </dgm:pt>
    <dgm:pt modelId="{2212A929-1A75-481E-B229-A9029D9DA688}" type="pres">
      <dgm:prSet presAssocID="{B6E2B170-4F76-470F-8A2A-CA90DADFA00C}" presName="connectorText" presStyleLbl="sibTrans2D1" presStyleIdx="2" presStyleCnt="3"/>
      <dgm:spPr/>
    </dgm:pt>
    <dgm:pt modelId="{3C06399E-7EBA-4B05-939A-71B2FF62A320}" type="pres">
      <dgm:prSet presAssocID="{55A95E91-8193-4C87-8857-0CCAB633C94C}" presName="node" presStyleLbl="node1" presStyleIdx="3" presStyleCnt="4">
        <dgm:presLayoutVars>
          <dgm:bulletEnabled val="1"/>
        </dgm:presLayoutVars>
      </dgm:prSet>
      <dgm:spPr/>
    </dgm:pt>
  </dgm:ptLst>
  <dgm:cxnLst>
    <dgm:cxn modelId="{83D5D006-AB47-4E10-907B-16045C730F42}" type="presOf" srcId="{5FF14920-4B95-4533-9EF8-106AB973B5C6}" destId="{167BDE34-3044-4D0C-A4AC-1E673FCD9F09}" srcOrd="0" destOrd="0" presId="urn:microsoft.com/office/officeart/2005/8/layout/process1"/>
    <dgm:cxn modelId="{9ADE553D-5855-4F31-9508-84A83E685573}" srcId="{5FF14920-4B95-4533-9EF8-106AB973B5C6}" destId="{8E7F87B6-DBCB-4BC0-BCB7-7837E4521E30}" srcOrd="0" destOrd="0" parTransId="{17EC1966-2156-4788-A354-A2BBD6F64995}" sibTransId="{AA4FCCCC-2469-4ACD-A4AD-7168AA418E58}"/>
    <dgm:cxn modelId="{854F5C51-F03B-4223-8EA1-2E07D9D1D4E3}" type="presOf" srcId="{64EA3D2C-AA7C-4AA9-985F-33D331B91A53}" destId="{8CE7A1F1-551F-4045-B3F5-B5FD4A88119C}" srcOrd="0" destOrd="0" presId="urn:microsoft.com/office/officeart/2005/8/layout/process1"/>
    <dgm:cxn modelId="{FF0ADB72-F287-42F3-9778-043BB9F2AC92}" type="presOf" srcId="{AC0E9B08-E2A9-44D6-B73D-06A5ABE07E73}" destId="{D8C5D231-4F67-4492-98ED-012D84090A0B}" srcOrd="0" destOrd="0" presId="urn:microsoft.com/office/officeart/2005/8/layout/process1"/>
    <dgm:cxn modelId="{FFFAAF78-D712-4615-9E28-EE1AFA150365}" type="presOf" srcId="{55A95E91-8193-4C87-8857-0CCAB633C94C}" destId="{3C06399E-7EBA-4B05-939A-71B2FF62A320}" srcOrd="0" destOrd="0" presId="urn:microsoft.com/office/officeart/2005/8/layout/process1"/>
    <dgm:cxn modelId="{383B9459-627B-45C3-9CB2-352BF6C2F763}" type="presOf" srcId="{AA4FCCCC-2469-4ACD-A4AD-7168AA418E58}" destId="{59383D7E-0A49-4B9F-8078-F053E39772E9}" srcOrd="1" destOrd="0" presId="urn:microsoft.com/office/officeart/2005/8/layout/process1"/>
    <dgm:cxn modelId="{B6E58E91-0E04-409E-BF11-C89858ACD3C1}" srcId="{5FF14920-4B95-4533-9EF8-106AB973B5C6}" destId="{64EA3D2C-AA7C-4AA9-985F-33D331B91A53}" srcOrd="1" destOrd="0" parTransId="{AF8D0777-77C7-418C-BB47-32D1BA779043}" sibTransId="{AC0E9B08-E2A9-44D6-B73D-06A5ABE07E73}"/>
    <dgm:cxn modelId="{EF1C3A9E-5CFB-4018-8856-A60E15D97587}" type="presOf" srcId="{B6E2B170-4F76-470F-8A2A-CA90DADFA00C}" destId="{2212A929-1A75-481E-B229-A9029D9DA688}" srcOrd="1" destOrd="0" presId="urn:microsoft.com/office/officeart/2005/8/layout/process1"/>
    <dgm:cxn modelId="{A84CE6C2-BA07-43E3-8805-A0607EC666A9}" type="presOf" srcId="{8E7F87B6-DBCB-4BC0-BCB7-7837E4521E30}" destId="{A18AD3FC-599C-4DDE-BCBF-B2F6D6106872}" srcOrd="0" destOrd="0" presId="urn:microsoft.com/office/officeart/2005/8/layout/process1"/>
    <dgm:cxn modelId="{D03FCFC3-7C77-47DD-B5D1-524E1136476D}" type="presOf" srcId="{AA4FCCCC-2469-4ACD-A4AD-7168AA418E58}" destId="{03C39518-84B7-46E9-A7FD-7D926748CDF3}" srcOrd="0" destOrd="0" presId="urn:microsoft.com/office/officeart/2005/8/layout/process1"/>
    <dgm:cxn modelId="{5B556FDF-93FE-45F1-A94B-C34198699E9B}" type="presOf" srcId="{22931048-F74A-47C6-B6E7-8FB6B2CD4B6E}" destId="{86DD1CEA-B9F2-4079-B712-5FC863737FFC}" srcOrd="0" destOrd="0" presId="urn:microsoft.com/office/officeart/2005/8/layout/process1"/>
    <dgm:cxn modelId="{B3986FE0-915A-4997-93DE-8F5FC281E398}" srcId="{5FF14920-4B95-4533-9EF8-106AB973B5C6}" destId="{22931048-F74A-47C6-B6E7-8FB6B2CD4B6E}" srcOrd="2" destOrd="0" parTransId="{2BB092C0-96F6-40BD-A1A0-BAB3AE0A08A5}" sibTransId="{B6E2B170-4F76-470F-8A2A-CA90DADFA00C}"/>
    <dgm:cxn modelId="{F78B0DF3-B3F3-47B6-ABE4-FCF06B26F1E8}" type="presOf" srcId="{B6E2B170-4F76-470F-8A2A-CA90DADFA00C}" destId="{74D0B43B-A5AA-466B-9D25-D86E95B369F9}" srcOrd="0" destOrd="0" presId="urn:microsoft.com/office/officeart/2005/8/layout/process1"/>
    <dgm:cxn modelId="{E9E593F5-3F83-4042-B907-855B05618B26}" srcId="{5FF14920-4B95-4533-9EF8-106AB973B5C6}" destId="{55A95E91-8193-4C87-8857-0CCAB633C94C}" srcOrd="3" destOrd="0" parTransId="{68CA545B-C59C-4AE5-876F-D0F96D59C49B}" sibTransId="{D05034E0-872B-478B-AB31-3A5D680F3101}"/>
    <dgm:cxn modelId="{D8659DFF-59B4-4EF5-A8B7-793689002C45}" type="presOf" srcId="{AC0E9B08-E2A9-44D6-B73D-06A5ABE07E73}" destId="{D099BD6F-E21B-4204-A9BC-F4780133EE72}" srcOrd="1" destOrd="0" presId="urn:microsoft.com/office/officeart/2005/8/layout/process1"/>
    <dgm:cxn modelId="{0A3EF59C-C1CF-4DB3-9701-56F6CB24017E}" type="presParOf" srcId="{167BDE34-3044-4D0C-A4AC-1E673FCD9F09}" destId="{A18AD3FC-599C-4DDE-BCBF-B2F6D6106872}" srcOrd="0" destOrd="0" presId="urn:microsoft.com/office/officeart/2005/8/layout/process1"/>
    <dgm:cxn modelId="{4CE2A550-3532-45AD-BE7E-A4895B55F73A}" type="presParOf" srcId="{167BDE34-3044-4D0C-A4AC-1E673FCD9F09}" destId="{03C39518-84B7-46E9-A7FD-7D926748CDF3}" srcOrd="1" destOrd="0" presId="urn:microsoft.com/office/officeart/2005/8/layout/process1"/>
    <dgm:cxn modelId="{9E9F3F71-57F7-4CD5-8CBE-C9BA57828CC4}" type="presParOf" srcId="{03C39518-84B7-46E9-A7FD-7D926748CDF3}" destId="{59383D7E-0A49-4B9F-8078-F053E39772E9}" srcOrd="0" destOrd="0" presId="urn:microsoft.com/office/officeart/2005/8/layout/process1"/>
    <dgm:cxn modelId="{7995E2BA-A3CC-44DA-92BB-AA47DDD2F595}" type="presParOf" srcId="{167BDE34-3044-4D0C-A4AC-1E673FCD9F09}" destId="{8CE7A1F1-551F-4045-B3F5-B5FD4A88119C}" srcOrd="2" destOrd="0" presId="urn:microsoft.com/office/officeart/2005/8/layout/process1"/>
    <dgm:cxn modelId="{3E12E105-7290-4F8A-B915-DD49E5471460}" type="presParOf" srcId="{167BDE34-3044-4D0C-A4AC-1E673FCD9F09}" destId="{D8C5D231-4F67-4492-98ED-012D84090A0B}" srcOrd="3" destOrd="0" presId="urn:microsoft.com/office/officeart/2005/8/layout/process1"/>
    <dgm:cxn modelId="{A9926D15-97A6-4666-8CD8-E12D7D6BB3AC}" type="presParOf" srcId="{D8C5D231-4F67-4492-98ED-012D84090A0B}" destId="{D099BD6F-E21B-4204-A9BC-F4780133EE72}" srcOrd="0" destOrd="0" presId="urn:microsoft.com/office/officeart/2005/8/layout/process1"/>
    <dgm:cxn modelId="{66253C52-66FB-4426-9BCA-31830338201A}" type="presParOf" srcId="{167BDE34-3044-4D0C-A4AC-1E673FCD9F09}" destId="{86DD1CEA-B9F2-4079-B712-5FC863737FFC}" srcOrd="4" destOrd="0" presId="urn:microsoft.com/office/officeart/2005/8/layout/process1"/>
    <dgm:cxn modelId="{D7EBA9A9-C03D-46B9-88DC-C5127588EBCB}" type="presParOf" srcId="{167BDE34-3044-4D0C-A4AC-1E673FCD9F09}" destId="{74D0B43B-A5AA-466B-9D25-D86E95B369F9}" srcOrd="5" destOrd="0" presId="urn:microsoft.com/office/officeart/2005/8/layout/process1"/>
    <dgm:cxn modelId="{C07E9222-20A5-4434-9B15-EDF876111001}" type="presParOf" srcId="{74D0B43B-A5AA-466B-9D25-D86E95B369F9}" destId="{2212A929-1A75-481E-B229-A9029D9DA688}" srcOrd="0" destOrd="0" presId="urn:microsoft.com/office/officeart/2005/8/layout/process1"/>
    <dgm:cxn modelId="{5EB966FB-2AB2-47BD-9D36-A62B5A0AEBC4}" type="presParOf" srcId="{167BDE34-3044-4D0C-A4AC-1E673FCD9F09}" destId="{3C06399E-7EBA-4B05-939A-71B2FF62A320}" srcOrd="6"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F14920-4B95-4533-9EF8-106AB973B5C6}" type="doc">
      <dgm:prSet loTypeId="urn:microsoft.com/office/officeart/2005/8/layout/process1" loCatId="process" qsTypeId="urn:microsoft.com/office/officeart/2005/8/quickstyle/simple1" qsCatId="simple" csTypeId="urn:microsoft.com/office/officeart/2005/8/colors/accent1_2" csCatId="accent1" phldr="1"/>
      <dgm:spPr/>
    </dgm:pt>
    <dgm:pt modelId="{FBE386BA-C4CF-43EE-A73E-0791CB506C0D}">
      <dgm:prSet phldrT="[Text]" custT="1"/>
      <dgm:spPr/>
      <dgm:t>
        <a:bodyPr/>
        <a:lstStyle/>
        <a:p>
          <a:r>
            <a:rPr lang="sv-SE" sz="1800" b="1"/>
            <a:t>Uppföljning och utvärdering</a:t>
          </a:r>
        </a:p>
      </dgm:t>
    </dgm:pt>
    <dgm:pt modelId="{D7536F28-7D1D-4B6C-A9B9-0C59105A9FF3}" type="parTrans" cxnId="{0D4D93F1-DB3B-44F8-ADF6-9BF7C3E41FBA}">
      <dgm:prSet/>
      <dgm:spPr/>
      <dgm:t>
        <a:bodyPr/>
        <a:lstStyle/>
        <a:p>
          <a:endParaRPr lang="sv-SE"/>
        </a:p>
      </dgm:t>
    </dgm:pt>
    <dgm:pt modelId="{335C6AAC-57EA-487F-BBA4-241A019F9198}" type="sibTrans" cxnId="{0D4D93F1-DB3B-44F8-ADF6-9BF7C3E41FBA}">
      <dgm:prSet/>
      <dgm:spPr/>
      <dgm:t>
        <a:bodyPr/>
        <a:lstStyle/>
        <a:p>
          <a:endParaRPr lang="sv-SE"/>
        </a:p>
      </dgm:t>
    </dgm:pt>
    <dgm:pt modelId="{167BDE34-3044-4D0C-A4AC-1E673FCD9F09}" type="pres">
      <dgm:prSet presAssocID="{5FF14920-4B95-4533-9EF8-106AB973B5C6}" presName="Name0" presStyleCnt="0">
        <dgm:presLayoutVars>
          <dgm:dir/>
          <dgm:resizeHandles val="exact"/>
        </dgm:presLayoutVars>
      </dgm:prSet>
      <dgm:spPr/>
    </dgm:pt>
    <dgm:pt modelId="{7DAA01EF-7FA6-4AD1-BF33-4E6572F02FFD}" type="pres">
      <dgm:prSet presAssocID="{FBE386BA-C4CF-43EE-A73E-0791CB506C0D}" presName="node" presStyleLbl="node1" presStyleIdx="0" presStyleCnt="1" custLinFactX="-40127" custLinFactNeighborX="-100000" custLinFactNeighborY="-12226">
        <dgm:presLayoutVars>
          <dgm:bulletEnabled val="1"/>
        </dgm:presLayoutVars>
      </dgm:prSet>
      <dgm:spPr/>
    </dgm:pt>
  </dgm:ptLst>
  <dgm:cxnLst>
    <dgm:cxn modelId="{83D5D006-AB47-4E10-907B-16045C730F42}" type="presOf" srcId="{5FF14920-4B95-4533-9EF8-106AB973B5C6}" destId="{167BDE34-3044-4D0C-A4AC-1E673FCD9F09}" srcOrd="0" destOrd="0" presId="urn:microsoft.com/office/officeart/2005/8/layout/process1"/>
    <dgm:cxn modelId="{865BD8CD-0192-4672-803A-502E662884E3}" type="presOf" srcId="{FBE386BA-C4CF-43EE-A73E-0791CB506C0D}" destId="{7DAA01EF-7FA6-4AD1-BF33-4E6572F02FFD}" srcOrd="0" destOrd="0" presId="urn:microsoft.com/office/officeart/2005/8/layout/process1"/>
    <dgm:cxn modelId="{0D4D93F1-DB3B-44F8-ADF6-9BF7C3E41FBA}" srcId="{5FF14920-4B95-4533-9EF8-106AB973B5C6}" destId="{FBE386BA-C4CF-43EE-A73E-0791CB506C0D}" srcOrd="0" destOrd="0" parTransId="{D7536F28-7D1D-4B6C-A9B9-0C59105A9FF3}" sibTransId="{335C6AAC-57EA-487F-BBA4-241A019F9198}"/>
    <dgm:cxn modelId="{24990882-B70D-4358-9EC5-2058838A8825}" type="presParOf" srcId="{167BDE34-3044-4D0C-A4AC-1E673FCD9F09}" destId="{7DAA01EF-7FA6-4AD1-BF33-4E6572F02FFD}" srcOrd="0"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BAB379-FB64-4819-9419-95D83F980158}">
      <dsp:nvSpPr>
        <dsp:cNvPr id="0" name=""/>
        <dsp:cNvSpPr/>
      </dsp:nvSpPr>
      <dsp:spPr>
        <a:xfrm>
          <a:off x="4875" y="90563"/>
          <a:ext cx="2131580" cy="1278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a:t>Uppbyggnad av organisation (organisationsträd)</a:t>
          </a:r>
        </a:p>
      </dsp:txBody>
      <dsp:txXfrm>
        <a:off x="42334" y="128022"/>
        <a:ext cx="2056662" cy="1204030"/>
      </dsp:txXfrm>
    </dsp:sp>
    <dsp:sp modelId="{DCB1B21D-810B-43CF-8A1F-4CC2FA55D14A}">
      <dsp:nvSpPr>
        <dsp:cNvPr id="0" name=""/>
        <dsp:cNvSpPr/>
      </dsp:nvSpPr>
      <dsp:spPr>
        <a:xfrm>
          <a:off x="2349613" y="465722"/>
          <a:ext cx="451895" cy="5286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a:off x="2349613" y="571448"/>
        <a:ext cx="316327" cy="317179"/>
      </dsp:txXfrm>
    </dsp:sp>
    <dsp:sp modelId="{6D72DAE0-BD2C-415D-A909-8D303849AF92}">
      <dsp:nvSpPr>
        <dsp:cNvPr id="0" name=""/>
        <dsp:cNvSpPr/>
      </dsp:nvSpPr>
      <dsp:spPr>
        <a:xfrm>
          <a:off x="2989087" y="90563"/>
          <a:ext cx="2131580" cy="1278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a:t>Befattningar &amp; kravprofil</a:t>
          </a:r>
        </a:p>
      </dsp:txBody>
      <dsp:txXfrm>
        <a:off x="3026546" y="128022"/>
        <a:ext cx="2056662" cy="1204030"/>
      </dsp:txXfrm>
    </dsp:sp>
    <dsp:sp modelId="{B8E6A665-0C52-496E-AF3C-172E2D631A71}">
      <dsp:nvSpPr>
        <dsp:cNvPr id="0" name=""/>
        <dsp:cNvSpPr/>
      </dsp:nvSpPr>
      <dsp:spPr>
        <a:xfrm>
          <a:off x="5333825" y="465722"/>
          <a:ext cx="451895" cy="5286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a:off x="5333825" y="571448"/>
        <a:ext cx="316327" cy="317179"/>
      </dsp:txXfrm>
    </dsp:sp>
    <dsp:sp modelId="{86683BDD-BD31-47B2-BA4A-4F78A9BAB864}">
      <dsp:nvSpPr>
        <dsp:cNvPr id="0" name=""/>
        <dsp:cNvSpPr/>
      </dsp:nvSpPr>
      <dsp:spPr>
        <a:xfrm>
          <a:off x="5973300" y="90563"/>
          <a:ext cx="2131580" cy="1278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a:t>Antal medarbetare på vilka befattningar &amp; vart</a:t>
          </a:r>
        </a:p>
      </dsp:txBody>
      <dsp:txXfrm>
        <a:off x="6010759" y="128022"/>
        <a:ext cx="2056662" cy="1204030"/>
      </dsp:txXfrm>
    </dsp:sp>
    <dsp:sp modelId="{41322250-B579-4919-B68F-CB3807CFEE5C}">
      <dsp:nvSpPr>
        <dsp:cNvPr id="0" name=""/>
        <dsp:cNvSpPr/>
      </dsp:nvSpPr>
      <dsp:spPr>
        <a:xfrm>
          <a:off x="8318038" y="465722"/>
          <a:ext cx="451895" cy="5286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a:off x="8318038" y="571448"/>
        <a:ext cx="316327" cy="317179"/>
      </dsp:txXfrm>
    </dsp:sp>
    <dsp:sp modelId="{A18AD3FC-599C-4DDE-BCBF-B2F6D6106872}">
      <dsp:nvSpPr>
        <dsp:cNvPr id="0" name=""/>
        <dsp:cNvSpPr/>
      </dsp:nvSpPr>
      <dsp:spPr>
        <a:xfrm>
          <a:off x="8957512" y="90563"/>
          <a:ext cx="2131580" cy="1278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a:t>Delegationsordning</a:t>
          </a:r>
        </a:p>
      </dsp:txBody>
      <dsp:txXfrm>
        <a:off x="8994971" y="128022"/>
        <a:ext cx="2056662" cy="12040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AD3FC-599C-4DDE-BCBF-B2F6D6106872}">
      <dsp:nvSpPr>
        <dsp:cNvPr id="0" name=""/>
        <dsp:cNvSpPr/>
      </dsp:nvSpPr>
      <dsp:spPr>
        <a:xfrm>
          <a:off x="4875" y="70740"/>
          <a:ext cx="2131580" cy="1278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a:t>Arbetsinstruktion</a:t>
          </a:r>
        </a:p>
      </dsp:txBody>
      <dsp:txXfrm>
        <a:off x="42334" y="108199"/>
        <a:ext cx="2056662" cy="1204030"/>
      </dsp:txXfrm>
    </dsp:sp>
    <dsp:sp modelId="{03C39518-84B7-46E9-A7FD-7D926748CDF3}">
      <dsp:nvSpPr>
        <dsp:cNvPr id="0" name=""/>
        <dsp:cNvSpPr/>
      </dsp:nvSpPr>
      <dsp:spPr>
        <a:xfrm rot="22836">
          <a:off x="2349608" y="455895"/>
          <a:ext cx="451904" cy="5286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sv-SE" sz="2300" kern="1200"/>
        </a:p>
      </dsp:txBody>
      <dsp:txXfrm>
        <a:off x="2349609" y="561171"/>
        <a:ext cx="316333" cy="317179"/>
      </dsp:txXfrm>
    </dsp:sp>
    <dsp:sp modelId="{8CE7A1F1-551F-4045-B3F5-B5FD4A88119C}">
      <dsp:nvSpPr>
        <dsp:cNvPr id="0" name=""/>
        <dsp:cNvSpPr/>
      </dsp:nvSpPr>
      <dsp:spPr>
        <a:xfrm>
          <a:off x="2989087" y="90563"/>
          <a:ext cx="2131580" cy="1278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a:t>Intresseanmälan</a:t>
          </a:r>
        </a:p>
      </dsp:txBody>
      <dsp:txXfrm>
        <a:off x="3026546" y="128022"/>
        <a:ext cx="2056662" cy="1204030"/>
      </dsp:txXfrm>
    </dsp:sp>
    <dsp:sp modelId="{D8C5D231-4F67-4492-98ED-012D84090A0B}">
      <dsp:nvSpPr>
        <dsp:cNvPr id="0" name=""/>
        <dsp:cNvSpPr/>
      </dsp:nvSpPr>
      <dsp:spPr>
        <a:xfrm>
          <a:off x="5333825" y="465722"/>
          <a:ext cx="451895" cy="5286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sv-SE" sz="2300" kern="1200"/>
        </a:p>
      </dsp:txBody>
      <dsp:txXfrm>
        <a:off x="5333825" y="571448"/>
        <a:ext cx="316327" cy="317179"/>
      </dsp:txXfrm>
    </dsp:sp>
    <dsp:sp modelId="{86DD1CEA-B9F2-4079-B712-5FC863737FFC}">
      <dsp:nvSpPr>
        <dsp:cNvPr id="0" name=""/>
        <dsp:cNvSpPr/>
      </dsp:nvSpPr>
      <dsp:spPr>
        <a:xfrm>
          <a:off x="5973300" y="90563"/>
          <a:ext cx="2131580" cy="1278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a:t>Startdatum</a:t>
          </a:r>
        </a:p>
      </dsp:txBody>
      <dsp:txXfrm>
        <a:off x="6010759" y="128022"/>
        <a:ext cx="2056662" cy="1204030"/>
      </dsp:txXfrm>
    </dsp:sp>
    <dsp:sp modelId="{74D0B43B-A5AA-466B-9D25-D86E95B369F9}">
      <dsp:nvSpPr>
        <dsp:cNvPr id="0" name=""/>
        <dsp:cNvSpPr/>
      </dsp:nvSpPr>
      <dsp:spPr>
        <a:xfrm>
          <a:off x="8318038" y="465722"/>
          <a:ext cx="451895" cy="5286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sv-SE" sz="2300" kern="1200"/>
        </a:p>
      </dsp:txBody>
      <dsp:txXfrm>
        <a:off x="8318038" y="571448"/>
        <a:ext cx="316327" cy="317179"/>
      </dsp:txXfrm>
    </dsp:sp>
    <dsp:sp modelId="{3C06399E-7EBA-4B05-939A-71B2FF62A320}">
      <dsp:nvSpPr>
        <dsp:cNvPr id="0" name=""/>
        <dsp:cNvSpPr/>
      </dsp:nvSpPr>
      <dsp:spPr>
        <a:xfrm>
          <a:off x="8957512" y="90563"/>
          <a:ext cx="2131580" cy="1278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a:t>Praktisk hantering</a:t>
          </a:r>
        </a:p>
      </dsp:txBody>
      <dsp:txXfrm>
        <a:off x="8994971" y="128022"/>
        <a:ext cx="2056662" cy="12040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AA01EF-7FA6-4AD1-BF33-4E6572F02FFD}">
      <dsp:nvSpPr>
        <dsp:cNvPr id="0" name=""/>
        <dsp:cNvSpPr/>
      </dsp:nvSpPr>
      <dsp:spPr>
        <a:xfrm>
          <a:off x="0" y="0"/>
          <a:ext cx="2119912" cy="12274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a:t>Uppföljning och utvärdering</a:t>
          </a:r>
        </a:p>
      </dsp:txBody>
      <dsp:txXfrm>
        <a:off x="35951" y="35951"/>
        <a:ext cx="2048010" cy="115554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B34A907-EAA3-4700-AB73-3FDE7AD6B0F1}" type="datetimeFigureOut">
              <a:rPr lang="sv-SE" smtClean="0"/>
              <a:t>2024-06-20</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F1ACDDA-ECDF-441D-AA30-F627962CB67D}" type="datetimeFigureOut">
              <a:rPr lang="sv-SE" smtClean="0"/>
              <a:t>2024-06-20</a:t>
            </a:fld>
            <a:endParaRPr lang="sv-SE"/>
          </a:p>
        </p:txBody>
      </p:sp>
      <p:sp>
        <p:nvSpPr>
          <p:cNvPr id="4" name="Platshållare för bildobjekt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2415635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2758648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Syfte med organisationsförändringen</a:t>
            </a:r>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3663901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2025740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Vad har vi klarat av, de gröna. Kommer göra nedslag lite senare på den </a:t>
            </a:r>
            <a:r>
              <a:rPr lang="sv-SE" i="1"/>
              <a:t>Antal medarbetare på vilka befattningar &amp; vart. </a:t>
            </a:r>
            <a:r>
              <a:rPr lang="sv-SE" i="0"/>
              <a:t>Nu är vi framme vid praktisk hantering.</a:t>
            </a:r>
          </a:p>
          <a:p>
            <a:r>
              <a:rPr lang="sv-SE" i="0"/>
              <a:t>Delegationsordningen och arbetsinstruktionen har varit uppe på samverkan, lite justeringar kommer göras och kommer sedan beslutas på socialnämnden innan den nya organisationen börjar gälla.</a:t>
            </a:r>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3474251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85750" indent="-285750">
              <a:buFont typeface="Arial" panose="020B0604020202020204" pitchFamily="34" charset="0"/>
              <a:buChar char="•"/>
            </a:pPr>
            <a:r>
              <a:rPr lang="sv-SE" dirty="0"/>
              <a:t>För alla chefstjänster i den nya organisationen har de som erbjuds tjänsten bli erbjuden sitt förstahandsval, förutom en som blir erbjuden sitt andrahandsval.</a:t>
            </a:r>
          </a:p>
          <a:p>
            <a:pPr marL="285750" indent="-285750">
              <a:buFont typeface="Arial" panose="020B0604020202020204" pitchFamily="34" charset="0"/>
              <a:buChar char="•"/>
            </a:pPr>
            <a:r>
              <a:rPr lang="sv-SE" dirty="0"/>
              <a:t>För övriga som kommer erbjudas en vakant tjänst kommer 26 bli erbjudna förstahandsval, 3 sitt andrahandsval, 3 sitt tredjehandsval, 1 sitt femtehandsval samt 3 ett erbjudande som de inte lämnat intresse för. Det innebär att närapå 3 </a:t>
            </a:r>
            <a:r>
              <a:rPr lang="sv-SE"/>
              <a:t>av fyra av </a:t>
            </a:r>
            <a:r>
              <a:rPr lang="sv-SE" dirty="0"/>
              <a:t>dessa blir erbjudna sitt förstahandsval.</a:t>
            </a:r>
          </a:p>
          <a:p>
            <a:pPr marL="285750" indent="-285750">
              <a:buFont typeface="Arial" panose="020B0604020202020204" pitchFamily="34" charset="0"/>
              <a:buChar char="•"/>
            </a:pPr>
            <a:r>
              <a:rPr lang="sv-SE" dirty="0"/>
              <a:t>6 vakanta tjänster som behöver rekryteras. Teamledare, enhetschef samt utredare då det saknades medarbetare som uppfyllde kravprofilen</a:t>
            </a:r>
          </a:p>
        </p:txBody>
      </p:sp>
      <p:sp>
        <p:nvSpPr>
          <p:cNvPr id="4" name="Platshållare för bildnumm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770132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ED05A-C00A-934D-FD35-5C7C4ED7BC2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379AD00-6D30-0A3B-EE00-2220C7730A5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5C8F931-DFB7-D3A3-FE97-5A5E901FC52C}"/>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437AC21E-7427-939F-42EC-9186B3D4BF19}"/>
              </a:ext>
            </a:extLst>
          </p:cNvPr>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3255724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21574-79BC-7AA6-854E-7AAD18C89EB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1F40B63-FC25-4D71-E863-FD548DBD8BA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1CCC2E8-9061-454F-E13C-8F39095AC058}"/>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0E3DFEBC-493F-0368-1BEB-B5D048519846}"/>
              </a:ext>
            </a:extLst>
          </p:cNvPr>
          <p:cNvSpPr>
            <a:spLocks noGrp="1"/>
          </p:cNvSpPr>
          <p:nvPr>
            <p:ph type="sldNum" sz="quarter" idx="5"/>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4031486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57A8C-727D-3A83-CAE2-91EC9F5920F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0158735-04D7-669D-8AF5-DFC363AE1F3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3270CAA-068E-BC59-F61E-95C53C44C3BB}"/>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A77B07F6-468A-1758-FD28-82FB12AE991E}"/>
              </a:ext>
            </a:extLst>
          </p:cNvPr>
          <p:cNvSpPr>
            <a:spLocks noGrp="1"/>
          </p:cNvSpPr>
          <p:nvPr>
            <p:ph type="sldNum" sz="quarter" idx="5"/>
          </p:nvPr>
        </p:nvSpPr>
        <p:spPr/>
        <p:txBody>
          <a:bodyPr/>
          <a:lstStyle/>
          <a:p>
            <a:fld id="{1A885D1D-61DE-406F-8114-F47C63AA3126}" type="slidenum">
              <a:rPr lang="sv-SE" smtClean="0"/>
              <a:t>10</a:t>
            </a:fld>
            <a:endParaRPr lang="sv-SE"/>
          </a:p>
        </p:txBody>
      </p:sp>
    </p:spTree>
    <p:extLst>
      <p:ext uri="{BB962C8B-B14F-4D97-AF65-F5344CB8AC3E}">
        <p14:creationId xmlns:p14="http://schemas.microsoft.com/office/powerpoint/2010/main" val="360824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11</a:t>
            </a:fld>
            <a:endParaRPr lang="sv-SE"/>
          </a:p>
        </p:txBody>
      </p:sp>
    </p:spTree>
    <p:extLst>
      <p:ext uri="{BB962C8B-B14F-4D97-AF65-F5344CB8AC3E}">
        <p14:creationId xmlns:p14="http://schemas.microsoft.com/office/powerpoint/2010/main" val="267020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12</a:t>
            </a:fld>
            <a:endParaRPr lang="sv-SE"/>
          </a:p>
        </p:txBody>
      </p:sp>
    </p:spTree>
    <p:extLst>
      <p:ext uri="{BB962C8B-B14F-4D97-AF65-F5344CB8AC3E}">
        <p14:creationId xmlns:p14="http://schemas.microsoft.com/office/powerpoint/2010/main" val="3224901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HR-organisationen förändras i denna organisationsförändring. Detta för att möta de krav som ställs i den nya organisationen.</a:t>
            </a:r>
          </a:p>
        </p:txBody>
      </p:sp>
      <p:sp>
        <p:nvSpPr>
          <p:cNvPr id="4" name="Platshållare för bildnummer 3"/>
          <p:cNvSpPr>
            <a:spLocks noGrp="1"/>
          </p:cNvSpPr>
          <p:nvPr>
            <p:ph type="sldNum" sz="quarter" idx="5"/>
          </p:nvPr>
        </p:nvSpPr>
        <p:spPr/>
        <p:txBody>
          <a:bodyPr/>
          <a:lstStyle/>
          <a:p>
            <a:fld id="{1A885D1D-61DE-406F-8114-F47C63AA3126}" type="slidenum">
              <a:rPr lang="sv-SE" smtClean="0"/>
              <a:t>13</a:t>
            </a:fld>
            <a:endParaRPr lang="sv-SE"/>
          </a:p>
        </p:txBody>
      </p:sp>
    </p:spTree>
    <p:extLst>
      <p:ext uri="{BB962C8B-B14F-4D97-AF65-F5344CB8AC3E}">
        <p14:creationId xmlns:p14="http://schemas.microsoft.com/office/powerpoint/2010/main" val="31783614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2024-06-20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1915684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2024-06-20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9625377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1560A13A-DB3F-4AD5-B6AF-BDA0278A0A39}" type="datetimeFigureOut">
              <a:rPr lang="sv-SE" smtClean="0"/>
              <a:t>2024-06-20</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8535310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737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68877" y="5488308"/>
            <a:ext cx="953999" cy="954992"/>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247303242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sidfot 6"/>
          <p:cNvSpPr>
            <a:spLocks noGrp="1"/>
          </p:cNvSpPr>
          <p:nvPr>
            <p:ph type="ftr" sz="quarter" idx="10"/>
          </p:nvPr>
        </p:nvSpPr>
        <p:spPr/>
        <p:txBody>
          <a:bodyPr/>
          <a:lstStyle/>
          <a:p>
            <a:r>
              <a:rPr lang="sv-SE"/>
              <a:t>Presentationsnamn</a:t>
            </a:r>
            <a:endParaRPr lang="sv-SE" sz="1067"/>
          </a:p>
        </p:txBody>
      </p:sp>
    </p:spTree>
    <p:extLst>
      <p:ext uri="{BB962C8B-B14F-4D97-AF65-F5344CB8AC3E}">
        <p14:creationId xmlns:p14="http://schemas.microsoft.com/office/powerpoint/2010/main" val="17989537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191444579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pic>
        <p:nvPicPr>
          <p:cNvPr id="6" name="Bild 5">
            <a:extLst>
              <a:ext uri="{FF2B5EF4-FFF2-40B4-BE49-F238E27FC236}">
                <a16:creationId xmlns:a16="http://schemas.microsoft.com/office/drawing/2014/main" id="{B14C4BAD-3ECA-CFF2-DE5B-135146EA76E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pic>
        <p:nvPicPr>
          <p:cNvPr id="4" name="Bild 3">
            <a:extLst>
              <a:ext uri="{FF2B5EF4-FFF2-40B4-BE49-F238E27FC236}">
                <a16:creationId xmlns:a16="http://schemas.microsoft.com/office/drawing/2014/main" id="{423476E8-78DB-0C20-9EA9-E1118E7FE99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p>
        </p:txBody>
      </p:sp>
      <p:pic>
        <p:nvPicPr>
          <p:cNvPr id="7" name="Bildobjekt 6">
            <a:extLst>
              <a:ext uri="{FF2B5EF4-FFF2-40B4-BE49-F238E27FC236}">
                <a16:creationId xmlns:a16="http://schemas.microsoft.com/office/drawing/2014/main" id="{03E0DEE2-831C-2D92-5DF1-D6D2FC2512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17173020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pic>
        <p:nvPicPr>
          <p:cNvPr id="7" name="Bildobjekt 6">
            <a:extLst>
              <a:ext uri="{FF2B5EF4-FFF2-40B4-BE49-F238E27FC236}">
                <a16:creationId xmlns:a16="http://schemas.microsoft.com/office/drawing/2014/main" id="{01DAEBCF-EC9C-96A0-630A-78C20B7D5B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3998446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6" name="Bildobjekt 5">
            <a:extLst>
              <a:ext uri="{FF2B5EF4-FFF2-40B4-BE49-F238E27FC236}">
                <a16:creationId xmlns:a16="http://schemas.microsoft.com/office/drawing/2014/main" id="{93063157-771C-F6C8-7F76-6142B337F8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1268413"/>
            <a:ext cx="910799" cy="910799"/>
          </a:xfrm>
          <a:prstGeom prst="rect">
            <a:avLst/>
          </a:prstGeom>
        </p:spPr>
      </p:pic>
    </p:spTree>
    <p:extLst>
      <p:ext uri="{BB962C8B-B14F-4D97-AF65-F5344CB8AC3E}">
        <p14:creationId xmlns:p14="http://schemas.microsoft.com/office/powerpoint/2010/main" val="8820152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17743556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ikonen för att lägga till innehåll</a:t>
            </a:r>
          </a:p>
          <a:p>
            <a:pPr lvl="1"/>
            <a:endParaRPr lang="sv-SE"/>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0180860D-BAC7-D497-A1A7-694C253D89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26443180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268073597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257609232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C9C19F31-180F-33B0-2F6D-6FF71076FE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5491201"/>
            <a:ext cx="910799" cy="910799"/>
          </a:xfrm>
          <a:prstGeom prst="rect">
            <a:avLst/>
          </a:prstGeom>
        </p:spPr>
      </p:pic>
    </p:spTree>
    <p:extLst>
      <p:ext uri="{BB962C8B-B14F-4D97-AF65-F5344CB8AC3E}">
        <p14:creationId xmlns:p14="http://schemas.microsoft.com/office/powerpoint/2010/main" val="285541628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pic>
        <p:nvPicPr>
          <p:cNvPr id="5" name="Bildobjekt 4">
            <a:extLst>
              <a:ext uri="{FF2B5EF4-FFF2-40B4-BE49-F238E27FC236}">
                <a16:creationId xmlns:a16="http://schemas.microsoft.com/office/drawing/2014/main" id="{A51F795E-1441-1477-A8CA-44A478A765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4000" y="5491200"/>
            <a:ext cx="910799" cy="910799"/>
          </a:xfrm>
          <a:prstGeom prst="rect">
            <a:avLst/>
          </a:prstGeom>
        </p:spPr>
      </p:pic>
    </p:spTree>
    <p:extLst>
      <p:ext uri="{BB962C8B-B14F-4D97-AF65-F5344CB8AC3E}">
        <p14:creationId xmlns:p14="http://schemas.microsoft.com/office/powerpoint/2010/main" val="374377472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sidfot 6"/>
          <p:cNvSpPr>
            <a:spLocks noGrp="1"/>
          </p:cNvSpPr>
          <p:nvPr>
            <p:ph type="ftr" sz="quarter" idx="10"/>
          </p:nvPr>
        </p:nvSpPr>
        <p:spPr/>
        <p:txBody>
          <a:bodyPr/>
          <a:lstStyle/>
          <a:p>
            <a:r>
              <a:rPr lang="sv-SE"/>
              <a:t>Presentationsnamn</a:t>
            </a:r>
            <a:endParaRPr lang="sv-SE" sz="1067"/>
          </a:p>
        </p:txBody>
      </p:sp>
    </p:spTree>
    <p:extLst>
      <p:ext uri="{BB962C8B-B14F-4D97-AF65-F5344CB8AC3E}">
        <p14:creationId xmlns:p14="http://schemas.microsoft.com/office/powerpoint/2010/main" val="23472220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p>
        </p:txBody>
      </p:sp>
    </p:spTree>
    <p:extLst>
      <p:ext uri="{BB962C8B-B14F-4D97-AF65-F5344CB8AC3E}">
        <p14:creationId xmlns:p14="http://schemas.microsoft.com/office/powerpoint/2010/main" val="200033677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cSld name="Tom">
    <p:bg>
      <p:bgPr>
        <a:solidFill>
          <a:srgbClr val="EC6707"/>
        </a:solidFill>
        <a:effectLst/>
      </p:bgPr>
    </p:bg>
    <p:spTree>
      <p:nvGrpSpPr>
        <p:cNvPr id="1" name=""/>
        <p:cNvGrpSpPr/>
        <p:nvPr/>
      </p:nvGrpSpPr>
      <p:grpSpPr>
        <a:xfrm>
          <a:off x="0" y="0"/>
          <a:ext cx="0" cy="0"/>
          <a:chOff x="0" y="0"/>
          <a:chExt cx="0" cy="0"/>
        </a:xfrm>
      </p:grpSpPr>
      <p:sp>
        <p:nvSpPr>
          <p:cNvPr id="2" name="Platshållare för datum 3"/>
          <p:cNvSpPr>
            <a:spLocks noGrp="1"/>
          </p:cNvSpPr>
          <p:nvPr>
            <p:ph type="dt" sz="half" idx="10"/>
          </p:nvPr>
        </p:nvSpPr>
        <p:spPr/>
        <p:txBody>
          <a:bodyPr/>
          <a:lstStyle>
            <a:lvl1pPr>
              <a:defRPr/>
            </a:lvl1pPr>
          </a:lstStyle>
          <a:p>
            <a:pPr>
              <a:defRPr/>
            </a:pPr>
            <a:fld id="{877FA946-3FAA-4D9D-B470-AAEB3DA12794}" type="datetime1">
              <a:rPr lang="sv-SE"/>
              <a:pPr>
                <a:defRPr/>
              </a:pPr>
              <a:t>2024-06-20</a:t>
            </a:fld>
            <a:endParaRPr lang="sv-SE"/>
          </a:p>
        </p:txBody>
      </p:sp>
      <p:sp>
        <p:nvSpPr>
          <p:cNvPr id="3" name="Platshållare för sidfot 4"/>
          <p:cNvSpPr>
            <a:spLocks noGrp="1"/>
          </p:cNvSpPr>
          <p:nvPr>
            <p:ph type="ftr" sz="quarter" idx="11"/>
          </p:nvPr>
        </p:nvSpPr>
        <p:spPr/>
        <p:txBody>
          <a:bodyPr/>
          <a:lstStyle>
            <a:lvl1pPr>
              <a:defRPr/>
            </a:lvl1pPr>
          </a:lstStyle>
          <a:p>
            <a:pPr>
              <a:defRPr/>
            </a:pPr>
            <a:r>
              <a:rPr lang="sv-SE"/>
              <a:t>Styrelse och FL ws oktober 2016</a:t>
            </a:r>
          </a:p>
        </p:txBody>
      </p:sp>
      <p:sp>
        <p:nvSpPr>
          <p:cNvPr id="4" name="Platshållare för bildnummer 5"/>
          <p:cNvSpPr>
            <a:spLocks noGrp="1"/>
          </p:cNvSpPr>
          <p:nvPr>
            <p:ph type="sldNum" sz="quarter" idx="12"/>
          </p:nvPr>
        </p:nvSpPr>
        <p:spPr/>
        <p:txBody>
          <a:bodyPr/>
          <a:lstStyle>
            <a:lvl1pPr>
              <a:defRPr/>
            </a:lvl1pPr>
          </a:lstStyle>
          <a:p>
            <a:pPr>
              <a:defRPr/>
            </a:pPr>
            <a:fld id="{8A81D26E-64E4-43AD-8F05-5DEBA4EB4CE2}" type="slidenum">
              <a:rPr lang="sv-SE"/>
              <a:pPr>
                <a:defRPr/>
              </a:pPr>
              <a:t>‹#›</a:t>
            </a:fld>
            <a:endParaRPr lang="sv-SE"/>
          </a:p>
        </p:txBody>
      </p:sp>
    </p:spTree>
    <p:extLst>
      <p:ext uri="{BB962C8B-B14F-4D97-AF65-F5344CB8AC3E}">
        <p14:creationId xmlns:p14="http://schemas.microsoft.com/office/powerpoint/2010/main" val="385042454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7294106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theme" Target="../theme/theme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theme" Target="../theme/theme5.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6" Type="http://schemas.openxmlformats.org/officeDocument/2006/relationships/theme" Target="../theme/theme6.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7.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 id="2147484313" r:id="rId13"/>
    <p:sldLayoutId id="2147484314" r:id="rId14"/>
    <p:sldLayoutId id="2147484315" r:id="rId15"/>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 id="2147484316" r:id="rId13"/>
    <p:sldLayoutId id="2147484317" r:id="rId14"/>
    <p:sldLayoutId id="2147484318" r:id="rId15"/>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754561782"/>
      </p:ext>
    </p:extLst>
  </p:cSld>
  <p:clrMap bg1="lt1" tx1="dk1" bg2="lt2" tx2="dk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 id="2147484332" r:id="rId12"/>
    <p:sldLayoutId id="2147484333" r:id="rId13"/>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7.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5.xml"/><Relationship Id="rId16" Type="http://schemas.openxmlformats.org/officeDocument/2006/relationships/diagramColors" Target="../diagrams/colors3.xml"/><Relationship Id="rId1" Type="http://schemas.openxmlformats.org/officeDocument/2006/relationships/slideLayout" Target="../slideLayouts/slideLayout6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4C22B-96D9-9EEC-53F5-CB204F92315C}"/>
            </a:ext>
          </a:extLst>
        </p:cNvPr>
        <p:cNvGrpSpPr/>
        <p:nvPr/>
      </p:nvGrpSpPr>
      <p:grpSpPr>
        <a:xfrm>
          <a:off x="0" y="0"/>
          <a:ext cx="0" cy="0"/>
          <a:chOff x="0" y="0"/>
          <a:chExt cx="0" cy="0"/>
        </a:xfrm>
      </p:grpSpPr>
      <p:sp>
        <p:nvSpPr>
          <p:cNvPr id="4" name="Underrubrik 3">
            <a:extLst>
              <a:ext uri="{FF2B5EF4-FFF2-40B4-BE49-F238E27FC236}">
                <a16:creationId xmlns:a16="http://schemas.microsoft.com/office/drawing/2014/main" id="{0CBF9166-EE02-FC02-105C-DB920D380811}"/>
              </a:ext>
            </a:extLst>
          </p:cNvPr>
          <p:cNvSpPr>
            <a:spLocks noGrp="1"/>
          </p:cNvSpPr>
          <p:nvPr>
            <p:ph type="subTitle" idx="1"/>
          </p:nvPr>
        </p:nvSpPr>
        <p:spPr/>
        <p:txBody>
          <a:bodyPr/>
          <a:lstStyle/>
          <a:p>
            <a:endParaRPr lang="sv-SE" dirty="0"/>
          </a:p>
        </p:txBody>
      </p:sp>
      <p:sp>
        <p:nvSpPr>
          <p:cNvPr id="3" name="Rubrik 2">
            <a:extLst>
              <a:ext uri="{FF2B5EF4-FFF2-40B4-BE49-F238E27FC236}">
                <a16:creationId xmlns:a16="http://schemas.microsoft.com/office/drawing/2014/main" id="{55435A07-E58D-7ADC-A22D-306348FB87D0}"/>
              </a:ext>
            </a:extLst>
          </p:cNvPr>
          <p:cNvSpPr>
            <a:spLocks noGrp="1"/>
          </p:cNvSpPr>
          <p:nvPr>
            <p:ph type="ctrTitle"/>
          </p:nvPr>
        </p:nvSpPr>
        <p:spPr>
          <a:xfrm>
            <a:off x="874713" y="3882902"/>
            <a:ext cx="9144000" cy="747897"/>
          </a:xfrm>
        </p:spPr>
        <p:txBody>
          <a:bodyPr/>
          <a:lstStyle/>
          <a:p>
            <a:r>
              <a:rPr lang="sv-SE" dirty="0"/>
              <a:t>Välkommen till Ledarforum!</a:t>
            </a:r>
          </a:p>
        </p:txBody>
      </p:sp>
      <p:sp>
        <p:nvSpPr>
          <p:cNvPr id="5" name="Platshållare för bild 4">
            <a:extLst>
              <a:ext uri="{FF2B5EF4-FFF2-40B4-BE49-F238E27FC236}">
                <a16:creationId xmlns:a16="http://schemas.microsoft.com/office/drawing/2014/main" id="{229832D1-7F02-C0B1-B44C-62036C56A8AC}"/>
              </a:ext>
            </a:extLst>
          </p:cNvPr>
          <p:cNvSpPr>
            <a:spLocks noGrp="1" noRot="1" noMove="1" noResize="1" noEditPoints="1" noAdjustHandles="1" noChangeArrowheads="1" noChangeShapeType="1"/>
          </p:cNvSpPr>
          <p:nvPr>
            <p:ph type="pic" sz="quarter" idx="10"/>
          </p:nvPr>
        </p:nvSpPr>
        <p:spPr/>
        <p:txBody>
          <a:bodyPr/>
          <a:lstStyle/>
          <a:p>
            <a:endParaRPr lang="sv-SE"/>
          </a:p>
        </p:txBody>
      </p:sp>
    </p:spTree>
    <p:extLst>
      <p:ext uri="{BB962C8B-B14F-4D97-AF65-F5344CB8AC3E}">
        <p14:creationId xmlns:p14="http://schemas.microsoft.com/office/powerpoint/2010/main" val="3966733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4C22B-96D9-9EEC-53F5-CB204F92315C}"/>
            </a:ext>
          </a:extLst>
        </p:cNvPr>
        <p:cNvGrpSpPr/>
        <p:nvPr/>
      </p:nvGrpSpPr>
      <p:grpSpPr>
        <a:xfrm>
          <a:off x="0" y="0"/>
          <a:ext cx="0" cy="0"/>
          <a:chOff x="0" y="0"/>
          <a:chExt cx="0" cy="0"/>
        </a:xfrm>
      </p:grpSpPr>
      <p:sp>
        <p:nvSpPr>
          <p:cNvPr id="4" name="Underrubrik 3">
            <a:extLst>
              <a:ext uri="{FF2B5EF4-FFF2-40B4-BE49-F238E27FC236}">
                <a16:creationId xmlns:a16="http://schemas.microsoft.com/office/drawing/2014/main" id="{0CBF9166-EE02-FC02-105C-DB920D380811}"/>
              </a:ext>
            </a:extLst>
          </p:cNvPr>
          <p:cNvSpPr>
            <a:spLocks noGrp="1"/>
          </p:cNvSpPr>
          <p:nvPr>
            <p:ph type="subTitle" idx="1"/>
          </p:nvPr>
        </p:nvSpPr>
        <p:spPr/>
        <p:txBody>
          <a:bodyPr/>
          <a:lstStyle/>
          <a:p>
            <a:r>
              <a:rPr lang="sv-SE"/>
              <a:t>2024-06-20, Ledarforum</a:t>
            </a:r>
          </a:p>
        </p:txBody>
      </p:sp>
      <p:sp>
        <p:nvSpPr>
          <p:cNvPr id="3" name="Rubrik 2">
            <a:extLst>
              <a:ext uri="{FF2B5EF4-FFF2-40B4-BE49-F238E27FC236}">
                <a16:creationId xmlns:a16="http://schemas.microsoft.com/office/drawing/2014/main" id="{55435A07-E58D-7ADC-A22D-306348FB87D0}"/>
              </a:ext>
            </a:extLst>
          </p:cNvPr>
          <p:cNvSpPr>
            <a:spLocks noGrp="1"/>
          </p:cNvSpPr>
          <p:nvPr>
            <p:ph type="ctrTitle"/>
          </p:nvPr>
        </p:nvSpPr>
        <p:spPr>
          <a:xfrm>
            <a:off x="874713" y="3882902"/>
            <a:ext cx="9144000" cy="1495794"/>
          </a:xfrm>
        </p:spPr>
        <p:txBody>
          <a:bodyPr/>
          <a:lstStyle/>
          <a:p>
            <a:r>
              <a:rPr lang="sv-SE"/>
              <a:t>Nuläge organisationsförändringen</a:t>
            </a:r>
          </a:p>
        </p:txBody>
      </p:sp>
      <p:sp>
        <p:nvSpPr>
          <p:cNvPr id="5" name="Platshållare för bild 4">
            <a:extLst>
              <a:ext uri="{FF2B5EF4-FFF2-40B4-BE49-F238E27FC236}">
                <a16:creationId xmlns:a16="http://schemas.microsoft.com/office/drawing/2014/main" id="{229832D1-7F02-C0B1-B44C-62036C56A8AC}"/>
              </a:ext>
            </a:extLst>
          </p:cNvPr>
          <p:cNvSpPr>
            <a:spLocks noGrp="1" noRot="1" noMove="1" noResize="1" noEditPoints="1" noAdjustHandles="1" noChangeArrowheads="1" noChangeShapeType="1"/>
          </p:cNvSpPr>
          <p:nvPr>
            <p:ph type="pic" sz="quarter" idx="10"/>
          </p:nvPr>
        </p:nvSpPr>
        <p:spPr/>
        <p:txBody>
          <a:bodyPr/>
          <a:lstStyle/>
          <a:p>
            <a:endParaRPr lang="sv-SE"/>
          </a:p>
        </p:txBody>
      </p:sp>
    </p:spTree>
    <p:extLst>
      <p:ext uri="{BB962C8B-B14F-4D97-AF65-F5344CB8AC3E}">
        <p14:creationId xmlns:p14="http://schemas.microsoft.com/office/powerpoint/2010/main" val="1717291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CA3076BA-5496-D216-999E-3B748B9B17CE}"/>
              </a:ext>
            </a:extLst>
          </p:cNvPr>
          <p:cNvSpPr>
            <a:spLocks noGrp="1"/>
          </p:cNvSpPr>
          <p:nvPr>
            <p:ph type="body" sz="half" idx="2"/>
          </p:nvPr>
        </p:nvSpPr>
        <p:spPr>
          <a:xfrm>
            <a:off x="874712" y="1440000"/>
            <a:ext cx="9576883" cy="2291360"/>
          </a:xfrm>
        </p:spPr>
        <p:txBody>
          <a:bodyPr/>
          <a:lstStyle/>
          <a:p>
            <a:pPr marL="285750" indent="-285750">
              <a:buFont typeface="Arial" panose="020B0604020202020204" pitchFamily="34" charset="0"/>
              <a:buChar char="•"/>
            </a:pPr>
            <a:r>
              <a:rPr lang="sv-SE"/>
              <a:t>Skapa en stabilitet i organisationen</a:t>
            </a:r>
          </a:p>
          <a:p>
            <a:pPr marL="285750" indent="-285750">
              <a:buFont typeface="Arial" panose="020B0604020202020204" pitchFamily="34" charset="0"/>
              <a:buChar char="•"/>
            </a:pPr>
            <a:r>
              <a:rPr lang="sv-SE"/>
              <a:t>Rekrytera chefer</a:t>
            </a:r>
          </a:p>
          <a:p>
            <a:pPr marL="285750" indent="-285750">
              <a:buFont typeface="Arial" panose="020B0604020202020204" pitchFamily="34" charset="0"/>
              <a:buChar char="•"/>
            </a:pPr>
            <a:r>
              <a:rPr lang="sv-SE"/>
              <a:t>Skapa tydlighet och struktur i organisationen</a:t>
            </a:r>
          </a:p>
          <a:p>
            <a:pPr marL="285750" indent="-285750">
              <a:buFont typeface="Arial" panose="020B0604020202020204" pitchFamily="34" charset="0"/>
              <a:buChar char="•"/>
            </a:pPr>
            <a:r>
              <a:rPr lang="sv-SE"/>
              <a:t>Skapa balans mellan en stabil och utvecklande organisation</a:t>
            </a:r>
          </a:p>
          <a:p>
            <a:pPr marL="285750" indent="-285750">
              <a:buFont typeface="Arial" panose="020B0604020202020204" pitchFamily="34" charset="0"/>
              <a:buChar char="•"/>
            </a:pPr>
            <a:r>
              <a:rPr lang="sv-SE"/>
              <a:t>Bygger på formeringsresan</a:t>
            </a:r>
          </a:p>
        </p:txBody>
      </p:sp>
      <p:sp>
        <p:nvSpPr>
          <p:cNvPr id="4" name="Rubrik 3">
            <a:extLst>
              <a:ext uri="{FF2B5EF4-FFF2-40B4-BE49-F238E27FC236}">
                <a16:creationId xmlns:a16="http://schemas.microsoft.com/office/drawing/2014/main" id="{D3F3FFD2-DBAF-FAB9-A727-2021334F89FD}"/>
              </a:ext>
            </a:extLst>
          </p:cNvPr>
          <p:cNvSpPr>
            <a:spLocks noGrp="1"/>
          </p:cNvSpPr>
          <p:nvPr>
            <p:ph type="ctrTitle"/>
          </p:nvPr>
        </p:nvSpPr>
        <p:spPr/>
        <p:txBody>
          <a:bodyPr/>
          <a:lstStyle/>
          <a:p>
            <a:r>
              <a:rPr lang="sv-SE"/>
              <a:t>En liten bakåtblick</a:t>
            </a:r>
          </a:p>
        </p:txBody>
      </p:sp>
    </p:spTree>
    <p:extLst>
      <p:ext uri="{BB962C8B-B14F-4D97-AF65-F5344CB8AC3E}">
        <p14:creationId xmlns:p14="http://schemas.microsoft.com/office/powerpoint/2010/main" val="401723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9B79867E-0AF4-188A-A598-2CE7859124CD}"/>
              </a:ext>
            </a:extLst>
          </p:cNvPr>
          <p:cNvSpPr>
            <a:spLocks noGrp="1"/>
          </p:cNvSpPr>
          <p:nvPr>
            <p:ph type="body" sz="half" idx="2"/>
          </p:nvPr>
        </p:nvSpPr>
        <p:spPr>
          <a:xfrm>
            <a:off x="874712" y="1440000"/>
            <a:ext cx="9576883" cy="2814580"/>
          </a:xfrm>
        </p:spPr>
        <p:txBody>
          <a:bodyPr/>
          <a:lstStyle/>
          <a:p>
            <a:pPr rtl="0"/>
            <a:r>
              <a:rPr lang="sv-SE">
                <a:effectLst/>
              </a:rPr>
              <a:t>Vi bygger en modern organisation </a:t>
            </a:r>
            <a:r>
              <a:rPr lang="sv-SE"/>
              <a:t>utifrån </a:t>
            </a:r>
            <a:r>
              <a:rPr lang="sv-SE">
                <a:effectLst/>
              </a:rPr>
              <a:t>hur samhället ser ut idag och den utveckling vi ser framåt. Det handlar om förbättrad struktur, kvalitet, resursanvändning och vår förmåga att vara en attraktiv arbetsgivare. Med fullt fokus på vårt kärnuppdrag.</a:t>
            </a:r>
          </a:p>
          <a:p>
            <a:pPr rtl="0"/>
            <a:r>
              <a:rPr lang="sv-SE">
                <a:effectLst/>
              </a:rPr>
              <a:t>Med den nya organisationen möjliggör vi ett mer förebyggande arbete där vi kan erbjuda stadens invånare tidiga insatser för en ökad självständighet. </a:t>
            </a:r>
            <a:endParaRPr lang="sv-SE"/>
          </a:p>
          <a:p>
            <a:pPr rtl="0"/>
            <a:r>
              <a:rPr lang="sv-SE">
                <a:effectLst/>
              </a:rPr>
              <a:t>Genom nya samarbetsytor och verksamhetsområden frigör vi vår fulla potential som organisation och som enskilda medarbetare. Tillsammans utnyttjar vi den erfarenhet och kompetens som vi har. </a:t>
            </a:r>
          </a:p>
        </p:txBody>
      </p:sp>
      <p:sp>
        <p:nvSpPr>
          <p:cNvPr id="4" name="Rubrik 3">
            <a:extLst>
              <a:ext uri="{FF2B5EF4-FFF2-40B4-BE49-F238E27FC236}">
                <a16:creationId xmlns:a16="http://schemas.microsoft.com/office/drawing/2014/main" id="{F64B3FBE-1DA1-A41D-6300-F4A6462D4DC9}"/>
              </a:ext>
            </a:extLst>
          </p:cNvPr>
          <p:cNvSpPr>
            <a:spLocks noGrp="1"/>
          </p:cNvSpPr>
          <p:nvPr>
            <p:ph type="ctrTitle"/>
          </p:nvPr>
        </p:nvSpPr>
        <p:spPr>
          <a:xfrm>
            <a:off x="874713" y="873125"/>
            <a:ext cx="10464000" cy="553998"/>
          </a:xfrm>
        </p:spPr>
        <p:txBody>
          <a:bodyPr/>
          <a:lstStyle/>
          <a:p>
            <a:r>
              <a:rPr lang="sv-SE"/>
              <a:t>Socialförvaltningen 2024</a:t>
            </a:r>
          </a:p>
        </p:txBody>
      </p:sp>
    </p:spTree>
    <p:extLst>
      <p:ext uri="{BB962C8B-B14F-4D97-AF65-F5344CB8AC3E}">
        <p14:creationId xmlns:p14="http://schemas.microsoft.com/office/powerpoint/2010/main" val="3825326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A4D04B58-3EC4-1A7A-6C86-AD42DD9AB3C1}"/>
              </a:ext>
            </a:extLst>
          </p:cNvPr>
          <p:cNvSpPr>
            <a:spLocks noGrp="1"/>
          </p:cNvSpPr>
          <p:nvPr>
            <p:ph type="ctrTitle"/>
          </p:nvPr>
        </p:nvSpPr>
        <p:spPr>
          <a:xfrm>
            <a:off x="211547" y="855018"/>
            <a:ext cx="10464000" cy="553998"/>
          </a:xfrm>
        </p:spPr>
        <p:txBody>
          <a:bodyPr/>
          <a:lstStyle/>
          <a:p>
            <a:r>
              <a:rPr lang="sv-SE"/>
              <a:t>Vart är vi i processen?</a:t>
            </a:r>
          </a:p>
        </p:txBody>
      </p:sp>
      <p:graphicFrame>
        <p:nvGraphicFramePr>
          <p:cNvPr id="14" name="Diagram 13">
            <a:extLst>
              <a:ext uri="{FF2B5EF4-FFF2-40B4-BE49-F238E27FC236}">
                <a16:creationId xmlns:a16="http://schemas.microsoft.com/office/drawing/2014/main" id="{BB78C8C3-602C-B19F-6154-EEC12B7F1851}"/>
              </a:ext>
            </a:extLst>
          </p:cNvPr>
          <p:cNvGraphicFramePr/>
          <p:nvPr/>
        </p:nvGraphicFramePr>
        <p:xfrm>
          <a:off x="195712" y="1572835"/>
          <a:ext cx="11093968" cy="14600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 2">
            <a:extLst>
              <a:ext uri="{FF2B5EF4-FFF2-40B4-BE49-F238E27FC236}">
                <a16:creationId xmlns:a16="http://schemas.microsoft.com/office/drawing/2014/main" id="{632D073A-ACA6-525B-99BD-F5F663C7327E}"/>
              </a:ext>
            </a:extLst>
          </p:cNvPr>
          <p:cNvGraphicFramePr/>
          <p:nvPr>
            <p:extLst>
              <p:ext uri="{D42A27DB-BD31-4B8C-83A1-F6EECF244321}">
                <p14:modId xmlns:p14="http://schemas.microsoft.com/office/powerpoint/2010/main" val="3315744491"/>
              </p:ext>
            </p:extLst>
          </p:nvPr>
        </p:nvGraphicFramePr>
        <p:xfrm>
          <a:off x="195711" y="3095051"/>
          <a:ext cx="11093968" cy="146007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5" name="Diagram 4">
            <a:extLst>
              <a:ext uri="{FF2B5EF4-FFF2-40B4-BE49-F238E27FC236}">
                <a16:creationId xmlns:a16="http://schemas.microsoft.com/office/drawing/2014/main" id="{A96E88DB-18E9-29E9-5B06-3FA48CC31725}"/>
              </a:ext>
            </a:extLst>
          </p:cNvPr>
          <p:cNvGraphicFramePr/>
          <p:nvPr>
            <p:extLst>
              <p:ext uri="{D42A27DB-BD31-4B8C-83A1-F6EECF244321}">
                <p14:modId xmlns:p14="http://schemas.microsoft.com/office/powerpoint/2010/main" val="1552971831"/>
              </p:ext>
            </p:extLst>
          </p:nvPr>
        </p:nvGraphicFramePr>
        <p:xfrm>
          <a:off x="211547" y="4644459"/>
          <a:ext cx="2121985" cy="122744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7" name="Pil: höger 6">
            <a:extLst>
              <a:ext uri="{FF2B5EF4-FFF2-40B4-BE49-F238E27FC236}">
                <a16:creationId xmlns:a16="http://schemas.microsoft.com/office/drawing/2014/main" id="{10140658-51B5-EB35-3B59-BE963D68BE4D}"/>
              </a:ext>
            </a:extLst>
          </p:cNvPr>
          <p:cNvSpPr/>
          <p:nvPr/>
        </p:nvSpPr>
        <p:spPr>
          <a:xfrm>
            <a:off x="11444322" y="2038273"/>
            <a:ext cx="453600" cy="529200"/>
          </a:xfrm>
          <a:prstGeom prst="rightArrow">
            <a:avLst/>
          </a:prstGeom>
          <a:solidFill>
            <a:srgbClr val="EAAC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il: höger 7">
            <a:extLst>
              <a:ext uri="{FF2B5EF4-FFF2-40B4-BE49-F238E27FC236}">
                <a16:creationId xmlns:a16="http://schemas.microsoft.com/office/drawing/2014/main" id="{A4E58F76-1E76-C80D-2527-043EE2826AC1}"/>
              </a:ext>
            </a:extLst>
          </p:cNvPr>
          <p:cNvSpPr/>
          <p:nvPr/>
        </p:nvSpPr>
        <p:spPr>
          <a:xfrm>
            <a:off x="11455044" y="3560489"/>
            <a:ext cx="453600" cy="529200"/>
          </a:xfrm>
          <a:prstGeom prst="rightArrow">
            <a:avLst/>
          </a:prstGeom>
          <a:solidFill>
            <a:srgbClr val="EAAC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Ellips 5">
            <a:extLst>
              <a:ext uri="{FF2B5EF4-FFF2-40B4-BE49-F238E27FC236}">
                <a16:creationId xmlns:a16="http://schemas.microsoft.com/office/drawing/2014/main" id="{E5B0E59C-7042-5897-E45E-729C74CA03DE}"/>
              </a:ext>
            </a:extLst>
          </p:cNvPr>
          <p:cNvSpPr/>
          <p:nvPr/>
        </p:nvSpPr>
        <p:spPr>
          <a:xfrm>
            <a:off x="9262684" y="2943610"/>
            <a:ext cx="1948369" cy="1948369"/>
          </a:xfrm>
          <a:prstGeom prst="ellipse">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68808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14">
                                            <p:graphicEl>
                                              <a:dgm id="{6ABAB379-FB64-4819-9419-95D83F980158}"/>
                                            </p:graphicEl>
                                          </p:spTgt>
                                        </p:tgtEl>
                                        <p:attrNameLst>
                                          <p:attrName>style.color</p:attrName>
                                        </p:attrNameLst>
                                      </p:cBhvr>
                                      <p:to>
                                        <a:srgbClr val="92D050"/>
                                      </p:to>
                                    </p:animClr>
                                    <p:animClr clrSpc="rgb" dir="cw">
                                      <p:cBhvr>
                                        <p:cTn id="7" dur="500" fill="hold"/>
                                        <p:tgtEl>
                                          <p:spTgt spid="14">
                                            <p:graphicEl>
                                              <a:dgm id="{6ABAB379-FB64-4819-9419-95D83F980158}"/>
                                            </p:graphicEl>
                                          </p:spTgt>
                                        </p:tgtEl>
                                        <p:attrNameLst>
                                          <p:attrName>fillcolor</p:attrName>
                                        </p:attrNameLst>
                                      </p:cBhvr>
                                      <p:to>
                                        <a:srgbClr val="92D050"/>
                                      </p:to>
                                    </p:animClr>
                                    <p:set>
                                      <p:cBhvr>
                                        <p:cTn id="8" dur="500" fill="hold"/>
                                        <p:tgtEl>
                                          <p:spTgt spid="14">
                                            <p:graphicEl>
                                              <a:dgm id="{6ABAB379-FB64-4819-9419-95D83F980158}"/>
                                            </p:graphicEl>
                                          </p:spTgt>
                                        </p:tgtEl>
                                        <p:attrNameLst>
                                          <p:attrName>fill.type</p:attrName>
                                        </p:attrNameLst>
                                      </p:cBhvr>
                                      <p:to>
                                        <p:strVal val="solid"/>
                                      </p:to>
                                    </p:set>
                                    <p:set>
                                      <p:cBhvr>
                                        <p:cTn id="9" dur="500" fill="hold"/>
                                        <p:tgtEl>
                                          <p:spTgt spid="14">
                                            <p:graphicEl>
                                              <a:dgm id="{6ABAB379-FB64-4819-9419-95D83F980158}"/>
                                            </p:graphicEl>
                                          </p:spTgt>
                                        </p:tgtEl>
                                        <p:attrNameLst>
                                          <p:attrName>fill.on</p:attrName>
                                        </p:attrNameLst>
                                      </p:cBhvr>
                                      <p:to>
                                        <p:strVal val="true"/>
                                      </p:to>
                                    </p:set>
                                  </p:childTnLst>
                                </p:cTn>
                              </p:par>
                              <p:par>
                                <p:cTn id="10" presetID="19" presetClass="emph" presetSubtype="0" fill="hold" grpId="0" nodeType="withEffect">
                                  <p:stCondLst>
                                    <p:cond delay="0"/>
                                  </p:stCondLst>
                                  <p:childTnLst>
                                    <p:animClr clrSpc="rgb" dir="cw">
                                      <p:cBhvr override="childStyle">
                                        <p:cTn id="11" dur="500" fill="hold"/>
                                        <p:tgtEl>
                                          <p:spTgt spid="14">
                                            <p:graphicEl>
                                              <a:dgm id="{6D72DAE0-BD2C-415D-A909-8D303849AF92}"/>
                                            </p:graphicEl>
                                          </p:spTgt>
                                        </p:tgtEl>
                                        <p:attrNameLst>
                                          <p:attrName>style.color</p:attrName>
                                        </p:attrNameLst>
                                      </p:cBhvr>
                                      <p:to>
                                        <a:srgbClr val="92D050"/>
                                      </p:to>
                                    </p:animClr>
                                    <p:animClr clrSpc="rgb" dir="cw">
                                      <p:cBhvr>
                                        <p:cTn id="12" dur="500" fill="hold"/>
                                        <p:tgtEl>
                                          <p:spTgt spid="14">
                                            <p:graphicEl>
                                              <a:dgm id="{6D72DAE0-BD2C-415D-A909-8D303849AF92}"/>
                                            </p:graphicEl>
                                          </p:spTgt>
                                        </p:tgtEl>
                                        <p:attrNameLst>
                                          <p:attrName>fillcolor</p:attrName>
                                        </p:attrNameLst>
                                      </p:cBhvr>
                                      <p:to>
                                        <a:srgbClr val="92D050"/>
                                      </p:to>
                                    </p:animClr>
                                    <p:set>
                                      <p:cBhvr>
                                        <p:cTn id="13" dur="500" fill="hold"/>
                                        <p:tgtEl>
                                          <p:spTgt spid="14">
                                            <p:graphicEl>
                                              <a:dgm id="{6D72DAE0-BD2C-415D-A909-8D303849AF92}"/>
                                            </p:graphicEl>
                                          </p:spTgt>
                                        </p:tgtEl>
                                        <p:attrNameLst>
                                          <p:attrName>fill.type</p:attrName>
                                        </p:attrNameLst>
                                      </p:cBhvr>
                                      <p:to>
                                        <p:strVal val="solid"/>
                                      </p:to>
                                    </p:set>
                                    <p:set>
                                      <p:cBhvr>
                                        <p:cTn id="14" dur="500" fill="hold"/>
                                        <p:tgtEl>
                                          <p:spTgt spid="14">
                                            <p:graphicEl>
                                              <a:dgm id="{6D72DAE0-BD2C-415D-A909-8D303849AF92}"/>
                                            </p:graphicEl>
                                          </p:spTgt>
                                        </p:tgtEl>
                                        <p:attrNameLst>
                                          <p:attrName>fill.on</p:attrName>
                                        </p:attrNameLst>
                                      </p:cBhvr>
                                      <p:to>
                                        <p:strVal val="true"/>
                                      </p:to>
                                    </p:set>
                                  </p:childTnLst>
                                </p:cTn>
                              </p:par>
                              <p:par>
                                <p:cTn id="15" presetID="19" presetClass="emph" presetSubtype="0" fill="hold" grpId="0" nodeType="withEffect">
                                  <p:stCondLst>
                                    <p:cond delay="0"/>
                                  </p:stCondLst>
                                  <p:childTnLst>
                                    <p:animClr clrSpc="rgb" dir="cw">
                                      <p:cBhvr override="childStyle">
                                        <p:cTn id="16" dur="500" fill="hold"/>
                                        <p:tgtEl>
                                          <p:spTgt spid="14">
                                            <p:graphicEl>
                                              <a:dgm id="{86683BDD-BD31-47B2-BA4A-4F78A9BAB864}"/>
                                            </p:graphicEl>
                                          </p:spTgt>
                                        </p:tgtEl>
                                        <p:attrNameLst>
                                          <p:attrName>style.color</p:attrName>
                                        </p:attrNameLst>
                                      </p:cBhvr>
                                      <p:to>
                                        <a:srgbClr val="FF9900"/>
                                      </p:to>
                                    </p:animClr>
                                    <p:animClr clrSpc="rgb" dir="cw">
                                      <p:cBhvr>
                                        <p:cTn id="17" dur="500" fill="hold"/>
                                        <p:tgtEl>
                                          <p:spTgt spid="14">
                                            <p:graphicEl>
                                              <a:dgm id="{86683BDD-BD31-47B2-BA4A-4F78A9BAB864}"/>
                                            </p:graphicEl>
                                          </p:spTgt>
                                        </p:tgtEl>
                                        <p:attrNameLst>
                                          <p:attrName>fillcolor</p:attrName>
                                        </p:attrNameLst>
                                      </p:cBhvr>
                                      <p:to>
                                        <a:srgbClr val="FF9900"/>
                                      </p:to>
                                    </p:animClr>
                                    <p:set>
                                      <p:cBhvr>
                                        <p:cTn id="18" dur="500" fill="hold"/>
                                        <p:tgtEl>
                                          <p:spTgt spid="14">
                                            <p:graphicEl>
                                              <a:dgm id="{86683BDD-BD31-47B2-BA4A-4F78A9BAB864}"/>
                                            </p:graphicEl>
                                          </p:spTgt>
                                        </p:tgtEl>
                                        <p:attrNameLst>
                                          <p:attrName>fill.type</p:attrName>
                                        </p:attrNameLst>
                                      </p:cBhvr>
                                      <p:to>
                                        <p:strVal val="solid"/>
                                      </p:to>
                                    </p:set>
                                    <p:set>
                                      <p:cBhvr>
                                        <p:cTn id="19" dur="500" fill="hold"/>
                                        <p:tgtEl>
                                          <p:spTgt spid="14">
                                            <p:graphicEl>
                                              <a:dgm id="{86683BDD-BD31-47B2-BA4A-4F78A9BAB864}"/>
                                            </p:graphicEl>
                                          </p:spTgt>
                                        </p:tgtEl>
                                        <p:attrNameLst>
                                          <p:attrName>fill.on</p:attrName>
                                        </p:attrNameLst>
                                      </p:cBhvr>
                                      <p:to>
                                        <p:strVal val="true"/>
                                      </p:to>
                                    </p:set>
                                  </p:childTnLst>
                                </p:cTn>
                              </p:par>
                              <p:par>
                                <p:cTn id="20" presetID="19" presetClass="emph" presetSubtype="0" fill="hold" grpId="0" nodeType="withEffect">
                                  <p:stCondLst>
                                    <p:cond delay="0"/>
                                  </p:stCondLst>
                                  <p:childTnLst>
                                    <p:animClr clrSpc="rgb" dir="cw">
                                      <p:cBhvr override="childStyle">
                                        <p:cTn id="21" dur="500" fill="hold"/>
                                        <p:tgtEl>
                                          <p:spTgt spid="14">
                                            <p:graphicEl>
                                              <a:dgm id="{A18AD3FC-599C-4DDE-BCBF-B2F6D6106872}"/>
                                            </p:graphicEl>
                                          </p:spTgt>
                                        </p:tgtEl>
                                        <p:attrNameLst>
                                          <p:attrName>style.color</p:attrName>
                                        </p:attrNameLst>
                                      </p:cBhvr>
                                      <p:to>
                                        <a:srgbClr val="92D050"/>
                                      </p:to>
                                    </p:animClr>
                                    <p:animClr clrSpc="rgb" dir="cw">
                                      <p:cBhvr>
                                        <p:cTn id="22" dur="500" fill="hold"/>
                                        <p:tgtEl>
                                          <p:spTgt spid="14">
                                            <p:graphicEl>
                                              <a:dgm id="{A18AD3FC-599C-4DDE-BCBF-B2F6D6106872}"/>
                                            </p:graphicEl>
                                          </p:spTgt>
                                        </p:tgtEl>
                                        <p:attrNameLst>
                                          <p:attrName>fillcolor</p:attrName>
                                        </p:attrNameLst>
                                      </p:cBhvr>
                                      <p:to>
                                        <a:srgbClr val="92D050"/>
                                      </p:to>
                                    </p:animClr>
                                    <p:set>
                                      <p:cBhvr>
                                        <p:cTn id="23" dur="500" fill="hold"/>
                                        <p:tgtEl>
                                          <p:spTgt spid="14">
                                            <p:graphicEl>
                                              <a:dgm id="{A18AD3FC-599C-4DDE-BCBF-B2F6D6106872}"/>
                                            </p:graphicEl>
                                          </p:spTgt>
                                        </p:tgtEl>
                                        <p:attrNameLst>
                                          <p:attrName>fill.type</p:attrName>
                                        </p:attrNameLst>
                                      </p:cBhvr>
                                      <p:to>
                                        <p:strVal val="solid"/>
                                      </p:to>
                                    </p:set>
                                    <p:set>
                                      <p:cBhvr>
                                        <p:cTn id="24" dur="500" fill="hold"/>
                                        <p:tgtEl>
                                          <p:spTgt spid="14">
                                            <p:graphicEl>
                                              <a:dgm id="{A18AD3FC-599C-4DDE-BCBF-B2F6D6106872}"/>
                                            </p:graphicEl>
                                          </p:spTgt>
                                        </p:tgtEl>
                                        <p:attrNameLst>
                                          <p:attrName>fill.on</p:attrName>
                                        </p:attrNameLst>
                                      </p:cBhvr>
                                      <p:to>
                                        <p:strVal val="true"/>
                                      </p:to>
                                    </p:set>
                                  </p:childTnLst>
                                </p:cTn>
                              </p:par>
                              <p:par>
                                <p:cTn id="25" presetID="19" presetClass="emph" presetSubtype="0" fill="hold" grpId="0" nodeType="withEffect">
                                  <p:stCondLst>
                                    <p:cond delay="0"/>
                                  </p:stCondLst>
                                  <p:childTnLst>
                                    <p:animClr clrSpc="rgb" dir="cw">
                                      <p:cBhvr override="childStyle">
                                        <p:cTn id="26" dur="500" fill="hold"/>
                                        <p:tgtEl>
                                          <p:spTgt spid="3">
                                            <p:graphicEl>
                                              <a:dgm id="{A18AD3FC-599C-4DDE-BCBF-B2F6D6106872}"/>
                                            </p:graphicEl>
                                          </p:spTgt>
                                        </p:tgtEl>
                                        <p:attrNameLst>
                                          <p:attrName>style.color</p:attrName>
                                        </p:attrNameLst>
                                      </p:cBhvr>
                                      <p:to>
                                        <a:srgbClr val="92D050"/>
                                      </p:to>
                                    </p:animClr>
                                    <p:animClr clrSpc="rgb" dir="cw">
                                      <p:cBhvr>
                                        <p:cTn id="27" dur="500" fill="hold"/>
                                        <p:tgtEl>
                                          <p:spTgt spid="3">
                                            <p:graphicEl>
                                              <a:dgm id="{A18AD3FC-599C-4DDE-BCBF-B2F6D6106872}"/>
                                            </p:graphicEl>
                                          </p:spTgt>
                                        </p:tgtEl>
                                        <p:attrNameLst>
                                          <p:attrName>fillcolor</p:attrName>
                                        </p:attrNameLst>
                                      </p:cBhvr>
                                      <p:to>
                                        <a:srgbClr val="92D050"/>
                                      </p:to>
                                    </p:animClr>
                                    <p:set>
                                      <p:cBhvr>
                                        <p:cTn id="28" dur="500" fill="hold"/>
                                        <p:tgtEl>
                                          <p:spTgt spid="3">
                                            <p:graphicEl>
                                              <a:dgm id="{A18AD3FC-599C-4DDE-BCBF-B2F6D6106872}"/>
                                            </p:graphicEl>
                                          </p:spTgt>
                                        </p:tgtEl>
                                        <p:attrNameLst>
                                          <p:attrName>fill.type</p:attrName>
                                        </p:attrNameLst>
                                      </p:cBhvr>
                                      <p:to>
                                        <p:strVal val="solid"/>
                                      </p:to>
                                    </p:set>
                                    <p:set>
                                      <p:cBhvr>
                                        <p:cTn id="29" dur="500" fill="hold"/>
                                        <p:tgtEl>
                                          <p:spTgt spid="3">
                                            <p:graphicEl>
                                              <a:dgm id="{A18AD3FC-599C-4DDE-BCBF-B2F6D6106872}"/>
                                            </p:graphicEl>
                                          </p:spTgt>
                                        </p:tgtEl>
                                        <p:attrNameLst>
                                          <p:attrName>fill.on</p:attrName>
                                        </p:attrNameLst>
                                      </p:cBhvr>
                                      <p:to>
                                        <p:strVal val="true"/>
                                      </p:to>
                                    </p:set>
                                  </p:childTnLst>
                                </p:cTn>
                              </p:par>
                              <p:par>
                                <p:cTn id="30" presetID="19" presetClass="emph" presetSubtype="0" fill="hold" grpId="0" nodeType="withEffect">
                                  <p:stCondLst>
                                    <p:cond delay="0"/>
                                  </p:stCondLst>
                                  <p:childTnLst>
                                    <p:animClr clrSpc="rgb" dir="cw">
                                      <p:cBhvr override="childStyle">
                                        <p:cTn id="31" dur="500" fill="hold"/>
                                        <p:tgtEl>
                                          <p:spTgt spid="3">
                                            <p:graphicEl>
                                              <a:dgm id="{8CE7A1F1-551F-4045-B3F5-B5FD4A88119C}"/>
                                            </p:graphicEl>
                                          </p:spTgt>
                                        </p:tgtEl>
                                        <p:attrNameLst>
                                          <p:attrName>style.color</p:attrName>
                                        </p:attrNameLst>
                                      </p:cBhvr>
                                      <p:to>
                                        <a:srgbClr val="92D050"/>
                                      </p:to>
                                    </p:animClr>
                                    <p:animClr clrSpc="rgb" dir="cw">
                                      <p:cBhvr>
                                        <p:cTn id="32" dur="500" fill="hold"/>
                                        <p:tgtEl>
                                          <p:spTgt spid="3">
                                            <p:graphicEl>
                                              <a:dgm id="{8CE7A1F1-551F-4045-B3F5-B5FD4A88119C}"/>
                                            </p:graphicEl>
                                          </p:spTgt>
                                        </p:tgtEl>
                                        <p:attrNameLst>
                                          <p:attrName>fillcolor</p:attrName>
                                        </p:attrNameLst>
                                      </p:cBhvr>
                                      <p:to>
                                        <a:srgbClr val="92D050"/>
                                      </p:to>
                                    </p:animClr>
                                    <p:set>
                                      <p:cBhvr>
                                        <p:cTn id="33" dur="500" fill="hold"/>
                                        <p:tgtEl>
                                          <p:spTgt spid="3">
                                            <p:graphicEl>
                                              <a:dgm id="{8CE7A1F1-551F-4045-B3F5-B5FD4A88119C}"/>
                                            </p:graphicEl>
                                          </p:spTgt>
                                        </p:tgtEl>
                                        <p:attrNameLst>
                                          <p:attrName>fill.type</p:attrName>
                                        </p:attrNameLst>
                                      </p:cBhvr>
                                      <p:to>
                                        <p:strVal val="solid"/>
                                      </p:to>
                                    </p:set>
                                    <p:set>
                                      <p:cBhvr>
                                        <p:cTn id="34" dur="500" fill="hold"/>
                                        <p:tgtEl>
                                          <p:spTgt spid="3">
                                            <p:graphicEl>
                                              <a:dgm id="{8CE7A1F1-551F-4045-B3F5-B5FD4A88119C}"/>
                                            </p:graphicEl>
                                          </p:spTgt>
                                        </p:tgtEl>
                                        <p:attrNameLst>
                                          <p:attrName>fill.on</p:attrName>
                                        </p:attrNameLst>
                                      </p:cBhvr>
                                      <p:to>
                                        <p:strVal val="true"/>
                                      </p:to>
                                    </p:set>
                                  </p:childTnLst>
                                </p:cTn>
                              </p:par>
                              <p:par>
                                <p:cTn id="35" presetID="19" presetClass="emph" presetSubtype="0" fill="hold" grpId="0" nodeType="withEffect">
                                  <p:stCondLst>
                                    <p:cond delay="0"/>
                                  </p:stCondLst>
                                  <p:childTnLst>
                                    <p:animClr clrSpc="rgb" dir="cw">
                                      <p:cBhvr override="childStyle">
                                        <p:cTn id="36" dur="500" fill="hold"/>
                                        <p:tgtEl>
                                          <p:spTgt spid="3">
                                            <p:graphicEl>
                                              <a:dgm id="{86DD1CEA-B9F2-4079-B712-5FC863737FFC}"/>
                                            </p:graphicEl>
                                          </p:spTgt>
                                        </p:tgtEl>
                                        <p:attrNameLst>
                                          <p:attrName>style.color</p:attrName>
                                        </p:attrNameLst>
                                      </p:cBhvr>
                                      <p:to>
                                        <a:srgbClr val="92D050"/>
                                      </p:to>
                                    </p:animClr>
                                    <p:animClr clrSpc="rgb" dir="cw">
                                      <p:cBhvr>
                                        <p:cTn id="37" dur="500" fill="hold"/>
                                        <p:tgtEl>
                                          <p:spTgt spid="3">
                                            <p:graphicEl>
                                              <a:dgm id="{86DD1CEA-B9F2-4079-B712-5FC863737FFC}"/>
                                            </p:graphicEl>
                                          </p:spTgt>
                                        </p:tgtEl>
                                        <p:attrNameLst>
                                          <p:attrName>fillcolor</p:attrName>
                                        </p:attrNameLst>
                                      </p:cBhvr>
                                      <p:to>
                                        <a:srgbClr val="92D050"/>
                                      </p:to>
                                    </p:animClr>
                                    <p:set>
                                      <p:cBhvr>
                                        <p:cTn id="38" dur="500" fill="hold"/>
                                        <p:tgtEl>
                                          <p:spTgt spid="3">
                                            <p:graphicEl>
                                              <a:dgm id="{86DD1CEA-B9F2-4079-B712-5FC863737FFC}"/>
                                            </p:graphicEl>
                                          </p:spTgt>
                                        </p:tgtEl>
                                        <p:attrNameLst>
                                          <p:attrName>fill.type</p:attrName>
                                        </p:attrNameLst>
                                      </p:cBhvr>
                                      <p:to>
                                        <p:strVal val="solid"/>
                                      </p:to>
                                    </p:set>
                                    <p:set>
                                      <p:cBhvr>
                                        <p:cTn id="39" dur="500" fill="hold"/>
                                        <p:tgtEl>
                                          <p:spTgt spid="3">
                                            <p:graphicEl>
                                              <a:dgm id="{86DD1CEA-B9F2-4079-B712-5FC863737FFC}"/>
                                            </p:graphicEl>
                                          </p:spTgt>
                                        </p:tgtEl>
                                        <p:attrNameLst>
                                          <p:attrName>fill.on</p:attrName>
                                        </p:attrNameLst>
                                      </p:cBhvr>
                                      <p:to>
                                        <p:strVal val="true"/>
                                      </p:to>
                                    </p:set>
                                  </p:childTnLst>
                                </p:cTn>
                              </p:par>
                              <p:par>
                                <p:cTn id="40" presetID="1" presetClass="entr" presetSubtype="0" fill="hold" grpId="0" nodeType="withEffect">
                                  <p:stCondLst>
                                    <p:cond delay="1000"/>
                                  </p:stCondLst>
                                  <p:childTnLst>
                                    <p:set>
                                      <p:cBhvr>
                                        <p:cTn id="4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uiExpand="1">
        <p:bldSub>
          <a:bldDgm/>
        </p:bldSub>
      </p:bldGraphic>
      <p:bldGraphic spid="3" grpId="0" uiExpand="1">
        <p:bldSub>
          <a:bldDgm/>
        </p:bldSub>
      </p:bldGraphic>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9AFFE93C-EB7A-1A80-A376-149C6749361B}"/>
              </a:ext>
            </a:extLst>
          </p:cNvPr>
          <p:cNvSpPr>
            <a:spLocks noGrp="1"/>
          </p:cNvSpPr>
          <p:nvPr>
            <p:ph type="body" sz="half" idx="2"/>
          </p:nvPr>
        </p:nvSpPr>
        <p:spPr>
          <a:xfrm>
            <a:off x="874712" y="1440000"/>
            <a:ext cx="9576883" cy="2722247"/>
          </a:xfrm>
        </p:spPr>
        <p:txBody>
          <a:bodyPr/>
          <a:lstStyle/>
          <a:p>
            <a:pPr marL="285750" indent="-285750">
              <a:buFont typeface="Arial" panose="020B0604020202020204" pitchFamily="34" charset="0"/>
              <a:buChar char="•"/>
            </a:pPr>
            <a:r>
              <a:rPr lang="sv-SE"/>
              <a:t>Bygger på att möta kravet i den nya organisationen</a:t>
            </a:r>
          </a:p>
          <a:p>
            <a:pPr marL="285750" indent="-285750">
              <a:buFont typeface="Arial" panose="020B0604020202020204" pitchFamily="34" charset="0"/>
              <a:buChar char="•"/>
            </a:pPr>
            <a:r>
              <a:rPr lang="sv-SE"/>
              <a:t>Matchning mot kravprofiler med inputen från faktainsamlingen</a:t>
            </a:r>
          </a:p>
          <a:p>
            <a:pPr marL="285750" indent="-285750">
              <a:buFont typeface="Arial" panose="020B0604020202020204" pitchFamily="34" charset="0"/>
              <a:buChar char="•"/>
            </a:pPr>
            <a:r>
              <a:rPr lang="sv-SE"/>
              <a:t>Genomfördes den 14:e och 15:e maj</a:t>
            </a:r>
          </a:p>
          <a:p>
            <a:pPr marL="285750" indent="-285750">
              <a:buFont typeface="Arial" panose="020B0604020202020204" pitchFamily="34" charset="0"/>
              <a:buChar char="•"/>
            </a:pPr>
            <a:r>
              <a:rPr lang="sv-SE"/>
              <a:t>Sett till helheten för socialförvaltningen</a:t>
            </a:r>
          </a:p>
          <a:p>
            <a:pPr marL="285750" indent="-285750">
              <a:buFont typeface="Arial" panose="020B0604020202020204" pitchFamily="34" charset="0"/>
              <a:buChar char="•"/>
            </a:pPr>
            <a:r>
              <a:rPr lang="sv-SE"/>
              <a:t>92 intresseanmälningar = 17 % av medarbetarna i socialförvaltningen</a:t>
            </a:r>
          </a:p>
          <a:p>
            <a:pPr marL="285750" indent="-285750">
              <a:buFont typeface="Arial" panose="020B0604020202020204" pitchFamily="34" charset="0"/>
              <a:buChar char="•"/>
            </a:pPr>
            <a:r>
              <a:rPr lang="sv-SE"/>
              <a:t>Samverkad med de fackliga organisationerna</a:t>
            </a:r>
          </a:p>
        </p:txBody>
      </p:sp>
      <p:sp>
        <p:nvSpPr>
          <p:cNvPr id="3" name="Rubrik 2">
            <a:extLst>
              <a:ext uri="{FF2B5EF4-FFF2-40B4-BE49-F238E27FC236}">
                <a16:creationId xmlns:a16="http://schemas.microsoft.com/office/drawing/2014/main" id="{201BF489-4E11-E89D-F5C1-AE328B375E4D}"/>
              </a:ext>
            </a:extLst>
          </p:cNvPr>
          <p:cNvSpPr>
            <a:spLocks noGrp="1"/>
          </p:cNvSpPr>
          <p:nvPr>
            <p:ph type="ctrTitle"/>
          </p:nvPr>
        </p:nvSpPr>
        <p:spPr>
          <a:xfrm>
            <a:off x="874713" y="319127"/>
            <a:ext cx="10464000" cy="1107996"/>
          </a:xfrm>
        </p:spPr>
        <p:txBody>
          <a:bodyPr/>
          <a:lstStyle/>
          <a:p>
            <a:r>
              <a:rPr lang="sv-SE"/>
              <a:t>Resultat av matchningen till intresseanmälningar</a:t>
            </a:r>
          </a:p>
        </p:txBody>
      </p:sp>
    </p:spTree>
    <p:extLst>
      <p:ext uri="{BB962C8B-B14F-4D97-AF65-F5344CB8AC3E}">
        <p14:creationId xmlns:p14="http://schemas.microsoft.com/office/powerpoint/2010/main" val="2528144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37C527C9-4029-6A96-3063-0C82C096EBFD}"/>
              </a:ext>
            </a:extLst>
          </p:cNvPr>
          <p:cNvSpPr>
            <a:spLocks noGrp="1"/>
          </p:cNvSpPr>
          <p:nvPr>
            <p:ph type="ctrTitle"/>
          </p:nvPr>
        </p:nvSpPr>
        <p:spPr>
          <a:xfrm>
            <a:off x="874713" y="319127"/>
            <a:ext cx="10464000" cy="1107996"/>
          </a:xfrm>
        </p:spPr>
        <p:txBody>
          <a:bodyPr/>
          <a:lstStyle/>
          <a:p>
            <a:r>
              <a:rPr lang="sv-SE"/>
              <a:t>Resultat av matchningen till intresseanmälningar</a:t>
            </a:r>
          </a:p>
        </p:txBody>
      </p:sp>
      <p:sp>
        <p:nvSpPr>
          <p:cNvPr id="4" name="Rektangel: rundade hörn 3">
            <a:extLst>
              <a:ext uri="{FF2B5EF4-FFF2-40B4-BE49-F238E27FC236}">
                <a16:creationId xmlns:a16="http://schemas.microsoft.com/office/drawing/2014/main" id="{2AD18443-FC3E-0D4F-B470-181098A23E46}"/>
              </a:ext>
            </a:extLst>
          </p:cNvPr>
          <p:cNvSpPr/>
          <p:nvPr/>
        </p:nvSpPr>
        <p:spPr>
          <a:xfrm>
            <a:off x="874713"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rundade hörn 4">
            <a:extLst>
              <a:ext uri="{FF2B5EF4-FFF2-40B4-BE49-F238E27FC236}">
                <a16:creationId xmlns:a16="http://schemas.microsoft.com/office/drawing/2014/main" id="{00DB55BA-5173-D5CA-580B-F3C5F1EE5A1D}"/>
              </a:ext>
            </a:extLst>
          </p:cNvPr>
          <p:cNvSpPr/>
          <p:nvPr/>
        </p:nvSpPr>
        <p:spPr>
          <a:xfrm>
            <a:off x="1235343"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rundade hörn 5">
            <a:extLst>
              <a:ext uri="{FF2B5EF4-FFF2-40B4-BE49-F238E27FC236}">
                <a16:creationId xmlns:a16="http://schemas.microsoft.com/office/drawing/2014/main" id="{D5D47A6B-650E-3978-F7BE-F0C179A3A148}"/>
              </a:ext>
            </a:extLst>
          </p:cNvPr>
          <p:cNvSpPr/>
          <p:nvPr/>
        </p:nvSpPr>
        <p:spPr>
          <a:xfrm>
            <a:off x="1595973"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rundade hörn 6">
            <a:extLst>
              <a:ext uri="{FF2B5EF4-FFF2-40B4-BE49-F238E27FC236}">
                <a16:creationId xmlns:a16="http://schemas.microsoft.com/office/drawing/2014/main" id="{FC07E416-5BFE-3060-E981-B7C71B5496CA}"/>
              </a:ext>
            </a:extLst>
          </p:cNvPr>
          <p:cNvSpPr/>
          <p:nvPr/>
        </p:nvSpPr>
        <p:spPr>
          <a:xfrm>
            <a:off x="1956603"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rundade hörn 7">
            <a:extLst>
              <a:ext uri="{FF2B5EF4-FFF2-40B4-BE49-F238E27FC236}">
                <a16:creationId xmlns:a16="http://schemas.microsoft.com/office/drawing/2014/main" id="{D030204C-7BE5-6B5D-43F4-3EC292FCDEC7}"/>
              </a:ext>
            </a:extLst>
          </p:cNvPr>
          <p:cNvSpPr/>
          <p:nvPr/>
        </p:nvSpPr>
        <p:spPr>
          <a:xfrm>
            <a:off x="2317233"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rundade hörn 8">
            <a:extLst>
              <a:ext uri="{FF2B5EF4-FFF2-40B4-BE49-F238E27FC236}">
                <a16:creationId xmlns:a16="http://schemas.microsoft.com/office/drawing/2014/main" id="{B4A791A3-4864-C8D9-0054-3FD291072268}"/>
              </a:ext>
            </a:extLst>
          </p:cNvPr>
          <p:cNvSpPr/>
          <p:nvPr/>
        </p:nvSpPr>
        <p:spPr>
          <a:xfrm>
            <a:off x="2677863"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rundade hörn 9">
            <a:extLst>
              <a:ext uri="{FF2B5EF4-FFF2-40B4-BE49-F238E27FC236}">
                <a16:creationId xmlns:a16="http://schemas.microsoft.com/office/drawing/2014/main" id="{201C7BD3-1633-01CC-8A16-DAC1BB20F81D}"/>
              </a:ext>
            </a:extLst>
          </p:cNvPr>
          <p:cNvSpPr/>
          <p:nvPr/>
        </p:nvSpPr>
        <p:spPr>
          <a:xfrm>
            <a:off x="3038493"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rundade hörn 10">
            <a:extLst>
              <a:ext uri="{FF2B5EF4-FFF2-40B4-BE49-F238E27FC236}">
                <a16:creationId xmlns:a16="http://schemas.microsoft.com/office/drawing/2014/main" id="{C1562AAC-6D60-CD2D-4AB5-525E49785647}"/>
              </a:ext>
            </a:extLst>
          </p:cNvPr>
          <p:cNvSpPr/>
          <p:nvPr/>
        </p:nvSpPr>
        <p:spPr>
          <a:xfrm>
            <a:off x="3399123"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rundade hörn 11">
            <a:extLst>
              <a:ext uri="{FF2B5EF4-FFF2-40B4-BE49-F238E27FC236}">
                <a16:creationId xmlns:a16="http://schemas.microsoft.com/office/drawing/2014/main" id="{999DC41E-61C9-C1F0-DEE0-913E4CC15901}"/>
              </a:ext>
            </a:extLst>
          </p:cNvPr>
          <p:cNvSpPr/>
          <p:nvPr/>
        </p:nvSpPr>
        <p:spPr>
          <a:xfrm>
            <a:off x="3759753"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rundade hörn 12">
            <a:extLst>
              <a:ext uri="{FF2B5EF4-FFF2-40B4-BE49-F238E27FC236}">
                <a16:creationId xmlns:a16="http://schemas.microsoft.com/office/drawing/2014/main" id="{88EFB867-749E-C91C-8C5E-C4AC2BD6287E}"/>
              </a:ext>
            </a:extLst>
          </p:cNvPr>
          <p:cNvSpPr/>
          <p:nvPr/>
        </p:nvSpPr>
        <p:spPr>
          <a:xfrm>
            <a:off x="4120383"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rundade hörn 13">
            <a:extLst>
              <a:ext uri="{FF2B5EF4-FFF2-40B4-BE49-F238E27FC236}">
                <a16:creationId xmlns:a16="http://schemas.microsoft.com/office/drawing/2014/main" id="{FB4514E0-7054-59D6-ECB1-F89AB15D1AA0}"/>
              </a:ext>
            </a:extLst>
          </p:cNvPr>
          <p:cNvSpPr/>
          <p:nvPr/>
        </p:nvSpPr>
        <p:spPr>
          <a:xfrm>
            <a:off x="4481013"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rundade hörn 14">
            <a:extLst>
              <a:ext uri="{FF2B5EF4-FFF2-40B4-BE49-F238E27FC236}">
                <a16:creationId xmlns:a16="http://schemas.microsoft.com/office/drawing/2014/main" id="{CAF8208A-F43B-C4ED-3D30-9DE69D6AAE14}"/>
              </a:ext>
            </a:extLst>
          </p:cNvPr>
          <p:cNvSpPr/>
          <p:nvPr/>
        </p:nvSpPr>
        <p:spPr>
          <a:xfrm>
            <a:off x="4841643"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rundade hörn 16">
            <a:extLst>
              <a:ext uri="{FF2B5EF4-FFF2-40B4-BE49-F238E27FC236}">
                <a16:creationId xmlns:a16="http://schemas.microsoft.com/office/drawing/2014/main" id="{44B6AA59-B5D5-FBDD-1D51-6DEFB902853C}"/>
              </a:ext>
            </a:extLst>
          </p:cNvPr>
          <p:cNvSpPr/>
          <p:nvPr/>
        </p:nvSpPr>
        <p:spPr>
          <a:xfrm>
            <a:off x="5202273"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rundade hörn 17">
            <a:extLst>
              <a:ext uri="{FF2B5EF4-FFF2-40B4-BE49-F238E27FC236}">
                <a16:creationId xmlns:a16="http://schemas.microsoft.com/office/drawing/2014/main" id="{8ACEEF3D-7A0E-07D6-1BB5-02DD9754C6E6}"/>
              </a:ext>
            </a:extLst>
          </p:cNvPr>
          <p:cNvSpPr/>
          <p:nvPr/>
        </p:nvSpPr>
        <p:spPr>
          <a:xfrm>
            <a:off x="5569996"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rundade hörn 18">
            <a:extLst>
              <a:ext uri="{FF2B5EF4-FFF2-40B4-BE49-F238E27FC236}">
                <a16:creationId xmlns:a16="http://schemas.microsoft.com/office/drawing/2014/main" id="{03E78106-4CFA-38F2-1ECF-4750A4496A63}"/>
              </a:ext>
            </a:extLst>
          </p:cNvPr>
          <p:cNvSpPr/>
          <p:nvPr/>
        </p:nvSpPr>
        <p:spPr>
          <a:xfrm>
            <a:off x="5935758"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rundade hörn 19">
            <a:extLst>
              <a:ext uri="{FF2B5EF4-FFF2-40B4-BE49-F238E27FC236}">
                <a16:creationId xmlns:a16="http://schemas.microsoft.com/office/drawing/2014/main" id="{C7A49D4C-E4B1-F098-656B-BAB37B365DD0}"/>
              </a:ext>
            </a:extLst>
          </p:cNvPr>
          <p:cNvSpPr/>
          <p:nvPr/>
        </p:nvSpPr>
        <p:spPr>
          <a:xfrm>
            <a:off x="874713"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rundade hörn 20">
            <a:extLst>
              <a:ext uri="{FF2B5EF4-FFF2-40B4-BE49-F238E27FC236}">
                <a16:creationId xmlns:a16="http://schemas.microsoft.com/office/drawing/2014/main" id="{C054B20F-56A7-2157-DF0E-60E14DAD0176}"/>
              </a:ext>
            </a:extLst>
          </p:cNvPr>
          <p:cNvSpPr/>
          <p:nvPr/>
        </p:nvSpPr>
        <p:spPr>
          <a:xfrm>
            <a:off x="1235343"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rundade hörn 21">
            <a:extLst>
              <a:ext uri="{FF2B5EF4-FFF2-40B4-BE49-F238E27FC236}">
                <a16:creationId xmlns:a16="http://schemas.microsoft.com/office/drawing/2014/main" id="{0604434B-CE00-A38E-C856-5D2A79BE7500}"/>
              </a:ext>
            </a:extLst>
          </p:cNvPr>
          <p:cNvSpPr/>
          <p:nvPr/>
        </p:nvSpPr>
        <p:spPr>
          <a:xfrm>
            <a:off x="1595973"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ktangel: rundade hörn 22">
            <a:extLst>
              <a:ext uri="{FF2B5EF4-FFF2-40B4-BE49-F238E27FC236}">
                <a16:creationId xmlns:a16="http://schemas.microsoft.com/office/drawing/2014/main" id="{81FEF038-3DEE-448A-4444-8DE7E42EBB50}"/>
              </a:ext>
            </a:extLst>
          </p:cNvPr>
          <p:cNvSpPr/>
          <p:nvPr/>
        </p:nvSpPr>
        <p:spPr>
          <a:xfrm>
            <a:off x="1956603"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rundade hörn 23">
            <a:extLst>
              <a:ext uri="{FF2B5EF4-FFF2-40B4-BE49-F238E27FC236}">
                <a16:creationId xmlns:a16="http://schemas.microsoft.com/office/drawing/2014/main" id="{89C65F65-8631-0840-3E51-A26113749BC1}"/>
              </a:ext>
            </a:extLst>
          </p:cNvPr>
          <p:cNvSpPr/>
          <p:nvPr/>
        </p:nvSpPr>
        <p:spPr>
          <a:xfrm>
            <a:off x="2317233"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Rektangel: rundade hörn 24">
            <a:extLst>
              <a:ext uri="{FF2B5EF4-FFF2-40B4-BE49-F238E27FC236}">
                <a16:creationId xmlns:a16="http://schemas.microsoft.com/office/drawing/2014/main" id="{14C4BC51-9075-FC0B-E123-8F290A0FFF05}"/>
              </a:ext>
            </a:extLst>
          </p:cNvPr>
          <p:cNvSpPr/>
          <p:nvPr/>
        </p:nvSpPr>
        <p:spPr>
          <a:xfrm>
            <a:off x="2677863"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Rektangel: rundade hörn 25">
            <a:extLst>
              <a:ext uri="{FF2B5EF4-FFF2-40B4-BE49-F238E27FC236}">
                <a16:creationId xmlns:a16="http://schemas.microsoft.com/office/drawing/2014/main" id="{58D02E97-BEA5-0B0E-779A-6B444E816915}"/>
              </a:ext>
            </a:extLst>
          </p:cNvPr>
          <p:cNvSpPr/>
          <p:nvPr/>
        </p:nvSpPr>
        <p:spPr>
          <a:xfrm>
            <a:off x="3038492"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rundade hörn 26">
            <a:extLst>
              <a:ext uri="{FF2B5EF4-FFF2-40B4-BE49-F238E27FC236}">
                <a16:creationId xmlns:a16="http://schemas.microsoft.com/office/drawing/2014/main" id="{AAC4FA4C-0C1F-EA69-380D-B380B02831DD}"/>
              </a:ext>
            </a:extLst>
          </p:cNvPr>
          <p:cNvSpPr/>
          <p:nvPr/>
        </p:nvSpPr>
        <p:spPr>
          <a:xfrm>
            <a:off x="3399123"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rundade hörn 27">
            <a:extLst>
              <a:ext uri="{FF2B5EF4-FFF2-40B4-BE49-F238E27FC236}">
                <a16:creationId xmlns:a16="http://schemas.microsoft.com/office/drawing/2014/main" id="{372414E8-3AC6-F30B-9CED-6334D4D04272}"/>
              </a:ext>
            </a:extLst>
          </p:cNvPr>
          <p:cNvSpPr/>
          <p:nvPr/>
        </p:nvSpPr>
        <p:spPr>
          <a:xfrm>
            <a:off x="3759753"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rundade hörn 28">
            <a:extLst>
              <a:ext uri="{FF2B5EF4-FFF2-40B4-BE49-F238E27FC236}">
                <a16:creationId xmlns:a16="http://schemas.microsoft.com/office/drawing/2014/main" id="{02BAC559-8FD2-A877-47B1-21DCA56A7327}"/>
              </a:ext>
            </a:extLst>
          </p:cNvPr>
          <p:cNvSpPr/>
          <p:nvPr/>
        </p:nvSpPr>
        <p:spPr>
          <a:xfrm>
            <a:off x="4120383"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rundade hörn 29">
            <a:extLst>
              <a:ext uri="{FF2B5EF4-FFF2-40B4-BE49-F238E27FC236}">
                <a16:creationId xmlns:a16="http://schemas.microsoft.com/office/drawing/2014/main" id="{37597E45-643B-FC1D-9A6A-B859163CACB4}"/>
              </a:ext>
            </a:extLst>
          </p:cNvPr>
          <p:cNvSpPr/>
          <p:nvPr/>
        </p:nvSpPr>
        <p:spPr>
          <a:xfrm>
            <a:off x="4481013"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Rektangel: rundade hörn 30">
            <a:extLst>
              <a:ext uri="{FF2B5EF4-FFF2-40B4-BE49-F238E27FC236}">
                <a16:creationId xmlns:a16="http://schemas.microsoft.com/office/drawing/2014/main" id="{6D0AD030-95FC-5FCF-3426-BBE481E9FBAC}"/>
              </a:ext>
            </a:extLst>
          </p:cNvPr>
          <p:cNvSpPr/>
          <p:nvPr/>
        </p:nvSpPr>
        <p:spPr>
          <a:xfrm>
            <a:off x="4841643"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rundade hörn 31">
            <a:extLst>
              <a:ext uri="{FF2B5EF4-FFF2-40B4-BE49-F238E27FC236}">
                <a16:creationId xmlns:a16="http://schemas.microsoft.com/office/drawing/2014/main" id="{81A07443-D2E1-CE98-6F73-F5E26D7AF56A}"/>
              </a:ext>
            </a:extLst>
          </p:cNvPr>
          <p:cNvSpPr/>
          <p:nvPr/>
        </p:nvSpPr>
        <p:spPr>
          <a:xfrm>
            <a:off x="5202273"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ktangel: rundade hörn 32">
            <a:extLst>
              <a:ext uri="{FF2B5EF4-FFF2-40B4-BE49-F238E27FC236}">
                <a16:creationId xmlns:a16="http://schemas.microsoft.com/office/drawing/2014/main" id="{5A585B57-166C-35F8-9824-AD18961A92DB}"/>
              </a:ext>
            </a:extLst>
          </p:cNvPr>
          <p:cNvSpPr/>
          <p:nvPr/>
        </p:nvSpPr>
        <p:spPr>
          <a:xfrm>
            <a:off x="5569996"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rundade hörn 33">
            <a:extLst>
              <a:ext uri="{FF2B5EF4-FFF2-40B4-BE49-F238E27FC236}">
                <a16:creationId xmlns:a16="http://schemas.microsoft.com/office/drawing/2014/main" id="{5191BBB6-8636-CD5A-87C0-B6006289B583}"/>
              </a:ext>
            </a:extLst>
          </p:cNvPr>
          <p:cNvSpPr/>
          <p:nvPr/>
        </p:nvSpPr>
        <p:spPr>
          <a:xfrm>
            <a:off x="5935758" y="222398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rundade hörn 34">
            <a:extLst>
              <a:ext uri="{FF2B5EF4-FFF2-40B4-BE49-F238E27FC236}">
                <a16:creationId xmlns:a16="http://schemas.microsoft.com/office/drawing/2014/main" id="{DF7A0059-2D66-E93E-CF34-1FDB0791AD6C}"/>
              </a:ext>
            </a:extLst>
          </p:cNvPr>
          <p:cNvSpPr/>
          <p:nvPr/>
        </p:nvSpPr>
        <p:spPr>
          <a:xfrm>
            <a:off x="874713"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Rektangel: rundade hörn 35">
            <a:extLst>
              <a:ext uri="{FF2B5EF4-FFF2-40B4-BE49-F238E27FC236}">
                <a16:creationId xmlns:a16="http://schemas.microsoft.com/office/drawing/2014/main" id="{A76140DF-CB0A-1954-E9B5-C47479280690}"/>
              </a:ext>
            </a:extLst>
          </p:cNvPr>
          <p:cNvSpPr/>
          <p:nvPr/>
        </p:nvSpPr>
        <p:spPr>
          <a:xfrm>
            <a:off x="1235343"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7" name="Rektangel: rundade hörn 36">
            <a:extLst>
              <a:ext uri="{FF2B5EF4-FFF2-40B4-BE49-F238E27FC236}">
                <a16:creationId xmlns:a16="http://schemas.microsoft.com/office/drawing/2014/main" id="{943A0E4D-C371-57B1-B4CF-D6A33A522B54}"/>
              </a:ext>
            </a:extLst>
          </p:cNvPr>
          <p:cNvSpPr/>
          <p:nvPr/>
        </p:nvSpPr>
        <p:spPr>
          <a:xfrm>
            <a:off x="1595973"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8" name="Rektangel: rundade hörn 37">
            <a:extLst>
              <a:ext uri="{FF2B5EF4-FFF2-40B4-BE49-F238E27FC236}">
                <a16:creationId xmlns:a16="http://schemas.microsoft.com/office/drawing/2014/main" id="{4953C6B0-7DC6-E8F3-4564-C93B88534B67}"/>
              </a:ext>
            </a:extLst>
          </p:cNvPr>
          <p:cNvSpPr/>
          <p:nvPr/>
        </p:nvSpPr>
        <p:spPr>
          <a:xfrm>
            <a:off x="1956603"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Rektangel: rundade hörn 38">
            <a:extLst>
              <a:ext uri="{FF2B5EF4-FFF2-40B4-BE49-F238E27FC236}">
                <a16:creationId xmlns:a16="http://schemas.microsoft.com/office/drawing/2014/main" id="{84A83345-01F7-3C72-5ADE-0C3E2AF22DD2}"/>
              </a:ext>
            </a:extLst>
          </p:cNvPr>
          <p:cNvSpPr/>
          <p:nvPr/>
        </p:nvSpPr>
        <p:spPr>
          <a:xfrm>
            <a:off x="2317233"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Rektangel: rundade hörn 39">
            <a:extLst>
              <a:ext uri="{FF2B5EF4-FFF2-40B4-BE49-F238E27FC236}">
                <a16:creationId xmlns:a16="http://schemas.microsoft.com/office/drawing/2014/main" id="{5D87AA9E-0BB8-3F06-1387-40EC9AFA6062}"/>
              </a:ext>
            </a:extLst>
          </p:cNvPr>
          <p:cNvSpPr/>
          <p:nvPr/>
        </p:nvSpPr>
        <p:spPr>
          <a:xfrm>
            <a:off x="2677863"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Rektangel: rundade hörn 40">
            <a:extLst>
              <a:ext uri="{FF2B5EF4-FFF2-40B4-BE49-F238E27FC236}">
                <a16:creationId xmlns:a16="http://schemas.microsoft.com/office/drawing/2014/main" id="{623965C4-79F8-29CA-F1E4-0C880CD73A17}"/>
              </a:ext>
            </a:extLst>
          </p:cNvPr>
          <p:cNvSpPr/>
          <p:nvPr/>
        </p:nvSpPr>
        <p:spPr>
          <a:xfrm>
            <a:off x="3038493"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2" name="Rektangel: rundade hörn 41">
            <a:extLst>
              <a:ext uri="{FF2B5EF4-FFF2-40B4-BE49-F238E27FC236}">
                <a16:creationId xmlns:a16="http://schemas.microsoft.com/office/drawing/2014/main" id="{4A0DD280-AC0A-4B02-909A-99AE35CDCDC8}"/>
              </a:ext>
            </a:extLst>
          </p:cNvPr>
          <p:cNvSpPr/>
          <p:nvPr/>
        </p:nvSpPr>
        <p:spPr>
          <a:xfrm>
            <a:off x="3399123"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3" name="Rektangel: rundade hörn 42">
            <a:extLst>
              <a:ext uri="{FF2B5EF4-FFF2-40B4-BE49-F238E27FC236}">
                <a16:creationId xmlns:a16="http://schemas.microsoft.com/office/drawing/2014/main" id="{FEA01A82-4528-5858-EDB0-B01C03861CF3}"/>
              </a:ext>
            </a:extLst>
          </p:cNvPr>
          <p:cNvSpPr/>
          <p:nvPr/>
        </p:nvSpPr>
        <p:spPr>
          <a:xfrm>
            <a:off x="3759753"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Rektangel: rundade hörn 43">
            <a:extLst>
              <a:ext uri="{FF2B5EF4-FFF2-40B4-BE49-F238E27FC236}">
                <a16:creationId xmlns:a16="http://schemas.microsoft.com/office/drawing/2014/main" id="{0FC0104B-DB4D-403E-E390-BB3DBA6D3474}"/>
              </a:ext>
            </a:extLst>
          </p:cNvPr>
          <p:cNvSpPr/>
          <p:nvPr/>
        </p:nvSpPr>
        <p:spPr>
          <a:xfrm>
            <a:off x="4120383"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Rektangel: rundade hörn 44">
            <a:extLst>
              <a:ext uri="{FF2B5EF4-FFF2-40B4-BE49-F238E27FC236}">
                <a16:creationId xmlns:a16="http://schemas.microsoft.com/office/drawing/2014/main" id="{E9DA25DA-5322-9A33-B9D8-D6083D794C23}"/>
              </a:ext>
            </a:extLst>
          </p:cNvPr>
          <p:cNvSpPr/>
          <p:nvPr/>
        </p:nvSpPr>
        <p:spPr>
          <a:xfrm>
            <a:off x="4481013"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6" name="Rektangel: rundade hörn 45">
            <a:extLst>
              <a:ext uri="{FF2B5EF4-FFF2-40B4-BE49-F238E27FC236}">
                <a16:creationId xmlns:a16="http://schemas.microsoft.com/office/drawing/2014/main" id="{4BA4068C-90A7-5206-768D-2275037B145B}"/>
              </a:ext>
            </a:extLst>
          </p:cNvPr>
          <p:cNvSpPr/>
          <p:nvPr/>
        </p:nvSpPr>
        <p:spPr>
          <a:xfrm>
            <a:off x="4841643"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Rektangel: rundade hörn 46">
            <a:extLst>
              <a:ext uri="{FF2B5EF4-FFF2-40B4-BE49-F238E27FC236}">
                <a16:creationId xmlns:a16="http://schemas.microsoft.com/office/drawing/2014/main" id="{D831780C-EBF0-CC09-7F8C-8A30ADB151E7}"/>
              </a:ext>
            </a:extLst>
          </p:cNvPr>
          <p:cNvSpPr/>
          <p:nvPr/>
        </p:nvSpPr>
        <p:spPr>
          <a:xfrm>
            <a:off x="5202273"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Rektangel: rundade hörn 47">
            <a:extLst>
              <a:ext uri="{FF2B5EF4-FFF2-40B4-BE49-F238E27FC236}">
                <a16:creationId xmlns:a16="http://schemas.microsoft.com/office/drawing/2014/main" id="{FD210661-3981-93A7-0436-4CAE2F7CFD59}"/>
              </a:ext>
            </a:extLst>
          </p:cNvPr>
          <p:cNvSpPr/>
          <p:nvPr/>
        </p:nvSpPr>
        <p:spPr>
          <a:xfrm>
            <a:off x="5569996"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9" name="Rektangel: rundade hörn 48">
            <a:extLst>
              <a:ext uri="{FF2B5EF4-FFF2-40B4-BE49-F238E27FC236}">
                <a16:creationId xmlns:a16="http://schemas.microsoft.com/office/drawing/2014/main" id="{0469933B-6DA0-BA56-605D-18B42F509D78}"/>
              </a:ext>
            </a:extLst>
          </p:cNvPr>
          <p:cNvSpPr/>
          <p:nvPr/>
        </p:nvSpPr>
        <p:spPr>
          <a:xfrm>
            <a:off x="5935758" y="279284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6" name="Rektangel: rundade hörn 85">
            <a:extLst>
              <a:ext uri="{FF2B5EF4-FFF2-40B4-BE49-F238E27FC236}">
                <a16:creationId xmlns:a16="http://schemas.microsoft.com/office/drawing/2014/main" id="{608DB189-10F1-3DE7-62F8-0B4EDB8A89A8}"/>
              </a:ext>
            </a:extLst>
          </p:cNvPr>
          <p:cNvSpPr/>
          <p:nvPr/>
        </p:nvSpPr>
        <p:spPr>
          <a:xfrm>
            <a:off x="1235339" y="3361701"/>
            <a:ext cx="289711" cy="479834"/>
          </a:xfrm>
          <a:prstGeom prst="roundRect">
            <a:avLst/>
          </a:prstGeom>
          <a:solidFill>
            <a:srgbClr val="CE5A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7" name="Rektangel: rundade hörn 86">
            <a:extLst>
              <a:ext uri="{FF2B5EF4-FFF2-40B4-BE49-F238E27FC236}">
                <a16:creationId xmlns:a16="http://schemas.microsoft.com/office/drawing/2014/main" id="{70934278-5196-C31B-F8F4-C02FA1657DAC}"/>
              </a:ext>
            </a:extLst>
          </p:cNvPr>
          <p:cNvSpPr/>
          <p:nvPr/>
        </p:nvSpPr>
        <p:spPr>
          <a:xfrm>
            <a:off x="1595971" y="3361701"/>
            <a:ext cx="289711" cy="479834"/>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8" name="Rektangel: rundade hörn 87">
            <a:extLst>
              <a:ext uri="{FF2B5EF4-FFF2-40B4-BE49-F238E27FC236}">
                <a16:creationId xmlns:a16="http://schemas.microsoft.com/office/drawing/2014/main" id="{90996BA8-D355-FCF7-2672-D20EDE70EF9D}"/>
              </a:ext>
            </a:extLst>
          </p:cNvPr>
          <p:cNvSpPr/>
          <p:nvPr/>
        </p:nvSpPr>
        <p:spPr>
          <a:xfrm>
            <a:off x="1956603" y="3361701"/>
            <a:ext cx="289711" cy="479834"/>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9" name="Rektangel: rundade hörn 88">
            <a:extLst>
              <a:ext uri="{FF2B5EF4-FFF2-40B4-BE49-F238E27FC236}">
                <a16:creationId xmlns:a16="http://schemas.microsoft.com/office/drawing/2014/main" id="{B9FEFF90-D3AC-7E73-C350-C2104C47C0FD}"/>
              </a:ext>
            </a:extLst>
          </p:cNvPr>
          <p:cNvSpPr/>
          <p:nvPr/>
        </p:nvSpPr>
        <p:spPr>
          <a:xfrm>
            <a:off x="2317232" y="3361701"/>
            <a:ext cx="289711" cy="479834"/>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Rektangel: rundade hörn 89">
            <a:extLst>
              <a:ext uri="{FF2B5EF4-FFF2-40B4-BE49-F238E27FC236}">
                <a16:creationId xmlns:a16="http://schemas.microsoft.com/office/drawing/2014/main" id="{FD0CEAEC-C6B3-DF57-E7F8-CFB0ED4649B0}"/>
              </a:ext>
            </a:extLst>
          </p:cNvPr>
          <p:cNvSpPr/>
          <p:nvPr/>
        </p:nvSpPr>
        <p:spPr>
          <a:xfrm>
            <a:off x="2677861" y="3361701"/>
            <a:ext cx="289711" cy="479834"/>
          </a:xfrm>
          <a:prstGeom prst="roundRect">
            <a:avLst/>
          </a:prstGeom>
          <a:solidFill>
            <a:srgbClr val="EAAC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1" name="Rektangel: rundade hörn 90">
            <a:extLst>
              <a:ext uri="{FF2B5EF4-FFF2-40B4-BE49-F238E27FC236}">
                <a16:creationId xmlns:a16="http://schemas.microsoft.com/office/drawing/2014/main" id="{7F902368-7C31-7E9B-2F17-C89DFC730130}"/>
              </a:ext>
            </a:extLst>
          </p:cNvPr>
          <p:cNvSpPr/>
          <p:nvPr/>
        </p:nvSpPr>
        <p:spPr>
          <a:xfrm>
            <a:off x="3038493" y="3361701"/>
            <a:ext cx="289711" cy="479834"/>
          </a:xfrm>
          <a:prstGeom prst="roundRect">
            <a:avLst/>
          </a:prstGeom>
          <a:solidFill>
            <a:srgbClr val="EAAC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2" name="Rektangel: rundade hörn 91">
            <a:extLst>
              <a:ext uri="{FF2B5EF4-FFF2-40B4-BE49-F238E27FC236}">
                <a16:creationId xmlns:a16="http://schemas.microsoft.com/office/drawing/2014/main" id="{0DE244F6-C988-0F34-1ED6-0D642BC5F3D9}"/>
              </a:ext>
            </a:extLst>
          </p:cNvPr>
          <p:cNvSpPr/>
          <p:nvPr/>
        </p:nvSpPr>
        <p:spPr>
          <a:xfrm>
            <a:off x="3399121" y="3361701"/>
            <a:ext cx="289711" cy="479834"/>
          </a:xfrm>
          <a:prstGeom prst="roundRect">
            <a:avLst/>
          </a:prstGeom>
          <a:solidFill>
            <a:srgbClr val="EAAC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3" name="Rektangel: rundade hörn 92">
            <a:extLst>
              <a:ext uri="{FF2B5EF4-FFF2-40B4-BE49-F238E27FC236}">
                <a16:creationId xmlns:a16="http://schemas.microsoft.com/office/drawing/2014/main" id="{67CD927F-6D9A-E717-C0A8-09B72D681C9A}"/>
              </a:ext>
            </a:extLst>
          </p:cNvPr>
          <p:cNvSpPr/>
          <p:nvPr/>
        </p:nvSpPr>
        <p:spPr>
          <a:xfrm>
            <a:off x="3759753" y="3361701"/>
            <a:ext cx="289711" cy="479834"/>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4" name="Rektangel: rundade hörn 93">
            <a:extLst>
              <a:ext uri="{FF2B5EF4-FFF2-40B4-BE49-F238E27FC236}">
                <a16:creationId xmlns:a16="http://schemas.microsoft.com/office/drawing/2014/main" id="{23087769-1A0F-6018-2C41-246EC2B74A82}"/>
              </a:ext>
            </a:extLst>
          </p:cNvPr>
          <p:cNvSpPr/>
          <p:nvPr/>
        </p:nvSpPr>
        <p:spPr>
          <a:xfrm>
            <a:off x="4120383" y="3361701"/>
            <a:ext cx="289711" cy="47983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5" name="Rektangel: rundade hörn 94">
            <a:extLst>
              <a:ext uri="{FF2B5EF4-FFF2-40B4-BE49-F238E27FC236}">
                <a16:creationId xmlns:a16="http://schemas.microsoft.com/office/drawing/2014/main" id="{C6C6CD76-87B6-8079-DE54-6B6DF7AC9049}"/>
              </a:ext>
            </a:extLst>
          </p:cNvPr>
          <p:cNvSpPr/>
          <p:nvPr/>
        </p:nvSpPr>
        <p:spPr>
          <a:xfrm>
            <a:off x="4481013" y="3361701"/>
            <a:ext cx="289711" cy="47983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6" name="Rektangel: rundade hörn 95">
            <a:extLst>
              <a:ext uri="{FF2B5EF4-FFF2-40B4-BE49-F238E27FC236}">
                <a16:creationId xmlns:a16="http://schemas.microsoft.com/office/drawing/2014/main" id="{A9E40595-8A78-C82E-FD0A-7840D0C60121}"/>
              </a:ext>
            </a:extLst>
          </p:cNvPr>
          <p:cNvSpPr/>
          <p:nvPr/>
        </p:nvSpPr>
        <p:spPr>
          <a:xfrm>
            <a:off x="4834226" y="3361701"/>
            <a:ext cx="289711" cy="47983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7" name="Rektangel: rundade hörn 96">
            <a:extLst>
              <a:ext uri="{FF2B5EF4-FFF2-40B4-BE49-F238E27FC236}">
                <a16:creationId xmlns:a16="http://schemas.microsoft.com/office/drawing/2014/main" id="{15D6BBB6-531C-EFFE-38CF-B7361027970D}"/>
              </a:ext>
            </a:extLst>
          </p:cNvPr>
          <p:cNvSpPr/>
          <p:nvPr/>
        </p:nvSpPr>
        <p:spPr>
          <a:xfrm>
            <a:off x="857062" y="3345409"/>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1" name="Rektangel: rundade hörn 100">
            <a:extLst>
              <a:ext uri="{FF2B5EF4-FFF2-40B4-BE49-F238E27FC236}">
                <a16:creationId xmlns:a16="http://schemas.microsoft.com/office/drawing/2014/main" id="{E8BB4DAD-1503-B27A-BBC0-6EA8503F16EE}"/>
              </a:ext>
            </a:extLst>
          </p:cNvPr>
          <p:cNvSpPr/>
          <p:nvPr/>
        </p:nvSpPr>
        <p:spPr>
          <a:xfrm>
            <a:off x="874713" y="3930561"/>
            <a:ext cx="289711" cy="479834"/>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2" name="Rektangel: rundade hörn 101">
            <a:extLst>
              <a:ext uri="{FF2B5EF4-FFF2-40B4-BE49-F238E27FC236}">
                <a16:creationId xmlns:a16="http://schemas.microsoft.com/office/drawing/2014/main" id="{B93A146A-77D0-540A-9B7D-B683D8B680E1}"/>
              </a:ext>
            </a:extLst>
          </p:cNvPr>
          <p:cNvSpPr/>
          <p:nvPr/>
        </p:nvSpPr>
        <p:spPr>
          <a:xfrm>
            <a:off x="1235343" y="3930561"/>
            <a:ext cx="289711" cy="479834"/>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3" name="Rektangel: rundade hörn 102">
            <a:extLst>
              <a:ext uri="{FF2B5EF4-FFF2-40B4-BE49-F238E27FC236}">
                <a16:creationId xmlns:a16="http://schemas.microsoft.com/office/drawing/2014/main" id="{83F0F535-117B-45C4-BEE9-7884A84EECE3}"/>
              </a:ext>
            </a:extLst>
          </p:cNvPr>
          <p:cNvSpPr/>
          <p:nvPr/>
        </p:nvSpPr>
        <p:spPr>
          <a:xfrm>
            <a:off x="1595973" y="3930561"/>
            <a:ext cx="289711" cy="479834"/>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 name="Rektangel: rundade hörn 103">
            <a:extLst>
              <a:ext uri="{FF2B5EF4-FFF2-40B4-BE49-F238E27FC236}">
                <a16:creationId xmlns:a16="http://schemas.microsoft.com/office/drawing/2014/main" id="{4CB29EF6-375D-4221-5C9F-A0D04F686463}"/>
              </a:ext>
            </a:extLst>
          </p:cNvPr>
          <p:cNvSpPr/>
          <p:nvPr/>
        </p:nvSpPr>
        <p:spPr>
          <a:xfrm>
            <a:off x="1956603" y="3930561"/>
            <a:ext cx="289711" cy="479834"/>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 name="Rektangel: rundade hörn 104">
            <a:extLst>
              <a:ext uri="{FF2B5EF4-FFF2-40B4-BE49-F238E27FC236}">
                <a16:creationId xmlns:a16="http://schemas.microsoft.com/office/drawing/2014/main" id="{4309E7A4-045C-5524-2338-1AE8550FA41A}"/>
              </a:ext>
            </a:extLst>
          </p:cNvPr>
          <p:cNvSpPr/>
          <p:nvPr/>
        </p:nvSpPr>
        <p:spPr>
          <a:xfrm>
            <a:off x="2317233" y="3930561"/>
            <a:ext cx="289711" cy="479834"/>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6" name="Rektangel: rundade hörn 115">
            <a:extLst>
              <a:ext uri="{FF2B5EF4-FFF2-40B4-BE49-F238E27FC236}">
                <a16:creationId xmlns:a16="http://schemas.microsoft.com/office/drawing/2014/main" id="{EF8BF92D-1AC6-8AF3-5A52-2C76763AE778}"/>
              </a:ext>
            </a:extLst>
          </p:cNvPr>
          <p:cNvSpPr/>
          <p:nvPr/>
        </p:nvSpPr>
        <p:spPr>
          <a:xfrm>
            <a:off x="7390048" y="1655121"/>
            <a:ext cx="289711" cy="479834"/>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7" name="Rektangel: rundade hörn 116">
            <a:extLst>
              <a:ext uri="{FF2B5EF4-FFF2-40B4-BE49-F238E27FC236}">
                <a16:creationId xmlns:a16="http://schemas.microsoft.com/office/drawing/2014/main" id="{221A9FDC-0931-B486-0CF9-A96259B17697}"/>
              </a:ext>
            </a:extLst>
          </p:cNvPr>
          <p:cNvSpPr/>
          <p:nvPr/>
        </p:nvSpPr>
        <p:spPr>
          <a:xfrm>
            <a:off x="7390048" y="2223981"/>
            <a:ext cx="289711" cy="479834"/>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8" name="Rektangel: rundade hörn 117">
            <a:extLst>
              <a:ext uri="{FF2B5EF4-FFF2-40B4-BE49-F238E27FC236}">
                <a16:creationId xmlns:a16="http://schemas.microsoft.com/office/drawing/2014/main" id="{DC0DFA24-E7B2-130B-D1B2-494F4A16F9E2}"/>
              </a:ext>
            </a:extLst>
          </p:cNvPr>
          <p:cNvSpPr/>
          <p:nvPr/>
        </p:nvSpPr>
        <p:spPr>
          <a:xfrm>
            <a:off x="7390047" y="2792841"/>
            <a:ext cx="289711" cy="479834"/>
          </a:xfrm>
          <a:prstGeom prst="roundRect">
            <a:avLst/>
          </a:prstGeom>
          <a:solidFill>
            <a:srgbClr val="EAAC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9" name="Rektangel: rundade hörn 118">
            <a:extLst>
              <a:ext uri="{FF2B5EF4-FFF2-40B4-BE49-F238E27FC236}">
                <a16:creationId xmlns:a16="http://schemas.microsoft.com/office/drawing/2014/main" id="{FA8E7030-6190-06E6-64F3-228FC01E5C55}"/>
              </a:ext>
            </a:extLst>
          </p:cNvPr>
          <p:cNvSpPr/>
          <p:nvPr/>
        </p:nvSpPr>
        <p:spPr>
          <a:xfrm>
            <a:off x="7390048" y="3361701"/>
            <a:ext cx="289711" cy="479834"/>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0" name="Rektangel: rundade hörn 119">
            <a:extLst>
              <a:ext uri="{FF2B5EF4-FFF2-40B4-BE49-F238E27FC236}">
                <a16:creationId xmlns:a16="http://schemas.microsoft.com/office/drawing/2014/main" id="{36398D65-3D85-C8BD-A108-006BF7D39F41}"/>
              </a:ext>
            </a:extLst>
          </p:cNvPr>
          <p:cNvSpPr/>
          <p:nvPr/>
        </p:nvSpPr>
        <p:spPr>
          <a:xfrm>
            <a:off x="7390047" y="3930561"/>
            <a:ext cx="289711" cy="47983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1" name="Rektangel: rundade hörn 120">
            <a:extLst>
              <a:ext uri="{FF2B5EF4-FFF2-40B4-BE49-F238E27FC236}">
                <a16:creationId xmlns:a16="http://schemas.microsoft.com/office/drawing/2014/main" id="{ABF4F726-1ED4-3D94-9509-44A3AA2EE526}"/>
              </a:ext>
            </a:extLst>
          </p:cNvPr>
          <p:cNvSpPr/>
          <p:nvPr/>
        </p:nvSpPr>
        <p:spPr>
          <a:xfrm>
            <a:off x="7390047" y="4499421"/>
            <a:ext cx="289711" cy="479834"/>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2" name="textruta 121">
            <a:extLst>
              <a:ext uri="{FF2B5EF4-FFF2-40B4-BE49-F238E27FC236}">
                <a16:creationId xmlns:a16="http://schemas.microsoft.com/office/drawing/2014/main" id="{AEBF3D2D-B44F-4F05-B960-7E07DC5FFEC5}"/>
              </a:ext>
            </a:extLst>
          </p:cNvPr>
          <p:cNvSpPr txBox="1"/>
          <p:nvPr/>
        </p:nvSpPr>
        <p:spPr>
          <a:xfrm flipH="1">
            <a:off x="7768325" y="4554672"/>
            <a:ext cx="1837402" cy="369332"/>
          </a:xfrm>
          <a:prstGeom prst="rect">
            <a:avLst/>
          </a:prstGeom>
          <a:noFill/>
        </p:spPr>
        <p:txBody>
          <a:bodyPr wrap="square" rtlCol="0">
            <a:spAutoFit/>
          </a:bodyPr>
          <a:lstStyle/>
          <a:p>
            <a:r>
              <a:rPr lang="sv-SE" b="1">
                <a:latin typeface="+mj-lt"/>
              </a:rPr>
              <a:t>Vakant</a:t>
            </a:r>
          </a:p>
        </p:txBody>
      </p:sp>
      <p:sp>
        <p:nvSpPr>
          <p:cNvPr id="123" name="textruta 122">
            <a:extLst>
              <a:ext uri="{FF2B5EF4-FFF2-40B4-BE49-F238E27FC236}">
                <a16:creationId xmlns:a16="http://schemas.microsoft.com/office/drawing/2014/main" id="{FB32B06E-5C97-85F4-2099-8E060775D287}"/>
              </a:ext>
            </a:extLst>
          </p:cNvPr>
          <p:cNvSpPr txBox="1"/>
          <p:nvPr/>
        </p:nvSpPr>
        <p:spPr>
          <a:xfrm flipH="1">
            <a:off x="7768325" y="1710372"/>
            <a:ext cx="1837402" cy="369332"/>
          </a:xfrm>
          <a:prstGeom prst="rect">
            <a:avLst/>
          </a:prstGeom>
          <a:noFill/>
        </p:spPr>
        <p:txBody>
          <a:bodyPr wrap="square" rtlCol="0">
            <a:spAutoFit/>
          </a:bodyPr>
          <a:lstStyle/>
          <a:p>
            <a:r>
              <a:rPr lang="sv-SE" b="1">
                <a:latin typeface="+mj-lt"/>
              </a:rPr>
              <a:t>1:a handsval</a:t>
            </a:r>
          </a:p>
        </p:txBody>
      </p:sp>
      <p:sp>
        <p:nvSpPr>
          <p:cNvPr id="124" name="textruta 123">
            <a:extLst>
              <a:ext uri="{FF2B5EF4-FFF2-40B4-BE49-F238E27FC236}">
                <a16:creationId xmlns:a16="http://schemas.microsoft.com/office/drawing/2014/main" id="{C085BDBD-B87E-FFEA-404F-50E9D712BCE6}"/>
              </a:ext>
            </a:extLst>
          </p:cNvPr>
          <p:cNvSpPr txBox="1"/>
          <p:nvPr/>
        </p:nvSpPr>
        <p:spPr>
          <a:xfrm flipH="1">
            <a:off x="7768325" y="2288285"/>
            <a:ext cx="1837402" cy="369332"/>
          </a:xfrm>
          <a:prstGeom prst="rect">
            <a:avLst/>
          </a:prstGeom>
          <a:noFill/>
        </p:spPr>
        <p:txBody>
          <a:bodyPr wrap="square" rtlCol="0">
            <a:spAutoFit/>
          </a:bodyPr>
          <a:lstStyle/>
          <a:p>
            <a:r>
              <a:rPr lang="sv-SE" b="1">
                <a:latin typeface="+mj-lt"/>
              </a:rPr>
              <a:t>2:a handsval</a:t>
            </a:r>
          </a:p>
        </p:txBody>
      </p:sp>
      <p:sp>
        <p:nvSpPr>
          <p:cNvPr id="125" name="textruta 124">
            <a:extLst>
              <a:ext uri="{FF2B5EF4-FFF2-40B4-BE49-F238E27FC236}">
                <a16:creationId xmlns:a16="http://schemas.microsoft.com/office/drawing/2014/main" id="{07B35720-C142-B10C-7F26-C4B660B4E182}"/>
              </a:ext>
            </a:extLst>
          </p:cNvPr>
          <p:cNvSpPr txBox="1"/>
          <p:nvPr/>
        </p:nvSpPr>
        <p:spPr>
          <a:xfrm flipH="1">
            <a:off x="7768325" y="2862449"/>
            <a:ext cx="1837402" cy="369332"/>
          </a:xfrm>
          <a:prstGeom prst="rect">
            <a:avLst/>
          </a:prstGeom>
          <a:noFill/>
        </p:spPr>
        <p:txBody>
          <a:bodyPr wrap="square" rtlCol="0">
            <a:spAutoFit/>
          </a:bodyPr>
          <a:lstStyle/>
          <a:p>
            <a:r>
              <a:rPr lang="sv-SE" b="1">
                <a:latin typeface="+mj-lt"/>
              </a:rPr>
              <a:t>3:a handsval</a:t>
            </a:r>
          </a:p>
        </p:txBody>
      </p:sp>
      <p:sp>
        <p:nvSpPr>
          <p:cNvPr id="126" name="textruta 125">
            <a:extLst>
              <a:ext uri="{FF2B5EF4-FFF2-40B4-BE49-F238E27FC236}">
                <a16:creationId xmlns:a16="http://schemas.microsoft.com/office/drawing/2014/main" id="{D3B99FE7-0903-65FE-FF17-CF667A8129D6}"/>
              </a:ext>
            </a:extLst>
          </p:cNvPr>
          <p:cNvSpPr txBox="1"/>
          <p:nvPr/>
        </p:nvSpPr>
        <p:spPr>
          <a:xfrm flipH="1">
            <a:off x="7768325" y="3414801"/>
            <a:ext cx="1837402" cy="369332"/>
          </a:xfrm>
          <a:prstGeom prst="rect">
            <a:avLst/>
          </a:prstGeom>
          <a:noFill/>
        </p:spPr>
        <p:txBody>
          <a:bodyPr wrap="square" rtlCol="0">
            <a:spAutoFit/>
          </a:bodyPr>
          <a:lstStyle/>
          <a:p>
            <a:r>
              <a:rPr lang="sv-SE" b="1">
                <a:latin typeface="+mj-lt"/>
              </a:rPr>
              <a:t>5:e handsval</a:t>
            </a:r>
          </a:p>
        </p:txBody>
      </p:sp>
      <p:sp>
        <p:nvSpPr>
          <p:cNvPr id="127" name="textruta 126">
            <a:extLst>
              <a:ext uri="{FF2B5EF4-FFF2-40B4-BE49-F238E27FC236}">
                <a16:creationId xmlns:a16="http://schemas.microsoft.com/office/drawing/2014/main" id="{81B23F76-34A1-AD88-A65D-B7F5A7222543}"/>
              </a:ext>
            </a:extLst>
          </p:cNvPr>
          <p:cNvSpPr txBox="1"/>
          <p:nvPr/>
        </p:nvSpPr>
        <p:spPr>
          <a:xfrm flipH="1">
            <a:off x="7768325" y="3981448"/>
            <a:ext cx="2106442" cy="369332"/>
          </a:xfrm>
          <a:prstGeom prst="rect">
            <a:avLst/>
          </a:prstGeom>
          <a:noFill/>
        </p:spPr>
        <p:txBody>
          <a:bodyPr wrap="square" rtlCol="0">
            <a:spAutoFit/>
          </a:bodyPr>
          <a:lstStyle/>
          <a:p>
            <a:r>
              <a:rPr lang="sv-SE" b="1">
                <a:latin typeface="+mj-lt"/>
              </a:rPr>
              <a:t>Annan matchning</a:t>
            </a:r>
          </a:p>
        </p:txBody>
      </p:sp>
      <p:sp>
        <p:nvSpPr>
          <p:cNvPr id="132" name="Rektangel: rundade hörn 131">
            <a:extLst>
              <a:ext uri="{FF2B5EF4-FFF2-40B4-BE49-F238E27FC236}">
                <a16:creationId xmlns:a16="http://schemas.microsoft.com/office/drawing/2014/main" id="{079DED18-C1BB-8E42-2878-C9B95ABD91D7}"/>
              </a:ext>
            </a:extLst>
          </p:cNvPr>
          <p:cNvSpPr/>
          <p:nvPr/>
        </p:nvSpPr>
        <p:spPr>
          <a:xfrm>
            <a:off x="5194856" y="3358796"/>
            <a:ext cx="289711" cy="47983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3" name="Rektangel: rundade hörn 132">
            <a:extLst>
              <a:ext uri="{FF2B5EF4-FFF2-40B4-BE49-F238E27FC236}">
                <a16:creationId xmlns:a16="http://schemas.microsoft.com/office/drawing/2014/main" id="{07A7B8C7-41CF-2F24-334C-4F56A5DA42FB}"/>
              </a:ext>
            </a:extLst>
          </p:cNvPr>
          <p:cNvSpPr/>
          <p:nvPr/>
        </p:nvSpPr>
        <p:spPr>
          <a:xfrm>
            <a:off x="5562903" y="3358796"/>
            <a:ext cx="289711" cy="47983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4" name="Rektangel: rundade hörn 133">
            <a:extLst>
              <a:ext uri="{FF2B5EF4-FFF2-40B4-BE49-F238E27FC236}">
                <a16:creationId xmlns:a16="http://schemas.microsoft.com/office/drawing/2014/main" id="{D8137926-0FF3-4A89-4C77-6CC6A31BA2F3}"/>
              </a:ext>
            </a:extLst>
          </p:cNvPr>
          <p:cNvSpPr/>
          <p:nvPr/>
        </p:nvSpPr>
        <p:spPr>
          <a:xfrm>
            <a:off x="5923533" y="3358796"/>
            <a:ext cx="289711" cy="479834"/>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863110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5949E-4A8D-D09E-9998-956BC22EB6FE}"/>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AB369FA9-FB94-6979-6807-A29E650B59F0}"/>
              </a:ext>
            </a:extLst>
          </p:cNvPr>
          <p:cNvSpPr/>
          <p:nvPr/>
        </p:nvSpPr>
        <p:spPr>
          <a:xfrm>
            <a:off x="8265901" y="3086557"/>
            <a:ext cx="1260000" cy="54523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Maria Skåne Nordväst</a:t>
            </a:r>
          </a:p>
        </p:txBody>
      </p:sp>
      <p:sp>
        <p:nvSpPr>
          <p:cNvPr id="8" name="Rektangel 7">
            <a:extLst>
              <a:ext uri="{FF2B5EF4-FFF2-40B4-BE49-F238E27FC236}">
                <a16:creationId xmlns:a16="http://schemas.microsoft.com/office/drawing/2014/main" id="{0030FFC4-E010-EB42-59F3-691DE50D03E4}"/>
              </a:ext>
            </a:extLst>
          </p:cNvPr>
          <p:cNvSpPr/>
          <p:nvPr/>
        </p:nvSpPr>
        <p:spPr>
          <a:xfrm>
            <a:off x="5566349" y="3571270"/>
            <a:ext cx="1260000" cy="463851"/>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Utrednings-team familjerätt</a:t>
            </a:r>
          </a:p>
        </p:txBody>
      </p:sp>
      <p:sp>
        <p:nvSpPr>
          <p:cNvPr id="12" name="Rektangel 11">
            <a:extLst>
              <a:ext uri="{FF2B5EF4-FFF2-40B4-BE49-F238E27FC236}">
                <a16:creationId xmlns:a16="http://schemas.microsoft.com/office/drawing/2014/main" id="{6408D8EB-DCAC-7284-44CD-70895C318269}"/>
              </a:ext>
            </a:extLst>
          </p:cNvPr>
          <p:cNvSpPr/>
          <p:nvPr/>
        </p:nvSpPr>
        <p:spPr>
          <a:xfrm>
            <a:off x="6920784" y="3560814"/>
            <a:ext cx="1260000" cy="4644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Familjefrid</a:t>
            </a:r>
          </a:p>
        </p:txBody>
      </p:sp>
      <p:sp>
        <p:nvSpPr>
          <p:cNvPr id="26" name="textruta 25">
            <a:extLst>
              <a:ext uri="{FF2B5EF4-FFF2-40B4-BE49-F238E27FC236}">
                <a16:creationId xmlns:a16="http://schemas.microsoft.com/office/drawing/2014/main" id="{CC189702-A481-11C5-1E1F-E2BDA29D61D0}"/>
              </a:ext>
            </a:extLst>
          </p:cNvPr>
          <p:cNvSpPr txBox="1"/>
          <p:nvPr/>
        </p:nvSpPr>
        <p:spPr>
          <a:xfrm>
            <a:off x="275007" y="315911"/>
            <a:ext cx="7915950" cy="461665"/>
          </a:xfrm>
          <a:prstGeom prst="rect">
            <a:avLst/>
          </a:prstGeom>
          <a:noFill/>
        </p:spPr>
        <p:txBody>
          <a:bodyPr wrap="none" rtlCol="0">
            <a:spAutoFit/>
          </a:bodyPr>
          <a:lstStyle/>
          <a:p>
            <a:r>
              <a:rPr lang="sv-SE" sz="2400" b="1">
                <a:latin typeface="Helsingborg Sans" pitchFamily="2" charset="77"/>
              </a:rPr>
              <a:t>Första linjen/insatser och service – Resultat matchning</a:t>
            </a:r>
          </a:p>
        </p:txBody>
      </p:sp>
      <p:sp>
        <p:nvSpPr>
          <p:cNvPr id="14" name="Rektangel 13">
            <a:extLst>
              <a:ext uri="{FF2B5EF4-FFF2-40B4-BE49-F238E27FC236}">
                <a16:creationId xmlns:a16="http://schemas.microsoft.com/office/drawing/2014/main" id="{F65E60EE-498B-5A13-07F5-965D5C9ADB8A}"/>
              </a:ext>
            </a:extLst>
          </p:cNvPr>
          <p:cNvSpPr/>
          <p:nvPr/>
        </p:nvSpPr>
        <p:spPr>
          <a:xfrm>
            <a:off x="168763" y="2454333"/>
            <a:ext cx="1260000" cy="55929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Alma Hodzic</a:t>
            </a:r>
            <a:endParaRPr lang="sv-SE" sz="1200">
              <a:solidFill>
                <a:schemeClr val="tx1">
                  <a:lumMod val="75000"/>
                </a:schemeClr>
              </a:solidFill>
              <a:latin typeface="Helsingborg Sans Medium" pitchFamily="2" charset="77"/>
            </a:endParaRPr>
          </a:p>
        </p:txBody>
      </p:sp>
      <p:sp>
        <p:nvSpPr>
          <p:cNvPr id="15" name="Rektangel 14">
            <a:extLst>
              <a:ext uri="{FF2B5EF4-FFF2-40B4-BE49-F238E27FC236}">
                <a16:creationId xmlns:a16="http://schemas.microsoft.com/office/drawing/2014/main" id="{6ECA8A10-953A-A7DA-3E65-0AD71C30A568}"/>
              </a:ext>
            </a:extLst>
          </p:cNvPr>
          <p:cNvSpPr/>
          <p:nvPr/>
        </p:nvSpPr>
        <p:spPr>
          <a:xfrm>
            <a:off x="1495081" y="2454333"/>
            <a:ext cx="1260000" cy="55929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Alma </a:t>
            </a:r>
            <a:r>
              <a:rPr lang="sv-SE" sz="1200" err="1">
                <a:solidFill>
                  <a:schemeClr val="tx1">
                    <a:lumMod val="75000"/>
                  </a:schemeClr>
                </a:solidFill>
                <a:latin typeface="Helsingborg Sans Medium"/>
              </a:rPr>
              <a:t>Begic</a:t>
            </a:r>
            <a:endParaRPr lang="sv-SE" sz="1200">
              <a:solidFill>
                <a:schemeClr val="tx1">
                  <a:lumMod val="75000"/>
                </a:schemeClr>
              </a:solidFill>
              <a:latin typeface="Helsingborg Sans Medium" pitchFamily="2" charset="77"/>
            </a:endParaRPr>
          </a:p>
        </p:txBody>
      </p:sp>
      <p:sp>
        <p:nvSpPr>
          <p:cNvPr id="16" name="Rektangel 15">
            <a:extLst>
              <a:ext uri="{FF2B5EF4-FFF2-40B4-BE49-F238E27FC236}">
                <a16:creationId xmlns:a16="http://schemas.microsoft.com/office/drawing/2014/main" id="{A2065069-E7E2-52DB-62F9-2698F5E76A2F}"/>
              </a:ext>
            </a:extLst>
          </p:cNvPr>
          <p:cNvSpPr/>
          <p:nvPr/>
        </p:nvSpPr>
        <p:spPr>
          <a:xfrm>
            <a:off x="4202301" y="2454333"/>
            <a:ext cx="1260000" cy="55929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Anette Waern</a:t>
            </a:r>
            <a:endParaRPr lang="sv-SE" sz="1200">
              <a:solidFill>
                <a:schemeClr val="tx1">
                  <a:lumMod val="75000"/>
                </a:schemeClr>
              </a:solidFill>
              <a:latin typeface="Helsingborg Sans Medium" pitchFamily="2" charset="77"/>
            </a:endParaRPr>
          </a:p>
        </p:txBody>
      </p:sp>
      <p:sp>
        <p:nvSpPr>
          <p:cNvPr id="17" name="Rektangel 16">
            <a:extLst>
              <a:ext uri="{FF2B5EF4-FFF2-40B4-BE49-F238E27FC236}">
                <a16:creationId xmlns:a16="http://schemas.microsoft.com/office/drawing/2014/main" id="{9CE2EC77-EDB1-A1EB-D36F-923232A227E8}"/>
              </a:ext>
            </a:extLst>
          </p:cNvPr>
          <p:cNvSpPr/>
          <p:nvPr/>
        </p:nvSpPr>
        <p:spPr>
          <a:xfrm>
            <a:off x="5566349" y="2454332"/>
            <a:ext cx="1260000" cy="55929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Katarina Krantz </a:t>
            </a:r>
            <a:r>
              <a:rPr lang="sv-SE" sz="1200" err="1">
                <a:solidFill>
                  <a:schemeClr val="tx1">
                    <a:lumMod val="75000"/>
                  </a:schemeClr>
                </a:solidFill>
                <a:latin typeface="Helsingborg Sans Medium"/>
              </a:rPr>
              <a:t>Jahrl</a:t>
            </a:r>
            <a:endParaRPr lang="sv-SE" sz="1200">
              <a:solidFill>
                <a:schemeClr val="tx1">
                  <a:lumMod val="75000"/>
                </a:schemeClr>
              </a:solidFill>
              <a:latin typeface="Helsingborg Sans Medium" pitchFamily="2" charset="77"/>
            </a:endParaRPr>
          </a:p>
        </p:txBody>
      </p:sp>
      <p:sp>
        <p:nvSpPr>
          <p:cNvPr id="18" name="Rektangel 17">
            <a:extLst>
              <a:ext uri="{FF2B5EF4-FFF2-40B4-BE49-F238E27FC236}">
                <a16:creationId xmlns:a16="http://schemas.microsoft.com/office/drawing/2014/main" id="{E249783D-07BE-B831-5907-E788DBAFBE8C}"/>
              </a:ext>
            </a:extLst>
          </p:cNvPr>
          <p:cNvSpPr/>
          <p:nvPr/>
        </p:nvSpPr>
        <p:spPr>
          <a:xfrm>
            <a:off x="6928404" y="2454333"/>
            <a:ext cx="1252380" cy="55929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Carina Cronqvist</a:t>
            </a:r>
            <a:endParaRPr lang="sv-SE" sz="1200">
              <a:solidFill>
                <a:schemeClr val="tx1">
                  <a:lumMod val="75000"/>
                </a:schemeClr>
              </a:solidFill>
              <a:latin typeface="Helsingborg Sans Medium" pitchFamily="2" charset="77"/>
            </a:endParaRPr>
          </a:p>
        </p:txBody>
      </p:sp>
      <p:sp>
        <p:nvSpPr>
          <p:cNvPr id="19" name="Rektangel 18">
            <a:extLst>
              <a:ext uri="{FF2B5EF4-FFF2-40B4-BE49-F238E27FC236}">
                <a16:creationId xmlns:a16="http://schemas.microsoft.com/office/drawing/2014/main" id="{2CB31AE4-90D6-A8BE-E2C0-64D53DD06747}"/>
              </a:ext>
            </a:extLst>
          </p:cNvPr>
          <p:cNvSpPr/>
          <p:nvPr/>
        </p:nvSpPr>
        <p:spPr>
          <a:xfrm>
            <a:off x="8265901" y="2454333"/>
            <a:ext cx="1260000" cy="55929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Angelina Lazarova</a:t>
            </a:r>
            <a:endParaRPr lang="sv-SE" sz="1200">
              <a:solidFill>
                <a:schemeClr val="tx1">
                  <a:lumMod val="75000"/>
                </a:schemeClr>
              </a:solidFill>
              <a:latin typeface="Helsingborg Sans Medium" pitchFamily="2" charset="77"/>
            </a:endParaRPr>
          </a:p>
        </p:txBody>
      </p:sp>
      <p:sp>
        <p:nvSpPr>
          <p:cNvPr id="20" name="Rektangel 19">
            <a:extLst>
              <a:ext uri="{FF2B5EF4-FFF2-40B4-BE49-F238E27FC236}">
                <a16:creationId xmlns:a16="http://schemas.microsoft.com/office/drawing/2014/main" id="{0DB29C6E-3B59-C4E6-E40B-1982C09DD7D4}"/>
              </a:ext>
            </a:extLst>
          </p:cNvPr>
          <p:cNvSpPr/>
          <p:nvPr/>
        </p:nvSpPr>
        <p:spPr>
          <a:xfrm>
            <a:off x="9610890" y="2454333"/>
            <a:ext cx="1260000" cy="55929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Vakant</a:t>
            </a:r>
            <a:endParaRPr lang="sv-SE" sz="1200">
              <a:solidFill>
                <a:schemeClr val="tx1">
                  <a:lumMod val="75000"/>
                </a:schemeClr>
              </a:solidFill>
              <a:latin typeface="Helsingborg Sans Medium" pitchFamily="2" charset="77"/>
            </a:endParaRPr>
          </a:p>
        </p:txBody>
      </p:sp>
      <p:sp>
        <p:nvSpPr>
          <p:cNvPr id="2" name="Rektangel 1">
            <a:extLst>
              <a:ext uri="{FF2B5EF4-FFF2-40B4-BE49-F238E27FC236}">
                <a16:creationId xmlns:a16="http://schemas.microsoft.com/office/drawing/2014/main" id="{AA9025B8-D4AD-4C6B-32A2-C437A736BCB0}"/>
              </a:ext>
            </a:extLst>
          </p:cNvPr>
          <p:cNvSpPr/>
          <p:nvPr/>
        </p:nvSpPr>
        <p:spPr>
          <a:xfrm>
            <a:off x="4415086" y="1362449"/>
            <a:ext cx="3642759" cy="85858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tx1">
                    <a:lumMod val="75000"/>
                  </a:schemeClr>
                </a:solidFill>
                <a:latin typeface="Helsingborg Sans" pitchFamily="2" charset="77"/>
              </a:rPr>
              <a:t>Verksamhetschef</a:t>
            </a:r>
          </a:p>
          <a:p>
            <a:pPr algn="ctr"/>
            <a:r>
              <a:rPr lang="sv-SE" b="1">
                <a:solidFill>
                  <a:schemeClr val="tx1">
                    <a:lumMod val="75000"/>
                  </a:schemeClr>
                </a:solidFill>
                <a:latin typeface="Helsingborg Sans" pitchFamily="2" charset="77"/>
              </a:rPr>
              <a:t>Mikael </a:t>
            </a:r>
            <a:r>
              <a:rPr lang="sv-SE" b="1" err="1">
                <a:solidFill>
                  <a:schemeClr val="tx1">
                    <a:lumMod val="75000"/>
                  </a:schemeClr>
                </a:solidFill>
                <a:latin typeface="Helsingborg Sans" pitchFamily="2" charset="77"/>
              </a:rPr>
              <a:t>Bogarve</a:t>
            </a:r>
            <a:endParaRPr lang="sv-SE" b="1">
              <a:solidFill>
                <a:schemeClr val="tx1">
                  <a:lumMod val="75000"/>
                </a:schemeClr>
              </a:solidFill>
              <a:latin typeface="Helsingborg Sans" pitchFamily="2" charset="77"/>
            </a:endParaRPr>
          </a:p>
        </p:txBody>
      </p:sp>
      <p:sp>
        <p:nvSpPr>
          <p:cNvPr id="3" name="Rektangel 2">
            <a:extLst>
              <a:ext uri="{FF2B5EF4-FFF2-40B4-BE49-F238E27FC236}">
                <a16:creationId xmlns:a16="http://schemas.microsoft.com/office/drawing/2014/main" id="{A69A1B34-3145-10B7-4F02-9BCC021D1363}"/>
              </a:ext>
            </a:extLst>
          </p:cNvPr>
          <p:cNvSpPr/>
          <p:nvPr/>
        </p:nvSpPr>
        <p:spPr>
          <a:xfrm>
            <a:off x="175813" y="3088153"/>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Mobila Teamet + ANDTS</a:t>
            </a:r>
          </a:p>
        </p:txBody>
      </p:sp>
      <p:sp>
        <p:nvSpPr>
          <p:cNvPr id="6" name="Rektangel 5">
            <a:extLst>
              <a:ext uri="{FF2B5EF4-FFF2-40B4-BE49-F238E27FC236}">
                <a16:creationId xmlns:a16="http://schemas.microsoft.com/office/drawing/2014/main" id="{699C62CA-6C0D-BDA7-34F2-F5B811361495}"/>
              </a:ext>
            </a:extLst>
          </p:cNvPr>
          <p:cNvSpPr/>
          <p:nvPr/>
        </p:nvSpPr>
        <p:spPr>
          <a:xfrm>
            <a:off x="184833" y="3770803"/>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Uppsökarna</a:t>
            </a:r>
          </a:p>
        </p:txBody>
      </p:sp>
      <p:sp>
        <p:nvSpPr>
          <p:cNvPr id="13" name="Rektangel 12">
            <a:extLst>
              <a:ext uri="{FF2B5EF4-FFF2-40B4-BE49-F238E27FC236}">
                <a16:creationId xmlns:a16="http://schemas.microsoft.com/office/drawing/2014/main" id="{D5575DD2-519E-5FC5-EA35-16C61B9899C6}"/>
              </a:ext>
            </a:extLst>
          </p:cNvPr>
          <p:cNvSpPr/>
          <p:nvPr/>
        </p:nvSpPr>
        <p:spPr>
          <a:xfrm>
            <a:off x="175813" y="445730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 Råd- och stödkoordinatorer</a:t>
            </a:r>
          </a:p>
        </p:txBody>
      </p:sp>
      <p:sp>
        <p:nvSpPr>
          <p:cNvPr id="22" name="Rektangel 21">
            <a:extLst>
              <a:ext uri="{FF2B5EF4-FFF2-40B4-BE49-F238E27FC236}">
                <a16:creationId xmlns:a16="http://schemas.microsoft.com/office/drawing/2014/main" id="{3615B95E-AF4E-5463-0CFF-39413572FB68}"/>
              </a:ext>
            </a:extLst>
          </p:cNvPr>
          <p:cNvSpPr/>
          <p:nvPr/>
        </p:nvSpPr>
        <p:spPr>
          <a:xfrm>
            <a:off x="1512460" y="3086557"/>
            <a:ext cx="3949841" cy="42980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TL: Marika </a:t>
            </a:r>
            <a:r>
              <a:rPr lang="sv-SE" sz="1200" err="1">
                <a:solidFill>
                  <a:schemeClr val="tx1">
                    <a:lumMod val="75000"/>
                  </a:schemeClr>
                </a:solidFill>
                <a:latin typeface="Helsingborg Sans Medium"/>
              </a:rPr>
              <a:t>Jannerfjord</a:t>
            </a:r>
            <a:r>
              <a:rPr lang="sv-SE" sz="1200">
                <a:solidFill>
                  <a:schemeClr val="tx1">
                    <a:lumMod val="75000"/>
                  </a:schemeClr>
                </a:solidFill>
                <a:latin typeface="Helsingborg Sans Medium"/>
              </a:rPr>
              <a:t>, Annelie Böök Nilsson</a:t>
            </a:r>
            <a:endParaRPr lang="sv-SE" sz="1200">
              <a:solidFill>
                <a:schemeClr val="tx1">
                  <a:lumMod val="75000"/>
                </a:schemeClr>
              </a:solidFill>
              <a:latin typeface="Helsingborg Sans Medium" pitchFamily="2" charset="77"/>
            </a:endParaRPr>
          </a:p>
        </p:txBody>
      </p:sp>
      <p:sp>
        <p:nvSpPr>
          <p:cNvPr id="30" name="Rektangel 29">
            <a:extLst>
              <a:ext uri="{FF2B5EF4-FFF2-40B4-BE49-F238E27FC236}">
                <a16:creationId xmlns:a16="http://schemas.microsoft.com/office/drawing/2014/main" id="{2C136B79-EA58-D0B2-E54B-D98BA25357CB}"/>
              </a:ext>
            </a:extLst>
          </p:cNvPr>
          <p:cNvSpPr/>
          <p:nvPr/>
        </p:nvSpPr>
        <p:spPr>
          <a:xfrm>
            <a:off x="1509351" y="4629316"/>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Familjecentraler</a:t>
            </a:r>
          </a:p>
          <a:p>
            <a:pPr algn="ctr"/>
            <a:r>
              <a:rPr lang="sv-SE" sz="1100">
                <a:solidFill>
                  <a:schemeClr val="tx1">
                    <a:lumMod val="75000"/>
                  </a:schemeClr>
                </a:solidFill>
                <a:latin typeface="+mj-lt"/>
              </a:rPr>
              <a:t>Samordningsuppdrag</a:t>
            </a:r>
          </a:p>
        </p:txBody>
      </p:sp>
      <p:sp>
        <p:nvSpPr>
          <p:cNvPr id="32" name="Rektangel 31">
            <a:extLst>
              <a:ext uri="{FF2B5EF4-FFF2-40B4-BE49-F238E27FC236}">
                <a16:creationId xmlns:a16="http://schemas.microsoft.com/office/drawing/2014/main" id="{7D92113F-A45E-F326-9E94-70CAF77CDC63}"/>
              </a:ext>
            </a:extLst>
          </p:cNvPr>
          <p:cNvSpPr/>
          <p:nvPr/>
        </p:nvSpPr>
        <p:spPr>
          <a:xfrm>
            <a:off x="1509351" y="3568866"/>
            <a:ext cx="1260000" cy="990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Personligt stöd, familjebehandling &amp; </a:t>
            </a:r>
            <a:r>
              <a:rPr lang="sv-SE" sz="1100" err="1">
                <a:solidFill>
                  <a:schemeClr val="tx1">
                    <a:lumMod val="75000"/>
                  </a:schemeClr>
                </a:solidFill>
                <a:latin typeface="+mj-lt"/>
              </a:rPr>
              <a:t>Dynamis</a:t>
            </a:r>
            <a:endParaRPr lang="sv-SE" sz="1100">
              <a:solidFill>
                <a:schemeClr val="tx1">
                  <a:lumMod val="75000"/>
                </a:schemeClr>
              </a:solidFill>
              <a:latin typeface="+mj-lt"/>
            </a:endParaRPr>
          </a:p>
        </p:txBody>
      </p:sp>
      <p:sp>
        <p:nvSpPr>
          <p:cNvPr id="37" name="Rektangel 36">
            <a:extLst>
              <a:ext uri="{FF2B5EF4-FFF2-40B4-BE49-F238E27FC236}">
                <a16:creationId xmlns:a16="http://schemas.microsoft.com/office/drawing/2014/main" id="{0F61F0A4-900E-7E65-EEBD-0E690CF8C451}"/>
              </a:ext>
            </a:extLst>
          </p:cNvPr>
          <p:cNvSpPr/>
          <p:nvPr/>
        </p:nvSpPr>
        <p:spPr>
          <a:xfrm>
            <a:off x="2847869" y="4629316"/>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Familjehuset</a:t>
            </a:r>
          </a:p>
        </p:txBody>
      </p:sp>
      <p:sp>
        <p:nvSpPr>
          <p:cNvPr id="39" name="Rektangel 38">
            <a:extLst>
              <a:ext uri="{FF2B5EF4-FFF2-40B4-BE49-F238E27FC236}">
                <a16:creationId xmlns:a16="http://schemas.microsoft.com/office/drawing/2014/main" id="{EFFE21B5-B711-4155-7CCA-15346813F89F}"/>
              </a:ext>
            </a:extLst>
          </p:cNvPr>
          <p:cNvSpPr/>
          <p:nvPr/>
        </p:nvSpPr>
        <p:spPr>
          <a:xfrm>
            <a:off x="4202301" y="3568866"/>
            <a:ext cx="1260000" cy="990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Personligt stöd, familjebehandling &amp; </a:t>
            </a:r>
            <a:r>
              <a:rPr lang="sv-SE" sz="1100" err="1">
                <a:solidFill>
                  <a:schemeClr val="tx1">
                    <a:lumMod val="75000"/>
                  </a:schemeClr>
                </a:solidFill>
                <a:latin typeface="+mj-lt"/>
              </a:rPr>
              <a:t>Dynamis</a:t>
            </a:r>
            <a:endParaRPr lang="sv-SE" sz="1100">
              <a:solidFill>
                <a:schemeClr val="tx1">
                  <a:lumMod val="75000"/>
                </a:schemeClr>
              </a:solidFill>
              <a:latin typeface="+mj-lt"/>
            </a:endParaRPr>
          </a:p>
        </p:txBody>
      </p:sp>
      <p:sp>
        <p:nvSpPr>
          <p:cNvPr id="40" name="Rektangel 39">
            <a:extLst>
              <a:ext uri="{FF2B5EF4-FFF2-40B4-BE49-F238E27FC236}">
                <a16:creationId xmlns:a16="http://schemas.microsoft.com/office/drawing/2014/main" id="{6B07B115-3049-BEC0-8ECB-97C402A350CB}"/>
              </a:ext>
            </a:extLst>
          </p:cNvPr>
          <p:cNvSpPr/>
          <p:nvPr/>
        </p:nvSpPr>
        <p:spPr>
          <a:xfrm>
            <a:off x="5566350" y="3086557"/>
            <a:ext cx="1260000" cy="429804"/>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TL: Linda Gabrielsson</a:t>
            </a:r>
            <a:endParaRPr lang="sv-SE" sz="1200">
              <a:solidFill>
                <a:schemeClr val="tx1">
                  <a:lumMod val="75000"/>
                </a:schemeClr>
              </a:solidFill>
              <a:latin typeface="Helsingborg Sans Medium" pitchFamily="2" charset="77"/>
            </a:endParaRPr>
          </a:p>
        </p:txBody>
      </p:sp>
      <p:sp>
        <p:nvSpPr>
          <p:cNvPr id="41" name="Rektangel 40">
            <a:extLst>
              <a:ext uri="{FF2B5EF4-FFF2-40B4-BE49-F238E27FC236}">
                <a16:creationId xmlns:a16="http://schemas.microsoft.com/office/drawing/2014/main" id="{5B0BE10F-149F-8590-58C5-69D1D9EC95CA}"/>
              </a:ext>
            </a:extLst>
          </p:cNvPr>
          <p:cNvSpPr/>
          <p:nvPr/>
        </p:nvSpPr>
        <p:spPr>
          <a:xfrm>
            <a:off x="2850215" y="2454333"/>
            <a:ext cx="1260000" cy="55929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Vendela Hagberg</a:t>
            </a:r>
            <a:endParaRPr lang="sv-SE" sz="1200">
              <a:solidFill>
                <a:schemeClr val="tx1">
                  <a:lumMod val="75000"/>
                </a:schemeClr>
              </a:solidFill>
              <a:latin typeface="Helsingborg Sans Medium" pitchFamily="2" charset="77"/>
            </a:endParaRPr>
          </a:p>
        </p:txBody>
      </p:sp>
      <p:sp>
        <p:nvSpPr>
          <p:cNvPr id="43" name="Rektangel 42">
            <a:extLst>
              <a:ext uri="{FF2B5EF4-FFF2-40B4-BE49-F238E27FC236}">
                <a16:creationId xmlns:a16="http://schemas.microsoft.com/office/drawing/2014/main" id="{781CC388-057A-8482-DD9B-D5416C3B0F24}"/>
              </a:ext>
            </a:extLst>
          </p:cNvPr>
          <p:cNvSpPr/>
          <p:nvPr/>
        </p:nvSpPr>
        <p:spPr>
          <a:xfrm>
            <a:off x="5566349" y="4125984"/>
            <a:ext cx="1260000" cy="42980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Familjepunkten</a:t>
            </a:r>
          </a:p>
        </p:txBody>
      </p:sp>
      <p:sp>
        <p:nvSpPr>
          <p:cNvPr id="44" name="Rektangel 43">
            <a:extLst>
              <a:ext uri="{FF2B5EF4-FFF2-40B4-BE49-F238E27FC236}">
                <a16:creationId xmlns:a16="http://schemas.microsoft.com/office/drawing/2014/main" id="{21BE33B7-AA73-A44C-36D9-FB3FC3B9BB52}"/>
              </a:ext>
            </a:extLst>
          </p:cNvPr>
          <p:cNvSpPr/>
          <p:nvPr/>
        </p:nvSpPr>
        <p:spPr>
          <a:xfrm>
            <a:off x="6920784" y="4125983"/>
            <a:ext cx="1260000" cy="429804"/>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Barnahus</a:t>
            </a:r>
            <a:endParaRPr lang="sv-SE" sz="1100">
              <a:solidFill>
                <a:schemeClr val="tx1">
                  <a:lumMod val="75000"/>
                </a:schemeClr>
              </a:solidFill>
              <a:latin typeface="+mj-lt"/>
            </a:endParaRPr>
          </a:p>
        </p:txBody>
      </p:sp>
      <p:sp>
        <p:nvSpPr>
          <p:cNvPr id="46" name="Rektangel 45">
            <a:extLst>
              <a:ext uri="{FF2B5EF4-FFF2-40B4-BE49-F238E27FC236}">
                <a16:creationId xmlns:a16="http://schemas.microsoft.com/office/drawing/2014/main" id="{2D5E2FA5-78A0-AB94-CD2B-E12A15651540}"/>
              </a:ext>
            </a:extLst>
          </p:cNvPr>
          <p:cNvSpPr/>
          <p:nvPr/>
        </p:nvSpPr>
        <p:spPr>
          <a:xfrm>
            <a:off x="8265901" y="3695092"/>
            <a:ext cx="1260000" cy="429805"/>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Rådgivningen</a:t>
            </a:r>
          </a:p>
        </p:txBody>
      </p:sp>
      <p:sp>
        <p:nvSpPr>
          <p:cNvPr id="47" name="Rektangel 46">
            <a:extLst>
              <a:ext uri="{FF2B5EF4-FFF2-40B4-BE49-F238E27FC236}">
                <a16:creationId xmlns:a16="http://schemas.microsoft.com/office/drawing/2014/main" id="{9B49F184-1636-C2BE-53A9-33F36AEC9BC2}"/>
              </a:ext>
            </a:extLst>
          </p:cNvPr>
          <p:cNvSpPr/>
          <p:nvPr/>
        </p:nvSpPr>
        <p:spPr>
          <a:xfrm>
            <a:off x="9610890" y="4285828"/>
            <a:ext cx="1260000" cy="90330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Helsingborg Sans Medium" pitchFamily="2" charset="77"/>
              </a:rPr>
              <a:t>Västergård </a:t>
            </a:r>
            <a:br>
              <a:rPr lang="sv-SE" sz="1100">
                <a:solidFill>
                  <a:schemeClr val="tx1">
                    <a:lumMod val="75000"/>
                  </a:schemeClr>
                </a:solidFill>
                <a:latin typeface="Helsingborg Sans Medium" pitchFamily="2" charset="77"/>
              </a:rPr>
            </a:br>
            <a:r>
              <a:rPr lang="sv-SE" sz="1100">
                <a:solidFill>
                  <a:schemeClr val="tx1">
                    <a:lumMod val="75000"/>
                  </a:schemeClr>
                </a:solidFill>
                <a:latin typeface="+mj-lt"/>
              </a:rPr>
              <a:t>som omfattar 12-steg, KBT och flexibla teamet</a:t>
            </a:r>
          </a:p>
        </p:txBody>
      </p:sp>
      <p:sp>
        <p:nvSpPr>
          <p:cNvPr id="48" name="Rektangel 47">
            <a:extLst>
              <a:ext uri="{FF2B5EF4-FFF2-40B4-BE49-F238E27FC236}">
                <a16:creationId xmlns:a16="http://schemas.microsoft.com/office/drawing/2014/main" id="{A310F0C2-B8E0-A068-5BE4-1CF6BEB91FCC}"/>
              </a:ext>
            </a:extLst>
          </p:cNvPr>
          <p:cNvSpPr/>
          <p:nvPr/>
        </p:nvSpPr>
        <p:spPr>
          <a:xfrm>
            <a:off x="9610890" y="3096194"/>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Karpen sysselsättning socialpsykiatri</a:t>
            </a:r>
          </a:p>
        </p:txBody>
      </p:sp>
      <p:sp>
        <p:nvSpPr>
          <p:cNvPr id="50" name="Rektangel 49">
            <a:extLst>
              <a:ext uri="{FF2B5EF4-FFF2-40B4-BE49-F238E27FC236}">
                <a16:creationId xmlns:a16="http://schemas.microsoft.com/office/drawing/2014/main" id="{AD8DE7EC-3053-E7DC-87A2-4D5490386009}"/>
              </a:ext>
            </a:extLst>
          </p:cNvPr>
          <p:cNvSpPr/>
          <p:nvPr/>
        </p:nvSpPr>
        <p:spPr>
          <a:xfrm>
            <a:off x="9610890" y="3781894"/>
            <a:ext cx="1260000" cy="429805"/>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KRAMI</a:t>
            </a:r>
          </a:p>
        </p:txBody>
      </p:sp>
      <p:sp>
        <p:nvSpPr>
          <p:cNvPr id="52" name="Rektangel 51">
            <a:extLst>
              <a:ext uri="{FF2B5EF4-FFF2-40B4-BE49-F238E27FC236}">
                <a16:creationId xmlns:a16="http://schemas.microsoft.com/office/drawing/2014/main" id="{1BF58B8D-2732-67C2-A122-F86C40BCD947}"/>
              </a:ext>
            </a:extLst>
          </p:cNvPr>
          <p:cNvSpPr/>
          <p:nvPr/>
        </p:nvSpPr>
        <p:spPr>
          <a:xfrm>
            <a:off x="5566349" y="4629317"/>
            <a:ext cx="1260000" cy="612976"/>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Samverkan och uppföljning  familje-rådgivning</a:t>
            </a:r>
          </a:p>
        </p:txBody>
      </p:sp>
      <p:sp>
        <p:nvSpPr>
          <p:cNvPr id="53" name="Rektangel 52">
            <a:extLst>
              <a:ext uri="{FF2B5EF4-FFF2-40B4-BE49-F238E27FC236}">
                <a16:creationId xmlns:a16="http://schemas.microsoft.com/office/drawing/2014/main" id="{7612555E-7877-89C8-6D11-0B39C9B4F146}"/>
              </a:ext>
            </a:extLst>
          </p:cNvPr>
          <p:cNvSpPr/>
          <p:nvPr/>
        </p:nvSpPr>
        <p:spPr>
          <a:xfrm>
            <a:off x="9610890" y="5269236"/>
            <a:ext cx="1260000" cy="50252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Samverkan med föreningar</a:t>
            </a:r>
          </a:p>
        </p:txBody>
      </p:sp>
      <p:sp>
        <p:nvSpPr>
          <p:cNvPr id="54" name="Rektangel 53">
            <a:extLst>
              <a:ext uri="{FF2B5EF4-FFF2-40B4-BE49-F238E27FC236}">
                <a16:creationId xmlns:a16="http://schemas.microsoft.com/office/drawing/2014/main" id="{4AAAF39A-3799-0C3D-79A2-A4E32E7C5BA0}"/>
              </a:ext>
            </a:extLst>
          </p:cNvPr>
          <p:cNvSpPr/>
          <p:nvPr/>
        </p:nvSpPr>
        <p:spPr>
          <a:xfrm>
            <a:off x="8265901" y="1264822"/>
            <a:ext cx="1747232" cy="546033"/>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err="1">
                <a:solidFill>
                  <a:schemeClr val="tx1">
                    <a:lumMod val="75000"/>
                  </a:schemeClr>
                </a:solidFill>
                <a:latin typeface="Helsingborg Sans Medium" pitchFamily="2" charset="0"/>
              </a:rPr>
              <a:t>Verksamhets-koordinator</a:t>
            </a:r>
            <a:r>
              <a:rPr lang="sv-SE" sz="1200">
                <a:solidFill>
                  <a:schemeClr val="tx1">
                    <a:lumMod val="75000"/>
                  </a:schemeClr>
                </a:solidFill>
                <a:latin typeface="Helsingborg Sans Medium" pitchFamily="2" charset="0"/>
              </a:rPr>
              <a:t>:</a:t>
            </a:r>
            <a:br>
              <a:rPr lang="sv-SE" sz="1200">
                <a:solidFill>
                  <a:schemeClr val="tx1">
                    <a:lumMod val="75000"/>
                  </a:schemeClr>
                </a:solidFill>
                <a:latin typeface="Helsingborg Sans Medium" pitchFamily="2" charset="0"/>
              </a:rPr>
            </a:br>
            <a:r>
              <a:rPr lang="sv-SE" sz="1200">
                <a:solidFill>
                  <a:schemeClr val="tx1">
                    <a:lumMod val="75000"/>
                  </a:schemeClr>
                </a:solidFill>
                <a:latin typeface="Helsingborg Sans Medium" pitchFamily="2" charset="0"/>
                <a:cs typeface="Calibri Light"/>
              </a:rPr>
              <a:t>Cecilia </a:t>
            </a:r>
            <a:r>
              <a:rPr lang="sv-SE" sz="1200" err="1">
                <a:solidFill>
                  <a:schemeClr val="tx1">
                    <a:lumMod val="75000"/>
                  </a:schemeClr>
                </a:solidFill>
                <a:latin typeface="Helsingborg Sans Medium" pitchFamily="2" charset="0"/>
                <a:cs typeface="Calibri Light"/>
              </a:rPr>
              <a:t>Zaar</a:t>
            </a:r>
            <a:endParaRPr lang="sv-SE" sz="1200">
              <a:solidFill>
                <a:schemeClr val="tx1">
                  <a:lumMod val="75000"/>
                </a:schemeClr>
              </a:solidFill>
              <a:latin typeface="Helsingborg Sans Medium" pitchFamily="2" charset="0"/>
              <a:cs typeface="Calibri Light"/>
            </a:endParaRPr>
          </a:p>
        </p:txBody>
      </p:sp>
      <p:pic>
        <p:nvPicPr>
          <p:cNvPr id="4" name="Bildobjekt 3">
            <a:extLst>
              <a:ext uri="{FF2B5EF4-FFF2-40B4-BE49-F238E27FC236}">
                <a16:creationId xmlns:a16="http://schemas.microsoft.com/office/drawing/2014/main" id="{7F78995E-FCB7-78FC-8E38-2CB7FDCAE73C}"/>
              </a:ext>
            </a:extLst>
          </p:cNvPr>
          <p:cNvPicPr>
            <a:picLocks noChangeAspect="1"/>
          </p:cNvPicPr>
          <p:nvPr/>
        </p:nvPicPr>
        <p:blipFill>
          <a:blip r:embed="rId3"/>
          <a:stretch>
            <a:fillRect/>
          </a:stretch>
        </p:blipFill>
        <p:spPr>
          <a:xfrm>
            <a:off x="2857835" y="3568866"/>
            <a:ext cx="1260000" cy="988708"/>
          </a:xfrm>
          <a:prstGeom prst="rect">
            <a:avLst/>
          </a:prstGeom>
        </p:spPr>
      </p:pic>
      <p:sp>
        <p:nvSpPr>
          <p:cNvPr id="9" name="Rektangel 8">
            <a:extLst>
              <a:ext uri="{FF2B5EF4-FFF2-40B4-BE49-F238E27FC236}">
                <a16:creationId xmlns:a16="http://schemas.microsoft.com/office/drawing/2014/main" id="{82DAB592-18FB-0C53-71E4-8FB9EEB05F7A}"/>
              </a:ext>
            </a:extLst>
          </p:cNvPr>
          <p:cNvSpPr/>
          <p:nvPr/>
        </p:nvSpPr>
        <p:spPr>
          <a:xfrm>
            <a:off x="8265900" y="1883787"/>
            <a:ext cx="1747231" cy="433809"/>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pitchFamily="2" charset="0"/>
                <a:cs typeface="Calibri Light"/>
              </a:rPr>
              <a:t>Administratör: </a:t>
            </a:r>
          </a:p>
          <a:p>
            <a:pPr algn="ctr"/>
            <a:r>
              <a:rPr lang="sv-SE" sz="1200">
                <a:solidFill>
                  <a:schemeClr val="tx1">
                    <a:lumMod val="75000"/>
                  </a:schemeClr>
                </a:solidFill>
                <a:latin typeface="Helsingborg Sans Medium" pitchFamily="2" charset="0"/>
                <a:cs typeface="Calibri Light"/>
              </a:rPr>
              <a:t>Maria Jäger </a:t>
            </a:r>
          </a:p>
        </p:txBody>
      </p:sp>
      <p:sp>
        <p:nvSpPr>
          <p:cNvPr id="7" name="Rektangel 6">
            <a:extLst>
              <a:ext uri="{FF2B5EF4-FFF2-40B4-BE49-F238E27FC236}">
                <a16:creationId xmlns:a16="http://schemas.microsoft.com/office/drawing/2014/main" id="{3DDB1DE5-DC34-8A98-15DB-846AFC3ECB10}"/>
              </a:ext>
            </a:extLst>
          </p:cNvPr>
          <p:cNvSpPr/>
          <p:nvPr/>
        </p:nvSpPr>
        <p:spPr>
          <a:xfrm>
            <a:off x="6930399" y="3083963"/>
            <a:ext cx="1260000" cy="429804"/>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TL: Lotta Engstrand</a:t>
            </a:r>
            <a:endParaRPr lang="sv-SE" sz="1200">
              <a:solidFill>
                <a:schemeClr val="tx1">
                  <a:lumMod val="75000"/>
                </a:schemeClr>
              </a:solidFill>
              <a:latin typeface="Helsingborg Sans Medium" pitchFamily="2" charset="77"/>
            </a:endParaRPr>
          </a:p>
        </p:txBody>
      </p:sp>
      <p:sp>
        <p:nvSpPr>
          <p:cNvPr id="10" name="Rektangel 9">
            <a:extLst>
              <a:ext uri="{FF2B5EF4-FFF2-40B4-BE49-F238E27FC236}">
                <a16:creationId xmlns:a16="http://schemas.microsoft.com/office/drawing/2014/main" id="{759DD738-125C-B9BF-1364-DDCB1119FFBE}"/>
              </a:ext>
            </a:extLst>
          </p:cNvPr>
          <p:cNvSpPr/>
          <p:nvPr/>
        </p:nvSpPr>
        <p:spPr>
          <a:xfrm>
            <a:off x="4202301" y="4635762"/>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Case Manager</a:t>
            </a:r>
          </a:p>
        </p:txBody>
      </p:sp>
    </p:spTree>
    <p:extLst>
      <p:ext uri="{BB962C8B-B14F-4D97-AF65-F5344CB8AC3E}">
        <p14:creationId xmlns:p14="http://schemas.microsoft.com/office/powerpoint/2010/main" val="3400640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7D249-A275-45D9-A11A-E59FB5F03320}"/>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DBEF40EB-3A43-AD8D-B3C0-279A7F69C33E}"/>
              </a:ext>
            </a:extLst>
          </p:cNvPr>
          <p:cNvSpPr/>
          <p:nvPr/>
        </p:nvSpPr>
        <p:spPr>
          <a:xfrm>
            <a:off x="4415086" y="1000297"/>
            <a:ext cx="3642759" cy="85858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tx1">
                    <a:lumMod val="75000"/>
                  </a:schemeClr>
                </a:solidFill>
                <a:latin typeface="Helsingborg Sans" pitchFamily="2" charset="77"/>
              </a:rPr>
              <a:t>Verksamhetschef</a:t>
            </a:r>
          </a:p>
          <a:p>
            <a:pPr algn="ctr"/>
            <a:r>
              <a:rPr lang="sv-SE" b="1">
                <a:solidFill>
                  <a:schemeClr val="tx1">
                    <a:lumMod val="75000"/>
                  </a:schemeClr>
                </a:solidFill>
                <a:latin typeface="Helsingborg Sans" pitchFamily="2" charset="77"/>
              </a:rPr>
              <a:t>Ulrika Skeppstedt</a:t>
            </a:r>
          </a:p>
        </p:txBody>
      </p:sp>
      <p:sp>
        <p:nvSpPr>
          <p:cNvPr id="26" name="textruta 25">
            <a:extLst>
              <a:ext uri="{FF2B5EF4-FFF2-40B4-BE49-F238E27FC236}">
                <a16:creationId xmlns:a16="http://schemas.microsoft.com/office/drawing/2014/main" id="{350C9A29-C8D3-F2EC-ED5E-BAAFA6DE80A9}"/>
              </a:ext>
            </a:extLst>
          </p:cNvPr>
          <p:cNvSpPr txBox="1"/>
          <p:nvPr/>
        </p:nvSpPr>
        <p:spPr>
          <a:xfrm>
            <a:off x="275007" y="315911"/>
            <a:ext cx="6558206" cy="461665"/>
          </a:xfrm>
          <a:prstGeom prst="rect">
            <a:avLst/>
          </a:prstGeom>
          <a:noFill/>
        </p:spPr>
        <p:txBody>
          <a:bodyPr wrap="none" rtlCol="0">
            <a:spAutoFit/>
          </a:bodyPr>
          <a:lstStyle/>
          <a:p>
            <a:r>
              <a:rPr lang="sv-SE" sz="2400" b="1">
                <a:latin typeface="Helsingborg Sans" pitchFamily="2" charset="77"/>
              </a:rPr>
              <a:t>Andra linjen/myndighet – Resultat matchning</a:t>
            </a:r>
          </a:p>
        </p:txBody>
      </p:sp>
      <p:sp>
        <p:nvSpPr>
          <p:cNvPr id="14" name="Rektangel 13">
            <a:extLst>
              <a:ext uri="{FF2B5EF4-FFF2-40B4-BE49-F238E27FC236}">
                <a16:creationId xmlns:a16="http://schemas.microsoft.com/office/drawing/2014/main" id="{3CB5E3C7-A363-E6A3-113C-002ACE624296}"/>
              </a:ext>
            </a:extLst>
          </p:cNvPr>
          <p:cNvSpPr/>
          <p:nvPr/>
        </p:nvSpPr>
        <p:spPr>
          <a:xfrm>
            <a:off x="161989" y="2089770"/>
            <a:ext cx="1260000" cy="461665"/>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a:solidFill>
                  <a:schemeClr val="tx1">
                    <a:lumMod val="75000"/>
                  </a:schemeClr>
                </a:solidFill>
                <a:latin typeface="Helsingborg Sans Medium"/>
              </a:rPr>
              <a:t>EC: Angelina Pavlova</a:t>
            </a:r>
            <a:endParaRPr lang="sv-SE" sz="1200" dirty="0">
              <a:solidFill>
                <a:schemeClr val="tx1">
                  <a:lumMod val="75000"/>
                </a:schemeClr>
              </a:solidFill>
              <a:latin typeface="Helsingborg Sans Medium" pitchFamily="2" charset="77"/>
            </a:endParaRPr>
          </a:p>
        </p:txBody>
      </p:sp>
      <p:sp>
        <p:nvSpPr>
          <p:cNvPr id="15" name="Rektangel 14">
            <a:extLst>
              <a:ext uri="{FF2B5EF4-FFF2-40B4-BE49-F238E27FC236}">
                <a16:creationId xmlns:a16="http://schemas.microsoft.com/office/drawing/2014/main" id="{DF798C8B-1BDF-9381-C608-C5B51E226C6F}"/>
              </a:ext>
            </a:extLst>
          </p:cNvPr>
          <p:cNvSpPr/>
          <p:nvPr/>
        </p:nvSpPr>
        <p:spPr>
          <a:xfrm>
            <a:off x="2855210" y="2089771"/>
            <a:ext cx="1260000" cy="461664"/>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Sara Hjert</a:t>
            </a:r>
            <a:endParaRPr lang="sv-SE" sz="1200">
              <a:solidFill>
                <a:schemeClr val="tx1">
                  <a:lumMod val="75000"/>
                </a:schemeClr>
              </a:solidFill>
              <a:latin typeface="Helsingborg Sans Medium" pitchFamily="2" charset="77"/>
            </a:endParaRPr>
          </a:p>
        </p:txBody>
      </p:sp>
      <p:sp>
        <p:nvSpPr>
          <p:cNvPr id="16" name="Rektangel 15">
            <a:extLst>
              <a:ext uri="{FF2B5EF4-FFF2-40B4-BE49-F238E27FC236}">
                <a16:creationId xmlns:a16="http://schemas.microsoft.com/office/drawing/2014/main" id="{5ED7C8FB-B03A-5055-9850-97CFB0356E29}"/>
              </a:ext>
            </a:extLst>
          </p:cNvPr>
          <p:cNvSpPr/>
          <p:nvPr/>
        </p:nvSpPr>
        <p:spPr>
          <a:xfrm>
            <a:off x="1498430" y="2089771"/>
            <a:ext cx="1260000" cy="461664"/>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Marie Säfstrand</a:t>
            </a:r>
            <a:endParaRPr lang="sv-SE" sz="1200">
              <a:solidFill>
                <a:schemeClr val="tx1">
                  <a:lumMod val="75000"/>
                </a:schemeClr>
              </a:solidFill>
              <a:latin typeface="Helsingborg Sans Medium" pitchFamily="2" charset="77"/>
            </a:endParaRPr>
          </a:p>
        </p:txBody>
      </p:sp>
      <p:sp>
        <p:nvSpPr>
          <p:cNvPr id="17" name="Rektangel 16">
            <a:extLst>
              <a:ext uri="{FF2B5EF4-FFF2-40B4-BE49-F238E27FC236}">
                <a16:creationId xmlns:a16="http://schemas.microsoft.com/office/drawing/2014/main" id="{713D26EC-FA9A-424C-6491-14820BF233F1}"/>
              </a:ext>
            </a:extLst>
          </p:cNvPr>
          <p:cNvSpPr/>
          <p:nvPr/>
        </p:nvSpPr>
        <p:spPr>
          <a:xfrm>
            <a:off x="6902471" y="2077286"/>
            <a:ext cx="1260000" cy="474149"/>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Victoria Anderberg</a:t>
            </a:r>
            <a:endParaRPr lang="sv-SE" sz="1200">
              <a:solidFill>
                <a:schemeClr val="tx1">
                  <a:lumMod val="75000"/>
                </a:schemeClr>
              </a:solidFill>
              <a:latin typeface="Helsingborg Sans Medium" pitchFamily="2" charset="77"/>
            </a:endParaRPr>
          </a:p>
        </p:txBody>
      </p:sp>
      <p:sp>
        <p:nvSpPr>
          <p:cNvPr id="18" name="Rektangel 17">
            <a:extLst>
              <a:ext uri="{FF2B5EF4-FFF2-40B4-BE49-F238E27FC236}">
                <a16:creationId xmlns:a16="http://schemas.microsoft.com/office/drawing/2014/main" id="{6F596501-5DE8-D312-4785-CFEF3CE449F5}"/>
              </a:ext>
            </a:extLst>
          </p:cNvPr>
          <p:cNvSpPr/>
          <p:nvPr/>
        </p:nvSpPr>
        <p:spPr>
          <a:xfrm>
            <a:off x="5564966" y="2081624"/>
            <a:ext cx="1260000" cy="469811"/>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a:solidFill>
                  <a:schemeClr val="tx1">
                    <a:lumMod val="75000"/>
                  </a:schemeClr>
                </a:solidFill>
                <a:latin typeface="Helsingborg Sans Medium"/>
              </a:rPr>
              <a:t>EC: Jenny Nilsson</a:t>
            </a:r>
            <a:endParaRPr lang="sv-SE" sz="1200" dirty="0">
              <a:solidFill>
                <a:schemeClr val="tx1">
                  <a:lumMod val="75000"/>
                </a:schemeClr>
              </a:solidFill>
              <a:latin typeface="Helsingborg Sans Medium" pitchFamily="2" charset="77"/>
            </a:endParaRPr>
          </a:p>
        </p:txBody>
      </p:sp>
      <p:sp>
        <p:nvSpPr>
          <p:cNvPr id="19" name="Rektangel 18">
            <a:extLst>
              <a:ext uri="{FF2B5EF4-FFF2-40B4-BE49-F238E27FC236}">
                <a16:creationId xmlns:a16="http://schemas.microsoft.com/office/drawing/2014/main" id="{689E787D-6EF2-0325-6E88-EC206997C301}"/>
              </a:ext>
            </a:extLst>
          </p:cNvPr>
          <p:cNvSpPr/>
          <p:nvPr/>
        </p:nvSpPr>
        <p:spPr>
          <a:xfrm>
            <a:off x="9618109" y="2081624"/>
            <a:ext cx="1260000" cy="469811"/>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Sara Svegin Öhman</a:t>
            </a:r>
            <a:endParaRPr lang="sv-SE" sz="1200">
              <a:solidFill>
                <a:schemeClr val="tx1">
                  <a:lumMod val="75000"/>
                </a:schemeClr>
              </a:solidFill>
              <a:latin typeface="Helsingborg Sans Medium" pitchFamily="2" charset="77"/>
            </a:endParaRPr>
          </a:p>
        </p:txBody>
      </p:sp>
      <p:sp>
        <p:nvSpPr>
          <p:cNvPr id="20" name="Rektangel 19">
            <a:extLst>
              <a:ext uri="{FF2B5EF4-FFF2-40B4-BE49-F238E27FC236}">
                <a16:creationId xmlns:a16="http://schemas.microsoft.com/office/drawing/2014/main" id="{C4CA47E8-E5CA-7485-EF30-41ECB722FF64}"/>
              </a:ext>
            </a:extLst>
          </p:cNvPr>
          <p:cNvSpPr/>
          <p:nvPr/>
        </p:nvSpPr>
        <p:spPr>
          <a:xfrm>
            <a:off x="8267148" y="2081624"/>
            <a:ext cx="1259999" cy="469811"/>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Monica M. Borg</a:t>
            </a:r>
            <a:endParaRPr lang="sv-SE" sz="1200">
              <a:solidFill>
                <a:schemeClr val="tx1">
                  <a:lumMod val="75000"/>
                </a:schemeClr>
              </a:solidFill>
              <a:latin typeface="Helsingborg Sans Medium" pitchFamily="2" charset="77"/>
            </a:endParaRPr>
          </a:p>
        </p:txBody>
      </p:sp>
      <p:sp>
        <p:nvSpPr>
          <p:cNvPr id="3" name="Rektangel 2">
            <a:extLst>
              <a:ext uri="{FF2B5EF4-FFF2-40B4-BE49-F238E27FC236}">
                <a16:creationId xmlns:a16="http://schemas.microsoft.com/office/drawing/2014/main" id="{61086B71-0057-44DE-B951-73FB2B30CECD}"/>
              </a:ext>
            </a:extLst>
          </p:cNvPr>
          <p:cNvSpPr/>
          <p:nvPr/>
        </p:nvSpPr>
        <p:spPr>
          <a:xfrm>
            <a:off x="175813" y="382857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Mottagningen</a:t>
            </a:r>
          </a:p>
        </p:txBody>
      </p:sp>
      <p:sp>
        <p:nvSpPr>
          <p:cNvPr id="6" name="Rektangel 5">
            <a:extLst>
              <a:ext uri="{FF2B5EF4-FFF2-40B4-BE49-F238E27FC236}">
                <a16:creationId xmlns:a16="http://schemas.microsoft.com/office/drawing/2014/main" id="{6DCD110C-762D-DAD2-75E1-3CC191405311}"/>
              </a:ext>
            </a:extLst>
          </p:cNvPr>
          <p:cNvSpPr/>
          <p:nvPr/>
        </p:nvSpPr>
        <p:spPr>
          <a:xfrm>
            <a:off x="175813" y="4502649"/>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Socialjour</a:t>
            </a:r>
          </a:p>
        </p:txBody>
      </p:sp>
      <p:sp>
        <p:nvSpPr>
          <p:cNvPr id="13" name="Rektangel 12">
            <a:extLst>
              <a:ext uri="{FF2B5EF4-FFF2-40B4-BE49-F238E27FC236}">
                <a16:creationId xmlns:a16="http://schemas.microsoft.com/office/drawing/2014/main" id="{1E92794F-08C8-5819-D791-A2060C3CB05A}"/>
              </a:ext>
            </a:extLst>
          </p:cNvPr>
          <p:cNvSpPr/>
          <p:nvPr/>
        </p:nvSpPr>
        <p:spPr>
          <a:xfrm>
            <a:off x="175813" y="517789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KRIM</a:t>
            </a:r>
          </a:p>
        </p:txBody>
      </p:sp>
      <p:sp>
        <p:nvSpPr>
          <p:cNvPr id="22" name="Rektangel 21">
            <a:extLst>
              <a:ext uri="{FF2B5EF4-FFF2-40B4-BE49-F238E27FC236}">
                <a16:creationId xmlns:a16="http://schemas.microsoft.com/office/drawing/2014/main" id="{7D73E96D-3E87-7FFE-969F-A17A4B29ECC8}"/>
              </a:ext>
            </a:extLst>
          </p:cNvPr>
          <p:cNvSpPr/>
          <p:nvPr/>
        </p:nvSpPr>
        <p:spPr>
          <a:xfrm>
            <a:off x="2852084" y="2662347"/>
            <a:ext cx="1255941" cy="78304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a:solidFill>
                  <a:schemeClr val="tx1">
                    <a:lumMod val="75000"/>
                  </a:schemeClr>
                </a:solidFill>
                <a:latin typeface="Helsingborg Sans Medium"/>
              </a:rPr>
              <a:t>TL: Linnea Borg, </a:t>
            </a:r>
            <a:br>
              <a:rPr lang="sv-SE" sz="1200" dirty="0">
                <a:latin typeface="Helsingborg Sans Medium"/>
              </a:rPr>
            </a:br>
            <a:r>
              <a:rPr lang="sv-SE" sz="1200" dirty="0">
                <a:solidFill>
                  <a:schemeClr val="tx1">
                    <a:lumMod val="75000"/>
                  </a:schemeClr>
                </a:solidFill>
                <a:latin typeface="Helsingborg Sans Medium"/>
              </a:rPr>
              <a:t>Marie Nilsson</a:t>
            </a:r>
            <a:endParaRPr lang="sv-SE" sz="1200" dirty="0">
              <a:solidFill>
                <a:schemeClr val="tx1">
                  <a:lumMod val="75000"/>
                </a:schemeClr>
              </a:solidFill>
              <a:latin typeface="Helsingborg Sans Medium" pitchFamily="2" charset="77"/>
            </a:endParaRPr>
          </a:p>
        </p:txBody>
      </p:sp>
      <p:sp>
        <p:nvSpPr>
          <p:cNvPr id="30" name="Rektangel 29">
            <a:extLst>
              <a:ext uri="{FF2B5EF4-FFF2-40B4-BE49-F238E27FC236}">
                <a16:creationId xmlns:a16="http://schemas.microsoft.com/office/drawing/2014/main" id="{77CB669B-6703-1AC0-0163-C5E35FCDB81D}"/>
              </a:ext>
            </a:extLst>
          </p:cNvPr>
          <p:cNvSpPr/>
          <p:nvPr/>
        </p:nvSpPr>
        <p:spPr>
          <a:xfrm>
            <a:off x="1495081" y="450264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41" name="Rektangel 40">
            <a:extLst>
              <a:ext uri="{FF2B5EF4-FFF2-40B4-BE49-F238E27FC236}">
                <a16:creationId xmlns:a16="http://schemas.microsoft.com/office/drawing/2014/main" id="{41DF84C0-9BE9-19FC-8222-9BEA1407756A}"/>
              </a:ext>
            </a:extLst>
          </p:cNvPr>
          <p:cNvSpPr/>
          <p:nvPr/>
        </p:nvSpPr>
        <p:spPr>
          <a:xfrm>
            <a:off x="4213029" y="2094109"/>
            <a:ext cx="1260000" cy="457326"/>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a:solidFill>
                  <a:schemeClr val="tx1">
                    <a:lumMod val="75000"/>
                  </a:schemeClr>
                </a:solidFill>
                <a:latin typeface="Helsingborg Sans Medium"/>
              </a:rPr>
              <a:t>EC: Petra Hellberg</a:t>
            </a:r>
            <a:endParaRPr lang="sv-SE" sz="1200" dirty="0">
              <a:solidFill>
                <a:schemeClr val="tx1">
                  <a:lumMod val="75000"/>
                </a:schemeClr>
              </a:solidFill>
              <a:latin typeface="Helsingborg Sans Medium" pitchFamily="2" charset="77"/>
            </a:endParaRPr>
          </a:p>
        </p:txBody>
      </p:sp>
      <p:sp>
        <p:nvSpPr>
          <p:cNvPr id="54" name="Rektangel 53">
            <a:extLst>
              <a:ext uri="{FF2B5EF4-FFF2-40B4-BE49-F238E27FC236}">
                <a16:creationId xmlns:a16="http://schemas.microsoft.com/office/drawing/2014/main" id="{CE49AAE7-633E-71BB-A88A-5242826B9F04}"/>
              </a:ext>
            </a:extLst>
          </p:cNvPr>
          <p:cNvSpPr/>
          <p:nvPr/>
        </p:nvSpPr>
        <p:spPr>
          <a:xfrm>
            <a:off x="8278004" y="1053202"/>
            <a:ext cx="1260000" cy="61511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err="1">
                <a:solidFill>
                  <a:schemeClr val="tx1">
                    <a:lumMod val="75000"/>
                  </a:schemeClr>
                </a:solidFill>
                <a:latin typeface="Helsingborg Sans Medium" pitchFamily="2" charset="0"/>
              </a:rPr>
              <a:t>Verksamhets-koordinator</a:t>
            </a:r>
            <a:r>
              <a:rPr lang="sv-SE" sz="1200">
                <a:solidFill>
                  <a:schemeClr val="tx1">
                    <a:lumMod val="75000"/>
                  </a:schemeClr>
                </a:solidFill>
                <a:latin typeface="Helsingborg Sans Medium" pitchFamily="2" charset="0"/>
              </a:rPr>
              <a:t>: Vakant</a:t>
            </a:r>
          </a:p>
        </p:txBody>
      </p:sp>
      <p:sp>
        <p:nvSpPr>
          <p:cNvPr id="7" name="Rektangel 6">
            <a:extLst>
              <a:ext uri="{FF2B5EF4-FFF2-40B4-BE49-F238E27FC236}">
                <a16:creationId xmlns:a16="http://schemas.microsoft.com/office/drawing/2014/main" id="{EA291989-7A92-20B1-5020-BD5E985F498B}"/>
              </a:ext>
            </a:extLst>
          </p:cNvPr>
          <p:cNvSpPr/>
          <p:nvPr/>
        </p:nvSpPr>
        <p:spPr>
          <a:xfrm>
            <a:off x="4227721" y="2662347"/>
            <a:ext cx="1231394" cy="78304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a:solidFill>
                  <a:schemeClr val="tx1">
                    <a:lumMod val="75000"/>
                  </a:schemeClr>
                </a:solidFill>
                <a:latin typeface="Helsingborg Sans Medium"/>
              </a:rPr>
              <a:t>TL: Maria Eriksson,</a:t>
            </a:r>
            <a:br>
              <a:rPr lang="sv-SE" sz="1200" dirty="0">
                <a:solidFill>
                  <a:schemeClr val="tx1">
                    <a:lumMod val="75000"/>
                  </a:schemeClr>
                </a:solidFill>
                <a:latin typeface="Helsingborg Sans Medium"/>
              </a:rPr>
            </a:br>
            <a:r>
              <a:rPr lang="sv-SE" sz="1200" dirty="0">
                <a:solidFill>
                  <a:schemeClr val="tx1">
                    <a:lumMod val="75000"/>
                  </a:schemeClr>
                </a:solidFill>
                <a:latin typeface="Helsingborg Sans Medium"/>
              </a:rPr>
              <a:t>Vakant</a:t>
            </a:r>
          </a:p>
        </p:txBody>
      </p:sp>
      <p:sp>
        <p:nvSpPr>
          <p:cNvPr id="10" name="Rektangel 9">
            <a:extLst>
              <a:ext uri="{FF2B5EF4-FFF2-40B4-BE49-F238E27FC236}">
                <a16:creationId xmlns:a16="http://schemas.microsoft.com/office/drawing/2014/main" id="{BBA904BC-5057-E057-22E0-2EF40C844D54}"/>
              </a:ext>
            </a:extLst>
          </p:cNvPr>
          <p:cNvSpPr/>
          <p:nvPr/>
        </p:nvSpPr>
        <p:spPr>
          <a:xfrm>
            <a:off x="1498430" y="2645960"/>
            <a:ext cx="1256891" cy="78304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TL: </a:t>
            </a:r>
            <a:r>
              <a:rPr lang="sv-SE" sz="1200" dirty="0">
                <a:solidFill>
                  <a:schemeClr val="tx1">
                    <a:lumMod val="75000"/>
                  </a:schemeClr>
                </a:solidFill>
                <a:latin typeface="Helsingborg Sans Medium"/>
              </a:rPr>
              <a:t>Emelie Dahlstedt</a:t>
            </a:r>
            <a:br>
              <a:rPr lang="sv-SE" sz="1200" dirty="0">
                <a:latin typeface="Helsingborg Sans Medium"/>
              </a:rPr>
            </a:br>
            <a:r>
              <a:rPr lang="sv-SE" sz="1200">
                <a:solidFill>
                  <a:schemeClr val="tx1">
                    <a:lumMod val="75000"/>
                  </a:schemeClr>
                </a:solidFill>
                <a:latin typeface="Helsingborg Sans Medium"/>
              </a:rPr>
              <a:t>Manuel </a:t>
            </a:r>
            <a:r>
              <a:rPr lang="sv-SE" sz="1200" err="1">
                <a:solidFill>
                  <a:schemeClr val="tx1">
                    <a:lumMod val="75000"/>
                  </a:schemeClr>
                </a:solidFill>
                <a:latin typeface="Helsingborg Sans Medium"/>
              </a:rPr>
              <a:t>Henriquez</a:t>
            </a:r>
            <a:endParaRPr lang="sv-SE" sz="1200">
              <a:solidFill>
                <a:schemeClr val="tx1">
                  <a:lumMod val="75000"/>
                </a:schemeClr>
              </a:solidFill>
              <a:latin typeface="Helsingborg Sans Medium"/>
            </a:endParaRPr>
          </a:p>
        </p:txBody>
      </p:sp>
      <p:sp>
        <p:nvSpPr>
          <p:cNvPr id="11" name="Rektangel 10">
            <a:extLst>
              <a:ext uri="{FF2B5EF4-FFF2-40B4-BE49-F238E27FC236}">
                <a16:creationId xmlns:a16="http://schemas.microsoft.com/office/drawing/2014/main" id="{AE9C2C31-9C20-F25E-7081-8EF7FE2A9572}"/>
              </a:ext>
            </a:extLst>
          </p:cNvPr>
          <p:cNvSpPr/>
          <p:nvPr/>
        </p:nvSpPr>
        <p:spPr>
          <a:xfrm>
            <a:off x="6910091" y="2669016"/>
            <a:ext cx="1256891" cy="751788"/>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TL: Anja Kristensen,</a:t>
            </a:r>
            <a:br>
              <a:rPr lang="sv-SE" sz="1200">
                <a:solidFill>
                  <a:schemeClr val="tx1">
                    <a:lumMod val="75000"/>
                  </a:schemeClr>
                </a:solidFill>
                <a:latin typeface="Helsingborg Sans Medium"/>
              </a:rPr>
            </a:br>
            <a:r>
              <a:rPr lang="sv-SE" sz="1200">
                <a:solidFill>
                  <a:schemeClr val="tx1">
                    <a:lumMod val="75000"/>
                  </a:schemeClr>
                </a:solidFill>
                <a:latin typeface="Helsingborg Sans Medium"/>
              </a:rPr>
              <a:t>Henrik Nelson</a:t>
            </a:r>
          </a:p>
        </p:txBody>
      </p:sp>
      <p:sp>
        <p:nvSpPr>
          <p:cNvPr id="21" name="Rektangel 20">
            <a:extLst>
              <a:ext uri="{FF2B5EF4-FFF2-40B4-BE49-F238E27FC236}">
                <a16:creationId xmlns:a16="http://schemas.microsoft.com/office/drawing/2014/main" id="{F1384F05-6A62-7F40-CADB-73724CF2AF9C}"/>
              </a:ext>
            </a:extLst>
          </p:cNvPr>
          <p:cNvSpPr/>
          <p:nvPr/>
        </p:nvSpPr>
        <p:spPr>
          <a:xfrm>
            <a:off x="5564966" y="2670541"/>
            <a:ext cx="1256891" cy="783038"/>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TL: Sara Österberg,</a:t>
            </a:r>
            <a:br>
              <a:rPr lang="sv-SE" sz="1200">
                <a:solidFill>
                  <a:schemeClr val="tx1">
                    <a:lumMod val="75000"/>
                  </a:schemeClr>
                </a:solidFill>
                <a:latin typeface="Helsingborg Sans Medium"/>
              </a:rPr>
            </a:br>
            <a:r>
              <a:rPr lang="sv-SE" sz="1200">
                <a:solidFill>
                  <a:schemeClr val="tx1">
                    <a:lumMod val="75000"/>
                  </a:schemeClr>
                </a:solidFill>
                <a:latin typeface="Helsingborg Sans Medium"/>
              </a:rPr>
              <a:t>Vakant</a:t>
            </a:r>
            <a:endParaRPr lang="sv-SE" sz="1200">
              <a:solidFill>
                <a:schemeClr val="tx1">
                  <a:lumMod val="75000"/>
                </a:schemeClr>
              </a:solidFill>
              <a:latin typeface="Helsingborg Sans Medium" pitchFamily="2" charset="77"/>
            </a:endParaRPr>
          </a:p>
        </p:txBody>
      </p:sp>
      <p:sp>
        <p:nvSpPr>
          <p:cNvPr id="23" name="Rektangel 22">
            <a:extLst>
              <a:ext uri="{FF2B5EF4-FFF2-40B4-BE49-F238E27FC236}">
                <a16:creationId xmlns:a16="http://schemas.microsoft.com/office/drawing/2014/main" id="{CCF63252-6A9D-1F57-9B77-22973C16CC59}"/>
              </a:ext>
            </a:extLst>
          </p:cNvPr>
          <p:cNvSpPr/>
          <p:nvPr/>
        </p:nvSpPr>
        <p:spPr>
          <a:xfrm>
            <a:off x="1495081" y="382857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24" name="Rektangel 23">
            <a:extLst>
              <a:ext uri="{FF2B5EF4-FFF2-40B4-BE49-F238E27FC236}">
                <a16:creationId xmlns:a16="http://schemas.microsoft.com/office/drawing/2014/main" id="{680E195E-02F9-010E-6136-92BB2506CE73}"/>
              </a:ext>
            </a:extLst>
          </p:cNvPr>
          <p:cNvSpPr/>
          <p:nvPr/>
        </p:nvSpPr>
        <p:spPr>
          <a:xfrm>
            <a:off x="2857835" y="450369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25" name="Rektangel 24">
            <a:extLst>
              <a:ext uri="{FF2B5EF4-FFF2-40B4-BE49-F238E27FC236}">
                <a16:creationId xmlns:a16="http://schemas.microsoft.com/office/drawing/2014/main" id="{2C21137E-8B49-BAC0-B320-59EAB1D19B0C}"/>
              </a:ext>
            </a:extLst>
          </p:cNvPr>
          <p:cNvSpPr/>
          <p:nvPr/>
        </p:nvSpPr>
        <p:spPr>
          <a:xfrm>
            <a:off x="2857835" y="382962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27" name="Rektangel 26">
            <a:extLst>
              <a:ext uri="{FF2B5EF4-FFF2-40B4-BE49-F238E27FC236}">
                <a16:creationId xmlns:a16="http://schemas.microsoft.com/office/drawing/2014/main" id="{9DF5EEFF-40D9-EC5F-688E-9D97B3E44959}"/>
              </a:ext>
            </a:extLst>
          </p:cNvPr>
          <p:cNvSpPr/>
          <p:nvPr/>
        </p:nvSpPr>
        <p:spPr>
          <a:xfrm>
            <a:off x="4199114" y="450264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28" name="Rektangel 27">
            <a:extLst>
              <a:ext uri="{FF2B5EF4-FFF2-40B4-BE49-F238E27FC236}">
                <a16:creationId xmlns:a16="http://schemas.microsoft.com/office/drawing/2014/main" id="{5FA72C51-7252-4A7A-E2F7-6D0CD87E0F85}"/>
              </a:ext>
            </a:extLst>
          </p:cNvPr>
          <p:cNvSpPr/>
          <p:nvPr/>
        </p:nvSpPr>
        <p:spPr>
          <a:xfrm>
            <a:off x="4199114" y="382857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29" name="Rektangel 28">
            <a:extLst>
              <a:ext uri="{FF2B5EF4-FFF2-40B4-BE49-F238E27FC236}">
                <a16:creationId xmlns:a16="http://schemas.microsoft.com/office/drawing/2014/main" id="{00E5EBC7-F8DB-8F66-5707-621CAB048787}"/>
              </a:ext>
            </a:extLst>
          </p:cNvPr>
          <p:cNvSpPr/>
          <p:nvPr/>
        </p:nvSpPr>
        <p:spPr>
          <a:xfrm>
            <a:off x="5563240" y="450264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31" name="Rektangel 30">
            <a:extLst>
              <a:ext uri="{FF2B5EF4-FFF2-40B4-BE49-F238E27FC236}">
                <a16:creationId xmlns:a16="http://schemas.microsoft.com/office/drawing/2014/main" id="{3D6B5688-BECC-36BC-E65E-9F76A72FC34C}"/>
              </a:ext>
            </a:extLst>
          </p:cNvPr>
          <p:cNvSpPr/>
          <p:nvPr/>
        </p:nvSpPr>
        <p:spPr>
          <a:xfrm>
            <a:off x="5563240" y="3828579"/>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33" name="Rektangel 32">
            <a:extLst>
              <a:ext uri="{FF2B5EF4-FFF2-40B4-BE49-F238E27FC236}">
                <a16:creationId xmlns:a16="http://schemas.microsoft.com/office/drawing/2014/main" id="{DAF4BF7D-15CB-DDBE-4CBA-6F5C6B41ED94}"/>
              </a:ext>
            </a:extLst>
          </p:cNvPr>
          <p:cNvSpPr/>
          <p:nvPr/>
        </p:nvSpPr>
        <p:spPr>
          <a:xfrm>
            <a:off x="6920912" y="449724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34" name="Rektangel 33">
            <a:extLst>
              <a:ext uri="{FF2B5EF4-FFF2-40B4-BE49-F238E27FC236}">
                <a16:creationId xmlns:a16="http://schemas.microsoft.com/office/drawing/2014/main" id="{B40CD510-80F2-33E7-3167-215CED612EFB}"/>
              </a:ext>
            </a:extLst>
          </p:cNvPr>
          <p:cNvSpPr/>
          <p:nvPr/>
        </p:nvSpPr>
        <p:spPr>
          <a:xfrm>
            <a:off x="6920912" y="3823177"/>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Utredning &amp; uppföljning</a:t>
            </a:r>
          </a:p>
        </p:txBody>
      </p:sp>
      <p:sp>
        <p:nvSpPr>
          <p:cNvPr id="38" name="Rektangel 37">
            <a:extLst>
              <a:ext uri="{FF2B5EF4-FFF2-40B4-BE49-F238E27FC236}">
                <a16:creationId xmlns:a16="http://schemas.microsoft.com/office/drawing/2014/main" id="{0CDF736C-3AF7-F89F-74E1-D4F4FDF29235}"/>
              </a:ext>
            </a:extLst>
          </p:cNvPr>
          <p:cNvSpPr/>
          <p:nvPr/>
        </p:nvSpPr>
        <p:spPr>
          <a:xfrm>
            <a:off x="168763" y="2668174"/>
            <a:ext cx="1256891" cy="78388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a:solidFill>
                  <a:schemeClr val="tx1">
                    <a:lumMod val="75000"/>
                  </a:schemeClr>
                </a:solidFill>
                <a:latin typeface="Helsingborg Sans Medium"/>
              </a:rPr>
              <a:t>TL: Anna Pålsson, Monika Heideman</a:t>
            </a:r>
            <a:endParaRPr lang="sv-SE" sz="1200" dirty="0">
              <a:solidFill>
                <a:schemeClr val="tx1">
                  <a:lumMod val="75000"/>
                </a:schemeClr>
              </a:solidFill>
              <a:latin typeface="Helsingborg Sans Medium" pitchFamily="2" charset="77"/>
            </a:endParaRPr>
          </a:p>
        </p:txBody>
      </p:sp>
      <p:sp>
        <p:nvSpPr>
          <p:cNvPr id="42" name="Rektangel 41">
            <a:extLst>
              <a:ext uri="{FF2B5EF4-FFF2-40B4-BE49-F238E27FC236}">
                <a16:creationId xmlns:a16="http://schemas.microsoft.com/office/drawing/2014/main" id="{823DDAE9-18FC-1343-070A-6D099A199B09}"/>
              </a:ext>
            </a:extLst>
          </p:cNvPr>
          <p:cNvSpPr/>
          <p:nvPr/>
        </p:nvSpPr>
        <p:spPr>
          <a:xfrm>
            <a:off x="168762" y="3511325"/>
            <a:ext cx="8005031" cy="233406"/>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Administratör: </a:t>
            </a:r>
            <a:r>
              <a:rPr lang="sv-SE" sz="1200" err="1">
                <a:solidFill>
                  <a:schemeClr val="tx1">
                    <a:lumMod val="75000"/>
                  </a:schemeClr>
                </a:solidFill>
                <a:latin typeface="Helsingborg Sans Medium"/>
              </a:rPr>
              <a:t>Sibel</a:t>
            </a:r>
            <a:r>
              <a:rPr lang="sv-SE" sz="1200">
                <a:solidFill>
                  <a:schemeClr val="tx1">
                    <a:lumMod val="75000"/>
                  </a:schemeClr>
                </a:solidFill>
                <a:latin typeface="Helsingborg Sans Medium"/>
              </a:rPr>
              <a:t> </a:t>
            </a:r>
            <a:r>
              <a:rPr lang="sv-SE" sz="1200" err="1">
                <a:solidFill>
                  <a:schemeClr val="tx1">
                    <a:lumMod val="75000"/>
                  </a:schemeClr>
                </a:solidFill>
                <a:latin typeface="Helsingborg Sans Medium"/>
              </a:rPr>
              <a:t>Kukish</a:t>
            </a:r>
            <a:r>
              <a:rPr lang="sv-SE" sz="1200">
                <a:solidFill>
                  <a:schemeClr val="tx1">
                    <a:lumMod val="75000"/>
                  </a:schemeClr>
                </a:solidFill>
                <a:latin typeface="Helsingborg Sans Medium"/>
              </a:rPr>
              <a:t>, Marie Sjöberg</a:t>
            </a:r>
            <a:endParaRPr lang="sv-SE" sz="1200">
              <a:solidFill>
                <a:schemeClr val="tx1">
                  <a:lumMod val="75000"/>
                </a:schemeClr>
              </a:solidFill>
              <a:latin typeface="Helsingborg Sans Medium" pitchFamily="2" charset="77"/>
            </a:endParaRPr>
          </a:p>
        </p:txBody>
      </p:sp>
      <p:sp>
        <p:nvSpPr>
          <p:cNvPr id="45" name="Rektangel 44">
            <a:extLst>
              <a:ext uri="{FF2B5EF4-FFF2-40B4-BE49-F238E27FC236}">
                <a16:creationId xmlns:a16="http://schemas.microsoft.com/office/drawing/2014/main" id="{C387E032-F1E3-6609-CE3A-721F54D5B5DC}"/>
              </a:ext>
            </a:extLst>
          </p:cNvPr>
          <p:cNvSpPr/>
          <p:nvPr/>
        </p:nvSpPr>
        <p:spPr>
          <a:xfrm>
            <a:off x="8267148" y="2669016"/>
            <a:ext cx="1256891" cy="724706"/>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TL: Sebastian Johansson</a:t>
            </a:r>
            <a:endParaRPr lang="sv-SE" sz="1200">
              <a:solidFill>
                <a:schemeClr val="tx1">
                  <a:lumMod val="75000"/>
                </a:schemeClr>
              </a:solidFill>
              <a:latin typeface="Helsingborg Sans Medium" pitchFamily="2" charset="77"/>
            </a:endParaRPr>
          </a:p>
        </p:txBody>
      </p:sp>
      <p:sp>
        <p:nvSpPr>
          <p:cNvPr id="49" name="Rektangel 48">
            <a:extLst>
              <a:ext uri="{FF2B5EF4-FFF2-40B4-BE49-F238E27FC236}">
                <a16:creationId xmlns:a16="http://schemas.microsoft.com/office/drawing/2014/main" id="{CDADC546-6B1F-DCAE-A287-1B80127869E9}"/>
              </a:ext>
            </a:extLst>
          </p:cNvPr>
          <p:cNvSpPr/>
          <p:nvPr/>
        </p:nvSpPr>
        <p:spPr>
          <a:xfrm>
            <a:off x="9631502" y="2662346"/>
            <a:ext cx="1233027" cy="766651"/>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a:solidFill>
                  <a:schemeClr val="tx1">
                    <a:lumMod val="75000"/>
                  </a:schemeClr>
                </a:solidFill>
                <a:latin typeface="Helsingborg Sans Medium"/>
              </a:rPr>
              <a:t>TL: Mimmi Gren</a:t>
            </a:r>
            <a:endParaRPr lang="sv-SE" sz="1200" dirty="0">
              <a:solidFill>
                <a:schemeClr val="tx1">
                  <a:lumMod val="75000"/>
                </a:schemeClr>
              </a:solidFill>
              <a:latin typeface="Helsingborg Sans Medium" pitchFamily="2" charset="77"/>
            </a:endParaRPr>
          </a:p>
        </p:txBody>
      </p:sp>
      <p:sp>
        <p:nvSpPr>
          <p:cNvPr id="51" name="Rektangel 50">
            <a:extLst>
              <a:ext uri="{FF2B5EF4-FFF2-40B4-BE49-F238E27FC236}">
                <a16:creationId xmlns:a16="http://schemas.microsoft.com/office/drawing/2014/main" id="{B91D300E-4783-5AD7-BAB5-929783B64F5F}"/>
              </a:ext>
            </a:extLst>
          </p:cNvPr>
          <p:cNvSpPr/>
          <p:nvPr/>
        </p:nvSpPr>
        <p:spPr>
          <a:xfrm>
            <a:off x="8265901" y="3511325"/>
            <a:ext cx="2604989" cy="233406"/>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Administratör: Therese Nilsson</a:t>
            </a:r>
            <a:endParaRPr lang="sv-SE" sz="1200">
              <a:solidFill>
                <a:schemeClr val="tx1">
                  <a:lumMod val="75000"/>
                </a:schemeClr>
              </a:solidFill>
              <a:latin typeface="Helsingborg Sans Medium" pitchFamily="2" charset="77"/>
            </a:endParaRPr>
          </a:p>
        </p:txBody>
      </p:sp>
      <p:sp>
        <p:nvSpPr>
          <p:cNvPr id="55" name="Rektangel 54">
            <a:extLst>
              <a:ext uri="{FF2B5EF4-FFF2-40B4-BE49-F238E27FC236}">
                <a16:creationId xmlns:a16="http://schemas.microsoft.com/office/drawing/2014/main" id="{1A3EC454-D1D1-3EA1-0264-4060B6774F51}"/>
              </a:ext>
            </a:extLst>
          </p:cNvPr>
          <p:cNvSpPr/>
          <p:nvPr/>
        </p:nvSpPr>
        <p:spPr>
          <a:xfrm>
            <a:off x="9612393" y="450369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Stöd till placerade barns föräldrar</a:t>
            </a:r>
          </a:p>
        </p:txBody>
      </p:sp>
      <p:sp>
        <p:nvSpPr>
          <p:cNvPr id="56" name="Rektangel 55">
            <a:extLst>
              <a:ext uri="{FF2B5EF4-FFF2-40B4-BE49-F238E27FC236}">
                <a16:creationId xmlns:a16="http://schemas.microsoft.com/office/drawing/2014/main" id="{C31341E4-ADC4-8BEE-12E9-15D29BA1E82B}"/>
              </a:ext>
            </a:extLst>
          </p:cNvPr>
          <p:cNvSpPr/>
          <p:nvPr/>
        </p:nvSpPr>
        <p:spPr>
          <a:xfrm>
            <a:off x="8285038" y="382962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Familjehem</a:t>
            </a:r>
          </a:p>
        </p:txBody>
      </p:sp>
      <p:sp>
        <p:nvSpPr>
          <p:cNvPr id="57" name="Rektangel 56">
            <a:extLst>
              <a:ext uri="{FF2B5EF4-FFF2-40B4-BE49-F238E27FC236}">
                <a16:creationId xmlns:a16="http://schemas.microsoft.com/office/drawing/2014/main" id="{F8437D9F-18C3-6125-C2F0-BC8C45FDA1CC}"/>
              </a:ext>
            </a:extLst>
          </p:cNvPr>
          <p:cNvSpPr/>
          <p:nvPr/>
        </p:nvSpPr>
        <p:spPr>
          <a:xfrm>
            <a:off x="8283535" y="450369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Skolfam</a:t>
            </a:r>
            <a:endParaRPr lang="sv-SE" sz="1100">
              <a:solidFill>
                <a:schemeClr val="tx1">
                  <a:lumMod val="75000"/>
                </a:schemeClr>
              </a:solidFill>
              <a:latin typeface="+mj-lt"/>
            </a:endParaRPr>
          </a:p>
        </p:txBody>
      </p:sp>
      <p:sp>
        <p:nvSpPr>
          <p:cNvPr id="58" name="Rektangel 57">
            <a:extLst>
              <a:ext uri="{FF2B5EF4-FFF2-40B4-BE49-F238E27FC236}">
                <a16:creationId xmlns:a16="http://schemas.microsoft.com/office/drawing/2014/main" id="{8DF07232-E6E1-DBE0-22A0-BB8FA036753B}"/>
              </a:ext>
            </a:extLst>
          </p:cNvPr>
          <p:cNvSpPr/>
          <p:nvPr/>
        </p:nvSpPr>
        <p:spPr>
          <a:xfrm>
            <a:off x="9610890" y="382962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Familjehem</a:t>
            </a:r>
          </a:p>
        </p:txBody>
      </p:sp>
      <p:sp>
        <p:nvSpPr>
          <p:cNvPr id="59" name="Rektangel 58">
            <a:extLst>
              <a:ext uri="{FF2B5EF4-FFF2-40B4-BE49-F238E27FC236}">
                <a16:creationId xmlns:a16="http://schemas.microsoft.com/office/drawing/2014/main" id="{A81DEE70-FA7F-C03B-C6B9-866228226806}"/>
              </a:ext>
            </a:extLst>
          </p:cNvPr>
          <p:cNvSpPr/>
          <p:nvPr/>
        </p:nvSpPr>
        <p:spPr>
          <a:xfrm>
            <a:off x="8280426" y="5185962"/>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Jour och rekrytering</a:t>
            </a:r>
          </a:p>
        </p:txBody>
      </p:sp>
      <p:sp>
        <p:nvSpPr>
          <p:cNvPr id="8" name="Rektangel 7">
            <a:extLst>
              <a:ext uri="{FF2B5EF4-FFF2-40B4-BE49-F238E27FC236}">
                <a16:creationId xmlns:a16="http://schemas.microsoft.com/office/drawing/2014/main" id="{ACFA49AE-7C88-5B67-74E1-F9216574AABB}"/>
              </a:ext>
            </a:extLst>
          </p:cNvPr>
          <p:cNvSpPr/>
          <p:nvPr/>
        </p:nvSpPr>
        <p:spPr>
          <a:xfrm>
            <a:off x="1498430" y="2669016"/>
            <a:ext cx="1256891" cy="78304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a:solidFill>
                  <a:schemeClr val="tx1">
                    <a:lumMod val="75000"/>
                  </a:schemeClr>
                </a:solidFill>
                <a:latin typeface="Helsingborg Sans Medium"/>
              </a:rPr>
              <a:t>TL: Emelie Dahlstedt</a:t>
            </a:r>
            <a:br>
              <a:rPr lang="sv-SE" sz="1200" dirty="0">
                <a:latin typeface="Helsingborg Sans Medium"/>
              </a:rPr>
            </a:br>
            <a:r>
              <a:rPr lang="sv-SE" sz="1200" dirty="0">
                <a:solidFill>
                  <a:schemeClr val="tx1">
                    <a:lumMod val="75000"/>
                  </a:schemeClr>
                </a:solidFill>
                <a:latin typeface="Helsingborg Sans Medium"/>
              </a:rPr>
              <a:t>Manuel </a:t>
            </a:r>
            <a:r>
              <a:rPr lang="sv-SE" sz="1200" dirty="0" err="1">
                <a:solidFill>
                  <a:schemeClr val="tx1">
                    <a:lumMod val="75000"/>
                  </a:schemeClr>
                </a:solidFill>
                <a:latin typeface="Helsingborg Sans Medium"/>
              </a:rPr>
              <a:t>Henriquez</a:t>
            </a:r>
            <a:endParaRPr lang="sv-SE" sz="1200" dirty="0">
              <a:solidFill>
                <a:schemeClr val="tx1">
                  <a:lumMod val="75000"/>
                </a:schemeClr>
              </a:solidFill>
              <a:latin typeface="Helsingborg Sans Medium"/>
            </a:endParaRPr>
          </a:p>
        </p:txBody>
      </p:sp>
      <p:sp>
        <p:nvSpPr>
          <p:cNvPr id="9" name="Rektangel 8">
            <a:extLst>
              <a:ext uri="{FF2B5EF4-FFF2-40B4-BE49-F238E27FC236}">
                <a16:creationId xmlns:a16="http://schemas.microsoft.com/office/drawing/2014/main" id="{58BE6584-376E-19D9-AD36-3A09EDDDAF55}"/>
              </a:ext>
            </a:extLst>
          </p:cNvPr>
          <p:cNvSpPr/>
          <p:nvPr/>
        </p:nvSpPr>
        <p:spPr>
          <a:xfrm>
            <a:off x="6910091" y="2669017"/>
            <a:ext cx="1256891" cy="78304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a:solidFill>
                  <a:schemeClr val="tx1">
                    <a:lumMod val="75000"/>
                  </a:schemeClr>
                </a:solidFill>
                <a:latin typeface="Helsingborg Sans Medium"/>
              </a:rPr>
              <a:t>TL: Anja Kristensen,</a:t>
            </a:r>
            <a:br>
              <a:rPr lang="sv-SE" sz="1200" dirty="0">
                <a:solidFill>
                  <a:schemeClr val="tx1">
                    <a:lumMod val="75000"/>
                  </a:schemeClr>
                </a:solidFill>
                <a:latin typeface="Helsingborg Sans Medium"/>
              </a:rPr>
            </a:br>
            <a:r>
              <a:rPr lang="sv-SE" sz="1200" dirty="0">
                <a:solidFill>
                  <a:schemeClr val="tx1">
                    <a:lumMod val="75000"/>
                  </a:schemeClr>
                </a:solidFill>
                <a:latin typeface="Helsingborg Sans Medium"/>
              </a:rPr>
              <a:t>Henrik Nelson</a:t>
            </a:r>
          </a:p>
        </p:txBody>
      </p:sp>
      <p:sp>
        <p:nvSpPr>
          <p:cNvPr id="12" name="Rektangel 11">
            <a:extLst>
              <a:ext uri="{FF2B5EF4-FFF2-40B4-BE49-F238E27FC236}">
                <a16:creationId xmlns:a16="http://schemas.microsoft.com/office/drawing/2014/main" id="{24DD6530-7F23-DC70-C82F-92993BFAB0A6}"/>
              </a:ext>
            </a:extLst>
          </p:cNvPr>
          <p:cNvSpPr/>
          <p:nvPr/>
        </p:nvSpPr>
        <p:spPr>
          <a:xfrm>
            <a:off x="5564966" y="2669018"/>
            <a:ext cx="1256891" cy="783038"/>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TL: Sara Österberg,</a:t>
            </a:r>
            <a:br>
              <a:rPr lang="sv-SE" sz="1200">
                <a:solidFill>
                  <a:schemeClr val="tx1">
                    <a:lumMod val="75000"/>
                  </a:schemeClr>
                </a:solidFill>
                <a:latin typeface="Helsingborg Sans Medium"/>
              </a:rPr>
            </a:br>
            <a:r>
              <a:rPr lang="sv-SE" sz="1200">
                <a:solidFill>
                  <a:schemeClr val="tx1">
                    <a:lumMod val="75000"/>
                  </a:schemeClr>
                </a:solidFill>
                <a:latin typeface="Helsingborg Sans Medium"/>
              </a:rPr>
              <a:t>Vakant</a:t>
            </a:r>
            <a:endParaRPr lang="sv-SE" sz="1200">
              <a:solidFill>
                <a:schemeClr val="tx1">
                  <a:lumMod val="75000"/>
                </a:schemeClr>
              </a:solidFill>
              <a:latin typeface="Helsingborg Sans Medium" pitchFamily="2" charset="77"/>
            </a:endParaRPr>
          </a:p>
        </p:txBody>
      </p:sp>
      <p:sp>
        <p:nvSpPr>
          <p:cNvPr id="32" name="Rektangel 31">
            <a:extLst>
              <a:ext uri="{FF2B5EF4-FFF2-40B4-BE49-F238E27FC236}">
                <a16:creationId xmlns:a16="http://schemas.microsoft.com/office/drawing/2014/main" id="{381118A2-C8AA-BCB5-5719-3B6C3F176455}"/>
              </a:ext>
            </a:extLst>
          </p:cNvPr>
          <p:cNvSpPr/>
          <p:nvPr/>
        </p:nvSpPr>
        <p:spPr>
          <a:xfrm>
            <a:off x="8267148" y="2669018"/>
            <a:ext cx="1256891" cy="783038"/>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a:solidFill>
                  <a:schemeClr val="tx1">
                    <a:lumMod val="75000"/>
                  </a:schemeClr>
                </a:solidFill>
                <a:latin typeface="Helsingborg Sans Medium"/>
              </a:rPr>
              <a:t>TL: Sebastian Johansson</a:t>
            </a:r>
            <a:endParaRPr lang="sv-SE" sz="1200" dirty="0">
              <a:solidFill>
                <a:schemeClr val="tx1">
                  <a:lumMod val="75000"/>
                </a:schemeClr>
              </a:solidFill>
              <a:latin typeface="Helsingborg Sans Medium" pitchFamily="2" charset="77"/>
            </a:endParaRPr>
          </a:p>
        </p:txBody>
      </p:sp>
    </p:spTree>
    <p:extLst>
      <p:ext uri="{BB962C8B-B14F-4D97-AF65-F5344CB8AC3E}">
        <p14:creationId xmlns:p14="http://schemas.microsoft.com/office/powerpoint/2010/main" val="451213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AFC62-8AC7-14F5-015F-21CA35A54E14}"/>
            </a:ext>
          </a:extLst>
        </p:cNvPr>
        <p:cNvGrpSpPr/>
        <p:nvPr/>
      </p:nvGrpSpPr>
      <p:grpSpPr>
        <a:xfrm>
          <a:off x="0" y="0"/>
          <a:ext cx="0" cy="0"/>
          <a:chOff x="0" y="0"/>
          <a:chExt cx="0" cy="0"/>
        </a:xfrm>
      </p:grpSpPr>
      <p:sp>
        <p:nvSpPr>
          <p:cNvPr id="10" name="Rektangel 9">
            <a:extLst>
              <a:ext uri="{FF2B5EF4-FFF2-40B4-BE49-F238E27FC236}">
                <a16:creationId xmlns:a16="http://schemas.microsoft.com/office/drawing/2014/main" id="{94835207-A6A6-440B-6A62-D789B8EF6FDA}"/>
              </a:ext>
            </a:extLst>
          </p:cNvPr>
          <p:cNvSpPr/>
          <p:nvPr/>
        </p:nvSpPr>
        <p:spPr>
          <a:xfrm>
            <a:off x="10046971" y="2377159"/>
            <a:ext cx="1260000" cy="439353"/>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TL: Vakant</a:t>
            </a:r>
            <a:endParaRPr lang="sv-SE" sz="1200">
              <a:solidFill>
                <a:schemeClr val="tx1">
                  <a:lumMod val="75000"/>
                </a:schemeClr>
              </a:solidFill>
              <a:latin typeface="Helsingborg Sans Medium" pitchFamily="2" charset="77"/>
            </a:endParaRPr>
          </a:p>
        </p:txBody>
      </p:sp>
      <p:sp>
        <p:nvSpPr>
          <p:cNvPr id="14" name="Rektangel 13">
            <a:extLst>
              <a:ext uri="{FF2B5EF4-FFF2-40B4-BE49-F238E27FC236}">
                <a16:creationId xmlns:a16="http://schemas.microsoft.com/office/drawing/2014/main" id="{99C696F6-EC2F-6B49-1B68-1BAC4C215A87}"/>
              </a:ext>
            </a:extLst>
          </p:cNvPr>
          <p:cNvSpPr/>
          <p:nvPr/>
        </p:nvSpPr>
        <p:spPr>
          <a:xfrm>
            <a:off x="198733" y="1840021"/>
            <a:ext cx="1260000" cy="43824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Diana Koroknai</a:t>
            </a:r>
            <a:endParaRPr lang="sv-SE" sz="1200">
              <a:solidFill>
                <a:schemeClr val="tx1">
                  <a:lumMod val="75000"/>
                </a:schemeClr>
              </a:solidFill>
              <a:latin typeface="Helsingborg Sans Medium" pitchFamily="2" charset="77"/>
            </a:endParaRPr>
          </a:p>
        </p:txBody>
      </p:sp>
      <p:sp>
        <p:nvSpPr>
          <p:cNvPr id="15" name="Rektangel 14">
            <a:extLst>
              <a:ext uri="{FF2B5EF4-FFF2-40B4-BE49-F238E27FC236}">
                <a16:creationId xmlns:a16="http://schemas.microsoft.com/office/drawing/2014/main" id="{C6342ECC-3212-B151-0CA7-155D058CA46C}"/>
              </a:ext>
            </a:extLst>
          </p:cNvPr>
          <p:cNvSpPr/>
          <p:nvPr/>
        </p:nvSpPr>
        <p:spPr>
          <a:xfrm>
            <a:off x="1611251" y="1840021"/>
            <a:ext cx="1260000" cy="43824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Vakant</a:t>
            </a:r>
            <a:endParaRPr lang="sv-SE" sz="1200">
              <a:solidFill>
                <a:schemeClr val="tx1">
                  <a:lumMod val="75000"/>
                </a:schemeClr>
              </a:solidFill>
              <a:latin typeface="Helsingborg Sans Medium" pitchFamily="2" charset="77"/>
            </a:endParaRPr>
          </a:p>
        </p:txBody>
      </p:sp>
      <p:sp>
        <p:nvSpPr>
          <p:cNvPr id="16" name="Rektangel 15">
            <a:extLst>
              <a:ext uri="{FF2B5EF4-FFF2-40B4-BE49-F238E27FC236}">
                <a16:creationId xmlns:a16="http://schemas.microsoft.com/office/drawing/2014/main" id="{0EDB52F8-76D8-14AC-A2A9-3567B9762DA5}"/>
              </a:ext>
            </a:extLst>
          </p:cNvPr>
          <p:cNvSpPr/>
          <p:nvPr/>
        </p:nvSpPr>
        <p:spPr>
          <a:xfrm>
            <a:off x="3044952" y="1840021"/>
            <a:ext cx="1260000" cy="43824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Klara Nilsson</a:t>
            </a:r>
            <a:endParaRPr lang="sv-SE" sz="1200">
              <a:solidFill>
                <a:schemeClr val="tx1">
                  <a:lumMod val="75000"/>
                </a:schemeClr>
              </a:solidFill>
              <a:latin typeface="Helsingborg Sans Medium" pitchFamily="2" charset="77"/>
            </a:endParaRPr>
          </a:p>
        </p:txBody>
      </p:sp>
      <p:sp>
        <p:nvSpPr>
          <p:cNvPr id="17" name="Rektangel 16">
            <a:extLst>
              <a:ext uri="{FF2B5EF4-FFF2-40B4-BE49-F238E27FC236}">
                <a16:creationId xmlns:a16="http://schemas.microsoft.com/office/drawing/2014/main" id="{C85C357D-7F04-02FC-CB63-15A3FD1900BE}"/>
              </a:ext>
            </a:extLst>
          </p:cNvPr>
          <p:cNvSpPr/>
          <p:nvPr/>
        </p:nvSpPr>
        <p:spPr>
          <a:xfrm>
            <a:off x="4457470" y="1840021"/>
            <a:ext cx="1260000" cy="43824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Petra Nilsson</a:t>
            </a:r>
            <a:endParaRPr lang="sv-SE" sz="1200">
              <a:solidFill>
                <a:schemeClr val="tx1">
                  <a:lumMod val="75000"/>
                </a:schemeClr>
              </a:solidFill>
              <a:latin typeface="Helsingborg Sans Medium" pitchFamily="2" charset="77"/>
            </a:endParaRPr>
          </a:p>
        </p:txBody>
      </p:sp>
      <p:sp>
        <p:nvSpPr>
          <p:cNvPr id="18" name="Rektangel 17">
            <a:extLst>
              <a:ext uri="{FF2B5EF4-FFF2-40B4-BE49-F238E27FC236}">
                <a16:creationId xmlns:a16="http://schemas.microsoft.com/office/drawing/2014/main" id="{BA92860E-E0BC-9982-E041-FC1BF2241D4A}"/>
              </a:ext>
            </a:extLst>
          </p:cNvPr>
          <p:cNvSpPr/>
          <p:nvPr/>
        </p:nvSpPr>
        <p:spPr>
          <a:xfrm>
            <a:off x="7268405" y="1166326"/>
            <a:ext cx="1966129" cy="439353"/>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pitchFamily="2" charset="0"/>
              </a:rPr>
              <a:t>Verksamhetskoordinator: </a:t>
            </a:r>
            <a:br>
              <a:rPr lang="sv-SE" sz="1200">
                <a:solidFill>
                  <a:schemeClr val="tx1">
                    <a:lumMod val="75000"/>
                  </a:schemeClr>
                </a:solidFill>
                <a:latin typeface="Helsingborg Sans Medium" pitchFamily="2" charset="0"/>
              </a:rPr>
            </a:br>
            <a:r>
              <a:rPr lang="sv-SE" sz="1200">
                <a:solidFill>
                  <a:schemeClr val="tx1">
                    <a:lumMod val="75000"/>
                  </a:schemeClr>
                </a:solidFill>
                <a:latin typeface="Helsingborg Sans Medium" pitchFamily="2" charset="0"/>
                <a:cs typeface="Calibri Light"/>
              </a:rPr>
              <a:t>Cecilia </a:t>
            </a:r>
            <a:r>
              <a:rPr lang="sv-SE" sz="1200" err="1">
                <a:solidFill>
                  <a:schemeClr val="tx1">
                    <a:lumMod val="75000"/>
                  </a:schemeClr>
                </a:solidFill>
                <a:latin typeface="Helsingborg Sans Medium" pitchFamily="2" charset="0"/>
                <a:cs typeface="Calibri Light"/>
              </a:rPr>
              <a:t>Zaar</a:t>
            </a:r>
            <a:endParaRPr lang="sv-SE" sz="1200">
              <a:solidFill>
                <a:schemeClr val="tx1">
                  <a:lumMod val="75000"/>
                </a:schemeClr>
              </a:solidFill>
              <a:latin typeface="Helsingborg Sans Medium" pitchFamily="2" charset="0"/>
              <a:cs typeface="Calibri Light"/>
            </a:endParaRPr>
          </a:p>
        </p:txBody>
      </p:sp>
      <p:sp>
        <p:nvSpPr>
          <p:cNvPr id="20" name="Rektangel 19">
            <a:extLst>
              <a:ext uri="{FF2B5EF4-FFF2-40B4-BE49-F238E27FC236}">
                <a16:creationId xmlns:a16="http://schemas.microsoft.com/office/drawing/2014/main" id="{32C8E1A8-AE2D-5822-C725-16D493CEEED2}"/>
              </a:ext>
            </a:extLst>
          </p:cNvPr>
          <p:cNvSpPr/>
          <p:nvPr/>
        </p:nvSpPr>
        <p:spPr>
          <a:xfrm>
            <a:off x="7268406" y="1840021"/>
            <a:ext cx="1260000" cy="43824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Vakant</a:t>
            </a:r>
            <a:endParaRPr lang="sv-SE" sz="1200">
              <a:solidFill>
                <a:schemeClr val="tx1">
                  <a:lumMod val="75000"/>
                </a:schemeClr>
              </a:solidFill>
              <a:latin typeface="Helsingborg Sans Medium" pitchFamily="2" charset="77"/>
            </a:endParaRPr>
          </a:p>
        </p:txBody>
      </p:sp>
      <p:sp>
        <p:nvSpPr>
          <p:cNvPr id="2" name="Rektangel 1">
            <a:extLst>
              <a:ext uri="{FF2B5EF4-FFF2-40B4-BE49-F238E27FC236}">
                <a16:creationId xmlns:a16="http://schemas.microsoft.com/office/drawing/2014/main" id="{9A1F8638-1739-C48C-23F4-BB8697340858}"/>
              </a:ext>
            </a:extLst>
          </p:cNvPr>
          <p:cNvSpPr/>
          <p:nvPr/>
        </p:nvSpPr>
        <p:spPr>
          <a:xfrm>
            <a:off x="3550132" y="747955"/>
            <a:ext cx="3642759" cy="85858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tx1">
                    <a:lumMod val="75000"/>
                  </a:schemeClr>
                </a:solidFill>
                <a:latin typeface="Helsingborg Sans" pitchFamily="2" charset="77"/>
              </a:rPr>
              <a:t>Verksamhetschef</a:t>
            </a:r>
          </a:p>
          <a:p>
            <a:pPr algn="ctr"/>
            <a:r>
              <a:rPr lang="sv-SE" b="1">
                <a:solidFill>
                  <a:schemeClr val="tx1">
                    <a:lumMod val="75000"/>
                  </a:schemeClr>
                </a:solidFill>
                <a:latin typeface="Helsingborg Sans" pitchFamily="2" charset="77"/>
              </a:rPr>
              <a:t>Anita Svantesson</a:t>
            </a:r>
          </a:p>
        </p:txBody>
      </p:sp>
      <p:sp>
        <p:nvSpPr>
          <p:cNvPr id="3" name="Rektangel 2">
            <a:extLst>
              <a:ext uri="{FF2B5EF4-FFF2-40B4-BE49-F238E27FC236}">
                <a16:creationId xmlns:a16="http://schemas.microsoft.com/office/drawing/2014/main" id="{256EB05C-65B1-5C5C-12A9-4F41CE579241}"/>
              </a:ext>
            </a:extLst>
          </p:cNvPr>
          <p:cNvSpPr/>
          <p:nvPr/>
        </p:nvSpPr>
        <p:spPr>
          <a:xfrm>
            <a:off x="198733" y="2925783"/>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Maria Sol BSS</a:t>
            </a:r>
          </a:p>
        </p:txBody>
      </p:sp>
      <p:sp>
        <p:nvSpPr>
          <p:cNvPr id="6" name="Rektangel 5">
            <a:extLst>
              <a:ext uri="{FF2B5EF4-FFF2-40B4-BE49-F238E27FC236}">
                <a16:creationId xmlns:a16="http://schemas.microsoft.com/office/drawing/2014/main" id="{1A5FFB32-7D92-BB11-6DAC-BAA5BE0759B2}"/>
              </a:ext>
            </a:extLst>
          </p:cNvPr>
          <p:cNvSpPr/>
          <p:nvPr/>
        </p:nvSpPr>
        <p:spPr>
          <a:xfrm>
            <a:off x="198733" y="3623048"/>
            <a:ext cx="1260000" cy="61297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Plutogatan BSS</a:t>
            </a:r>
          </a:p>
        </p:txBody>
      </p:sp>
      <p:sp>
        <p:nvSpPr>
          <p:cNvPr id="11" name="Rektangel 10">
            <a:extLst>
              <a:ext uri="{FF2B5EF4-FFF2-40B4-BE49-F238E27FC236}">
                <a16:creationId xmlns:a16="http://schemas.microsoft.com/office/drawing/2014/main" id="{7686EE01-C173-1FAE-44C5-E763CC1C8A07}"/>
              </a:ext>
            </a:extLst>
          </p:cNvPr>
          <p:cNvSpPr/>
          <p:nvPr/>
        </p:nvSpPr>
        <p:spPr>
          <a:xfrm>
            <a:off x="1611251" y="2925783"/>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Fenix</a:t>
            </a:r>
          </a:p>
        </p:txBody>
      </p:sp>
      <p:sp>
        <p:nvSpPr>
          <p:cNvPr id="13" name="Rektangel 12">
            <a:extLst>
              <a:ext uri="{FF2B5EF4-FFF2-40B4-BE49-F238E27FC236}">
                <a16:creationId xmlns:a16="http://schemas.microsoft.com/office/drawing/2014/main" id="{EEF95DDA-FB99-5894-427D-A2070C1F1B23}"/>
              </a:ext>
            </a:extLst>
          </p:cNvPr>
          <p:cNvSpPr/>
          <p:nvPr/>
        </p:nvSpPr>
        <p:spPr>
          <a:xfrm>
            <a:off x="1611251" y="36230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Bostad först</a:t>
            </a:r>
          </a:p>
        </p:txBody>
      </p:sp>
      <p:sp>
        <p:nvSpPr>
          <p:cNvPr id="21" name="Rektangel 20">
            <a:extLst>
              <a:ext uri="{FF2B5EF4-FFF2-40B4-BE49-F238E27FC236}">
                <a16:creationId xmlns:a16="http://schemas.microsoft.com/office/drawing/2014/main" id="{84CF5665-8D21-FE4A-1746-06BFA9093BD2}"/>
              </a:ext>
            </a:extLst>
          </p:cNvPr>
          <p:cNvSpPr/>
          <p:nvPr/>
        </p:nvSpPr>
        <p:spPr>
          <a:xfrm>
            <a:off x="3044952" y="2925783"/>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100" err="1">
                <a:solidFill>
                  <a:schemeClr val="tx1">
                    <a:lumMod val="75000"/>
                  </a:schemeClr>
                </a:solidFill>
                <a:latin typeface="+mj-lt"/>
              </a:rPr>
              <a:t>Hebsackersgatan</a:t>
            </a:r>
            <a:endParaRPr lang="sv-SE" sz="1100">
              <a:solidFill>
                <a:schemeClr val="tx1">
                  <a:lumMod val="75000"/>
                </a:schemeClr>
              </a:solidFill>
              <a:latin typeface="+mj-lt"/>
            </a:endParaRPr>
          </a:p>
        </p:txBody>
      </p:sp>
      <p:sp>
        <p:nvSpPr>
          <p:cNvPr id="22" name="Rektangel 21">
            <a:extLst>
              <a:ext uri="{FF2B5EF4-FFF2-40B4-BE49-F238E27FC236}">
                <a16:creationId xmlns:a16="http://schemas.microsoft.com/office/drawing/2014/main" id="{B6E2DE10-8AB9-3A67-331C-9D13BBD4F1B1}"/>
              </a:ext>
            </a:extLst>
          </p:cNvPr>
          <p:cNvSpPr/>
          <p:nvPr/>
        </p:nvSpPr>
        <p:spPr>
          <a:xfrm>
            <a:off x="3044952" y="36230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Sköldenborg</a:t>
            </a:r>
            <a:endParaRPr lang="sv-SE" sz="1100">
              <a:solidFill>
                <a:schemeClr val="tx1">
                  <a:lumMod val="75000"/>
                </a:schemeClr>
              </a:solidFill>
              <a:latin typeface="+mj-lt"/>
            </a:endParaRPr>
          </a:p>
        </p:txBody>
      </p:sp>
      <p:sp>
        <p:nvSpPr>
          <p:cNvPr id="23" name="Rektangel 22">
            <a:extLst>
              <a:ext uri="{FF2B5EF4-FFF2-40B4-BE49-F238E27FC236}">
                <a16:creationId xmlns:a16="http://schemas.microsoft.com/office/drawing/2014/main" id="{56371FD3-E917-01A4-3AF2-D2A99229DDCA}"/>
              </a:ext>
            </a:extLst>
          </p:cNvPr>
          <p:cNvSpPr/>
          <p:nvPr/>
        </p:nvSpPr>
        <p:spPr>
          <a:xfrm>
            <a:off x="198733" y="2377159"/>
            <a:ext cx="8329673" cy="439353"/>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rgbClr val="581A23"/>
                </a:solidFill>
                <a:latin typeface="Helsingborg Sans Medium"/>
              </a:rPr>
              <a:t>Administratör: Helena Sjöstrand, Ann-Charlotte </a:t>
            </a:r>
            <a:r>
              <a:rPr lang="sv-SE" sz="1200" err="1">
                <a:solidFill>
                  <a:srgbClr val="581A23"/>
                </a:solidFill>
                <a:latin typeface="Helsingborg Sans Medium"/>
              </a:rPr>
              <a:t>Haslam</a:t>
            </a:r>
            <a:r>
              <a:rPr lang="sv-SE" sz="1200">
                <a:solidFill>
                  <a:srgbClr val="581A23"/>
                </a:solidFill>
                <a:latin typeface="Helsingborg Sans Medium"/>
              </a:rPr>
              <a:t>, Eva Andersson Lind, </a:t>
            </a:r>
            <a:endParaRPr lang="sv-SE" sz="1200">
              <a:solidFill>
                <a:srgbClr val="581A23"/>
              </a:solidFill>
              <a:latin typeface="Helsingborg Sans Medium" pitchFamily="2" charset="0"/>
            </a:endParaRPr>
          </a:p>
          <a:p>
            <a:pPr algn="ctr"/>
            <a:r>
              <a:rPr lang="sv-SE" sz="1200">
                <a:solidFill>
                  <a:srgbClr val="581A23"/>
                </a:solidFill>
                <a:latin typeface="Helsingborg Sans Medium"/>
              </a:rPr>
              <a:t>Malin </a:t>
            </a:r>
            <a:r>
              <a:rPr lang="sv-SE" sz="1200" err="1">
                <a:solidFill>
                  <a:srgbClr val="581A23"/>
                </a:solidFill>
                <a:latin typeface="Helsingborg Sans Medium"/>
              </a:rPr>
              <a:t>Kideström</a:t>
            </a:r>
            <a:r>
              <a:rPr lang="sv-SE" sz="1200">
                <a:solidFill>
                  <a:srgbClr val="581A23"/>
                </a:solidFill>
                <a:latin typeface="Helsingborg Sans Medium"/>
              </a:rPr>
              <a:t>, Matilda Johansson</a:t>
            </a:r>
            <a:endParaRPr lang="sv-SE" sz="1200">
              <a:solidFill>
                <a:srgbClr val="581A23"/>
              </a:solidFill>
              <a:latin typeface="Helsingborg Sans Medium" pitchFamily="2" charset="77"/>
            </a:endParaRPr>
          </a:p>
        </p:txBody>
      </p:sp>
      <p:sp>
        <p:nvSpPr>
          <p:cNvPr id="25" name="Rektangel 24">
            <a:extLst>
              <a:ext uri="{FF2B5EF4-FFF2-40B4-BE49-F238E27FC236}">
                <a16:creationId xmlns:a16="http://schemas.microsoft.com/office/drawing/2014/main" id="{D3CAA838-DD34-53C1-8D36-24AE4A619692}"/>
              </a:ext>
            </a:extLst>
          </p:cNvPr>
          <p:cNvSpPr/>
          <p:nvPr/>
        </p:nvSpPr>
        <p:spPr>
          <a:xfrm>
            <a:off x="4457470" y="2925783"/>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Carnot</a:t>
            </a:r>
          </a:p>
        </p:txBody>
      </p:sp>
      <p:sp>
        <p:nvSpPr>
          <p:cNvPr id="27" name="Rektangel 26">
            <a:extLst>
              <a:ext uri="{FF2B5EF4-FFF2-40B4-BE49-F238E27FC236}">
                <a16:creationId xmlns:a16="http://schemas.microsoft.com/office/drawing/2014/main" id="{FC8A6415-0AD8-B233-214B-038F471075AB}"/>
              </a:ext>
            </a:extLst>
          </p:cNvPr>
          <p:cNvSpPr/>
          <p:nvPr/>
        </p:nvSpPr>
        <p:spPr>
          <a:xfrm>
            <a:off x="4457470" y="36230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Elineberg</a:t>
            </a:r>
          </a:p>
        </p:txBody>
      </p:sp>
      <p:sp>
        <p:nvSpPr>
          <p:cNvPr id="28" name="Rektangel 27">
            <a:extLst>
              <a:ext uri="{FF2B5EF4-FFF2-40B4-BE49-F238E27FC236}">
                <a16:creationId xmlns:a16="http://schemas.microsoft.com/office/drawing/2014/main" id="{9E10C01D-BE3E-E2AB-531E-54448ECF0680}"/>
              </a:ext>
            </a:extLst>
          </p:cNvPr>
          <p:cNvSpPr/>
          <p:nvPr/>
        </p:nvSpPr>
        <p:spPr>
          <a:xfrm>
            <a:off x="5869988" y="2925783"/>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Malmögatan</a:t>
            </a:r>
            <a:endParaRPr lang="sv-SE" sz="1100">
              <a:solidFill>
                <a:schemeClr val="tx1">
                  <a:lumMod val="75000"/>
                </a:schemeClr>
              </a:solidFill>
              <a:latin typeface="+mj-lt"/>
            </a:endParaRPr>
          </a:p>
        </p:txBody>
      </p:sp>
      <p:sp>
        <p:nvSpPr>
          <p:cNvPr id="29" name="Rektangel 28">
            <a:extLst>
              <a:ext uri="{FF2B5EF4-FFF2-40B4-BE49-F238E27FC236}">
                <a16:creationId xmlns:a16="http://schemas.microsoft.com/office/drawing/2014/main" id="{98BB3D3B-ABB3-D398-4F5A-B1E350C5C545}"/>
              </a:ext>
            </a:extLst>
          </p:cNvPr>
          <p:cNvSpPr/>
          <p:nvPr/>
        </p:nvSpPr>
        <p:spPr>
          <a:xfrm>
            <a:off x="5869988" y="3623048"/>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Plutogatan 11</a:t>
            </a:r>
          </a:p>
        </p:txBody>
      </p:sp>
      <p:sp>
        <p:nvSpPr>
          <p:cNvPr id="30" name="Rektangel 29">
            <a:extLst>
              <a:ext uri="{FF2B5EF4-FFF2-40B4-BE49-F238E27FC236}">
                <a16:creationId xmlns:a16="http://schemas.microsoft.com/office/drawing/2014/main" id="{D8096306-E617-90C0-C0DC-9D2E26029039}"/>
              </a:ext>
            </a:extLst>
          </p:cNvPr>
          <p:cNvSpPr/>
          <p:nvPr/>
        </p:nvSpPr>
        <p:spPr>
          <a:xfrm>
            <a:off x="4457470" y="4314925"/>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err="1">
                <a:solidFill>
                  <a:schemeClr val="tx1">
                    <a:lumMod val="75000"/>
                  </a:schemeClr>
                </a:solidFill>
                <a:latin typeface="+mj-lt"/>
              </a:rPr>
              <a:t>Natt-teamet</a:t>
            </a:r>
            <a:endParaRPr lang="sv-SE" sz="1100">
              <a:solidFill>
                <a:schemeClr val="tx1">
                  <a:lumMod val="75000"/>
                </a:schemeClr>
              </a:solidFill>
              <a:latin typeface="+mj-lt"/>
            </a:endParaRPr>
          </a:p>
        </p:txBody>
      </p:sp>
      <p:sp>
        <p:nvSpPr>
          <p:cNvPr id="33" name="Rektangel 32">
            <a:extLst>
              <a:ext uri="{FF2B5EF4-FFF2-40B4-BE49-F238E27FC236}">
                <a16:creationId xmlns:a16="http://schemas.microsoft.com/office/drawing/2014/main" id="{7B7DCF17-20FA-983A-594E-8AD864B0A2FA}"/>
              </a:ext>
            </a:extLst>
          </p:cNvPr>
          <p:cNvSpPr/>
          <p:nvPr/>
        </p:nvSpPr>
        <p:spPr>
          <a:xfrm>
            <a:off x="7268406" y="2925783"/>
            <a:ext cx="1260000" cy="61200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b="1">
                <a:solidFill>
                  <a:schemeClr val="tx1">
                    <a:lumMod val="75000"/>
                  </a:schemeClr>
                </a:solidFill>
                <a:latin typeface="+mj-lt"/>
              </a:rPr>
              <a:t>Stödboende</a:t>
            </a:r>
          </a:p>
          <a:p>
            <a:pPr algn="ctr"/>
            <a:r>
              <a:rPr lang="sv-SE" sz="1100">
                <a:solidFill>
                  <a:schemeClr val="tx1">
                    <a:lumMod val="75000"/>
                  </a:schemeClr>
                </a:solidFill>
                <a:latin typeface="+mj-lt"/>
              </a:rPr>
              <a:t>Barn och unga </a:t>
            </a:r>
          </a:p>
        </p:txBody>
      </p:sp>
      <p:sp>
        <p:nvSpPr>
          <p:cNvPr id="34" name="Rektangel 33">
            <a:extLst>
              <a:ext uri="{FF2B5EF4-FFF2-40B4-BE49-F238E27FC236}">
                <a16:creationId xmlns:a16="http://schemas.microsoft.com/office/drawing/2014/main" id="{980C751D-CE22-E17D-1C5C-5B362E165FF8}"/>
              </a:ext>
            </a:extLst>
          </p:cNvPr>
          <p:cNvSpPr/>
          <p:nvPr/>
        </p:nvSpPr>
        <p:spPr>
          <a:xfrm>
            <a:off x="7268406" y="4314925"/>
            <a:ext cx="1260000" cy="981795"/>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50">
                <a:solidFill>
                  <a:schemeClr val="tx1">
                    <a:lumMod val="75000"/>
                  </a:schemeClr>
                </a:solidFill>
                <a:latin typeface="Helsingborg Sans Medium" pitchFamily="2" charset="77"/>
              </a:rPr>
              <a:t>Boendestöd </a:t>
            </a:r>
            <a:br>
              <a:rPr lang="sv-SE" sz="1050">
                <a:solidFill>
                  <a:schemeClr val="tx1">
                    <a:lumMod val="75000"/>
                  </a:schemeClr>
                </a:solidFill>
                <a:latin typeface="Helsingborg Sans Medium" pitchFamily="2" charset="77"/>
              </a:rPr>
            </a:br>
            <a:r>
              <a:rPr lang="sv-SE" sz="1050">
                <a:solidFill>
                  <a:schemeClr val="tx1">
                    <a:lumMod val="75000"/>
                  </a:schemeClr>
                </a:solidFill>
                <a:latin typeface="+mj-lt"/>
              </a:rPr>
              <a:t>för hyresgarantier, kommunala kontrakt och träningslägenheter</a:t>
            </a:r>
          </a:p>
        </p:txBody>
      </p:sp>
      <p:sp>
        <p:nvSpPr>
          <p:cNvPr id="35" name="Rektangel 34">
            <a:extLst>
              <a:ext uri="{FF2B5EF4-FFF2-40B4-BE49-F238E27FC236}">
                <a16:creationId xmlns:a16="http://schemas.microsoft.com/office/drawing/2014/main" id="{9A57D353-D2C4-D9DB-148C-61502245AD7C}"/>
              </a:ext>
            </a:extLst>
          </p:cNvPr>
          <p:cNvSpPr/>
          <p:nvPr/>
        </p:nvSpPr>
        <p:spPr>
          <a:xfrm>
            <a:off x="7268406" y="3623047"/>
            <a:ext cx="1260000" cy="61215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Boende-koordinator</a:t>
            </a:r>
          </a:p>
        </p:txBody>
      </p:sp>
      <p:sp>
        <p:nvSpPr>
          <p:cNvPr id="42" name="Rektangel 41">
            <a:extLst>
              <a:ext uri="{FF2B5EF4-FFF2-40B4-BE49-F238E27FC236}">
                <a16:creationId xmlns:a16="http://schemas.microsoft.com/office/drawing/2014/main" id="{33570D74-424F-3B28-E487-C6FFF7EAC82D}"/>
              </a:ext>
            </a:extLst>
          </p:cNvPr>
          <p:cNvSpPr/>
          <p:nvPr/>
        </p:nvSpPr>
        <p:spPr>
          <a:xfrm>
            <a:off x="8709124" y="2377158"/>
            <a:ext cx="1260000" cy="43674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TL: Nikki Malmsten</a:t>
            </a:r>
            <a:endParaRPr lang="sv-SE" sz="1200">
              <a:solidFill>
                <a:schemeClr val="tx1">
                  <a:lumMod val="75000"/>
                </a:schemeClr>
              </a:solidFill>
              <a:latin typeface="Helsingborg Sans Medium" pitchFamily="2" charset="77"/>
            </a:endParaRPr>
          </a:p>
        </p:txBody>
      </p:sp>
      <p:sp>
        <p:nvSpPr>
          <p:cNvPr id="43" name="Rektangel 42">
            <a:extLst>
              <a:ext uri="{FF2B5EF4-FFF2-40B4-BE49-F238E27FC236}">
                <a16:creationId xmlns:a16="http://schemas.microsoft.com/office/drawing/2014/main" id="{C4FB31A2-5B1A-E898-AE8C-58AD906019FC}"/>
              </a:ext>
            </a:extLst>
          </p:cNvPr>
          <p:cNvSpPr/>
          <p:nvPr/>
        </p:nvSpPr>
        <p:spPr>
          <a:xfrm>
            <a:off x="8709124" y="1839500"/>
            <a:ext cx="2589694" cy="439353"/>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Carina Lindqvist</a:t>
            </a:r>
            <a:endParaRPr lang="sv-SE" sz="1200">
              <a:solidFill>
                <a:schemeClr val="tx1">
                  <a:lumMod val="75000"/>
                </a:schemeClr>
              </a:solidFill>
              <a:latin typeface="Helsingborg Sans Medium" pitchFamily="2" charset="77"/>
            </a:endParaRPr>
          </a:p>
        </p:txBody>
      </p:sp>
      <p:sp>
        <p:nvSpPr>
          <p:cNvPr id="44" name="Rektangel 43">
            <a:extLst>
              <a:ext uri="{FF2B5EF4-FFF2-40B4-BE49-F238E27FC236}">
                <a16:creationId xmlns:a16="http://schemas.microsoft.com/office/drawing/2014/main" id="{159B9736-79E5-8E7E-5425-A5836DA84C23}"/>
              </a:ext>
            </a:extLst>
          </p:cNvPr>
          <p:cNvSpPr/>
          <p:nvPr/>
        </p:nvSpPr>
        <p:spPr>
          <a:xfrm>
            <a:off x="8709124" y="2925783"/>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100" err="1">
                <a:solidFill>
                  <a:schemeClr val="tx1">
                    <a:lumMod val="75000"/>
                  </a:schemeClr>
                </a:solidFill>
                <a:latin typeface="+mj-lt"/>
              </a:rPr>
              <a:t>Kristianstadgatan</a:t>
            </a:r>
          </a:p>
        </p:txBody>
      </p:sp>
      <p:sp>
        <p:nvSpPr>
          <p:cNvPr id="45" name="Rektangel 44">
            <a:extLst>
              <a:ext uri="{FF2B5EF4-FFF2-40B4-BE49-F238E27FC236}">
                <a16:creationId xmlns:a16="http://schemas.microsoft.com/office/drawing/2014/main" id="{3C7905C8-AA79-CD78-CD78-85CFFC75796A}"/>
              </a:ext>
            </a:extLst>
          </p:cNvPr>
          <p:cNvSpPr/>
          <p:nvPr/>
        </p:nvSpPr>
        <p:spPr>
          <a:xfrm>
            <a:off x="10046971" y="2925783"/>
            <a:ext cx="1260000" cy="61297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Villan</a:t>
            </a:r>
          </a:p>
        </p:txBody>
      </p:sp>
      <p:sp>
        <p:nvSpPr>
          <p:cNvPr id="47" name="Rektangel 46">
            <a:extLst>
              <a:ext uri="{FF2B5EF4-FFF2-40B4-BE49-F238E27FC236}">
                <a16:creationId xmlns:a16="http://schemas.microsoft.com/office/drawing/2014/main" id="{DCFC2D95-0089-E1F1-B44B-BF7001A9818E}"/>
              </a:ext>
            </a:extLst>
          </p:cNvPr>
          <p:cNvSpPr/>
          <p:nvPr/>
        </p:nvSpPr>
        <p:spPr>
          <a:xfrm>
            <a:off x="7268406" y="5376445"/>
            <a:ext cx="1260000" cy="64003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Helsingborg Sans Medium" pitchFamily="2" charset="77"/>
              </a:rPr>
              <a:t>Sörengruppen</a:t>
            </a:r>
          </a:p>
          <a:p>
            <a:pPr algn="ctr"/>
            <a:r>
              <a:rPr lang="sv-SE" sz="1100">
                <a:solidFill>
                  <a:schemeClr val="tx1">
                    <a:lumMod val="75000"/>
                  </a:schemeClr>
                </a:solidFill>
                <a:latin typeface="+mj-lt"/>
              </a:rPr>
              <a:t>arbetsträning</a:t>
            </a:r>
          </a:p>
        </p:txBody>
      </p:sp>
      <p:sp>
        <p:nvSpPr>
          <p:cNvPr id="48" name="Rektangel 47">
            <a:extLst>
              <a:ext uri="{FF2B5EF4-FFF2-40B4-BE49-F238E27FC236}">
                <a16:creationId xmlns:a16="http://schemas.microsoft.com/office/drawing/2014/main" id="{E765DE7D-E7F8-AF72-124F-2AAD873895BA}"/>
              </a:ext>
            </a:extLst>
          </p:cNvPr>
          <p:cNvSpPr/>
          <p:nvPr/>
        </p:nvSpPr>
        <p:spPr>
          <a:xfrm>
            <a:off x="7268405" y="745300"/>
            <a:ext cx="1966129" cy="30871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Metodstödjare</a:t>
            </a:r>
            <a:endParaRPr lang="sv-SE" sz="1200">
              <a:solidFill>
                <a:schemeClr val="tx1">
                  <a:lumMod val="75000"/>
                </a:schemeClr>
              </a:solidFill>
              <a:latin typeface="+mj-lt"/>
            </a:endParaRPr>
          </a:p>
        </p:txBody>
      </p:sp>
      <p:sp>
        <p:nvSpPr>
          <p:cNvPr id="49" name="Rektangel 48">
            <a:extLst>
              <a:ext uri="{FF2B5EF4-FFF2-40B4-BE49-F238E27FC236}">
                <a16:creationId xmlns:a16="http://schemas.microsoft.com/office/drawing/2014/main" id="{F4DB7ACB-AB20-82C5-3AD1-196F17C1D0C9}"/>
              </a:ext>
            </a:extLst>
          </p:cNvPr>
          <p:cNvSpPr/>
          <p:nvPr/>
        </p:nvSpPr>
        <p:spPr>
          <a:xfrm>
            <a:off x="5869988" y="1840021"/>
            <a:ext cx="1260000" cy="43824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EC: Daniel Pettersson</a:t>
            </a:r>
            <a:endParaRPr lang="sv-SE" sz="1200">
              <a:solidFill>
                <a:schemeClr val="tx1">
                  <a:lumMod val="75000"/>
                </a:schemeClr>
              </a:solidFill>
              <a:latin typeface="Helsingborg Sans Medium" pitchFamily="2" charset="77"/>
            </a:endParaRPr>
          </a:p>
        </p:txBody>
      </p:sp>
      <p:sp>
        <p:nvSpPr>
          <p:cNvPr id="4" name="textruta 3">
            <a:extLst>
              <a:ext uri="{FF2B5EF4-FFF2-40B4-BE49-F238E27FC236}">
                <a16:creationId xmlns:a16="http://schemas.microsoft.com/office/drawing/2014/main" id="{08454D7E-81C8-A2D1-3AB5-AFB8B1AD5110}"/>
              </a:ext>
            </a:extLst>
          </p:cNvPr>
          <p:cNvSpPr txBox="1"/>
          <p:nvPr/>
        </p:nvSpPr>
        <p:spPr>
          <a:xfrm>
            <a:off x="219180" y="323460"/>
            <a:ext cx="4344459" cy="461665"/>
          </a:xfrm>
          <a:prstGeom prst="rect">
            <a:avLst/>
          </a:prstGeom>
          <a:noFill/>
        </p:spPr>
        <p:txBody>
          <a:bodyPr wrap="none" rtlCol="0">
            <a:spAutoFit/>
          </a:bodyPr>
          <a:lstStyle/>
          <a:p>
            <a:r>
              <a:rPr lang="sv-SE" sz="2400" b="1">
                <a:latin typeface="Helsingborg Sans" pitchFamily="2" charset="77"/>
              </a:rPr>
              <a:t>Boende – Resultat matchning</a:t>
            </a:r>
          </a:p>
        </p:txBody>
      </p:sp>
    </p:spTree>
    <p:extLst>
      <p:ext uri="{BB962C8B-B14F-4D97-AF65-F5344CB8AC3E}">
        <p14:creationId xmlns:p14="http://schemas.microsoft.com/office/powerpoint/2010/main" val="3422658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E879D-745C-7180-90EF-0C106F7E66FC}"/>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9FFBAC8E-8911-6B6B-A5C7-E65D44A8300E}"/>
              </a:ext>
            </a:extLst>
          </p:cNvPr>
          <p:cNvSpPr/>
          <p:nvPr/>
        </p:nvSpPr>
        <p:spPr>
          <a:xfrm>
            <a:off x="3481609" y="1827365"/>
            <a:ext cx="2204270"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tx1">
                    <a:lumMod val="75000"/>
                  </a:schemeClr>
                </a:solidFill>
                <a:latin typeface="Helsingborg Sans" pitchFamily="2" charset="77"/>
              </a:rPr>
              <a:t>Socialdirektör</a:t>
            </a:r>
          </a:p>
        </p:txBody>
      </p:sp>
      <p:sp>
        <p:nvSpPr>
          <p:cNvPr id="4" name="Rektangel 3">
            <a:extLst>
              <a:ext uri="{FF2B5EF4-FFF2-40B4-BE49-F238E27FC236}">
                <a16:creationId xmlns:a16="http://schemas.microsoft.com/office/drawing/2014/main" id="{5CEF692E-867F-ACC9-C91B-7892D6FB9019}"/>
              </a:ext>
            </a:extLst>
          </p:cNvPr>
          <p:cNvSpPr/>
          <p:nvPr/>
        </p:nvSpPr>
        <p:spPr>
          <a:xfrm>
            <a:off x="5266436" y="4037226"/>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Stab</a:t>
            </a:r>
          </a:p>
        </p:txBody>
      </p:sp>
      <p:sp>
        <p:nvSpPr>
          <p:cNvPr id="5" name="Rektangel 4">
            <a:extLst>
              <a:ext uri="{FF2B5EF4-FFF2-40B4-BE49-F238E27FC236}">
                <a16:creationId xmlns:a16="http://schemas.microsoft.com/office/drawing/2014/main" id="{1C8EF2B0-BB7E-92D2-ED26-A0CCC5913FF4}"/>
              </a:ext>
            </a:extLst>
          </p:cNvPr>
          <p:cNvSpPr/>
          <p:nvPr/>
        </p:nvSpPr>
        <p:spPr>
          <a:xfrm>
            <a:off x="1284029" y="4037226"/>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Första linjen/ insatser och service</a:t>
            </a:r>
          </a:p>
        </p:txBody>
      </p:sp>
      <p:sp>
        <p:nvSpPr>
          <p:cNvPr id="6" name="Rektangel 5">
            <a:extLst>
              <a:ext uri="{FF2B5EF4-FFF2-40B4-BE49-F238E27FC236}">
                <a16:creationId xmlns:a16="http://schemas.microsoft.com/office/drawing/2014/main" id="{7FA28F6A-50B3-B3CB-11F0-51D382DD6EA3}"/>
              </a:ext>
            </a:extLst>
          </p:cNvPr>
          <p:cNvSpPr/>
          <p:nvPr/>
        </p:nvSpPr>
        <p:spPr>
          <a:xfrm>
            <a:off x="7953600" y="2459738"/>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Utveckling &amp; innovation</a:t>
            </a:r>
          </a:p>
        </p:txBody>
      </p:sp>
      <p:sp>
        <p:nvSpPr>
          <p:cNvPr id="7" name="Rektangel 6">
            <a:extLst>
              <a:ext uri="{FF2B5EF4-FFF2-40B4-BE49-F238E27FC236}">
                <a16:creationId xmlns:a16="http://schemas.microsoft.com/office/drawing/2014/main" id="{3692BB5F-98E0-580B-5D37-CA39C56B77F6}"/>
              </a:ext>
            </a:extLst>
          </p:cNvPr>
          <p:cNvSpPr/>
          <p:nvPr/>
        </p:nvSpPr>
        <p:spPr>
          <a:xfrm>
            <a:off x="7936762" y="4037226"/>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Kommunikation</a:t>
            </a:r>
          </a:p>
        </p:txBody>
      </p:sp>
      <p:sp>
        <p:nvSpPr>
          <p:cNvPr id="8" name="Rektangel 7">
            <a:extLst>
              <a:ext uri="{FF2B5EF4-FFF2-40B4-BE49-F238E27FC236}">
                <a16:creationId xmlns:a16="http://schemas.microsoft.com/office/drawing/2014/main" id="{F1165741-46A9-25D0-6AA9-04E0A5842D85}"/>
              </a:ext>
            </a:extLst>
          </p:cNvPr>
          <p:cNvSpPr/>
          <p:nvPr/>
        </p:nvSpPr>
        <p:spPr>
          <a:xfrm>
            <a:off x="6593905" y="4037226"/>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Ekonomi</a:t>
            </a:r>
          </a:p>
        </p:txBody>
      </p:sp>
      <p:sp>
        <p:nvSpPr>
          <p:cNvPr id="9" name="Rektangel 8">
            <a:extLst>
              <a:ext uri="{FF2B5EF4-FFF2-40B4-BE49-F238E27FC236}">
                <a16:creationId xmlns:a16="http://schemas.microsoft.com/office/drawing/2014/main" id="{C0B496F5-2B65-1568-EDFA-C80B7DB03799}"/>
              </a:ext>
            </a:extLst>
          </p:cNvPr>
          <p:cNvSpPr/>
          <p:nvPr/>
        </p:nvSpPr>
        <p:spPr>
          <a:xfrm>
            <a:off x="2611498" y="4037226"/>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Andra linjen/</a:t>
            </a:r>
            <a:br>
              <a:rPr lang="sv-SE" sz="1200">
                <a:solidFill>
                  <a:schemeClr val="tx1">
                    <a:lumMod val="75000"/>
                  </a:schemeClr>
                </a:solidFill>
                <a:latin typeface="Helsingborg Sans Medium" pitchFamily="2" charset="77"/>
              </a:rPr>
            </a:br>
            <a:r>
              <a:rPr lang="sv-SE" sz="1200">
                <a:solidFill>
                  <a:schemeClr val="tx1">
                    <a:lumMod val="75000"/>
                  </a:schemeClr>
                </a:solidFill>
                <a:latin typeface="Helsingborg Sans Medium" pitchFamily="2" charset="77"/>
              </a:rPr>
              <a:t>myndighet</a:t>
            </a:r>
          </a:p>
        </p:txBody>
      </p:sp>
      <p:sp>
        <p:nvSpPr>
          <p:cNvPr id="10" name="Rektangel 9">
            <a:extLst>
              <a:ext uri="{FF2B5EF4-FFF2-40B4-BE49-F238E27FC236}">
                <a16:creationId xmlns:a16="http://schemas.microsoft.com/office/drawing/2014/main" id="{DBC962CA-7CC4-0842-7F0F-B4026C694615}"/>
              </a:ext>
            </a:extLst>
          </p:cNvPr>
          <p:cNvSpPr/>
          <p:nvPr/>
        </p:nvSpPr>
        <p:spPr>
          <a:xfrm>
            <a:off x="3938967" y="4037226"/>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Boende</a:t>
            </a:r>
          </a:p>
        </p:txBody>
      </p:sp>
      <p:sp>
        <p:nvSpPr>
          <p:cNvPr id="11" name="Rektangel 10">
            <a:extLst>
              <a:ext uri="{FF2B5EF4-FFF2-40B4-BE49-F238E27FC236}">
                <a16:creationId xmlns:a16="http://schemas.microsoft.com/office/drawing/2014/main" id="{727CC8D1-ADB9-0F67-226F-274ECDDF411C}"/>
              </a:ext>
            </a:extLst>
          </p:cNvPr>
          <p:cNvSpPr/>
          <p:nvPr/>
        </p:nvSpPr>
        <p:spPr>
          <a:xfrm>
            <a:off x="9264231" y="4037226"/>
            <a:ext cx="1273541" cy="77893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HR</a:t>
            </a:r>
          </a:p>
        </p:txBody>
      </p:sp>
      <p:sp>
        <p:nvSpPr>
          <p:cNvPr id="12" name="Rektangel 11">
            <a:extLst>
              <a:ext uri="{FF2B5EF4-FFF2-40B4-BE49-F238E27FC236}">
                <a16:creationId xmlns:a16="http://schemas.microsoft.com/office/drawing/2014/main" id="{094E33A6-CE31-AA51-B08A-6EB91B5C2380}"/>
              </a:ext>
            </a:extLst>
          </p:cNvPr>
          <p:cNvSpPr/>
          <p:nvPr/>
        </p:nvSpPr>
        <p:spPr>
          <a:xfrm>
            <a:off x="1367073" y="2022811"/>
            <a:ext cx="1777313" cy="38459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err="1">
                <a:solidFill>
                  <a:schemeClr val="tx1">
                    <a:lumMod val="75000"/>
                  </a:schemeClr>
                </a:solidFill>
                <a:latin typeface="Helsingborg Sans Medium" pitchFamily="2" charset="0"/>
              </a:rPr>
              <a:t>Verksamhets-koordinator</a:t>
            </a:r>
            <a:r>
              <a:rPr lang="sv-SE" sz="1200">
                <a:solidFill>
                  <a:schemeClr val="tx1">
                    <a:lumMod val="75000"/>
                  </a:schemeClr>
                </a:solidFill>
                <a:latin typeface="Helsingborg Sans Medium" pitchFamily="2" charset="0"/>
              </a:rPr>
              <a:t>: Vakant </a:t>
            </a:r>
          </a:p>
        </p:txBody>
      </p:sp>
      <p:sp>
        <p:nvSpPr>
          <p:cNvPr id="13" name="Rektangel 1">
            <a:extLst>
              <a:ext uri="{FF2B5EF4-FFF2-40B4-BE49-F238E27FC236}">
                <a16:creationId xmlns:a16="http://schemas.microsoft.com/office/drawing/2014/main" id="{B56F31DA-9A93-B04D-36AD-8C9DA0FF8E1E}"/>
              </a:ext>
            </a:extLst>
          </p:cNvPr>
          <p:cNvSpPr/>
          <p:nvPr/>
        </p:nvSpPr>
        <p:spPr>
          <a:xfrm>
            <a:off x="6023102" y="2015709"/>
            <a:ext cx="4510996" cy="3016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pitchFamily="2" charset="0"/>
              </a:rPr>
              <a:t>Bitr. Förvaltningschef Jessica Granquist  </a:t>
            </a:r>
          </a:p>
        </p:txBody>
      </p:sp>
      <p:sp>
        <p:nvSpPr>
          <p:cNvPr id="14" name="Rektangel 13">
            <a:extLst>
              <a:ext uri="{FF2B5EF4-FFF2-40B4-BE49-F238E27FC236}">
                <a16:creationId xmlns:a16="http://schemas.microsoft.com/office/drawing/2014/main" id="{4CBB36EE-26F9-4341-9DCD-3C321A0CE6AA}"/>
              </a:ext>
            </a:extLst>
          </p:cNvPr>
          <p:cNvSpPr/>
          <p:nvPr/>
        </p:nvSpPr>
        <p:spPr>
          <a:xfrm>
            <a:off x="6064854" y="2732607"/>
            <a:ext cx="922843" cy="50558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Säkerhet</a:t>
            </a:r>
          </a:p>
        </p:txBody>
      </p:sp>
      <p:sp>
        <p:nvSpPr>
          <p:cNvPr id="15" name="Rektangel 14">
            <a:extLst>
              <a:ext uri="{FF2B5EF4-FFF2-40B4-BE49-F238E27FC236}">
                <a16:creationId xmlns:a16="http://schemas.microsoft.com/office/drawing/2014/main" id="{ED3BF2D6-651F-AC9F-06C4-76B5DBC233A5}"/>
              </a:ext>
            </a:extLst>
          </p:cNvPr>
          <p:cNvSpPr/>
          <p:nvPr/>
        </p:nvSpPr>
        <p:spPr>
          <a:xfrm>
            <a:off x="7030596" y="2731570"/>
            <a:ext cx="881091" cy="506624"/>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Fastighet och service</a:t>
            </a:r>
          </a:p>
        </p:txBody>
      </p:sp>
      <p:sp>
        <p:nvSpPr>
          <p:cNvPr id="16" name="Rektangel 5">
            <a:extLst>
              <a:ext uri="{FF2B5EF4-FFF2-40B4-BE49-F238E27FC236}">
                <a16:creationId xmlns:a16="http://schemas.microsoft.com/office/drawing/2014/main" id="{93380D5C-8C51-A2FF-C9C7-FC949531D99D}"/>
              </a:ext>
            </a:extLst>
          </p:cNvPr>
          <p:cNvSpPr/>
          <p:nvPr/>
        </p:nvSpPr>
        <p:spPr>
          <a:xfrm>
            <a:off x="7030596" y="2463524"/>
            <a:ext cx="886924" cy="18072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7" name="Rektangel 5">
            <a:extLst>
              <a:ext uri="{FF2B5EF4-FFF2-40B4-BE49-F238E27FC236}">
                <a16:creationId xmlns:a16="http://schemas.microsoft.com/office/drawing/2014/main" id="{316DCB3C-CE8C-694D-5090-80C88495181D}"/>
              </a:ext>
            </a:extLst>
          </p:cNvPr>
          <p:cNvSpPr/>
          <p:nvPr/>
        </p:nvSpPr>
        <p:spPr>
          <a:xfrm>
            <a:off x="6058974" y="2472281"/>
            <a:ext cx="928723" cy="17196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18" name="textruta 17">
            <a:extLst>
              <a:ext uri="{FF2B5EF4-FFF2-40B4-BE49-F238E27FC236}">
                <a16:creationId xmlns:a16="http://schemas.microsoft.com/office/drawing/2014/main" id="{89CC56EA-280E-2910-35F2-C49EB2804BA6}"/>
              </a:ext>
            </a:extLst>
          </p:cNvPr>
          <p:cNvSpPr txBox="1"/>
          <p:nvPr/>
        </p:nvSpPr>
        <p:spPr>
          <a:xfrm>
            <a:off x="275007" y="315911"/>
            <a:ext cx="6516528" cy="461665"/>
          </a:xfrm>
          <a:prstGeom prst="rect">
            <a:avLst/>
          </a:prstGeom>
          <a:noFill/>
        </p:spPr>
        <p:txBody>
          <a:bodyPr wrap="none" rtlCol="0">
            <a:spAutoFit/>
          </a:bodyPr>
          <a:lstStyle/>
          <a:p>
            <a:r>
              <a:rPr lang="sv-SE" sz="2400" b="1">
                <a:solidFill>
                  <a:srgbClr val="75232F"/>
                </a:solidFill>
                <a:latin typeface="Helsingborg Sans" pitchFamily="2" charset="77"/>
              </a:rPr>
              <a:t>Organisationsöverblick – </a:t>
            </a:r>
            <a:r>
              <a:rPr lang="sv-SE" sz="2400" b="1">
                <a:latin typeface="Helsingborg Sans" pitchFamily="2" charset="77"/>
              </a:rPr>
              <a:t>Resultat matchning</a:t>
            </a:r>
            <a:endParaRPr lang="sv-SE" b="1">
              <a:solidFill>
                <a:srgbClr val="75232F"/>
              </a:solidFill>
              <a:latin typeface="Helsingborg Sans" pitchFamily="2" charset="77"/>
            </a:endParaRPr>
          </a:p>
        </p:txBody>
      </p:sp>
      <p:sp>
        <p:nvSpPr>
          <p:cNvPr id="19" name="Rektangel 18">
            <a:extLst>
              <a:ext uri="{FF2B5EF4-FFF2-40B4-BE49-F238E27FC236}">
                <a16:creationId xmlns:a16="http://schemas.microsoft.com/office/drawing/2014/main" id="{346071F4-C64E-A9E8-F90D-CFB664F0D28F}"/>
              </a:ext>
            </a:extLst>
          </p:cNvPr>
          <p:cNvSpPr/>
          <p:nvPr/>
        </p:nvSpPr>
        <p:spPr>
          <a:xfrm>
            <a:off x="9271393" y="2731569"/>
            <a:ext cx="1268119" cy="50662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mj-lt"/>
              </a:rPr>
              <a:t>PART </a:t>
            </a:r>
          </a:p>
        </p:txBody>
      </p:sp>
      <p:sp>
        <p:nvSpPr>
          <p:cNvPr id="21" name="Rektangel 5">
            <a:extLst>
              <a:ext uri="{FF2B5EF4-FFF2-40B4-BE49-F238E27FC236}">
                <a16:creationId xmlns:a16="http://schemas.microsoft.com/office/drawing/2014/main" id="{BDFCC99E-BFF1-DA66-ED8D-A7B2376D56A4}"/>
              </a:ext>
            </a:extLst>
          </p:cNvPr>
          <p:cNvSpPr/>
          <p:nvPr/>
        </p:nvSpPr>
        <p:spPr>
          <a:xfrm>
            <a:off x="9271393" y="2463524"/>
            <a:ext cx="1262704" cy="180720"/>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Tree>
    <p:extLst>
      <p:ext uri="{BB962C8B-B14F-4D97-AF65-F5344CB8AC3E}">
        <p14:creationId xmlns:p14="http://schemas.microsoft.com/office/powerpoint/2010/main" val="682607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E8B6223D-6AEE-B54F-F730-38EEAC8DB146}"/>
              </a:ext>
            </a:extLst>
          </p:cNvPr>
          <p:cNvSpPr>
            <a:spLocks noGrp="1" noRot="1" noMove="1" noResize="1" noEditPoints="1" noAdjustHandles="1" noChangeArrowheads="1" noChangeShapeType="1"/>
          </p:cNvSpPr>
          <p:nvPr>
            <p:ph type="pic" sz="quarter" idx="10"/>
          </p:nvPr>
        </p:nvSpPr>
        <p:spPr/>
        <p:txBody>
          <a:bodyPr/>
          <a:lstStyle/>
          <a:p>
            <a:endParaRPr lang="sv-SE"/>
          </a:p>
        </p:txBody>
      </p:sp>
      <p:sp>
        <p:nvSpPr>
          <p:cNvPr id="8" name="Rektangel 7">
            <a:extLst>
              <a:ext uri="{FF2B5EF4-FFF2-40B4-BE49-F238E27FC236}">
                <a16:creationId xmlns:a16="http://schemas.microsoft.com/office/drawing/2014/main" id="{5213262E-3445-6BC7-EB4B-3428C33FD7A8}"/>
              </a:ext>
            </a:extLst>
          </p:cNvPr>
          <p:cNvSpPr/>
          <p:nvPr/>
        </p:nvSpPr>
        <p:spPr>
          <a:xfrm>
            <a:off x="766638" y="1148079"/>
            <a:ext cx="5720300" cy="233406"/>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Stabschef - Gunilla Christiansson</a:t>
            </a:r>
            <a:endParaRPr lang="sv-SE" sz="1200">
              <a:solidFill>
                <a:schemeClr val="tx1">
                  <a:lumMod val="75000"/>
                </a:schemeClr>
              </a:solidFill>
              <a:latin typeface="Helsingborg Sans Medium" pitchFamily="2" charset="77"/>
            </a:endParaRPr>
          </a:p>
        </p:txBody>
      </p:sp>
      <p:sp>
        <p:nvSpPr>
          <p:cNvPr id="14" name="Rektangel 13">
            <a:extLst>
              <a:ext uri="{FF2B5EF4-FFF2-40B4-BE49-F238E27FC236}">
                <a16:creationId xmlns:a16="http://schemas.microsoft.com/office/drawing/2014/main" id="{5D3C759B-C402-CA28-C3A1-28AA2D511923}"/>
              </a:ext>
            </a:extLst>
          </p:cNvPr>
          <p:cNvSpPr/>
          <p:nvPr/>
        </p:nvSpPr>
        <p:spPr>
          <a:xfrm>
            <a:off x="791456" y="1521827"/>
            <a:ext cx="1260000" cy="84822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pitchFamily="2" charset="0"/>
              </a:rPr>
              <a:t>TL op. Kansli:</a:t>
            </a:r>
            <a:br>
              <a:rPr lang="sv-SE" sz="1200">
                <a:solidFill>
                  <a:schemeClr val="tx1">
                    <a:lumMod val="75000"/>
                  </a:schemeClr>
                </a:solidFill>
                <a:latin typeface="Helsingborg Sans Medium" pitchFamily="2" charset="0"/>
              </a:rPr>
            </a:br>
            <a:r>
              <a:rPr lang="sv-SE" sz="1200">
                <a:solidFill>
                  <a:schemeClr val="tx1">
                    <a:lumMod val="75000"/>
                  </a:schemeClr>
                </a:solidFill>
                <a:latin typeface="Helsingborg Sans Medium" pitchFamily="2" charset="0"/>
                <a:cs typeface="Calibri Light"/>
              </a:rPr>
              <a:t>Frida Andersson</a:t>
            </a:r>
            <a:endParaRPr lang="sv-SE" sz="1200">
              <a:solidFill>
                <a:schemeClr val="tx1">
                  <a:lumMod val="75000"/>
                </a:schemeClr>
              </a:solidFill>
              <a:latin typeface="Helsingborg Sans Medium" pitchFamily="2" charset="0"/>
            </a:endParaRPr>
          </a:p>
        </p:txBody>
      </p:sp>
      <p:sp>
        <p:nvSpPr>
          <p:cNvPr id="19" name="Rektangel 18">
            <a:extLst>
              <a:ext uri="{FF2B5EF4-FFF2-40B4-BE49-F238E27FC236}">
                <a16:creationId xmlns:a16="http://schemas.microsoft.com/office/drawing/2014/main" id="{03C97384-B0CC-8FA2-6321-290B979FA2DB}"/>
              </a:ext>
            </a:extLst>
          </p:cNvPr>
          <p:cNvSpPr/>
          <p:nvPr/>
        </p:nvSpPr>
        <p:spPr>
          <a:xfrm>
            <a:off x="5234558" y="1822486"/>
            <a:ext cx="1252380" cy="547563"/>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00">
                <a:solidFill>
                  <a:schemeClr val="tx1">
                    <a:lumMod val="75000"/>
                  </a:schemeClr>
                </a:solidFill>
                <a:latin typeface="+mj-lt"/>
              </a:rPr>
              <a:t>Tillstånd</a:t>
            </a:r>
          </a:p>
        </p:txBody>
      </p:sp>
      <p:sp>
        <p:nvSpPr>
          <p:cNvPr id="21" name="Rektangel 20">
            <a:extLst>
              <a:ext uri="{FF2B5EF4-FFF2-40B4-BE49-F238E27FC236}">
                <a16:creationId xmlns:a16="http://schemas.microsoft.com/office/drawing/2014/main" id="{991D8691-29B1-3AC0-AB52-9BA7B188B5C0}"/>
              </a:ext>
            </a:extLst>
          </p:cNvPr>
          <p:cNvSpPr/>
          <p:nvPr/>
        </p:nvSpPr>
        <p:spPr>
          <a:xfrm>
            <a:off x="2117338" y="1513714"/>
            <a:ext cx="1260000" cy="86079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pitchFamily="2" charset="0"/>
              </a:rPr>
              <a:t>TL op. Verksamhet adm.:</a:t>
            </a:r>
            <a:br>
              <a:rPr lang="sv-SE" sz="1200">
                <a:solidFill>
                  <a:schemeClr val="tx1">
                    <a:lumMod val="75000"/>
                  </a:schemeClr>
                </a:solidFill>
                <a:latin typeface="Helsingborg Sans Medium" pitchFamily="2" charset="0"/>
              </a:rPr>
            </a:br>
            <a:r>
              <a:rPr lang="sv-SE" sz="1200">
                <a:solidFill>
                  <a:schemeClr val="tx1">
                    <a:lumMod val="75000"/>
                  </a:schemeClr>
                </a:solidFill>
                <a:latin typeface="Helsingborg Sans Medium" pitchFamily="2" charset="0"/>
                <a:cs typeface="Calibri Light"/>
              </a:rPr>
              <a:t>Anna Åkerman</a:t>
            </a:r>
          </a:p>
        </p:txBody>
      </p:sp>
      <p:sp>
        <p:nvSpPr>
          <p:cNvPr id="24" name="Rektangel 5">
            <a:extLst>
              <a:ext uri="{FF2B5EF4-FFF2-40B4-BE49-F238E27FC236}">
                <a16:creationId xmlns:a16="http://schemas.microsoft.com/office/drawing/2014/main" id="{746AB3CA-B3BD-7256-5961-2048C8D0E7F5}"/>
              </a:ext>
            </a:extLst>
          </p:cNvPr>
          <p:cNvSpPr/>
          <p:nvPr/>
        </p:nvSpPr>
        <p:spPr>
          <a:xfrm>
            <a:off x="5230417" y="1510975"/>
            <a:ext cx="1260000" cy="233407"/>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lumMod val="75000"/>
                  </a:schemeClr>
                </a:solidFill>
                <a:latin typeface="Helsingborg Sans Medium" pitchFamily="2" charset="77"/>
              </a:rPr>
              <a:t>Chef</a:t>
            </a:r>
          </a:p>
        </p:txBody>
      </p:sp>
      <p:sp>
        <p:nvSpPr>
          <p:cNvPr id="26" name="textruta 25">
            <a:extLst>
              <a:ext uri="{FF2B5EF4-FFF2-40B4-BE49-F238E27FC236}">
                <a16:creationId xmlns:a16="http://schemas.microsoft.com/office/drawing/2014/main" id="{FAB3CE9F-7A6B-3361-6FA0-7F2A98DAA924}"/>
              </a:ext>
            </a:extLst>
          </p:cNvPr>
          <p:cNvSpPr txBox="1"/>
          <p:nvPr/>
        </p:nvSpPr>
        <p:spPr>
          <a:xfrm>
            <a:off x="663496" y="482405"/>
            <a:ext cx="2996333" cy="369332"/>
          </a:xfrm>
          <a:prstGeom prst="rect">
            <a:avLst/>
          </a:prstGeom>
          <a:noFill/>
        </p:spPr>
        <p:txBody>
          <a:bodyPr wrap="none" rtlCol="0">
            <a:spAutoFit/>
          </a:bodyPr>
          <a:lstStyle/>
          <a:p>
            <a:r>
              <a:rPr lang="sv-SE" b="1">
                <a:latin typeface="Helsingborg Sans" pitchFamily="2" charset="77"/>
              </a:rPr>
              <a:t>Stab – Resultat matchning</a:t>
            </a:r>
          </a:p>
        </p:txBody>
      </p:sp>
      <p:sp>
        <p:nvSpPr>
          <p:cNvPr id="6" name="Rektangel 5">
            <a:extLst>
              <a:ext uri="{FF2B5EF4-FFF2-40B4-BE49-F238E27FC236}">
                <a16:creationId xmlns:a16="http://schemas.microsoft.com/office/drawing/2014/main" id="{7D641689-9B5F-C0D1-E47C-962856E1ACBA}"/>
              </a:ext>
            </a:extLst>
          </p:cNvPr>
          <p:cNvSpPr/>
          <p:nvPr/>
        </p:nvSpPr>
        <p:spPr>
          <a:xfrm>
            <a:off x="3443220" y="1521827"/>
            <a:ext cx="1270484" cy="84822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pitchFamily="2" charset="0"/>
              </a:rPr>
              <a:t>TL op. Digitalisering:</a:t>
            </a:r>
            <a:br>
              <a:rPr lang="sv-SE" sz="1200">
                <a:solidFill>
                  <a:schemeClr val="tx1">
                    <a:lumMod val="75000"/>
                  </a:schemeClr>
                </a:solidFill>
                <a:latin typeface="Helsingborg Sans Medium" pitchFamily="2" charset="0"/>
              </a:rPr>
            </a:br>
            <a:r>
              <a:rPr lang="sv-SE" sz="1200">
                <a:solidFill>
                  <a:schemeClr val="tx1">
                    <a:lumMod val="75000"/>
                  </a:schemeClr>
                </a:solidFill>
                <a:latin typeface="Helsingborg Sans Medium" pitchFamily="2" charset="0"/>
                <a:cs typeface="Calibri Light"/>
              </a:rPr>
              <a:t>Jonas Lindelöf</a:t>
            </a:r>
            <a:endParaRPr lang="sv-SE" sz="1200">
              <a:solidFill>
                <a:schemeClr val="tx1">
                  <a:lumMod val="75000"/>
                </a:schemeClr>
              </a:solidFill>
              <a:latin typeface="Helsingborg Sans Medium" pitchFamily="2" charset="0"/>
            </a:endParaRPr>
          </a:p>
        </p:txBody>
      </p:sp>
      <p:sp>
        <p:nvSpPr>
          <p:cNvPr id="3" name="Rektangel 2">
            <a:extLst>
              <a:ext uri="{FF2B5EF4-FFF2-40B4-BE49-F238E27FC236}">
                <a16:creationId xmlns:a16="http://schemas.microsoft.com/office/drawing/2014/main" id="{58AC91DC-C86F-43BD-9B07-745EA03D47CF}"/>
              </a:ext>
            </a:extLst>
          </p:cNvPr>
          <p:cNvSpPr/>
          <p:nvPr/>
        </p:nvSpPr>
        <p:spPr>
          <a:xfrm>
            <a:off x="3450764" y="2451315"/>
            <a:ext cx="1270484" cy="547563"/>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solidFill>
                <a:latin typeface="Helsingborg Sans Medium" pitchFamily="2" charset="0"/>
              </a:rPr>
              <a:t>System-förvaltare</a:t>
            </a:r>
            <a:br>
              <a:rPr lang="sv-SE" sz="1200">
                <a:solidFill>
                  <a:schemeClr val="tx1"/>
                </a:solidFill>
                <a:latin typeface="Helsingborg Sans Medium" pitchFamily="2" charset="0"/>
              </a:rPr>
            </a:br>
            <a:r>
              <a:rPr lang="sv-SE" sz="1200">
                <a:solidFill>
                  <a:schemeClr val="tx1"/>
                </a:solidFill>
                <a:latin typeface="Helsingborg Sans Medium" pitchFamily="2" charset="0"/>
                <a:cs typeface="Calibri Light"/>
              </a:rPr>
              <a:t>Vakant</a:t>
            </a:r>
          </a:p>
        </p:txBody>
      </p:sp>
      <p:sp>
        <p:nvSpPr>
          <p:cNvPr id="7" name="Rektangel 6">
            <a:extLst>
              <a:ext uri="{FF2B5EF4-FFF2-40B4-BE49-F238E27FC236}">
                <a16:creationId xmlns:a16="http://schemas.microsoft.com/office/drawing/2014/main" id="{98842D9C-AE28-AB96-3932-073287B92702}"/>
              </a:ext>
            </a:extLst>
          </p:cNvPr>
          <p:cNvSpPr/>
          <p:nvPr/>
        </p:nvSpPr>
        <p:spPr>
          <a:xfrm>
            <a:off x="772447" y="2451315"/>
            <a:ext cx="1270484" cy="547563"/>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err="1">
                <a:solidFill>
                  <a:schemeClr val="tx1"/>
                </a:solidFill>
                <a:latin typeface="Helsingborg Sans Medium" pitchFamily="2" charset="0"/>
              </a:rPr>
              <a:t>Nämndssekr</a:t>
            </a:r>
            <a:r>
              <a:rPr lang="sv-SE" sz="1200">
                <a:solidFill>
                  <a:schemeClr val="tx1"/>
                </a:solidFill>
                <a:latin typeface="Helsingborg Sans Medium" pitchFamily="2" charset="0"/>
              </a:rPr>
              <a:t>.:</a:t>
            </a:r>
            <a:br>
              <a:rPr lang="sv-SE" sz="1200">
                <a:solidFill>
                  <a:schemeClr val="tx1">
                    <a:lumMod val="75000"/>
                  </a:schemeClr>
                </a:solidFill>
                <a:latin typeface="Helsingborg Sans Medium" pitchFamily="2" charset="0"/>
              </a:rPr>
            </a:br>
            <a:r>
              <a:rPr lang="sv-SE" sz="1200">
                <a:solidFill>
                  <a:schemeClr val="tx1"/>
                </a:solidFill>
                <a:latin typeface="Helsingborg Sans Medium" pitchFamily="2" charset="0"/>
                <a:cs typeface="Calibri Light"/>
              </a:rPr>
              <a:t>Hanna Hall</a:t>
            </a:r>
            <a:endParaRPr lang="sv-SE" sz="1200">
              <a:solidFill>
                <a:schemeClr val="tx1">
                  <a:lumMod val="75000"/>
                </a:schemeClr>
              </a:solidFill>
              <a:latin typeface="Helsingborg Sans Medium" pitchFamily="2" charset="0"/>
              <a:cs typeface="Calibri Light"/>
            </a:endParaRPr>
          </a:p>
        </p:txBody>
      </p:sp>
      <p:sp>
        <p:nvSpPr>
          <p:cNvPr id="9" name="Rektangel 8">
            <a:extLst>
              <a:ext uri="{FF2B5EF4-FFF2-40B4-BE49-F238E27FC236}">
                <a16:creationId xmlns:a16="http://schemas.microsoft.com/office/drawing/2014/main" id="{0D6F3EC2-9790-8D3E-53BF-C44241092288}"/>
              </a:ext>
            </a:extLst>
          </p:cNvPr>
          <p:cNvSpPr/>
          <p:nvPr/>
        </p:nvSpPr>
        <p:spPr>
          <a:xfrm>
            <a:off x="759018" y="4604875"/>
            <a:ext cx="1270484" cy="845311"/>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err="1">
                <a:solidFill>
                  <a:schemeClr val="tx1"/>
                </a:solidFill>
                <a:latin typeface="Helsingborg Sans Medium" pitchFamily="2" charset="0"/>
              </a:rPr>
              <a:t>Verksamhets-controller</a:t>
            </a:r>
            <a:r>
              <a:rPr lang="sv-SE" sz="1200">
                <a:solidFill>
                  <a:schemeClr val="tx1"/>
                </a:solidFill>
                <a:latin typeface="Helsingborg Sans Medium" pitchFamily="2" charset="0"/>
              </a:rPr>
              <a:t>:</a:t>
            </a:r>
            <a:br>
              <a:rPr lang="sv-SE" sz="1200">
                <a:solidFill>
                  <a:schemeClr val="tx1"/>
                </a:solidFill>
                <a:latin typeface="Helsingborg Sans Medium" pitchFamily="2" charset="0"/>
              </a:rPr>
            </a:br>
            <a:r>
              <a:rPr lang="sv-SE" sz="1200">
                <a:solidFill>
                  <a:schemeClr val="tx1"/>
                </a:solidFill>
                <a:latin typeface="Helsingborg Sans Medium" pitchFamily="2" charset="0"/>
                <a:cs typeface="Calibri Light"/>
              </a:rPr>
              <a:t>Viktoria Pommer</a:t>
            </a:r>
          </a:p>
        </p:txBody>
      </p:sp>
      <p:sp>
        <p:nvSpPr>
          <p:cNvPr id="11" name="Rektangel 10">
            <a:extLst>
              <a:ext uri="{FF2B5EF4-FFF2-40B4-BE49-F238E27FC236}">
                <a16:creationId xmlns:a16="http://schemas.microsoft.com/office/drawing/2014/main" id="{BD99171E-443E-E950-BF9C-069D214F04AD}"/>
              </a:ext>
            </a:extLst>
          </p:cNvPr>
          <p:cNvSpPr/>
          <p:nvPr/>
        </p:nvSpPr>
        <p:spPr>
          <a:xfrm>
            <a:off x="759018" y="3086563"/>
            <a:ext cx="1278104" cy="1401389"/>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solidFill>
                <a:latin typeface="Helsingborg Sans Medium" pitchFamily="2" charset="0"/>
              </a:rPr>
              <a:t>Utredare:</a:t>
            </a:r>
            <a:br>
              <a:rPr lang="sv-SE" sz="1200">
                <a:solidFill>
                  <a:schemeClr val="tx1"/>
                </a:solidFill>
                <a:latin typeface="Helsingborg Sans Medium" pitchFamily="2" charset="0"/>
                <a:cs typeface="Calibri Light"/>
              </a:rPr>
            </a:br>
            <a:r>
              <a:rPr lang="sv-SE" sz="1200">
                <a:solidFill>
                  <a:schemeClr val="tx1"/>
                </a:solidFill>
                <a:latin typeface="Helsingborg Sans Medium" pitchFamily="2" charset="0"/>
                <a:cs typeface="Calibri Light"/>
              </a:rPr>
              <a:t>Kristin Holm,</a:t>
            </a:r>
            <a:br>
              <a:rPr lang="sv-SE" sz="1200">
                <a:solidFill>
                  <a:schemeClr val="tx1"/>
                </a:solidFill>
                <a:latin typeface="Helsingborg Sans Medium" pitchFamily="2" charset="0"/>
                <a:cs typeface="Calibri Light"/>
              </a:rPr>
            </a:br>
            <a:r>
              <a:rPr lang="sv-SE" sz="1200">
                <a:solidFill>
                  <a:schemeClr val="tx1"/>
                </a:solidFill>
                <a:latin typeface="Helsingborg Sans Medium" pitchFamily="2" charset="0"/>
                <a:cs typeface="Calibri Light"/>
              </a:rPr>
              <a:t>Cathrin Andersson,</a:t>
            </a:r>
            <a:br>
              <a:rPr lang="sv-SE" sz="1200">
                <a:solidFill>
                  <a:schemeClr val="tx1"/>
                </a:solidFill>
                <a:latin typeface="Helsingborg Sans Medium" pitchFamily="2" charset="0"/>
                <a:cs typeface="Calibri Light"/>
              </a:rPr>
            </a:br>
            <a:r>
              <a:rPr lang="sv-SE" sz="1200">
                <a:solidFill>
                  <a:schemeClr val="tx1"/>
                </a:solidFill>
                <a:latin typeface="Helsingborg Sans Medium" pitchFamily="2" charset="0"/>
                <a:cs typeface="Calibri Light"/>
              </a:rPr>
              <a:t>Marie Cederberg</a:t>
            </a:r>
          </a:p>
        </p:txBody>
      </p:sp>
      <p:sp>
        <p:nvSpPr>
          <p:cNvPr id="18" name="Rektangel 17">
            <a:extLst>
              <a:ext uri="{FF2B5EF4-FFF2-40B4-BE49-F238E27FC236}">
                <a16:creationId xmlns:a16="http://schemas.microsoft.com/office/drawing/2014/main" id="{E69CAE6A-C9EC-81C5-0715-4B3609D9D3D0}"/>
              </a:ext>
            </a:extLst>
          </p:cNvPr>
          <p:cNvSpPr/>
          <p:nvPr/>
        </p:nvSpPr>
        <p:spPr>
          <a:xfrm>
            <a:off x="2121787" y="2456253"/>
            <a:ext cx="1255244" cy="542625"/>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solidFill>
                <a:latin typeface="Helsingborg Sans Medium" pitchFamily="2" charset="0"/>
                <a:cs typeface="Calibri Light"/>
              </a:rPr>
              <a:t>Utredare:</a:t>
            </a:r>
            <a:br>
              <a:rPr lang="sv-SE" sz="1200">
                <a:solidFill>
                  <a:schemeClr val="tx1"/>
                </a:solidFill>
                <a:latin typeface="Helsingborg Sans Medium" pitchFamily="2" charset="0"/>
                <a:cs typeface="Calibri Light"/>
              </a:rPr>
            </a:br>
            <a:r>
              <a:rPr lang="sv-SE" sz="1200">
                <a:solidFill>
                  <a:schemeClr val="tx1"/>
                </a:solidFill>
                <a:latin typeface="Helsingborg Sans Medium" pitchFamily="2" charset="0"/>
                <a:cs typeface="Calibri Light"/>
              </a:rPr>
              <a:t>Vakant</a:t>
            </a:r>
          </a:p>
        </p:txBody>
      </p:sp>
    </p:spTree>
    <p:extLst>
      <p:ext uri="{BB962C8B-B14F-4D97-AF65-F5344CB8AC3E}">
        <p14:creationId xmlns:p14="http://schemas.microsoft.com/office/powerpoint/2010/main" val="2976508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E8B6223D-6AEE-B54F-F730-38EEAC8DB146}"/>
              </a:ext>
            </a:extLst>
          </p:cNvPr>
          <p:cNvSpPr>
            <a:spLocks noGrp="1" noRot="1" noMove="1" noResize="1" noEditPoints="1" noAdjustHandles="1" noChangeArrowheads="1" noChangeShapeType="1"/>
          </p:cNvSpPr>
          <p:nvPr>
            <p:ph type="pic" sz="quarter" idx="10"/>
          </p:nvPr>
        </p:nvSpPr>
        <p:spPr/>
        <p:txBody>
          <a:bodyPr/>
          <a:lstStyle/>
          <a:p>
            <a:endParaRPr lang="sv-SE"/>
          </a:p>
        </p:txBody>
      </p:sp>
      <p:sp>
        <p:nvSpPr>
          <p:cNvPr id="8" name="Rektangel 7">
            <a:extLst>
              <a:ext uri="{FF2B5EF4-FFF2-40B4-BE49-F238E27FC236}">
                <a16:creationId xmlns:a16="http://schemas.microsoft.com/office/drawing/2014/main" id="{5213262E-3445-6BC7-EB4B-3428C33FD7A8}"/>
              </a:ext>
            </a:extLst>
          </p:cNvPr>
          <p:cNvSpPr/>
          <p:nvPr/>
        </p:nvSpPr>
        <p:spPr>
          <a:xfrm>
            <a:off x="766638" y="1148079"/>
            <a:ext cx="5451981" cy="233406"/>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a:rPr>
              <a:t>HR-chef – Karolina Håkansson</a:t>
            </a:r>
            <a:endParaRPr lang="sv-SE" sz="1200">
              <a:solidFill>
                <a:schemeClr val="tx1">
                  <a:lumMod val="75000"/>
                </a:schemeClr>
              </a:solidFill>
              <a:latin typeface="Helsingborg Sans Medium" pitchFamily="2" charset="77"/>
            </a:endParaRPr>
          </a:p>
        </p:txBody>
      </p:sp>
      <p:sp>
        <p:nvSpPr>
          <p:cNvPr id="14" name="Rektangel 13">
            <a:extLst>
              <a:ext uri="{FF2B5EF4-FFF2-40B4-BE49-F238E27FC236}">
                <a16:creationId xmlns:a16="http://schemas.microsoft.com/office/drawing/2014/main" id="{5D3C759B-C402-CA28-C3A1-28AA2D511923}"/>
              </a:ext>
            </a:extLst>
          </p:cNvPr>
          <p:cNvSpPr/>
          <p:nvPr/>
        </p:nvSpPr>
        <p:spPr>
          <a:xfrm>
            <a:off x="791456" y="1521827"/>
            <a:ext cx="1260000" cy="848222"/>
          </a:xfrm>
          <a:prstGeom prst="rect">
            <a:avLst/>
          </a:prstGeom>
          <a:solidFill>
            <a:srgbClr val="FBD5D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pitchFamily="2" charset="0"/>
              </a:rPr>
              <a:t>HR-utvecklare: Kristina Wallin</a:t>
            </a:r>
          </a:p>
        </p:txBody>
      </p:sp>
      <p:sp>
        <p:nvSpPr>
          <p:cNvPr id="21" name="Rektangel 20">
            <a:extLst>
              <a:ext uri="{FF2B5EF4-FFF2-40B4-BE49-F238E27FC236}">
                <a16:creationId xmlns:a16="http://schemas.microsoft.com/office/drawing/2014/main" id="{991D8691-29B1-3AC0-AB52-9BA7B188B5C0}"/>
              </a:ext>
            </a:extLst>
          </p:cNvPr>
          <p:cNvSpPr/>
          <p:nvPr/>
        </p:nvSpPr>
        <p:spPr>
          <a:xfrm>
            <a:off x="2117338" y="1513714"/>
            <a:ext cx="1260000" cy="86079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pitchFamily="2" charset="0"/>
              </a:rPr>
              <a:t>HR-konsult: Vakant</a:t>
            </a:r>
            <a:endParaRPr lang="sv-SE" sz="1200">
              <a:solidFill>
                <a:schemeClr val="tx1">
                  <a:lumMod val="75000"/>
                </a:schemeClr>
              </a:solidFill>
              <a:latin typeface="Helsingborg Sans Medium" pitchFamily="2" charset="0"/>
              <a:cs typeface="Calibri Light"/>
            </a:endParaRPr>
          </a:p>
        </p:txBody>
      </p:sp>
      <p:sp>
        <p:nvSpPr>
          <p:cNvPr id="26" name="textruta 25">
            <a:extLst>
              <a:ext uri="{FF2B5EF4-FFF2-40B4-BE49-F238E27FC236}">
                <a16:creationId xmlns:a16="http://schemas.microsoft.com/office/drawing/2014/main" id="{FAB3CE9F-7A6B-3361-6FA0-7F2A98DAA924}"/>
              </a:ext>
            </a:extLst>
          </p:cNvPr>
          <p:cNvSpPr txBox="1"/>
          <p:nvPr/>
        </p:nvSpPr>
        <p:spPr>
          <a:xfrm>
            <a:off x="663496" y="482405"/>
            <a:ext cx="2816797" cy="369332"/>
          </a:xfrm>
          <a:prstGeom prst="rect">
            <a:avLst/>
          </a:prstGeom>
          <a:noFill/>
        </p:spPr>
        <p:txBody>
          <a:bodyPr wrap="none" rtlCol="0">
            <a:spAutoFit/>
          </a:bodyPr>
          <a:lstStyle/>
          <a:p>
            <a:r>
              <a:rPr lang="sv-SE" b="1">
                <a:latin typeface="Helsingborg Sans" pitchFamily="2" charset="77"/>
              </a:rPr>
              <a:t>HR – Resultat matchning</a:t>
            </a:r>
          </a:p>
        </p:txBody>
      </p:sp>
      <p:sp>
        <p:nvSpPr>
          <p:cNvPr id="6" name="Rektangel 5">
            <a:extLst>
              <a:ext uri="{FF2B5EF4-FFF2-40B4-BE49-F238E27FC236}">
                <a16:creationId xmlns:a16="http://schemas.microsoft.com/office/drawing/2014/main" id="{7D641689-9B5F-C0D1-E47C-962856E1ACBA}"/>
              </a:ext>
            </a:extLst>
          </p:cNvPr>
          <p:cNvSpPr/>
          <p:nvPr/>
        </p:nvSpPr>
        <p:spPr>
          <a:xfrm>
            <a:off x="4770732" y="1521827"/>
            <a:ext cx="1447887" cy="86079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dirty="0">
                <a:solidFill>
                  <a:schemeClr val="tx1">
                    <a:lumMod val="75000"/>
                  </a:schemeClr>
                </a:solidFill>
                <a:latin typeface="Helsingborg Sans Medium" pitchFamily="2" charset="0"/>
              </a:rPr>
              <a:t>HR-administratör: Vibeke Tigerhielm Sylvan</a:t>
            </a:r>
          </a:p>
        </p:txBody>
      </p:sp>
      <p:sp>
        <p:nvSpPr>
          <p:cNvPr id="4" name="Rektangel 3">
            <a:extLst>
              <a:ext uri="{FF2B5EF4-FFF2-40B4-BE49-F238E27FC236}">
                <a16:creationId xmlns:a16="http://schemas.microsoft.com/office/drawing/2014/main" id="{359B3B41-5588-C118-D779-117D88E1AD79}"/>
              </a:ext>
            </a:extLst>
          </p:cNvPr>
          <p:cNvSpPr/>
          <p:nvPr/>
        </p:nvSpPr>
        <p:spPr>
          <a:xfrm>
            <a:off x="3443220" y="1521827"/>
            <a:ext cx="1260000" cy="86079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1200">
                <a:solidFill>
                  <a:schemeClr val="tx1">
                    <a:lumMod val="75000"/>
                  </a:schemeClr>
                </a:solidFill>
                <a:latin typeface="Helsingborg Sans Medium" pitchFamily="2" charset="0"/>
              </a:rPr>
              <a:t>HR-konsult: Vakant</a:t>
            </a:r>
            <a:endParaRPr lang="sv-SE" sz="1200">
              <a:solidFill>
                <a:schemeClr val="tx1">
                  <a:lumMod val="75000"/>
                </a:schemeClr>
              </a:solidFill>
              <a:latin typeface="Helsingborg Sans Medium" pitchFamily="2" charset="0"/>
              <a:cs typeface="Calibri Light"/>
            </a:endParaRPr>
          </a:p>
        </p:txBody>
      </p:sp>
    </p:spTree>
    <p:extLst>
      <p:ext uri="{BB962C8B-B14F-4D97-AF65-F5344CB8AC3E}">
        <p14:creationId xmlns:p14="http://schemas.microsoft.com/office/powerpoint/2010/main" val="1466716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CFE5B030-B89B-CDF8-601E-4F5854E7499F}"/>
              </a:ext>
            </a:extLst>
          </p:cNvPr>
          <p:cNvSpPr>
            <a:spLocks noGrp="1"/>
          </p:cNvSpPr>
          <p:nvPr>
            <p:ph type="ctrTitle"/>
          </p:nvPr>
        </p:nvSpPr>
        <p:spPr/>
        <p:txBody>
          <a:bodyPr/>
          <a:lstStyle/>
          <a:p>
            <a:r>
              <a:rPr lang="sv-SE"/>
              <a:t>Observation</a:t>
            </a:r>
          </a:p>
        </p:txBody>
      </p:sp>
      <p:sp>
        <p:nvSpPr>
          <p:cNvPr id="4" name="Platshållare för text 3">
            <a:extLst>
              <a:ext uri="{FF2B5EF4-FFF2-40B4-BE49-F238E27FC236}">
                <a16:creationId xmlns:a16="http://schemas.microsoft.com/office/drawing/2014/main" id="{0DF41CDF-78E7-AF83-4EFF-390A9A9E2105}"/>
              </a:ext>
            </a:extLst>
          </p:cNvPr>
          <p:cNvSpPr>
            <a:spLocks noGrp="1"/>
          </p:cNvSpPr>
          <p:nvPr>
            <p:ph type="body" sz="half" idx="2"/>
          </p:nvPr>
        </p:nvSpPr>
        <p:spPr>
          <a:xfrm>
            <a:off x="874712" y="1440000"/>
            <a:ext cx="9576883" cy="3153135"/>
          </a:xfrm>
        </p:spPr>
        <p:txBody>
          <a:bodyPr/>
          <a:lstStyle/>
          <a:p>
            <a:pPr marL="285750" indent="-285750">
              <a:buFont typeface="Arial" panose="020B0604020202020204" pitchFamily="34" charset="0"/>
              <a:buChar char="•"/>
            </a:pPr>
            <a:r>
              <a:rPr lang="sv-SE" dirty="0"/>
              <a:t>Nya namn på </a:t>
            </a:r>
            <a:r>
              <a:rPr lang="sv-SE"/>
              <a:t>vissa tjänster</a:t>
            </a:r>
          </a:p>
          <a:p>
            <a:pPr marL="285750" indent="-285750">
              <a:buFont typeface="Arial" panose="020B0604020202020204" pitchFamily="34" charset="0"/>
              <a:buChar char="•"/>
            </a:pPr>
            <a:r>
              <a:rPr lang="sv-SE" dirty="0"/>
              <a:t>Alla fick inte sina förstahandsval</a:t>
            </a:r>
          </a:p>
          <a:p>
            <a:pPr marL="285750" indent="-285750">
              <a:buFont typeface="Arial" panose="020B0604020202020204" pitchFamily="34" charset="0"/>
              <a:buChar char="•"/>
            </a:pPr>
            <a:r>
              <a:rPr lang="sv-SE" dirty="0"/>
              <a:t>Möjlighet för medarbetare inom socialförvaltningen att växa</a:t>
            </a:r>
          </a:p>
          <a:p>
            <a:pPr marL="285750" indent="-285750">
              <a:buFont typeface="Arial" panose="020B0604020202020204" pitchFamily="34" charset="0"/>
              <a:buChar char="•"/>
            </a:pPr>
            <a:r>
              <a:rPr lang="sv-SE" dirty="0"/>
              <a:t>Några namn finns inte med</a:t>
            </a:r>
          </a:p>
          <a:p>
            <a:pPr marL="285750" indent="-285750">
              <a:buFont typeface="Arial" panose="020B0604020202020204" pitchFamily="34" charset="0"/>
              <a:buChar char="•"/>
            </a:pPr>
            <a:r>
              <a:rPr lang="sv-SE" dirty="0"/>
              <a:t>Omtanke med våra kollegor där vi i dialog ser på olika lösningar</a:t>
            </a:r>
          </a:p>
          <a:p>
            <a:pPr marL="285750" indent="-285750">
              <a:buFont typeface="Arial" panose="020B0604020202020204" pitchFamily="34" charset="0"/>
              <a:buChar char="•"/>
            </a:pPr>
            <a:r>
              <a:rPr lang="sv-SE" dirty="0"/>
              <a:t>Alla erbjuds arbete</a:t>
            </a:r>
          </a:p>
          <a:p>
            <a:pPr marL="285750" indent="-285750">
              <a:buFont typeface="Arial" panose="020B0604020202020204" pitchFamily="34" charset="0"/>
              <a:buChar char="•"/>
            </a:pPr>
            <a:r>
              <a:rPr lang="sv-SE" dirty="0"/>
              <a:t>Viktigt att rekrytera efter kravprofiler</a:t>
            </a:r>
          </a:p>
        </p:txBody>
      </p:sp>
    </p:spTree>
    <p:extLst>
      <p:ext uri="{BB962C8B-B14F-4D97-AF65-F5344CB8AC3E}">
        <p14:creationId xmlns:p14="http://schemas.microsoft.com/office/powerpoint/2010/main" val="1381448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B8E8D96F-F3B7-1DDB-2B0B-056EAEC80525}"/>
              </a:ext>
            </a:extLst>
          </p:cNvPr>
          <p:cNvSpPr>
            <a:spLocks noGrp="1"/>
          </p:cNvSpPr>
          <p:nvPr>
            <p:ph type="body" sz="half" idx="2"/>
          </p:nvPr>
        </p:nvSpPr>
        <p:spPr>
          <a:xfrm>
            <a:off x="874712" y="1440000"/>
            <a:ext cx="9576883" cy="2291360"/>
          </a:xfrm>
        </p:spPr>
        <p:txBody>
          <a:bodyPr/>
          <a:lstStyle/>
          <a:p>
            <a:pPr marL="285750" indent="-285750">
              <a:buFont typeface="Arial" panose="020B0604020202020204" pitchFamily="34" charset="0"/>
              <a:buChar char="•"/>
            </a:pPr>
            <a:r>
              <a:rPr lang="sv-SE"/>
              <a:t>Mail från socialdirektören har gått ut</a:t>
            </a:r>
          </a:p>
          <a:p>
            <a:pPr marL="285750" indent="-285750">
              <a:buFont typeface="Arial" panose="020B0604020202020204" pitchFamily="34" charset="0"/>
              <a:buChar char="•"/>
            </a:pPr>
            <a:r>
              <a:rPr lang="sv-SE"/>
              <a:t>Ny lönesättning är baserat på marknadsläge (omvärldsanalys), uppdrag och tidigare lön</a:t>
            </a:r>
          </a:p>
          <a:p>
            <a:pPr marL="285750" indent="-285750">
              <a:buFont typeface="Arial" panose="020B0604020202020204" pitchFamily="34" charset="0"/>
              <a:buChar char="•"/>
            </a:pPr>
            <a:r>
              <a:rPr lang="sv-SE"/>
              <a:t>Grundar sig på principerna i våra löneavtal (bilaga 1 till </a:t>
            </a:r>
            <a:r>
              <a:rPr lang="sv-SE" err="1"/>
              <a:t>HÖKarna</a:t>
            </a:r>
            <a:r>
              <a:rPr lang="sv-SE"/>
              <a:t>) där översyn av lönen görs</a:t>
            </a:r>
          </a:p>
          <a:p>
            <a:pPr marL="285750" indent="-285750">
              <a:buFont typeface="Arial" panose="020B0604020202020204" pitchFamily="34" charset="0"/>
              <a:buChar char="•"/>
            </a:pPr>
            <a:r>
              <a:rPr lang="sv-SE"/>
              <a:t>Alltid arbetsgivaren som erbjuder och sätter lön</a:t>
            </a:r>
          </a:p>
          <a:p>
            <a:pPr marL="285750" indent="-285750">
              <a:buFont typeface="Arial" panose="020B0604020202020204" pitchFamily="34" charset="0"/>
              <a:buChar char="•"/>
            </a:pPr>
            <a:r>
              <a:rPr lang="sv-SE"/>
              <a:t>Ingen har behövt gå ned i lön</a:t>
            </a:r>
          </a:p>
        </p:txBody>
      </p:sp>
      <p:sp>
        <p:nvSpPr>
          <p:cNvPr id="3" name="Rubrik 2">
            <a:extLst>
              <a:ext uri="{FF2B5EF4-FFF2-40B4-BE49-F238E27FC236}">
                <a16:creationId xmlns:a16="http://schemas.microsoft.com/office/drawing/2014/main" id="{4B8C4718-12F9-1686-A0D5-CA10B02AD93F}"/>
              </a:ext>
            </a:extLst>
          </p:cNvPr>
          <p:cNvSpPr>
            <a:spLocks noGrp="1"/>
          </p:cNvSpPr>
          <p:nvPr>
            <p:ph type="ctrTitle"/>
          </p:nvPr>
        </p:nvSpPr>
        <p:spPr/>
        <p:txBody>
          <a:bodyPr/>
          <a:lstStyle/>
          <a:p>
            <a:r>
              <a:rPr lang="sv-SE"/>
              <a:t>Frågetecken gällande lönesättning</a:t>
            </a:r>
          </a:p>
        </p:txBody>
      </p:sp>
    </p:spTree>
    <p:extLst>
      <p:ext uri="{BB962C8B-B14F-4D97-AF65-F5344CB8AC3E}">
        <p14:creationId xmlns:p14="http://schemas.microsoft.com/office/powerpoint/2010/main" val="407822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4ADCEC2E-64C5-6C4C-B38F-6A733275B4E3}"/>
              </a:ext>
            </a:extLst>
          </p:cNvPr>
          <p:cNvSpPr>
            <a:spLocks noGrp="1"/>
          </p:cNvSpPr>
          <p:nvPr>
            <p:ph type="body" sz="half" idx="2"/>
          </p:nvPr>
        </p:nvSpPr>
        <p:spPr>
          <a:xfrm>
            <a:off x="874712" y="1440000"/>
            <a:ext cx="9576883" cy="1860473"/>
          </a:xfrm>
        </p:spPr>
        <p:txBody>
          <a:bodyPr/>
          <a:lstStyle/>
          <a:p>
            <a:pPr marL="285750" indent="-285750">
              <a:buFont typeface="Arial" panose="020B0604020202020204" pitchFamily="34" charset="0"/>
              <a:buChar char="•"/>
            </a:pPr>
            <a:r>
              <a:rPr lang="sv-SE"/>
              <a:t>Nya anställningsavtal kommer skrivas</a:t>
            </a:r>
          </a:p>
          <a:p>
            <a:pPr marL="285750" indent="-285750">
              <a:buFont typeface="Arial" panose="020B0604020202020204" pitchFamily="34" charset="0"/>
              <a:buChar char="•"/>
            </a:pPr>
            <a:r>
              <a:rPr lang="sv-SE"/>
              <a:t>Börjar gälla den 1:a oktober</a:t>
            </a:r>
          </a:p>
          <a:p>
            <a:pPr marL="285750" indent="-285750">
              <a:buFont typeface="Arial" panose="020B0604020202020204" pitchFamily="34" charset="0"/>
              <a:buChar char="•"/>
            </a:pPr>
            <a:r>
              <a:rPr lang="sv-SE"/>
              <a:t>Då organisationsträdet inte är klart kommer placerad för närvarande inte bli rätt</a:t>
            </a:r>
          </a:p>
          <a:p>
            <a:pPr marL="285750" indent="-285750">
              <a:buFont typeface="Arial" panose="020B0604020202020204" pitchFamily="34" charset="0"/>
              <a:buChar char="•"/>
            </a:pPr>
            <a:r>
              <a:rPr lang="sv-SE"/>
              <a:t>Det kommer justeras när det nya organisationsträdet är implementerat i lönesystemet</a:t>
            </a:r>
          </a:p>
        </p:txBody>
      </p:sp>
      <p:sp>
        <p:nvSpPr>
          <p:cNvPr id="3" name="Rubrik 2">
            <a:extLst>
              <a:ext uri="{FF2B5EF4-FFF2-40B4-BE49-F238E27FC236}">
                <a16:creationId xmlns:a16="http://schemas.microsoft.com/office/drawing/2014/main" id="{15708822-C698-8F2C-4950-717FAA4C3697}"/>
              </a:ext>
            </a:extLst>
          </p:cNvPr>
          <p:cNvSpPr>
            <a:spLocks noGrp="1"/>
          </p:cNvSpPr>
          <p:nvPr>
            <p:ph type="ctrTitle"/>
          </p:nvPr>
        </p:nvSpPr>
        <p:spPr>
          <a:xfrm>
            <a:off x="874712" y="886002"/>
            <a:ext cx="10464000" cy="553998"/>
          </a:xfrm>
        </p:spPr>
        <p:txBody>
          <a:bodyPr/>
          <a:lstStyle/>
          <a:p>
            <a:r>
              <a:rPr lang="sv-SE"/>
              <a:t>Anställningsavtal</a:t>
            </a:r>
          </a:p>
        </p:txBody>
      </p:sp>
    </p:spTree>
    <p:extLst>
      <p:ext uri="{BB962C8B-B14F-4D97-AF65-F5344CB8AC3E}">
        <p14:creationId xmlns:p14="http://schemas.microsoft.com/office/powerpoint/2010/main" val="203502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E134EF95-22B4-745E-9FF4-5039EA1174B2}"/>
              </a:ext>
            </a:extLst>
          </p:cNvPr>
          <p:cNvSpPr>
            <a:spLocks noGrp="1"/>
          </p:cNvSpPr>
          <p:nvPr>
            <p:ph type="body" sz="half" idx="2"/>
          </p:nvPr>
        </p:nvSpPr>
        <p:spPr>
          <a:xfrm>
            <a:off x="874712" y="1440000"/>
            <a:ext cx="9576883" cy="1275698"/>
          </a:xfrm>
        </p:spPr>
        <p:txBody>
          <a:bodyPr/>
          <a:lstStyle/>
          <a:p>
            <a:pPr marL="285750" indent="-285750">
              <a:buFont typeface="Arial" panose="020B0604020202020204" pitchFamily="34" charset="0"/>
              <a:buChar char="•"/>
            </a:pPr>
            <a:r>
              <a:rPr lang="sv-SE"/>
              <a:t>Gemensam annonsering kommer ske</a:t>
            </a:r>
          </a:p>
          <a:p>
            <a:pPr marL="285750" indent="-285750">
              <a:buFont typeface="Arial" panose="020B0604020202020204" pitchFamily="34" charset="0"/>
              <a:buChar char="•"/>
            </a:pPr>
            <a:r>
              <a:rPr lang="sv-SE"/>
              <a:t>Rekrytering sker med fokus på </a:t>
            </a:r>
            <a:br>
              <a:rPr lang="sv-SE"/>
            </a:br>
            <a:r>
              <a:rPr lang="sv-SE"/>
              <a:t>organisationsförändringen </a:t>
            </a:r>
          </a:p>
        </p:txBody>
      </p:sp>
      <p:sp>
        <p:nvSpPr>
          <p:cNvPr id="3" name="Rubrik 2">
            <a:extLst>
              <a:ext uri="{FF2B5EF4-FFF2-40B4-BE49-F238E27FC236}">
                <a16:creationId xmlns:a16="http://schemas.microsoft.com/office/drawing/2014/main" id="{1E328BBB-16A6-B98E-735F-FE4749EC68CE}"/>
              </a:ext>
            </a:extLst>
          </p:cNvPr>
          <p:cNvSpPr>
            <a:spLocks noGrp="1"/>
          </p:cNvSpPr>
          <p:nvPr>
            <p:ph type="ctrTitle"/>
          </p:nvPr>
        </p:nvSpPr>
        <p:spPr/>
        <p:txBody>
          <a:bodyPr/>
          <a:lstStyle/>
          <a:p>
            <a:r>
              <a:rPr lang="sv-SE"/>
              <a:t>Rekrytering</a:t>
            </a:r>
          </a:p>
        </p:txBody>
      </p:sp>
      <p:pic>
        <p:nvPicPr>
          <p:cNvPr id="4" name="Platshållare för innehåll 9" descr="En bild som visar text, Människoansikte, klädsel, skärmbild&#10;&#10;Automatiskt genererad beskrivning">
            <a:extLst>
              <a:ext uri="{FF2B5EF4-FFF2-40B4-BE49-F238E27FC236}">
                <a16:creationId xmlns:a16="http://schemas.microsoft.com/office/drawing/2014/main" id="{5E1F8606-7F76-6FE0-3AC3-6EE4159244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2052" y="134356"/>
            <a:ext cx="4658576" cy="5741836"/>
          </a:xfrm>
          <a:prstGeom prst="rect">
            <a:avLst/>
          </a:prstGeom>
        </p:spPr>
      </p:pic>
    </p:spTree>
    <p:extLst>
      <p:ext uri="{BB962C8B-B14F-4D97-AF65-F5344CB8AC3E}">
        <p14:creationId xmlns:p14="http://schemas.microsoft.com/office/powerpoint/2010/main" val="230615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8ED1432F-FFAB-4E4E-F07F-6BEFCE090ADF}"/>
              </a:ext>
            </a:extLst>
          </p:cNvPr>
          <p:cNvSpPr>
            <a:spLocks noGrp="1"/>
          </p:cNvSpPr>
          <p:nvPr>
            <p:ph type="body" sz="half" idx="2"/>
          </p:nvPr>
        </p:nvSpPr>
        <p:spPr>
          <a:xfrm>
            <a:off x="874712" y="1440000"/>
            <a:ext cx="9576883" cy="2137472"/>
          </a:xfrm>
        </p:spPr>
        <p:txBody>
          <a:bodyPr/>
          <a:lstStyle/>
          <a:p>
            <a:pPr marL="285750" indent="-285750">
              <a:buFont typeface="Arial" panose="020B0604020202020204" pitchFamily="34" charset="0"/>
              <a:buChar char="•"/>
            </a:pPr>
            <a:r>
              <a:rPr lang="sv-SE"/>
              <a:t>Punkt 3 i organisationsförändringen blev inte klar</a:t>
            </a:r>
          </a:p>
          <a:p>
            <a:pPr marL="285750" indent="-285750">
              <a:buFont typeface="Arial" panose="020B0604020202020204" pitchFamily="34" charset="0"/>
              <a:buChar char="•"/>
            </a:pPr>
            <a:r>
              <a:rPr lang="sv-SE"/>
              <a:t>Nuvarande arbetssätt behöver ses över</a:t>
            </a:r>
          </a:p>
          <a:p>
            <a:pPr marL="285750" indent="-285750">
              <a:buFont typeface="Arial" panose="020B0604020202020204" pitchFamily="34" charset="0"/>
              <a:buChar char="•"/>
            </a:pPr>
            <a:r>
              <a:rPr lang="sv-SE"/>
              <a:t>HR- och ekonomichef fått i uppdrag att skapa ett gemensamt arbetssätt kring personalbudgeten</a:t>
            </a:r>
          </a:p>
          <a:p>
            <a:pPr marL="285750" indent="-285750">
              <a:buFont typeface="Arial" panose="020B0604020202020204" pitchFamily="34" charset="0"/>
              <a:buChar char="•"/>
            </a:pPr>
            <a:r>
              <a:rPr lang="sv-SE"/>
              <a:t>Av vikt att chef, HR samt ekonomi pratar samma språk</a:t>
            </a:r>
          </a:p>
        </p:txBody>
      </p:sp>
      <p:sp>
        <p:nvSpPr>
          <p:cNvPr id="3" name="Rubrik 2">
            <a:extLst>
              <a:ext uri="{FF2B5EF4-FFF2-40B4-BE49-F238E27FC236}">
                <a16:creationId xmlns:a16="http://schemas.microsoft.com/office/drawing/2014/main" id="{1ECC18EC-E4D5-02CE-8091-EE14FA2CB8DA}"/>
              </a:ext>
            </a:extLst>
          </p:cNvPr>
          <p:cNvSpPr>
            <a:spLocks noGrp="1"/>
          </p:cNvSpPr>
          <p:nvPr>
            <p:ph type="ctrTitle"/>
          </p:nvPr>
        </p:nvSpPr>
        <p:spPr>
          <a:xfrm>
            <a:off x="874713" y="319127"/>
            <a:ext cx="10464000" cy="1107996"/>
          </a:xfrm>
        </p:spPr>
        <p:txBody>
          <a:bodyPr/>
          <a:lstStyle/>
          <a:p>
            <a:r>
              <a:rPr lang="sv-SE"/>
              <a:t>Antal medarbetare på vilka befattningar &amp; vart</a:t>
            </a:r>
          </a:p>
        </p:txBody>
      </p:sp>
    </p:spTree>
    <p:extLst>
      <p:ext uri="{BB962C8B-B14F-4D97-AF65-F5344CB8AC3E}">
        <p14:creationId xmlns:p14="http://schemas.microsoft.com/office/powerpoint/2010/main" val="3316673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AB51CF2-04E2-B4D7-DB8F-FC1BFD3B4635}"/>
              </a:ext>
            </a:extLst>
          </p:cNvPr>
          <p:cNvSpPr>
            <a:spLocks noGrp="1"/>
          </p:cNvSpPr>
          <p:nvPr>
            <p:ph type="body" sz="half" idx="2"/>
          </p:nvPr>
        </p:nvSpPr>
        <p:spPr>
          <a:xfrm>
            <a:off x="874712" y="1440000"/>
            <a:ext cx="9576883" cy="1275698"/>
          </a:xfrm>
        </p:spPr>
        <p:txBody>
          <a:bodyPr/>
          <a:lstStyle/>
          <a:p>
            <a:pPr marL="285750" indent="-285750">
              <a:buFont typeface="Arial" panose="020B0604020202020204" pitchFamily="34" charset="0"/>
              <a:buChar char="•"/>
            </a:pPr>
            <a:r>
              <a:rPr lang="sv-SE"/>
              <a:t>Startdatum för den nya organisationen är den 1:a oktober</a:t>
            </a:r>
          </a:p>
          <a:p>
            <a:pPr marL="285750" indent="-285750">
              <a:buFont typeface="Arial" panose="020B0604020202020204" pitchFamily="34" charset="0"/>
              <a:buChar char="•"/>
            </a:pPr>
            <a:r>
              <a:rPr lang="sv-SE"/>
              <a:t>Kan innebära att det finns eftersläpningar i olika system, vilket innebär att det får lösas pragmatiskt</a:t>
            </a:r>
          </a:p>
        </p:txBody>
      </p:sp>
      <p:sp>
        <p:nvSpPr>
          <p:cNvPr id="3" name="Rubrik 2">
            <a:extLst>
              <a:ext uri="{FF2B5EF4-FFF2-40B4-BE49-F238E27FC236}">
                <a16:creationId xmlns:a16="http://schemas.microsoft.com/office/drawing/2014/main" id="{EB264ACC-CF9A-B993-B1D1-AD77FB538C4B}"/>
              </a:ext>
            </a:extLst>
          </p:cNvPr>
          <p:cNvSpPr>
            <a:spLocks noGrp="1"/>
          </p:cNvSpPr>
          <p:nvPr>
            <p:ph type="ctrTitle"/>
          </p:nvPr>
        </p:nvSpPr>
        <p:spPr/>
        <p:txBody>
          <a:bodyPr/>
          <a:lstStyle/>
          <a:p>
            <a:r>
              <a:rPr lang="sv-SE"/>
              <a:t>Startdatum</a:t>
            </a:r>
          </a:p>
        </p:txBody>
      </p:sp>
    </p:spTree>
    <p:extLst>
      <p:ext uri="{BB962C8B-B14F-4D97-AF65-F5344CB8AC3E}">
        <p14:creationId xmlns:p14="http://schemas.microsoft.com/office/powerpoint/2010/main" val="2256855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970C2BBE-4645-CE5E-0FAA-C97EAF50AA1F}"/>
              </a:ext>
            </a:extLst>
          </p:cNvPr>
          <p:cNvSpPr>
            <a:spLocks noGrp="1"/>
          </p:cNvSpPr>
          <p:nvPr>
            <p:ph type="body" sz="half" idx="2"/>
          </p:nvPr>
        </p:nvSpPr>
        <p:spPr>
          <a:xfrm>
            <a:off x="874712" y="1440000"/>
            <a:ext cx="9576883" cy="4384241"/>
          </a:xfrm>
        </p:spPr>
        <p:txBody>
          <a:bodyPr/>
          <a:lstStyle/>
          <a:p>
            <a:pPr marL="285750" indent="-285750">
              <a:buFont typeface="Arial" panose="020B0604020202020204" pitchFamily="34" charset="0"/>
              <a:buChar char="•"/>
            </a:pPr>
            <a:r>
              <a:rPr lang="sv-SE"/>
              <a:t>Riskbedömning behövs göras, bland annat på grund av</a:t>
            </a:r>
            <a:br>
              <a:rPr lang="sv-SE"/>
            </a:br>
            <a:r>
              <a:rPr lang="sv-SE"/>
              <a:t>- nya teamkonstellationer</a:t>
            </a:r>
            <a:br>
              <a:rPr lang="sv-SE"/>
            </a:br>
            <a:r>
              <a:rPr lang="sv-SE"/>
              <a:t>- ändrade arbetsuppgifter</a:t>
            </a:r>
            <a:br>
              <a:rPr lang="sv-SE"/>
            </a:br>
            <a:r>
              <a:rPr lang="sv-SE"/>
              <a:t>- utökat arbetsinnehåll</a:t>
            </a:r>
            <a:br>
              <a:rPr lang="sv-SE"/>
            </a:br>
            <a:r>
              <a:rPr lang="sv-SE"/>
              <a:t>- byte av lokaler och arbetsplatser</a:t>
            </a:r>
          </a:p>
          <a:p>
            <a:pPr marL="285750" indent="-285750">
              <a:buFont typeface="Arial" panose="020B0604020202020204" pitchFamily="34" charset="0"/>
              <a:buChar char="•"/>
            </a:pPr>
            <a:r>
              <a:rPr lang="sv-SE"/>
              <a:t>Kommer skickas ut information om riskbedömningen </a:t>
            </a:r>
          </a:p>
          <a:p>
            <a:pPr marL="285750" indent="-285750">
              <a:buFont typeface="Arial" panose="020B0604020202020204" pitchFamily="34" charset="0"/>
              <a:buChar char="•"/>
            </a:pPr>
            <a:r>
              <a:rPr lang="sv-SE"/>
              <a:t>Kom ihåg teamledare och enhetschefer i riskbedömningen</a:t>
            </a:r>
          </a:p>
          <a:p>
            <a:pPr marL="285750" indent="-285750">
              <a:buFont typeface="Arial" panose="020B0604020202020204" pitchFamily="34" charset="0"/>
              <a:buChar char="•"/>
            </a:pPr>
            <a:r>
              <a:rPr lang="sv-SE"/>
              <a:t>Möjlighet att göra riskbedömningen tillsammans där det finns likheter, för att sedan kompletteras med vart som är unikt på respektive enhet</a:t>
            </a:r>
          </a:p>
          <a:p>
            <a:pPr marL="285750" indent="-285750">
              <a:buFont typeface="Arial" panose="020B0604020202020204" pitchFamily="34" charset="0"/>
              <a:buChar char="•"/>
            </a:pPr>
            <a:r>
              <a:rPr lang="sv-SE"/>
              <a:t>Sker riskbedömning på övergripande nivå eller tillsammans med flera enheter samtidigt har HR möjlighet att hjälpa till</a:t>
            </a:r>
          </a:p>
          <a:p>
            <a:endParaRPr lang="sv-SE"/>
          </a:p>
        </p:txBody>
      </p:sp>
      <p:sp>
        <p:nvSpPr>
          <p:cNvPr id="3" name="Rubrik 2">
            <a:extLst>
              <a:ext uri="{FF2B5EF4-FFF2-40B4-BE49-F238E27FC236}">
                <a16:creationId xmlns:a16="http://schemas.microsoft.com/office/drawing/2014/main" id="{E887F8A4-7013-3112-93BC-8846B848901D}"/>
              </a:ext>
            </a:extLst>
          </p:cNvPr>
          <p:cNvSpPr>
            <a:spLocks noGrp="1"/>
          </p:cNvSpPr>
          <p:nvPr>
            <p:ph type="ctrTitle"/>
          </p:nvPr>
        </p:nvSpPr>
        <p:spPr/>
        <p:txBody>
          <a:bodyPr/>
          <a:lstStyle/>
          <a:p>
            <a:r>
              <a:rPr lang="sv-SE"/>
              <a:t>Praktisk hantering, punkt 8</a:t>
            </a:r>
          </a:p>
        </p:txBody>
      </p:sp>
    </p:spTree>
    <p:extLst>
      <p:ext uri="{BB962C8B-B14F-4D97-AF65-F5344CB8AC3E}">
        <p14:creationId xmlns:p14="http://schemas.microsoft.com/office/powerpoint/2010/main" val="76284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6C0A16DF-7972-8A73-31B9-F999CFF6E669}"/>
              </a:ext>
            </a:extLst>
          </p:cNvPr>
          <p:cNvSpPr>
            <a:spLocks noGrp="1"/>
          </p:cNvSpPr>
          <p:nvPr>
            <p:ph type="body" sz="half" idx="2"/>
          </p:nvPr>
        </p:nvSpPr>
        <p:spPr>
          <a:xfrm>
            <a:off x="874712" y="1440000"/>
            <a:ext cx="9576883" cy="1429586"/>
          </a:xfrm>
        </p:spPr>
        <p:txBody>
          <a:bodyPr/>
          <a:lstStyle/>
          <a:p>
            <a:pPr marL="285750" indent="-285750">
              <a:buFont typeface="Arial" panose="020B0604020202020204" pitchFamily="34" charset="0"/>
              <a:buChar char="•"/>
            </a:pPr>
            <a:r>
              <a:rPr lang="sv-SE"/>
              <a:t>Kvalitetschef och framtidsledare tar fram plan för utvärdering av den nya organisationen</a:t>
            </a:r>
          </a:p>
          <a:p>
            <a:pPr marL="285750" indent="-285750">
              <a:buFont typeface="Arial" panose="020B0604020202020204" pitchFamily="34" charset="0"/>
              <a:buChar char="•"/>
            </a:pPr>
            <a:r>
              <a:rPr lang="sv-SE"/>
              <a:t>Klar i början av september</a:t>
            </a:r>
          </a:p>
          <a:p>
            <a:pPr marL="285750" indent="-285750">
              <a:buFont typeface="Arial" panose="020B0604020202020204" pitchFamily="34" charset="0"/>
              <a:buChar char="•"/>
            </a:pPr>
            <a:r>
              <a:rPr lang="sv-SE"/>
              <a:t>Kommer samverkas</a:t>
            </a:r>
          </a:p>
        </p:txBody>
      </p:sp>
      <p:sp>
        <p:nvSpPr>
          <p:cNvPr id="3" name="Rubrik 2">
            <a:extLst>
              <a:ext uri="{FF2B5EF4-FFF2-40B4-BE49-F238E27FC236}">
                <a16:creationId xmlns:a16="http://schemas.microsoft.com/office/drawing/2014/main" id="{F2D3F595-2603-0AC5-0F2A-96E48E48BA88}"/>
              </a:ext>
            </a:extLst>
          </p:cNvPr>
          <p:cNvSpPr>
            <a:spLocks noGrp="1"/>
          </p:cNvSpPr>
          <p:nvPr>
            <p:ph type="ctrTitle"/>
          </p:nvPr>
        </p:nvSpPr>
        <p:spPr/>
        <p:txBody>
          <a:bodyPr/>
          <a:lstStyle/>
          <a:p>
            <a:r>
              <a:rPr lang="sv-SE"/>
              <a:t>Utvärdering, punkt 9</a:t>
            </a:r>
          </a:p>
        </p:txBody>
      </p:sp>
    </p:spTree>
    <p:extLst>
      <p:ext uri="{BB962C8B-B14F-4D97-AF65-F5344CB8AC3E}">
        <p14:creationId xmlns:p14="http://schemas.microsoft.com/office/powerpoint/2010/main" val="197596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derrubrik 4">
            <a:extLst>
              <a:ext uri="{FF2B5EF4-FFF2-40B4-BE49-F238E27FC236}">
                <a16:creationId xmlns:a16="http://schemas.microsoft.com/office/drawing/2014/main" id="{3F56E43B-79E6-0B7A-016B-0D657975E649}"/>
              </a:ext>
            </a:extLst>
          </p:cNvPr>
          <p:cNvSpPr>
            <a:spLocks noGrp="1"/>
          </p:cNvSpPr>
          <p:nvPr>
            <p:ph type="subTitle" idx="1"/>
          </p:nvPr>
        </p:nvSpPr>
        <p:spPr/>
        <p:txBody>
          <a:bodyPr/>
          <a:lstStyle/>
          <a:p>
            <a:endParaRPr lang="sv-SE"/>
          </a:p>
        </p:txBody>
      </p:sp>
      <p:sp>
        <p:nvSpPr>
          <p:cNvPr id="4" name="Rubrik 3">
            <a:extLst>
              <a:ext uri="{FF2B5EF4-FFF2-40B4-BE49-F238E27FC236}">
                <a16:creationId xmlns:a16="http://schemas.microsoft.com/office/drawing/2014/main" id="{8F8D895F-FCE2-8A19-A7C7-EA8604269773}"/>
              </a:ext>
            </a:extLst>
          </p:cNvPr>
          <p:cNvSpPr>
            <a:spLocks noGrp="1"/>
          </p:cNvSpPr>
          <p:nvPr>
            <p:ph type="ctrTitle"/>
          </p:nvPr>
        </p:nvSpPr>
        <p:spPr/>
        <p:txBody>
          <a:bodyPr/>
          <a:lstStyle/>
          <a:p>
            <a:r>
              <a:rPr lang="sv-SE"/>
              <a:t>Behörighetsreglering</a:t>
            </a:r>
          </a:p>
        </p:txBody>
      </p:sp>
    </p:spTree>
    <p:extLst>
      <p:ext uri="{BB962C8B-B14F-4D97-AF65-F5344CB8AC3E}">
        <p14:creationId xmlns:p14="http://schemas.microsoft.com/office/powerpoint/2010/main" val="3029187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A8C0103C-625A-08BF-BC71-6C721AE65C79}"/>
              </a:ext>
            </a:extLst>
          </p:cNvPr>
          <p:cNvSpPr>
            <a:spLocks noGrp="1"/>
          </p:cNvSpPr>
          <p:nvPr>
            <p:ph type="body" sz="half" idx="2"/>
          </p:nvPr>
        </p:nvSpPr>
        <p:spPr>
          <a:xfrm>
            <a:off x="874712" y="1440000"/>
            <a:ext cx="9576883" cy="2999246"/>
          </a:xfrm>
        </p:spPr>
        <p:txBody>
          <a:bodyPr/>
          <a:lstStyle/>
          <a:p>
            <a:pPr marL="285750" indent="-285750">
              <a:buFont typeface="Arial" panose="020B0604020202020204" pitchFamily="34" charset="0"/>
              <a:buChar char="•"/>
            </a:pPr>
            <a:r>
              <a:rPr lang="sv-SE"/>
              <a:t>Framtagen rutin för bedömning om utbildning motsvarar socionomexamen</a:t>
            </a:r>
          </a:p>
          <a:p>
            <a:pPr marL="285750" indent="-285750">
              <a:buFont typeface="Arial" panose="020B0604020202020204" pitchFamily="34" charset="0"/>
              <a:buChar char="•"/>
            </a:pPr>
            <a:r>
              <a:rPr lang="sv-SE"/>
              <a:t>Beslut ligger hos socialnämnden och behöver delegeras ut, vilket inte gjorts i dagsläget</a:t>
            </a:r>
          </a:p>
          <a:p>
            <a:pPr marL="285750" indent="-285750">
              <a:buFont typeface="Arial" panose="020B0604020202020204" pitchFamily="34" charset="0"/>
              <a:buChar char="•"/>
            </a:pPr>
            <a:r>
              <a:rPr lang="sv-SE"/>
              <a:t>Bygger på SKRs mallar och vad SKRs socialchefsnätverk kommit fram till i förhållande till gällande lagar och </a:t>
            </a:r>
            <a:r>
              <a:rPr lang="sv-SE" err="1"/>
              <a:t>fördningar</a:t>
            </a:r>
            <a:endParaRPr lang="sv-SE"/>
          </a:p>
          <a:p>
            <a:pPr marL="285750" indent="-285750">
              <a:buFont typeface="Arial" panose="020B0604020202020204" pitchFamily="34" charset="0"/>
              <a:buChar char="•"/>
            </a:pPr>
            <a:r>
              <a:rPr lang="sv-SE"/>
              <a:t>Börjar gälla i samband med de nya delegationsordningen</a:t>
            </a:r>
          </a:p>
          <a:p>
            <a:pPr marL="285750" indent="-285750">
              <a:buFont typeface="Arial" panose="020B0604020202020204" pitchFamily="34" charset="0"/>
              <a:buChar char="•"/>
            </a:pPr>
            <a:r>
              <a:rPr lang="sv-SE"/>
              <a:t>Delegerat beslut till verksamhetschef</a:t>
            </a:r>
          </a:p>
          <a:p>
            <a:pPr marL="285750" indent="-285750">
              <a:buFont typeface="Arial" panose="020B0604020202020204" pitchFamily="34" charset="0"/>
              <a:buChar char="•"/>
            </a:pPr>
            <a:r>
              <a:rPr lang="sv-SE"/>
              <a:t>Rutinen förvaltas framöver av staben</a:t>
            </a:r>
          </a:p>
        </p:txBody>
      </p:sp>
      <p:sp>
        <p:nvSpPr>
          <p:cNvPr id="3" name="Rubrik 2">
            <a:extLst>
              <a:ext uri="{FF2B5EF4-FFF2-40B4-BE49-F238E27FC236}">
                <a16:creationId xmlns:a16="http://schemas.microsoft.com/office/drawing/2014/main" id="{CC6FA972-AC7C-C8F9-BF8B-243632154BF6}"/>
              </a:ext>
            </a:extLst>
          </p:cNvPr>
          <p:cNvSpPr>
            <a:spLocks noGrp="1"/>
          </p:cNvSpPr>
          <p:nvPr>
            <p:ph type="ctrTitle"/>
          </p:nvPr>
        </p:nvSpPr>
        <p:spPr/>
        <p:txBody>
          <a:bodyPr/>
          <a:lstStyle/>
          <a:p>
            <a:r>
              <a:rPr lang="sv-SE"/>
              <a:t>Behörighetsreglering</a:t>
            </a:r>
          </a:p>
        </p:txBody>
      </p:sp>
    </p:spTree>
    <p:extLst>
      <p:ext uri="{BB962C8B-B14F-4D97-AF65-F5344CB8AC3E}">
        <p14:creationId xmlns:p14="http://schemas.microsoft.com/office/powerpoint/2010/main" val="238460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derrubrik 5">
            <a:extLst>
              <a:ext uri="{FF2B5EF4-FFF2-40B4-BE49-F238E27FC236}">
                <a16:creationId xmlns:a16="http://schemas.microsoft.com/office/drawing/2014/main" id="{D981223A-9AD4-E161-77F5-8CAE91BE00C0}"/>
              </a:ext>
            </a:extLst>
          </p:cNvPr>
          <p:cNvSpPr>
            <a:spLocks noGrp="1"/>
          </p:cNvSpPr>
          <p:nvPr>
            <p:ph type="subTitle" idx="1"/>
          </p:nvPr>
        </p:nvSpPr>
        <p:spPr/>
        <p:txBody>
          <a:bodyPr/>
          <a:lstStyle/>
          <a:p>
            <a:endParaRPr lang="sv-SE"/>
          </a:p>
        </p:txBody>
      </p:sp>
      <p:sp>
        <p:nvSpPr>
          <p:cNvPr id="4" name="Rubrik 3">
            <a:extLst>
              <a:ext uri="{FF2B5EF4-FFF2-40B4-BE49-F238E27FC236}">
                <a16:creationId xmlns:a16="http://schemas.microsoft.com/office/drawing/2014/main" id="{0061065E-6BE0-C1AF-B9C7-D39BC70DB0F8}"/>
              </a:ext>
            </a:extLst>
          </p:cNvPr>
          <p:cNvSpPr>
            <a:spLocks noGrp="1"/>
          </p:cNvSpPr>
          <p:nvPr>
            <p:ph type="ctrTitle"/>
          </p:nvPr>
        </p:nvSpPr>
        <p:spPr/>
        <p:txBody>
          <a:bodyPr/>
          <a:lstStyle/>
          <a:p>
            <a:r>
              <a:rPr lang="sv-SE"/>
              <a:t>Tack för mig!</a:t>
            </a:r>
          </a:p>
        </p:txBody>
      </p:sp>
      <p:sp>
        <p:nvSpPr>
          <p:cNvPr id="7" name="Platshållare för bild 6">
            <a:extLst>
              <a:ext uri="{FF2B5EF4-FFF2-40B4-BE49-F238E27FC236}">
                <a16:creationId xmlns:a16="http://schemas.microsoft.com/office/drawing/2014/main" id="{E3C62611-6E8D-1990-507D-CAD45519FD2B}"/>
              </a:ext>
            </a:extLst>
          </p:cNvPr>
          <p:cNvSpPr>
            <a:spLocks noGrp="1"/>
          </p:cNvSpPr>
          <p:nvPr>
            <p:ph type="pic" sz="quarter" idx="10"/>
          </p:nvPr>
        </p:nvSpPr>
        <p:spPr/>
      </p:sp>
    </p:spTree>
    <p:extLst>
      <p:ext uri="{BB962C8B-B14F-4D97-AF65-F5344CB8AC3E}">
        <p14:creationId xmlns:p14="http://schemas.microsoft.com/office/powerpoint/2010/main" val="3652435620"/>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HBG-Helsingborgstegel">
  <a:themeElements>
    <a:clrScheme name="Helsingborgstegel">
      <a:dk1>
        <a:srgbClr val="1A355C"/>
      </a:dk1>
      <a:lt1>
        <a:srgbClr val="FEFFFF"/>
      </a:lt1>
      <a:dk2>
        <a:srgbClr val="75222E"/>
      </a:dk2>
      <a:lt2>
        <a:srgbClr val="FCDDE5"/>
      </a:lt2>
      <a:accent1>
        <a:srgbClr val="00BFB3"/>
      </a:accent1>
      <a:accent2>
        <a:srgbClr val="1A355C"/>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2D5D2EE0-0EB7-2E44-9E24-18DCDC75CA81}"/>
    </a:ext>
  </a:ext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11A6F6954133344BB67F3759E3BC4D2" ma:contentTypeVersion="13" ma:contentTypeDescription="Skapa ett nytt dokument." ma:contentTypeScope="" ma:versionID="b4c2fd652ed9814072a0cabf6a17f914">
  <xsd:schema xmlns:xsd="http://www.w3.org/2001/XMLSchema" xmlns:xs="http://www.w3.org/2001/XMLSchema" xmlns:p="http://schemas.microsoft.com/office/2006/metadata/properties" xmlns:ns2="9d330d53-2165-4f85-94db-103f1cffbe12" xmlns:ns3="d84c9b22-4b2b-411e-a158-334ee370a1ea" targetNamespace="http://schemas.microsoft.com/office/2006/metadata/properties" ma:root="true" ma:fieldsID="6d5902fd07e35966b0f78a9d2b1048e1" ns2:_="" ns3:_="">
    <xsd:import namespace="9d330d53-2165-4f85-94db-103f1cffbe12"/>
    <xsd:import namespace="d84c9b22-4b2b-411e-a158-334ee370a1e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lcf76f155ced4ddcb4097134ff3c332f"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330d53-2165-4f85-94db-103f1cffbe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4c9b22-4b2b-411e-a158-334ee370a1ea"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d330d53-2165-4f85-94db-103f1cffbe12">
      <Terms xmlns="http://schemas.microsoft.com/office/infopath/2007/PartnerControls"/>
    </lcf76f155ced4ddcb4097134ff3c332f>
    <SharedWithUsers xmlns="d84c9b22-4b2b-411e-a158-334ee370a1ea">
      <UserInfo>
        <DisplayName>Klingborg Johan - SOF</DisplayName>
        <AccountId>266</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551A40-8D9A-4B29-94E6-0774B90BE7B3}">
  <ds:schemaRefs>
    <ds:schemaRef ds:uri="9d330d53-2165-4f85-94db-103f1cffbe12"/>
    <ds:schemaRef ds:uri="d84c9b22-4b2b-411e-a158-334ee370a1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0512BB2-E732-436A-B277-2DBDCAA4D4D2}">
  <ds:schemaRefs>
    <ds:schemaRef ds:uri="http://schemas.microsoft.com/office/2006/documentManagement/types"/>
    <ds:schemaRef ds:uri="http://www.w3.org/XML/1998/namespace"/>
    <ds:schemaRef ds:uri="9d330d53-2165-4f85-94db-103f1cffbe12"/>
    <ds:schemaRef ds:uri="http://purl.org/dc/dcmitype/"/>
    <ds:schemaRef ds:uri="http://purl.org/dc/elements/1.1/"/>
    <ds:schemaRef ds:uri="http://schemas.openxmlformats.org/package/2006/metadata/core-properties"/>
    <ds:schemaRef ds:uri="http://schemas.microsoft.com/office/2006/metadata/properties"/>
    <ds:schemaRef ds:uri="http://schemas.microsoft.com/office/infopath/2007/PartnerControls"/>
    <ds:schemaRef ds:uri="d84c9b22-4b2b-411e-a158-334ee370a1ea"/>
    <ds:schemaRef ds:uri="http://purl.org/dc/terms/"/>
  </ds:schemaRefs>
</ds:datastoreItem>
</file>

<file path=customXml/itemProps3.xml><?xml version="1.0" encoding="utf-8"?>
<ds:datastoreItem xmlns:ds="http://schemas.openxmlformats.org/officeDocument/2006/customXml" ds:itemID="{A4A6E28F-A2AD-40A0-9993-3F32C4CD80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HBG_PPT_Mall_01</Template>
  <TotalTime>29</TotalTime>
  <Words>1341</Words>
  <Application>Microsoft Office PowerPoint</Application>
  <PresentationFormat>Bredbild</PresentationFormat>
  <Paragraphs>257</Paragraphs>
  <Slides>24</Slides>
  <Notes>12</Notes>
  <HiddenSlides>0</HiddenSlides>
  <MMClips>0</MMClips>
  <ScaleCrop>false</ScaleCrop>
  <HeadingPairs>
    <vt:vector size="6" baseType="variant">
      <vt:variant>
        <vt:lpstr>Använt teckensnitt</vt:lpstr>
      </vt:variant>
      <vt:variant>
        <vt:i4>5</vt:i4>
      </vt:variant>
      <vt:variant>
        <vt:lpstr>Tema</vt:lpstr>
      </vt:variant>
      <vt:variant>
        <vt:i4>8</vt:i4>
      </vt:variant>
      <vt:variant>
        <vt:lpstr>Bildrubriker</vt:lpstr>
      </vt:variant>
      <vt:variant>
        <vt:i4>24</vt:i4>
      </vt:variant>
    </vt:vector>
  </HeadingPairs>
  <TitlesOfParts>
    <vt:vector size="37" baseType="lpstr">
      <vt:lpstr>Helsingborg Sans Medium</vt:lpstr>
      <vt:lpstr>Arial</vt:lpstr>
      <vt:lpstr>Roboto Light</vt:lpstr>
      <vt:lpstr>Calibri</vt:lpstr>
      <vt:lpstr>Helsingborg Sans</vt:lpstr>
      <vt:lpstr>1_HBG-Helsingborgstegel</vt:lpstr>
      <vt:lpstr>2_HBG-Palsjo</vt:lpstr>
      <vt:lpstr>3_HBG-Vintersund</vt:lpstr>
      <vt:lpstr>4_HBG-Raps</vt:lpstr>
      <vt:lpstr>5_HBG-Sommarsund</vt:lpstr>
      <vt:lpstr>6_HBG-Vit-Rhododendron</vt:lpstr>
      <vt:lpstr>7_HBG-Vit-Bris</vt:lpstr>
      <vt:lpstr>HBG-Helsingborgstegel</vt:lpstr>
      <vt:lpstr>Välkommen till Ledarforum!</vt:lpstr>
      <vt:lpstr>Nuläge organisationsförändringen</vt:lpstr>
      <vt:lpstr>En liten bakåtblick</vt:lpstr>
      <vt:lpstr>Socialförvaltningen 2024</vt:lpstr>
      <vt:lpstr>Vart är vi i processen?</vt:lpstr>
      <vt:lpstr>Resultat av matchningen till intresseanmälningar</vt:lpstr>
      <vt:lpstr>Resultat av matchningen till intresseanmälningar</vt:lpstr>
      <vt:lpstr>PowerPoint-presentation</vt:lpstr>
      <vt:lpstr>PowerPoint-presentation</vt:lpstr>
      <vt:lpstr>PowerPoint-presentation</vt:lpstr>
      <vt:lpstr>PowerPoint-presentation</vt:lpstr>
      <vt:lpstr>PowerPoint-presentation</vt:lpstr>
      <vt:lpstr>PowerPoint-presentation</vt:lpstr>
      <vt:lpstr>Observation</vt:lpstr>
      <vt:lpstr>Frågetecken gällande lönesättning</vt:lpstr>
      <vt:lpstr>Anställningsavtal</vt:lpstr>
      <vt:lpstr>Rekrytering</vt:lpstr>
      <vt:lpstr>Antal medarbetare på vilka befattningar &amp; vart</vt:lpstr>
      <vt:lpstr>Startdatum</vt:lpstr>
      <vt:lpstr>Praktisk hantering, punkt 8</vt:lpstr>
      <vt:lpstr>Utvärdering, punkt 9</vt:lpstr>
      <vt:lpstr>Behörighetsreglering</vt:lpstr>
      <vt:lpstr>Behörighetsreglering</vt:lpstr>
      <vt:lpstr>Tack för mig!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Amanda Ricketts</dc:creator>
  <cp:lastModifiedBy>Levin David - SOF</cp:lastModifiedBy>
  <cp:revision>2</cp:revision>
  <cp:lastPrinted>2024-03-14T06:25:16Z</cp:lastPrinted>
  <dcterms:created xsi:type="dcterms:W3CDTF">2023-12-11T07:53:34Z</dcterms:created>
  <dcterms:modified xsi:type="dcterms:W3CDTF">2024-06-20T11:17:21Z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0x010100211A6F6954133344BB67F3759E3BC4D2</vt:lpwstr>
  </property>
  <property fmtid="{D5CDD505-2E9C-101B-9397-08002B2CF9AE}" pid="3" name="MediaServiceImageTags">
    <vt:lpwstr/>
  </property>
</Properties>
</file>