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30" r:id="rId2"/>
    <p:sldId id="1014" r:id="rId3"/>
    <p:sldId id="1029" r:id="rId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53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EE5715-9340-2C9A-4645-85DF586DE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7558053-5C43-6DD6-E2DA-2FCADE8789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0E7013F-D73E-BCB5-7072-9E9A305D7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61A-44DB-4C9E-938D-09B1F8BE9E34}" type="datetimeFigureOut">
              <a:rPr lang="sv-SE" smtClean="0"/>
              <a:t>2024-08-23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2B8EFB-E73C-DF23-662B-118708473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037D54D-1426-686B-5A70-545AC4A40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771F-9105-47DA-9F92-48335D4A55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3957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D33E64-DD84-C9A1-E0F6-77498D413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201C36-8291-F772-EAAE-2348DC111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D0311F-D60C-5DED-C028-484A9CDA4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61A-44DB-4C9E-938D-09B1F8BE9E34}" type="datetimeFigureOut">
              <a:rPr lang="sv-SE" smtClean="0"/>
              <a:t>2024-08-23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1519FA0-7ABA-1827-4BB4-D9A6D70A1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C09F6C4-F755-A3B2-43AB-993004C07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771F-9105-47DA-9F92-48335D4A55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51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A7A7F6A-EE76-CD62-30AA-D41FB8F3F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AE4A14A-7E81-8228-4297-F18747826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0738DCF-4A93-B8F2-4F6F-32DD08F82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61A-44DB-4C9E-938D-09B1F8BE9E34}" type="datetimeFigureOut">
              <a:rPr lang="sv-SE" smtClean="0"/>
              <a:t>2024-08-23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7180FE8-B9FC-8EA0-3098-1716D4E47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DEDE740-9CDB-D298-DC24-F5B3A1084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771F-9105-47DA-9F92-48335D4A55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2445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BE2616-CAB2-F3C8-81E7-CEA7248C7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AA5DBED-1959-A0AE-1ED9-0F9576CD66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489285C-9B3C-1249-CA3A-EAC3ACFA7E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251CC89-B2E0-1D71-C061-432981FDA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61A-44DB-4C9E-938D-09B1F8BE9E34}" type="datetimeFigureOut">
              <a:rPr lang="sv-SE" smtClean="0"/>
              <a:t>2024-08-23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E30D204-AF68-2CFE-A92E-F356AC04D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1F5E3B8-2F3C-23BD-72E7-3233A1C27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771F-9105-47DA-9F92-48335D4A55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1440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C23D38-B963-E793-68E5-837B9DAF6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B58C623-1241-E80C-F6CB-22944E105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E1177FA-5D4E-2B24-6FB0-7C61C3514F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CB3A495-B8AA-5F1E-DBF4-4349BB06A8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3928F3B-BFC8-04E3-843F-A81BA24098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AB62DC1-A295-8F9B-51DD-8B515E5E5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61A-44DB-4C9E-938D-09B1F8BE9E34}" type="datetimeFigureOut">
              <a:rPr lang="sv-SE" smtClean="0"/>
              <a:t>2024-08-23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FE8548E-1CD7-F1FF-FA2C-5398C9427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A54C3A1A-8759-E540-819B-FD03CE268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771F-9105-47DA-9F92-48335D4A55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2448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E083300-7B76-B4B5-55D9-D56689F48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C3EBCC4-6176-88A8-4237-FB66ED49A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61A-44DB-4C9E-938D-09B1F8BE9E34}" type="datetimeFigureOut">
              <a:rPr lang="sv-SE" smtClean="0"/>
              <a:t>2024-08-23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0B649B2-978A-8C90-E946-C16A355B3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CC5DFD2-1C15-65C3-23B9-2A4C0D47A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771F-9105-47DA-9F92-48335D4A55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6809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79F57D0-07C4-F7FF-5A6A-D02861F2B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61A-44DB-4C9E-938D-09B1F8BE9E34}" type="datetimeFigureOut">
              <a:rPr lang="sv-SE" smtClean="0"/>
              <a:t>2024-08-23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AC4F03C-3190-7482-65F8-2F26AC2C5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CE62E46-DEBD-AD00-D17B-BBFA1DD7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771F-9105-47DA-9F92-48335D4A55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5006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B47CED-26E6-411B-80B7-64CCC9C4B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879E350-8480-DA70-5145-D7B41BE5E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EAA1488-9D26-6301-572F-E54E1CA4E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965AD93-ACBC-852A-0239-FC2C1B99F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61A-44DB-4C9E-938D-09B1F8BE9E34}" type="datetimeFigureOut">
              <a:rPr lang="sv-SE" smtClean="0"/>
              <a:t>2024-08-23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772ECB4-31CD-75D3-5DDC-1B86803F5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441ABC7-2868-75E8-C1BF-A066B8755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771F-9105-47DA-9F92-48335D4A55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600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2178CE-0078-E545-35A2-8BBA488DB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7A85A42-4A8E-1BEB-16FA-0E689A8FF9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D47601F-D3EB-9161-2F87-EA488C596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FF9E7DB-8B4F-0EC3-BBD3-8E7DD1DC6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61A-44DB-4C9E-938D-09B1F8BE9E34}" type="datetimeFigureOut">
              <a:rPr lang="sv-SE" smtClean="0"/>
              <a:t>2024-08-23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CE94920-16C2-B950-B1B5-5E7137ADB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FEABDE6-7ADC-2A69-5CF1-320D47A02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771F-9105-47DA-9F92-48335D4A55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0555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C08A45-0A5E-8EF2-4EAB-DA7BA2857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203D8B5-A143-7B7A-5AD9-93823B4EB6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6F6FB1-E54C-036B-4433-624B19220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61A-44DB-4C9E-938D-09B1F8BE9E34}" type="datetimeFigureOut">
              <a:rPr lang="sv-SE" smtClean="0"/>
              <a:t>2024-08-23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D5E6426-E801-C889-5B15-16B3A52FD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BCECF10-C559-0981-7F9F-758600A0A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771F-9105-47DA-9F92-48335D4A55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665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2F077142-CA02-5AF4-8ABD-731AAB3F18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9243CA7-8492-CAF0-D2B7-3A7126B9A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671CDFC-E72B-EA14-C144-4B4E23077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361A-44DB-4C9E-938D-09B1F8BE9E34}" type="datetimeFigureOut">
              <a:rPr lang="sv-SE" smtClean="0"/>
              <a:t>2024-08-23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5C0EAF0-8C83-96CB-6B0E-7693D1441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705DAE1-E95B-DD05-4C7C-CFEFF6573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771F-9105-47DA-9F92-48335D4A55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63794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927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A5E8ECF-5F59-FECB-E2EF-3E38D682E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E60AC18-79C0-EC17-BA74-9F55638EF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C335DC4-CA04-E124-4A5B-FA93E6C85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3361A-44DB-4C9E-938D-09B1F8BE9E34}" type="datetimeFigureOut">
              <a:rPr lang="sv-SE" smtClean="0"/>
              <a:t>2024-08-23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628B199-DF2F-3964-DDB6-FEEB17C0C2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94ED240-DA8C-1ED7-68AB-259C12CA73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8771F-9105-47DA-9F92-48335D4A55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316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F5AACD95-F060-3C3B-B67C-D77B8D45CC3F}"/>
              </a:ext>
            </a:extLst>
          </p:cNvPr>
          <p:cNvSpPr/>
          <p:nvPr/>
        </p:nvSpPr>
        <p:spPr>
          <a:xfrm>
            <a:off x="302342" y="2957362"/>
            <a:ext cx="1778817" cy="4326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000" b="1" dirty="0">
                <a:solidFill>
                  <a:schemeClr val="tx1"/>
                </a:solidFill>
              </a:rPr>
              <a:t>Samordnande konstnärlig ledare  - </a:t>
            </a:r>
            <a:r>
              <a:rPr lang="sv-SE" sz="900" b="1" dirty="0">
                <a:solidFill>
                  <a:schemeClr val="tx1"/>
                </a:solidFill>
              </a:rPr>
              <a:t>tidsbegränsat uppdrag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C7196556-67A9-E7CC-425B-414EA6D695FF}"/>
              </a:ext>
            </a:extLst>
          </p:cNvPr>
          <p:cNvSpPr/>
          <p:nvPr/>
        </p:nvSpPr>
        <p:spPr>
          <a:xfrm>
            <a:off x="295315" y="2222380"/>
            <a:ext cx="1786540" cy="63483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000" b="1" dirty="0">
                <a:solidFill>
                  <a:schemeClr val="bg1"/>
                </a:solidFill>
                <a:latin typeface="+mj-lt"/>
              </a:rPr>
              <a:t>Utställningar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DAC6A915-C60A-75D8-1593-277EAB768430}"/>
              </a:ext>
            </a:extLst>
          </p:cNvPr>
          <p:cNvSpPr/>
          <p:nvPr/>
        </p:nvSpPr>
        <p:spPr>
          <a:xfrm>
            <a:off x="6285261" y="2158765"/>
            <a:ext cx="1689981" cy="69869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000" b="1" dirty="0">
                <a:solidFill>
                  <a:schemeClr val="bg1"/>
                </a:solidFill>
                <a:latin typeface="+mj-lt"/>
              </a:rPr>
              <a:t>Program</a:t>
            </a:r>
          </a:p>
          <a:p>
            <a:pPr algn="ctr"/>
            <a:endParaRPr lang="sv-SE" sz="9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10C93F3-782D-7607-AB3C-8AFCD253A3C1}"/>
              </a:ext>
            </a:extLst>
          </p:cNvPr>
          <p:cNvSpPr/>
          <p:nvPr/>
        </p:nvSpPr>
        <p:spPr>
          <a:xfrm>
            <a:off x="4346368" y="202739"/>
            <a:ext cx="3141024" cy="41174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Verksamhetschef Konsthall och scen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8A763433-3E10-9259-281E-A84B43A55BB6}"/>
              </a:ext>
            </a:extLst>
          </p:cNvPr>
          <p:cNvSpPr/>
          <p:nvPr/>
        </p:nvSpPr>
        <p:spPr>
          <a:xfrm>
            <a:off x="9064332" y="784760"/>
            <a:ext cx="1966049" cy="62843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200" b="1" err="1">
                <a:solidFill>
                  <a:schemeClr val="bg1"/>
                </a:solidFill>
              </a:rPr>
              <a:t>BoostHBG</a:t>
            </a:r>
            <a:r>
              <a:rPr lang="sv-SE" sz="1200">
                <a:solidFill>
                  <a:schemeClr val="bg1"/>
                </a:solidFill>
              </a:rPr>
              <a:t> </a:t>
            </a:r>
            <a:endParaRPr lang="sv-SE" sz="1000">
              <a:solidFill>
                <a:schemeClr val="bg1"/>
              </a:solidFill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D80CD60-046F-0B64-B0F3-3C8D71218E53}"/>
              </a:ext>
            </a:extLst>
          </p:cNvPr>
          <p:cNvSpPr/>
          <p:nvPr/>
        </p:nvSpPr>
        <p:spPr>
          <a:xfrm>
            <a:off x="4043713" y="2150586"/>
            <a:ext cx="1720555" cy="70662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000" b="1" dirty="0">
                <a:solidFill>
                  <a:schemeClr val="bg1"/>
                </a:solidFill>
                <a:latin typeface="+mj-lt"/>
              </a:rPr>
              <a:t>Skapande verkstad</a:t>
            </a:r>
          </a:p>
          <a:p>
            <a:pPr algn="ctr"/>
            <a:endParaRPr lang="sv-SE" sz="900" dirty="0">
              <a:solidFill>
                <a:schemeClr val="bg1"/>
              </a:solidFill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5541DF6A-1081-B4E2-10BC-30281F2380EA}"/>
              </a:ext>
            </a:extLst>
          </p:cNvPr>
          <p:cNvSpPr/>
          <p:nvPr/>
        </p:nvSpPr>
        <p:spPr>
          <a:xfrm>
            <a:off x="9937098" y="2948924"/>
            <a:ext cx="1534933" cy="9142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000" b="1" dirty="0">
                <a:solidFill>
                  <a:schemeClr val="tx1"/>
                </a:solidFill>
              </a:rPr>
              <a:t>Kulturinformatör 80%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Kulturinformatör 80%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Kulturinformatör 80%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Kulturinformatör 80%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Kulturinformatör 80%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025BD0A7-C692-D004-2647-690B7E0D8CA5}"/>
              </a:ext>
            </a:extLst>
          </p:cNvPr>
          <p:cNvSpPr/>
          <p:nvPr/>
        </p:nvSpPr>
        <p:spPr>
          <a:xfrm>
            <a:off x="302341" y="4614132"/>
            <a:ext cx="1778818" cy="268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000" b="1" dirty="0">
                <a:solidFill>
                  <a:schemeClr val="tx1"/>
                </a:solidFill>
              </a:rPr>
              <a:t>Utställningstekniker</a:t>
            </a:r>
            <a:endParaRPr lang="sv-SE" sz="1000" dirty="0">
              <a:solidFill>
                <a:schemeClr val="tx1"/>
              </a:solidFill>
            </a:endParaRP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D55892C6-6545-6730-8D50-27D2BDB8D984}"/>
              </a:ext>
            </a:extLst>
          </p:cNvPr>
          <p:cNvSpPr/>
          <p:nvPr/>
        </p:nvSpPr>
        <p:spPr>
          <a:xfrm>
            <a:off x="2216062" y="2957362"/>
            <a:ext cx="1710092" cy="4326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000" b="1" dirty="0">
                <a:solidFill>
                  <a:schemeClr val="tx1"/>
                </a:solidFill>
              </a:rPr>
              <a:t>Samordnare AV-teknik</a:t>
            </a:r>
            <a:r>
              <a:rPr lang="sv-SE" sz="1000" dirty="0">
                <a:solidFill>
                  <a:schemeClr val="tx1"/>
                </a:solidFill>
              </a:rPr>
              <a:t> </a:t>
            </a:r>
            <a:r>
              <a:rPr lang="sv-SE" sz="1000" b="1" dirty="0">
                <a:solidFill>
                  <a:schemeClr val="tx1"/>
                </a:solidFill>
              </a:rPr>
              <a:t>100%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AV-tekniker 100%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2DF0E1E-63D9-2681-19DE-FA3A342649A3}"/>
              </a:ext>
            </a:extLst>
          </p:cNvPr>
          <p:cNvSpPr/>
          <p:nvPr/>
        </p:nvSpPr>
        <p:spPr>
          <a:xfrm>
            <a:off x="8124471" y="2948924"/>
            <a:ext cx="1700208" cy="8549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000" b="1" dirty="0">
                <a:solidFill>
                  <a:schemeClr val="tx1"/>
                </a:solidFill>
              </a:rPr>
              <a:t>Samordnare fastighetsskötare med brand och säkerhetsansvar 100%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Servicetekniker  80%</a:t>
            </a:r>
            <a:endParaRPr lang="sv-SE" sz="1000" b="1" dirty="0">
              <a:solidFill>
                <a:schemeClr val="tx1"/>
              </a:solidFill>
              <a:ea typeface="Calibri"/>
              <a:cs typeface="Calibri"/>
            </a:endParaRPr>
          </a:p>
          <a:p>
            <a:r>
              <a:rPr lang="sv-SE" sz="1000" b="1" dirty="0">
                <a:solidFill>
                  <a:schemeClr val="tx1"/>
                </a:solidFill>
              </a:rPr>
              <a:t>Fastighetsvärd 80%</a:t>
            </a:r>
            <a:endParaRPr lang="sv-SE" sz="1000" b="1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0F9D9EE-DD97-3DBB-90CA-3FF4A33793B9}"/>
              </a:ext>
            </a:extLst>
          </p:cNvPr>
          <p:cNvSpPr/>
          <p:nvPr/>
        </p:nvSpPr>
        <p:spPr>
          <a:xfrm>
            <a:off x="9068566" y="340896"/>
            <a:ext cx="1957582" cy="3769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Verksamhetskoordinator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6CDF0CD6-992B-10F6-C3E7-BEAFC8FCAA28}"/>
              </a:ext>
            </a:extLst>
          </p:cNvPr>
          <p:cNvSpPr/>
          <p:nvPr/>
        </p:nvSpPr>
        <p:spPr>
          <a:xfrm>
            <a:off x="9937098" y="2143571"/>
            <a:ext cx="1534933" cy="71364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000" b="1" dirty="0">
                <a:solidFill>
                  <a:schemeClr val="bg1"/>
                </a:solidFill>
                <a:latin typeface="+mj-lt"/>
              </a:rPr>
              <a:t>Entré</a:t>
            </a:r>
            <a:r>
              <a:rPr lang="sv-SE" sz="1000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41C2DE44-9EEE-C108-84B8-CE5BE454EC41}"/>
              </a:ext>
            </a:extLst>
          </p:cNvPr>
          <p:cNvSpPr/>
          <p:nvPr/>
        </p:nvSpPr>
        <p:spPr>
          <a:xfrm>
            <a:off x="295315" y="1692601"/>
            <a:ext cx="5468953" cy="32349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600" b="1" dirty="0">
                <a:solidFill>
                  <a:schemeClr val="bg1"/>
                </a:solidFill>
                <a:latin typeface="+mj-lt"/>
              </a:rPr>
              <a:t>Avdelning 1 - en chef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A304C5BE-24F4-C5D0-5884-A9C57A6304C7}"/>
              </a:ext>
            </a:extLst>
          </p:cNvPr>
          <p:cNvSpPr/>
          <p:nvPr/>
        </p:nvSpPr>
        <p:spPr>
          <a:xfrm>
            <a:off x="6280145" y="1676253"/>
            <a:ext cx="5191886" cy="339847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600" b="1" dirty="0">
                <a:solidFill>
                  <a:schemeClr val="bg1"/>
                </a:solidFill>
                <a:latin typeface="+mj-lt"/>
              </a:rPr>
              <a:t>Avdelning 2 - en chef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04B072CF-9394-1AB9-EAED-FB68540D547C}"/>
              </a:ext>
            </a:extLst>
          </p:cNvPr>
          <p:cNvSpPr/>
          <p:nvPr/>
        </p:nvSpPr>
        <p:spPr>
          <a:xfrm>
            <a:off x="9937098" y="3954915"/>
            <a:ext cx="1534932" cy="379952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000" b="1" dirty="0">
                <a:solidFill>
                  <a:schemeClr val="tx1"/>
                </a:solidFill>
              </a:rPr>
              <a:t>Timanställda</a:t>
            </a:r>
          </a:p>
          <a:p>
            <a:r>
              <a:rPr lang="sv-SE" sz="1000" dirty="0">
                <a:solidFill>
                  <a:schemeClr val="tx1"/>
                </a:solidFill>
              </a:rPr>
              <a:t>Kulturinformatörer</a:t>
            </a:r>
            <a:endParaRPr lang="sv-SE" sz="900" dirty="0">
              <a:solidFill>
                <a:schemeClr val="tx1"/>
              </a:solidFill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95E08F1A-9CAD-04BC-4472-E9B145605720}"/>
              </a:ext>
            </a:extLst>
          </p:cNvPr>
          <p:cNvSpPr/>
          <p:nvPr/>
        </p:nvSpPr>
        <p:spPr>
          <a:xfrm>
            <a:off x="8124471" y="4929767"/>
            <a:ext cx="1700208" cy="3439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000" b="1" dirty="0">
                <a:solidFill>
                  <a:schemeClr val="tx1"/>
                </a:solidFill>
              </a:rPr>
              <a:t>Dunkerlaget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D0F5C2F0-AC98-F76B-B908-BF36026C19A0}"/>
              </a:ext>
            </a:extLst>
          </p:cNvPr>
          <p:cNvSpPr/>
          <p:nvPr/>
        </p:nvSpPr>
        <p:spPr>
          <a:xfrm>
            <a:off x="6283876" y="4748618"/>
            <a:ext cx="1692745" cy="353135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000" b="1" dirty="0">
                <a:solidFill>
                  <a:schemeClr val="tx1"/>
                </a:solidFill>
              </a:rPr>
              <a:t>Timanställda </a:t>
            </a:r>
          </a:p>
          <a:p>
            <a:r>
              <a:rPr lang="sv-SE" sz="1000" dirty="0">
                <a:solidFill>
                  <a:schemeClr val="tx1"/>
                </a:solidFill>
              </a:rPr>
              <a:t>Värdar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24DAA32-B037-ABC6-3D0B-716ECE402F0E}"/>
              </a:ext>
            </a:extLst>
          </p:cNvPr>
          <p:cNvSpPr/>
          <p:nvPr/>
        </p:nvSpPr>
        <p:spPr>
          <a:xfrm>
            <a:off x="302342" y="3474527"/>
            <a:ext cx="1771790" cy="1062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000" b="1" dirty="0">
                <a:solidFill>
                  <a:schemeClr val="tx1"/>
                </a:solidFill>
              </a:rPr>
              <a:t>Utställningsproducent 100%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Utställningsproducent 100%</a:t>
            </a:r>
            <a:br>
              <a:rPr lang="sv-SE" sz="1000" dirty="0">
                <a:solidFill>
                  <a:schemeClr val="tx1"/>
                </a:solidFill>
              </a:rPr>
            </a:br>
            <a:r>
              <a:rPr lang="sv-SE" sz="1000" b="1" dirty="0">
                <a:solidFill>
                  <a:schemeClr val="tx1"/>
                </a:solidFill>
              </a:rPr>
              <a:t>Utställningsproducent 100%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Byggkoordinering och utställningsformgivning 100%</a:t>
            </a:r>
          </a:p>
          <a:p>
            <a:pPr marL="171450" indent="-171450">
              <a:buFontTx/>
              <a:buChar char="-"/>
            </a:pPr>
            <a:endParaRPr lang="sv-SE" sz="1000" dirty="0">
              <a:solidFill>
                <a:schemeClr val="tx1"/>
              </a:solidFill>
            </a:endParaRP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CB5CFF49-E86E-3D7A-C86A-6B55D08A294D}"/>
              </a:ext>
            </a:extLst>
          </p:cNvPr>
          <p:cNvSpPr/>
          <p:nvPr/>
        </p:nvSpPr>
        <p:spPr>
          <a:xfrm>
            <a:off x="8135587" y="2143818"/>
            <a:ext cx="1689981" cy="71364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000" b="1" dirty="0">
                <a:solidFill>
                  <a:schemeClr val="bg1"/>
                </a:solidFill>
                <a:latin typeface="+mj-lt"/>
              </a:rPr>
              <a:t>Fastighet</a:t>
            </a: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76580085-4AF6-12BD-5B8E-97387D379ED1}"/>
              </a:ext>
            </a:extLst>
          </p:cNvPr>
          <p:cNvSpPr/>
          <p:nvPr/>
        </p:nvSpPr>
        <p:spPr>
          <a:xfrm>
            <a:off x="4024687" y="2955188"/>
            <a:ext cx="1720555" cy="14708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000" b="1" dirty="0">
                <a:solidFill>
                  <a:schemeClr val="tx1"/>
                </a:solidFill>
              </a:rPr>
              <a:t>Samordnare</a:t>
            </a:r>
            <a:r>
              <a:rPr lang="sv-SE" sz="1000" dirty="0">
                <a:solidFill>
                  <a:schemeClr val="tx1"/>
                </a:solidFill>
              </a:rPr>
              <a:t> </a:t>
            </a:r>
            <a:r>
              <a:rPr lang="sv-SE" sz="1000" b="1" dirty="0">
                <a:solidFill>
                  <a:schemeClr val="tx1"/>
                </a:solidFill>
              </a:rPr>
              <a:t>Skapande verkstad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Fokus barn och unga 50%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Fokus barn och unga 100%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Fokus unga vuxna 100%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Fokus unga vuxna 100%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Fokus vuxna och äldre 100%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Fokus vuxna och äldre 100%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2219D6A0-FFFE-A07A-0801-6D0FADB44174}"/>
              </a:ext>
            </a:extLst>
          </p:cNvPr>
          <p:cNvSpPr/>
          <p:nvPr/>
        </p:nvSpPr>
        <p:spPr>
          <a:xfrm>
            <a:off x="8108622" y="3895360"/>
            <a:ext cx="1700208" cy="93899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000" b="1" dirty="0">
                <a:solidFill>
                  <a:schemeClr val="tx1"/>
                </a:solidFill>
              </a:rPr>
              <a:t>Städ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Fönsterputs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Växthantering</a:t>
            </a:r>
          </a:p>
          <a:p>
            <a:r>
              <a:rPr lang="sv-SE" sz="1000" b="1">
                <a:solidFill>
                  <a:schemeClr val="tx1"/>
                </a:solidFill>
              </a:rPr>
              <a:t>Dagväktare, utställningsväktare</a:t>
            </a:r>
            <a:br>
              <a:rPr lang="sv-SE" sz="1000" b="1" dirty="0">
                <a:solidFill>
                  <a:schemeClr val="tx1"/>
                </a:solidFill>
              </a:rPr>
            </a:br>
            <a:r>
              <a:rPr lang="sv-SE" sz="1000" b="1" dirty="0">
                <a:solidFill>
                  <a:schemeClr val="tx1"/>
                </a:solidFill>
              </a:rPr>
              <a:t>Övriga underleverantörer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38FF018B-9FD0-7932-B227-0FD32144CEDB}"/>
              </a:ext>
            </a:extLst>
          </p:cNvPr>
          <p:cNvSpPr/>
          <p:nvPr/>
        </p:nvSpPr>
        <p:spPr>
          <a:xfrm>
            <a:off x="4024686" y="4524053"/>
            <a:ext cx="1720555" cy="343971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000" b="1" dirty="0">
                <a:solidFill>
                  <a:schemeClr val="tx1"/>
                </a:solidFill>
              </a:rPr>
              <a:t>Timanställda</a:t>
            </a: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48346D1D-9C02-E53D-FB11-D479C5EC35AC}"/>
              </a:ext>
            </a:extLst>
          </p:cNvPr>
          <p:cNvSpPr/>
          <p:nvPr/>
        </p:nvSpPr>
        <p:spPr>
          <a:xfrm>
            <a:off x="2207738" y="2173458"/>
            <a:ext cx="1710092" cy="68375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000" b="1">
                <a:solidFill>
                  <a:schemeClr val="bg1"/>
                </a:solidFill>
                <a:latin typeface="+mj-lt"/>
              </a:rPr>
              <a:t>Teknik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7335F63F-66A2-ABE0-B50D-EC142A8816E1}"/>
              </a:ext>
            </a:extLst>
          </p:cNvPr>
          <p:cNvSpPr/>
          <p:nvPr/>
        </p:nvSpPr>
        <p:spPr>
          <a:xfrm>
            <a:off x="2204930" y="3490145"/>
            <a:ext cx="1720555" cy="21478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000" b="1" dirty="0">
                <a:solidFill>
                  <a:schemeClr val="tx1"/>
                </a:solidFill>
              </a:rPr>
              <a:t>Externa AV-tekniker </a:t>
            </a: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5CED2508-0FB8-1C3C-6F3D-EED9A2E1B49C}"/>
              </a:ext>
            </a:extLst>
          </p:cNvPr>
          <p:cNvSpPr/>
          <p:nvPr/>
        </p:nvSpPr>
        <p:spPr>
          <a:xfrm>
            <a:off x="6280145" y="2943655"/>
            <a:ext cx="1700209" cy="17075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900" b="1" dirty="0">
                <a:solidFill>
                  <a:schemeClr val="tx1"/>
                </a:solidFill>
              </a:rPr>
              <a:t>Verksamhetsutvecklare 100%</a:t>
            </a:r>
            <a:endParaRPr lang="sv-SE" sz="900" dirty="0">
              <a:solidFill>
                <a:schemeClr val="tx1"/>
              </a:solidFill>
            </a:endParaRPr>
          </a:p>
          <a:p>
            <a:r>
              <a:rPr lang="sv-SE" sz="900" b="1" dirty="0">
                <a:solidFill>
                  <a:schemeClr val="tx1"/>
                </a:solidFill>
              </a:rPr>
              <a:t>Biljettadministration och webb 100%</a:t>
            </a:r>
            <a:endParaRPr lang="sv-SE" sz="900" b="1" dirty="0">
              <a:solidFill>
                <a:schemeClr val="tx1"/>
              </a:solidFill>
              <a:ea typeface="Calibri"/>
              <a:cs typeface="Calibri"/>
            </a:endParaRPr>
          </a:p>
          <a:p>
            <a:r>
              <a:rPr lang="sv-SE" sz="900" b="1" dirty="0">
                <a:solidFill>
                  <a:schemeClr val="tx1"/>
                </a:solidFill>
              </a:rPr>
              <a:t>Samordnare programproducent 100%</a:t>
            </a:r>
            <a:endParaRPr lang="sv-SE" sz="900" b="1" dirty="0">
              <a:solidFill>
                <a:schemeClr val="tx1"/>
              </a:solidFill>
              <a:ea typeface="Calibri"/>
              <a:cs typeface="Calibri"/>
            </a:endParaRPr>
          </a:p>
          <a:p>
            <a:r>
              <a:rPr lang="sv-SE" sz="900" b="1" dirty="0">
                <a:solidFill>
                  <a:schemeClr val="tx1"/>
                </a:solidFill>
              </a:rPr>
              <a:t>Programproducent 100%</a:t>
            </a:r>
            <a:endParaRPr lang="sv-SE" sz="900" b="1" dirty="0">
              <a:solidFill>
                <a:schemeClr val="tx1"/>
              </a:solidFill>
              <a:ea typeface="Calibri"/>
              <a:cs typeface="Calibri"/>
            </a:endParaRPr>
          </a:p>
          <a:p>
            <a:r>
              <a:rPr lang="sv-SE" sz="900" b="1" dirty="0">
                <a:solidFill>
                  <a:schemeClr val="tx1"/>
                </a:solidFill>
              </a:rPr>
              <a:t>Programproducent 100%</a:t>
            </a:r>
            <a:endParaRPr lang="sv-SE" sz="900" b="1" dirty="0">
              <a:solidFill>
                <a:schemeClr val="tx1"/>
              </a:solidFill>
              <a:ea typeface="Calibri"/>
              <a:cs typeface="Calibri"/>
            </a:endParaRPr>
          </a:p>
          <a:p>
            <a:r>
              <a:rPr lang="sv-SE" sz="900" b="1" dirty="0">
                <a:solidFill>
                  <a:schemeClr val="tx1"/>
                </a:solidFill>
              </a:rPr>
              <a:t>Värd 80%</a:t>
            </a:r>
            <a:endParaRPr lang="sv-SE" sz="900" b="1" dirty="0">
              <a:solidFill>
                <a:schemeClr val="tx1"/>
              </a:solidFill>
              <a:ea typeface="Calibri"/>
              <a:cs typeface="Calibri"/>
            </a:endParaRPr>
          </a:p>
          <a:p>
            <a:r>
              <a:rPr lang="sv-SE" sz="900" b="1" dirty="0">
                <a:solidFill>
                  <a:schemeClr val="tx1"/>
                </a:solidFill>
              </a:rPr>
              <a:t>Schemaplanering, lokalbokning, värdkoordinering 100%</a:t>
            </a:r>
            <a:endParaRPr lang="sv-SE" sz="900" b="1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cxnSp>
        <p:nvCxnSpPr>
          <p:cNvPr id="30" name="Koppling: vinklad 29">
            <a:extLst>
              <a:ext uri="{FF2B5EF4-FFF2-40B4-BE49-F238E27FC236}">
                <a16:creationId xmlns:a16="http://schemas.microsoft.com/office/drawing/2014/main" id="{3416ADEB-6872-3D80-C6C1-2ABFB5EA250C}"/>
              </a:ext>
            </a:extLst>
          </p:cNvPr>
          <p:cNvCxnSpPr>
            <a:cxnSpLocks/>
          </p:cNvCxnSpPr>
          <p:nvPr/>
        </p:nvCxnSpPr>
        <p:spPr>
          <a:xfrm rot="5400000">
            <a:off x="3953334" y="-295727"/>
            <a:ext cx="1078122" cy="2887088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Koppling: vinklad 30">
            <a:extLst>
              <a:ext uri="{FF2B5EF4-FFF2-40B4-BE49-F238E27FC236}">
                <a16:creationId xmlns:a16="http://schemas.microsoft.com/office/drawing/2014/main" id="{F52415C1-5B5C-5A83-D7DA-27BF505D02E5}"/>
              </a:ext>
            </a:extLst>
          </p:cNvPr>
          <p:cNvCxnSpPr>
            <a:endCxn id="17" idx="0"/>
          </p:cNvCxnSpPr>
          <p:nvPr/>
        </p:nvCxnSpPr>
        <p:spPr>
          <a:xfrm>
            <a:off x="5935937" y="1142915"/>
            <a:ext cx="2940151" cy="53333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ruta 31">
            <a:extLst>
              <a:ext uri="{FF2B5EF4-FFF2-40B4-BE49-F238E27FC236}">
                <a16:creationId xmlns:a16="http://schemas.microsoft.com/office/drawing/2014/main" id="{A4BE62ED-6C9F-4017-A706-D44B96A541A9}"/>
              </a:ext>
            </a:extLst>
          </p:cNvPr>
          <p:cNvSpPr txBox="1"/>
          <p:nvPr/>
        </p:nvSpPr>
        <p:spPr>
          <a:xfrm>
            <a:off x="4015172" y="4960342"/>
            <a:ext cx="1739581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sv-SE" sz="1000" b="1" dirty="0"/>
              <a:t>Redaktionsgrupp </a:t>
            </a:r>
            <a:r>
              <a:rPr lang="sv-SE" sz="1000" b="1" dirty="0" err="1"/>
              <a:t>SoMe</a:t>
            </a:r>
            <a:r>
              <a:rPr lang="sv-SE" sz="1800" b="1" dirty="0"/>
              <a:t> </a:t>
            </a:r>
            <a:endParaRPr lang="sv-SE" sz="1600" b="1" dirty="0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EF7E0D3E-BDA4-66D3-9052-E033260A1F87}"/>
              </a:ext>
            </a:extLst>
          </p:cNvPr>
          <p:cNvSpPr/>
          <p:nvPr/>
        </p:nvSpPr>
        <p:spPr>
          <a:xfrm>
            <a:off x="295315" y="4993413"/>
            <a:ext cx="1786992" cy="3439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000" b="1" dirty="0">
                <a:solidFill>
                  <a:schemeClr val="tx1"/>
                </a:solidFill>
              </a:rPr>
              <a:t>Externa utställningstekniker</a:t>
            </a:r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6BB5FB64-0D09-7BE4-E307-7264985C5B89}"/>
              </a:ext>
            </a:extLst>
          </p:cNvPr>
          <p:cNvSpPr/>
          <p:nvPr/>
        </p:nvSpPr>
        <p:spPr>
          <a:xfrm>
            <a:off x="174171" y="207645"/>
            <a:ext cx="1549577" cy="23305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Bilaga 1</a:t>
            </a:r>
          </a:p>
        </p:txBody>
      </p:sp>
      <p:cxnSp>
        <p:nvCxnSpPr>
          <p:cNvPr id="35" name="Koppling: vinklad 34">
            <a:extLst>
              <a:ext uri="{FF2B5EF4-FFF2-40B4-BE49-F238E27FC236}">
                <a16:creationId xmlns:a16="http://schemas.microsoft.com/office/drawing/2014/main" id="{F28963D8-6D39-40EC-89E7-9FB134D7ABF2}"/>
              </a:ext>
            </a:extLst>
          </p:cNvPr>
          <p:cNvCxnSpPr>
            <a:stCxn id="7" idx="3"/>
            <a:endCxn id="14" idx="1"/>
          </p:cNvCxnSpPr>
          <p:nvPr/>
        </p:nvCxnSpPr>
        <p:spPr>
          <a:xfrm>
            <a:off x="7487392" y="408609"/>
            <a:ext cx="1581174" cy="120773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877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ktangulär 18" descr="Hierarkinivå 1">
            <a:extLst>
              <a:ext uri="{FF2B5EF4-FFF2-40B4-BE49-F238E27FC236}">
                <a16:creationId xmlns:a16="http://schemas.microsoft.com/office/drawing/2014/main" id="{1A91803A-57DF-9492-683D-7BDDB21804D5}"/>
              </a:ext>
            </a:extLst>
          </p:cNvPr>
          <p:cNvSpPr/>
          <p:nvPr/>
        </p:nvSpPr>
        <p:spPr>
          <a:xfrm>
            <a:off x="3390343" y="220875"/>
            <a:ext cx="3542471" cy="57571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8255" tIns="8255" rIns="8255" bIns="8255" numCol="1" spcCol="1270" rtlCol="0" anchor="t" anchorCtr="0">
            <a:noAutofit/>
          </a:bodyPr>
          <a:lstStyle/>
          <a:p>
            <a:pPr marL="0" lvl="0" indent="0" algn="ctr" defTabSz="5778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br>
              <a:rPr lang="sv-SE" sz="1400" kern="1200" dirty="0">
                <a:latin typeface="+mj-lt"/>
              </a:rPr>
            </a:br>
            <a:r>
              <a:rPr lang="sv-SE" sz="1400" b="1" kern="1200" dirty="0"/>
              <a:t>Verksamhetschef Helsingborgs museum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729E77C-2047-8E69-5AF0-A597F1935676}"/>
              </a:ext>
            </a:extLst>
          </p:cNvPr>
          <p:cNvSpPr/>
          <p:nvPr/>
        </p:nvSpPr>
        <p:spPr>
          <a:xfrm>
            <a:off x="388794" y="1526271"/>
            <a:ext cx="2925219" cy="4598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sv-SE" sz="1600" b="1" dirty="0">
                <a:solidFill>
                  <a:schemeClr val="bg1"/>
                </a:solidFill>
                <a:latin typeface="+mj-lt"/>
              </a:rPr>
              <a:t>Uppleva och lära </a:t>
            </a:r>
          </a:p>
          <a:p>
            <a:pPr algn="ctr"/>
            <a:r>
              <a:rPr lang="sv-SE" sz="1200" b="1" dirty="0">
                <a:solidFill>
                  <a:schemeClr val="bg1"/>
                </a:solidFill>
                <a:latin typeface="+mj-lt"/>
              </a:rPr>
              <a:t>Avdelningschef</a:t>
            </a:r>
            <a:r>
              <a:rPr lang="sv-SE" sz="14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1119367F-E54A-0187-9436-4CD969331CBC}"/>
              </a:ext>
            </a:extLst>
          </p:cNvPr>
          <p:cNvSpPr/>
          <p:nvPr/>
        </p:nvSpPr>
        <p:spPr>
          <a:xfrm>
            <a:off x="7655665" y="1526271"/>
            <a:ext cx="2923425" cy="46000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sv-SE" sz="1600" b="1" dirty="0">
                <a:solidFill>
                  <a:schemeClr val="bg1"/>
                </a:solidFill>
                <a:latin typeface="+mj-lt"/>
              </a:rPr>
              <a:t>Samla och förvalta</a:t>
            </a:r>
          </a:p>
          <a:p>
            <a:pPr algn="ctr"/>
            <a:r>
              <a:rPr lang="sv-SE" sz="1200" b="1" dirty="0">
                <a:solidFill>
                  <a:schemeClr val="bg1"/>
                </a:solidFill>
                <a:latin typeface="+mj-lt"/>
              </a:rPr>
              <a:t>Avdelningschef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5222C9A5-6FC8-345F-856B-DDAD4B2F96AF}"/>
              </a:ext>
            </a:extLst>
          </p:cNvPr>
          <p:cNvSpPr/>
          <p:nvPr/>
        </p:nvSpPr>
        <p:spPr>
          <a:xfrm>
            <a:off x="4152880" y="1526350"/>
            <a:ext cx="2904807" cy="4598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sv-SE" sz="1600" b="1" dirty="0">
                <a:solidFill>
                  <a:schemeClr val="bg1"/>
                </a:solidFill>
                <a:latin typeface="+mj-lt"/>
              </a:rPr>
              <a:t>Växa och bevara</a:t>
            </a:r>
          </a:p>
          <a:p>
            <a:pPr algn="ctr"/>
            <a:r>
              <a:rPr lang="sv-SE" sz="1200" b="1" dirty="0">
                <a:solidFill>
                  <a:schemeClr val="bg1"/>
                </a:solidFill>
                <a:latin typeface="+mj-lt"/>
              </a:rPr>
              <a:t>Avdelningschef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B199526C-4D18-E8E5-9221-CAD7A0D06EAE}"/>
              </a:ext>
            </a:extLst>
          </p:cNvPr>
          <p:cNvSpPr/>
          <p:nvPr/>
        </p:nvSpPr>
        <p:spPr>
          <a:xfrm>
            <a:off x="7668156" y="288340"/>
            <a:ext cx="2898442" cy="4416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b"/>
          <a:lstStyle/>
          <a:p>
            <a:endParaRPr lang="sv-SE" sz="1000" b="1" dirty="0">
              <a:solidFill>
                <a:schemeClr val="tx1"/>
              </a:solidFill>
              <a:ea typeface="Roboto Light"/>
              <a:cs typeface="Roboto Light"/>
            </a:endParaRPr>
          </a:p>
          <a:p>
            <a:r>
              <a:rPr lang="sv-SE" sz="1000" b="1" dirty="0">
                <a:solidFill>
                  <a:schemeClr val="tx1"/>
                </a:solidFill>
              </a:rPr>
              <a:t>Verksamhetskoordinator 100%</a:t>
            </a:r>
            <a:br>
              <a:rPr lang="sv-SE" sz="1000" b="1" dirty="0"/>
            </a:br>
            <a:r>
              <a:rPr lang="sv-SE" sz="1000" b="1" dirty="0">
                <a:solidFill>
                  <a:schemeClr val="tx1"/>
                </a:solidFill>
              </a:rPr>
              <a:t>Administratör 100%</a:t>
            </a:r>
            <a:endParaRPr lang="sv-SE" sz="1000" b="1" dirty="0">
              <a:solidFill>
                <a:schemeClr val="tx1"/>
              </a:solidFill>
              <a:ea typeface="Roboto Light"/>
              <a:cs typeface="Roboto Light"/>
            </a:endParaRPr>
          </a:p>
        </p:txBody>
      </p:sp>
      <p:sp>
        <p:nvSpPr>
          <p:cNvPr id="47" name="Rektangel 46">
            <a:extLst>
              <a:ext uri="{FF2B5EF4-FFF2-40B4-BE49-F238E27FC236}">
                <a16:creationId xmlns:a16="http://schemas.microsoft.com/office/drawing/2014/main" id="{65003F57-1EC9-ECF2-860E-6CFB6A487A84}"/>
              </a:ext>
            </a:extLst>
          </p:cNvPr>
          <p:cNvSpPr/>
          <p:nvPr/>
        </p:nvSpPr>
        <p:spPr>
          <a:xfrm>
            <a:off x="4152880" y="2066166"/>
            <a:ext cx="2904807" cy="29101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Arbetsledare/trädgårdsmästare 100%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Trädgårdsmästare 100%</a:t>
            </a:r>
            <a:br>
              <a:rPr lang="sv-SE" sz="1000" b="1" dirty="0"/>
            </a:br>
            <a:r>
              <a:rPr lang="sv-SE" sz="1000" b="1" dirty="0">
                <a:solidFill>
                  <a:schemeClr val="tx1"/>
                </a:solidFill>
              </a:rPr>
              <a:t>Trädgårdsmästare 100%</a:t>
            </a:r>
            <a:br>
              <a:rPr lang="sv-SE" sz="1000" b="1" dirty="0"/>
            </a:br>
            <a:r>
              <a:rPr lang="sv-SE" sz="1000" b="1" dirty="0">
                <a:solidFill>
                  <a:schemeClr val="tx1"/>
                </a:solidFill>
              </a:rPr>
              <a:t>Trädgårdsmästare 100%</a:t>
            </a:r>
            <a:br>
              <a:rPr lang="sv-SE" sz="1000" b="1" dirty="0"/>
            </a:br>
            <a:r>
              <a:rPr lang="sv-SE" sz="1000" b="1" dirty="0">
                <a:solidFill>
                  <a:schemeClr val="tx1"/>
                </a:solidFill>
              </a:rPr>
              <a:t>Trädgårdsmästare 100%</a:t>
            </a:r>
            <a:br>
              <a:rPr lang="sv-SE" sz="1000" b="1" dirty="0"/>
            </a:br>
            <a:r>
              <a:rPr lang="sv-SE" sz="1000" b="1" dirty="0">
                <a:solidFill>
                  <a:schemeClr val="tx1"/>
                </a:solidFill>
              </a:rPr>
              <a:t>Trädgårdsmästare 100%</a:t>
            </a:r>
            <a:br>
              <a:rPr lang="sv-SE" sz="1000" b="1" dirty="0"/>
            </a:br>
            <a:r>
              <a:rPr lang="sv-SE" sz="1000" b="1" dirty="0">
                <a:solidFill>
                  <a:schemeClr val="tx1"/>
                </a:solidFill>
              </a:rPr>
              <a:t>Trädgårdsmästare 100%</a:t>
            </a:r>
            <a:b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</a:rPr>
              <a:t>Museibonde/Djurskötare 100%</a:t>
            </a:r>
            <a:b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</a:rPr>
              <a:t>Djurskötare 100%</a:t>
            </a:r>
            <a:b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</a:rPr>
              <a:t>Djurskötare 100%</a:t>
            </a:r>
            <a:b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</a:rPr>
              <a:t>Djurskötare 100%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Museibonde/djurskötare (</a:t>
            </a:r>
            <a:r>
              <a:rPr lang="sv-SE" sz="1000" b="1" dirty="0" err="1">
                <a:solidFill>
                  <a:schemeClr val="tx1"/>
                </a:solidFill>
              </a:rPr>
              <a:t>tj</a:t>
            </a:r>
            <a:r>
              <a:rPr lang="sv-SE" sz="1000" b="1" dirty="0">
                <a:solidFill>
                  <a:schemeClr val="tx1"/>
                </a:solidFill>
              </a:rPr>
              <a:t>-ledig) 100%</a:t>
            </a:r>
            <a:endParaRPr lang="sv-SE" sz="1000" b="1" dirty="0">
              <a:solidFill>
                <a:schemeClr val="tx1"/>
              </a:solidFill>
              <a:ea typeface="Roboto Light"/>
              <a:cs typeface="Roboto Light"/>
            </a:endParaRPr>
          </a:p>
          <a:p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Trädgårdsarbetare (vakant 2024) 100%</a:t>
            </a:r>
            <a:b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Stadsantikvarie/samordnare 100%</a:t>
            </a:r>
            <a:b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Biträdande stadsantikvarie 100%</a:t>
            </a:r>
            <a:b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Trädgårdshistoriker/utvecklare 100%</a:t>
            </a:r>
            <a:b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Landskapsvårdare 100%</a:t>
            </a:r>
            <a:b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Utvecklare centrumbildning 100%</a:t>
            </a:r>
          </a:p>
        </p:txBody>
      </p:sp>
      <p:sp>
        <p:nvSpPr>
          <p:cNvPr id="71" name="Rektangel 70">
            <a:extLst>
              <a:ext uri="{FF2B5EF4-FFF2-40B4-BE49-F238E27FC236}">
                <a16:creationId xmlns:a16="http://schemas.microsoft.com/office/drawing/2014/main" id="{B2F1481C-8550-7BF7-1B33-33F58CA19091}"/>
              </a:ext>
            </a:extLst>
          </p:cNvPr>
          <p:cNvSpPr/>
          <p:nvPr/>
        </p:nvSpPr>
        <p:spPr>
          <a:xfrm>
            <a:off x="412246" y="5999295"/>
            <a:ext cx="2910829" cy="336443"/>
          </a:xfrm>
          <a:prstGeom prst="rect">
            <a:avLst/>
          </a:prstGeom>
          <a:solidFill>
            <a:schemeClr val="bg2">
              <a:lumMod val="9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t"/>
          <a:lstStyle/>
          <a:p>
            <a:r>
              <a:rPr lang="sv-SE" sz="1000" b="1" dirty="0">
                <a:solidFill>
                  <a:schemeClr val="tx1"/>
                </a:solidFill>
              </a:rPr>
              <a:t>Timanställda</a:t>
            </a:r>
          </a:p>
          <a:p>
            <a:endParaRPr lang="sv-SE" sz="1000" b="1" dirty="0">
              <a:solidFill>
                <a:schemeClr val="tx1"/>
              </a:solidFill>
            </a:endParaRPr>
          </a:p>
          <a:p>
            <a:endParaRPr lang="sv-SE" sz="1000" b="1" dirty="0">
              <a:solidFill>
                <a:schemeClr val="tx1"/>
              </a:solidFill>
            </a:endParaRPr>
          </a:p>
        </p:txBody>
      </p:sp>
      <p:sp>
        <p:nvSpPr>
          <p:cNvPr id="92" name="Rektangel 91">
            <a:extLst>
              <a:ext uri="{FF2B5EF4-FFF2-40B4-BE49-F238E27FC236}">
                <a16:creationId xmlns:a16="http://schemas.microsoft.com/office/drawing/2014/main" id="{F15F0EEE-258A-7E70-76B8-1B1A60C55131}"/>
              </a:ext>
            </a:extLst>
          </p:cNvPr>
          <p:cNvSpPr/>
          <p:nvPr/>
        </p:nvSpPr>
        <p:spPr>
          <a:xfrm>
            <a:off x="396350" y="2066166"/>
            <a:ext cx="2926725" cy="23130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Samordnare publik verksamhet 100%</a:t>
            </a:r>
            <a:endParaRPr lang="en-US" sz="1000" dirty="0">
              <a:solidFill>
                <a:schemeClr val="tx1"/>
              </a:solidFill>
              <a:ea typeface="Roboto Light"/>
              <a:cs typeface="Roboto Light"/>
            </a:endParaRPr>
          </a:p>
          <a:p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Program- och evenemangsansvarig 100%</a:t>
            </a:r>
            <a:endParaRPr lang="sv-SE" sz="1000" dirty="0">
              <a:solidFill>
                <a:schemeClr val="tx1"/>
              </a:solidFill>
              <a:ea typeface="Roboto Light"/>
              <a:cs typeface="Roboto Light"/>
            </a:endParaRPr>
          </a:p>
          <a:p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Projektledare program och evenemang 80% </a:t>
            </a:r>
            <a:endParaRPr lang="sv-SE" sz="1000" dirty="0">
              <a:solidFill>
                <a:schemeClr val="tx1"/>
              </a:solidFill>
              <a:ea typeface="Roboto Light"/>
              <a:cs typeface="Roboto Light"/>
            </a:endParaRPr>
          </a:p>
          <a:p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Museipedagog arkeologi 100%</a:t>
            </a:r>
            <a:br>
              <a:rPr lang="sv-SE" sz="1000" b="1" dirty="0"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Museipedagog etnologi 100%</a:t>
            </a:r>
            <a:br>
              <a:rPr lang="sv-SE" sz="1000" b="1" dirty="0"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Museipedagog kulturhistoria 100%</a:t>
            </a:r>
            <a:br>
              <a:rPr lang="sv-SE" sz="1000" b="1" dirty="0"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Museipedagog biologi 100%</a:t>
            </a:r>
            <a:br>
              <a:rPr lang="sv-SE" sz="1000" b="1" dirty="0"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Museibiträde 100%</a:t>
            </a:r>
            <a:br>
              <a:rPr lang="sv-SE" sz="1000" b="1" dirty="0"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Guide- och bokningsansvarig 100%</a:t>
            </a:r>
            <a:br>
              <a:rPr lang="sv-SE" sz="1000" b="1" dirty="0"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Guide och utvecklare 100%</a:t>
            </a:r>
            <a:br>
              <a:rPr lang="sv-SE" sz="1000" b="1" dirty="0"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Samordnare - entré och butik 80%</a:t>
            </a:r>
            <a:endParaRPr lang="sv-SE" sz="1000" dirty="0">
              <a:solidFill>
                <a:schemeClr val="tx1"/>
              </a:solidFill>
              <a:ea typeface="Roboto Light"/>
              <a:cs typeface="Roboto Light"/>
            </a:endParaRPr>
          </a:p>
          <a:p>
            <a:r>
              <a:rPr lang="sv-SE" sz="1000" b="1" dirty="0">
                <a:solidFill>
                  <a:schemeClr val="tx1"/>
                </a:solidFill>
              </a:rPr>
              <a:t>Receptionist 100% (80-100)</a:t>
            </a:r>
            <a:br>
              <a:rPr lang="sv-SE" sz="1000" b="1" dirty="0"/>
            </a:br>
            <a:r>
              <a:rPr lang="sv-SE" sz="1000" b="1" dirty="0">
                <a:solidFill>
                  <a:schemeClr val="tx1"/>
                </a:solidFill>
              </a:rPr>
              <a:t>Museiarbetare – Kärnan/reception 80%</a:t>
            </a:r>
            <a:endParaRPr lang="sv-SE" sz="1000" dirty="0">
              <a:solidFill>
                <a:schemeClr val="tx1"/>
              </a:solidFill>
              <a:ea typeface="Roboto Light"/>
              <a:cs typeface="Roboto Light"/>
            </a:endParaRPr>
          </a:p>
          <a:p>
            <a:r>
              <a:rPr lang="sv-SE" sz="1000" b="1" dirty="0">
                <a:solidFill>
                  <a:schemeClr val="tx1"/>
                </a:solidFill>
              </a:rPr>
              <a:t>Museiarbetare  - butik 50%</a:t>
            </a:r>
            <a:endParaRPr lang="sv-SE" sz="1000" b="1" dirty="0">
              <a:solidFill>
                <a:schemeClr val="tx1"/>
              </a:solidFill>
              <a:ea typeface="Roboto Light"/>
              <a:cs typeface="Roboto Light"/>
            </a:endParaRPr>
          </a:p>
        </p:txBody>
      </p:sp>
      <p:sp>
        <p:nvSpPr>
          <p:cNvPr id="97" name="Rektangel 96">
            <a:extLst>
              <a:ext uri="{FF2B5EF4-FFF2-40B4-BE49-F238E27FC236}">
                <a16:creationId xmlns:a16="http://schemas.microsoft.com/office/drawing/2014/main" id="{06C157C5-CB57-F865-2BB2-18E25DD2BAEB}"/>
              </a:ext>
            </a:extLst>
          </p:cNvPr>
          <p:cNvSpPr/>
          <p:nvPr/>
        </p:nvSpPr>
        <p:spPr>
          <a:xfrm>
            <a:off x="414475" y="4470947"/>
            <a:ext cx="2908600" cy="7923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sv-SE" sz="1000" b="1" dirty="0">
                <a:solidFill>
                  <a:schemeClr val="tx1"/>
                </a:solidFill>
              </a:rPr>
              <a:t>Projektledare evenemang 50%</a:t>
            </a:r>
            <a:br>
              <a:rPr lang="sv-SE" sz="1000" b="1" dirty="0"/>
            </a:br>
            <a:r>
              <a:rPr lang="sv-SE" sz="1000" b="1" dirty="0">
                <a:solidFill>
                  <a:schemeClr val="tx1"/>
                </a:solidFill>
              </a:rPr>
              <a:t>Museipedagog kulturhistoria 100%</a:t>
            </a:r>
            <a:br>
              <a:rPr lang="sv-SE" sz="1000" b="1" dirty="0"/>
            </a:br>
            <a:r>
              <a:rPr lang="sv-SE" sz="1000" b="1" dirty="0">
                <a:solidFill>
                  <a:schemeClr val="tx1"/>
                </a:solidFill>
              </a:rPr>
              <a:t>Museipedagog kulturhistoria 100%</a:t>
            </a:r>
            <a:br>
              <a:rPr lang="sv-SE" sz="1000" b="1" dirty="0"/>
            </a:br>
            <a:r>
              <a:rPr lang="sv-SE" sz="1000" b="1" dirty="0">
                <a:solidFill>
                  <a:schemeClr val="tx1"/>
                </a:solidFill>
              </a:rPr>
              <a:t>Museipedagog konsthistoria 100%</a:t>
            </a:r>
          </a:p>
        </p:txBody>
      </p:sp>
      <p:sp>
        <p:nvSpPr>
          <p:cNvPr id="103" name="Rektangel 102">
            <a:extLst>
              <a:ext uri="{FF2B5EF4-FFF2-40B4-BE49-F238E27FC236}">
                <a16:creationId xmlns:a16="http://schemas.microsoft.com/office/drawing/2014/main" id="{0B4FD021-22BE-B265-3925-5BF764608418}"/>
              </a:ext>
            </a:extLst>
          </p:cNvPr>
          <p:cNvSpPr/>
          <p:nvPr/>
        </p:nvSpPr>
        <p:spPr>
          <a:xfrm>
            <a:off x="7679629" y="2079079"/>
            <a:ext cx="2920803" cy="27292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t"/>
          <a:lstStyle/>
          <a:p>
            <a:r>
              <a:rPr lang="sv-SE" sz="1000" b="1" dirty="0">
                <a:solidFill>
                  <a:schemeClr val="tx1"/>
                </a:solidFill>
              </a:rPr>
              <a:t>Fotograf 100%</a:t>
            </a:r>
          </a:p>
          <a:p>
            <a:r>
              <a:rPr lang="sv-SE" sz="1000" b="1" dirty="0">
                <a:solidFill>
                  <a:schemeClr val="tx1"/>
                </a:solidFill>
              </a:rPr>
              <a:t>Arkivarie foto 100%</a:t>
            </a:r>
            <a:br>
              <a:rPr lang="sv-SE" sz="1000" b="1" dirty="0"/>
            </a:br>
            <a:r>
              <a:rPr lang="sv-SE" sz="1000" b="1" dirty="0">
                <a:solidFill>
                  <a:schemeClr val="tx1"/>
                </a:solidFill>
              </a:rPr>
              <a:t>Arkivarie 100%</a:t>
            </a:r>
            <a:br>
              <a:rPr lang="sv-SE" sz="1000" b="1" dirty="0"/>
            </a:br>
            <a:r>
              <a:rPr lang="sv-SE" sz="1000" b="1" dirty="0">
                <a:solidFill>
                  <a:schemeClr val="tx1"/>
                </a:solidFill>
              </a:rPr>
              <a:t>Antikvarie digital förmedling 100%</a:t>
            </a:r>
            <a:br>
              <a:rPr lang="sv-SE" sz="1000" b="1" dirty="0"/>
            </a:br>
            <a:r>
              <a:rPr lang="sv-SE" sz="1000" b="1" dirty="0">
                <a:solidFill>
                  <a:schemeClr val="tx1"/>
                </a:solidFill>
              </a:rPr>
              <a:t>Antikvarie 100%</a:t>
            </a:r>
            <a:endParaRPr lang="sv-SE" sz="1000" b="1" dirty="0">
              <a:solidFill>
                <a:schemeClr val="tx1"/>
              </a:solidFill>
              <a:ea typeface="Roboto Light"/>
              <a:cs typeface="Roboto Light"/>
            </a:endParaRPr>
          </a:p>
          <a:p>
            <a:r>
              <a:rPr lang="sv-SE" sz="1000" b="1" dirty="0">
                <a:solidFill>
                  <a:schemeClr val="tx1"/>
                </a:solidFill>
              </a:rPr>
              <a:t>Antikvarie 100%</a:t>
            </a:r>
            <a:br>
              <a:rPr lang="sv-SE" sz="1000" b="1" dirty="0"/>
            </a:br>
            <a:r>
              <a:rPr lang="sv-SE" sz="1000" b="1" dirty="0">
                <a:solidFill>
                  <a:schemeClr val="tx1"/>
                </a:solidFill>
              </a:rPr>
              <a:t>Antikvarie 100%</a:t>
            </a:r>
            <a:br>
              <a:rPr lang="sv-SE" sz="1000" b="1" dirty="0"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Konservator måleri 100%</a:t>
            </a:r>
            <a:br>
              <a:rPr lang="sv-SE" sz="1000" b="1" dirty="0"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Konservator kulturhistoria 100%</a:t>
            </a:r>
            <a:br>
              <a:rPr lang="sv-SE" sz="1000" b="1" dirty="0"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Konservator kulturhistoria 100%</a:t>
            </a:r>
          </a:p>
          <a:p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Samlingsförvaltare 100%</a:t>
            </a:r>
          </a:p>
          <a:p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Museitekniker 100%</a:t>
            </a:r>
            <a:br>
              <a:rPr lang="sv-SE" sz="1000" b="1" dirty="0"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Museitekniker 100%</a:t>
            </a:r>
            <a:br>
              <a:rPr lang="sv-SE" sz="1000" b="1" dirty="0"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Museibiträde 100%</a:t>
            </a:r>
          </a:p>
          <a:p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Fastighetstekniker</a:t>
            </a:r>
            <a:r>
              <a:rPr lang="sv-SE" sz="1000" dirty="0">
                <a:solidFill>
                  <a:schemeClr val="tx1"/>
                </a:solidFill>
                <a:ea typeface="Roboto Light"/>
                <a:cs typeface="Roboto Light"/>
              </a:rPr>
              <a:t> </a:t>
            </a: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larm och säkerhet 100%</a:t>
            </a:r>
            <a:br>
              <a:rPr lang="sv-SE" sz="1000" b="1" dirty="0"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Vaktmästare 100%</a:t>
            </a:r>
            <a:br>
              <a:rPr lang="sv-SE" sz="1000" b="1" dirty="0"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Vaktmästare 100%</a:t>
            </a:r>
            <a:endParaRPr lang="sv-SE" sz="1000" dirty="0">
              <a:solidFill>
                <a:schemeClr val="tx1"/>
              </a:solidFill>
              <a:ea typeface="Roboto Light"/>
              <a:cs typeface="Roboto Light"/>
            </a:endParaRPr>
          </a:p>
          <a:p>
            <a:endParaRPr lang="sv-SE" sz="1200" b="1" dirty="0">
              <a:solidFill>
                <a:schemeClr val="tx1"/>
              </a:solidFill>
              <a:ea typeface="Roboto Light"/>
              <a:cs typeface="Roboto Light"/>
            </a:endParaRPr>
          </a:p>
        </p:txBody>
      </p:sp>
      <p:sp>
        <p:nvSpPr>
          <p:cNvPr id="113" name="Rektangel 112">
            <a:extLst>
              <a:ext uri="{FF2B5EF4-FFF2-40B4-BE49-F238E27FC236}">
                <a16:creationId xmlns:a16="http://schemas.microsoft.com/office/drawing/2014/main" id="{519C16AD-9C23-FF75-BE88-15CA5C500D66}"/>
              </a:ext>
            </a:extLst>
          </p:cNvPr>
          <p:cNvSpPr/>
          <p:nvPr/>
        </p:nvSpPr>
        <p:spPr>
          <a:xfrm>
            <a:off x="7696915" y="4901181"/>
            <a:ext cx="2910829" cy="4656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sv-SE" sz="1000" b="1" dirty="0">
                <a:solidFill>
                  <a:schemeClr val="tx1"/>
                </a:solidFill>
              </a:rPr>
              <a:t>Utställningsproducent 100%</a:t>
            </a:r>
            <a:br>
              <a:rPr lang="sv-SE" sz="1000" b="1" dirty="0"/>
            </a:br>
            <a:r>
              <a:rPr lang="sv-SE" sz="1000" b="1" dirty="0">
                <a:solidFill>
                  <a:schemeClr val="tx1"/>
                </a:solidFill>
              </a:rPr>
              <a:t>Utställningsproducent 100%</a:t>
            </a:r>
            <a:endParaRPr lang="sv-SE" sz="1000" dirty="0">
              <a:solidFill>
                <a:schemeClr val="tx1"/>
              </a:solidFill>
            </a:endParaRPr>
          </a:p>
        </p:txBody>
      </p:sp>
      <p:cxnSp>
        <p:nvCxnSpPr>
          <p:cNvPr id="3" name="Koppling: vinklad 2">
            <a:extLst>
              <a:ext uri="{FF2B5EF4-FFF2-40B4-BE49-F238E27FC236}">
                <a16:creationId xmlns:a16="http://schemas.microsoft.com/office/drawing/2014/main" id="{84E6DE79-070A-E1D8-F26E-9D67C82693C4}"/>
              </a:ext>
            </a:extLst>
          </p:cNvPr>
          <p:cNvCxnSpPr>
            <a:cxnSpLocks/>
            <a:stCxn id="67" idx="2"/>
            <a:endCxn id="15" idx="0"/>
          </p:cNvCxnSpPr>
          <p:nvPr/>
        </p:nvCxnSpPr>
        <p:spPr>
          <a:xfrm rot="5400000">
            <a:off x="3141652" y="-493657"/>
            <a:ext cx="729681" cy="3310175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ktangel 4">
            <a:extLst>
              <a:ext uri="{FF2B5EF4-FFF2-40B4-BE49-F238E27FC236}">
                <a16:creationId xmlns:a16="http://schemas.microsoft.com/office/drawing/2014/main" id="{C3965F37-6F87-4028-72A5-60E02CEB8862}"/>
              </a:ext>
            </a:extLst>
          </p:cNvPr>
          <p:cNvSpPr/>
          <p:nvPr/>
        </p:nvSpPr>
        <p:spPr>
          <a:xfrm>
            <a:off x="7668156" y="877840"/>
            <a:ext cx="2898442" cy="2797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sv-SE" sz="1000" b="1" dirty="0">
                <a:solidFill>
                  <a:schemeClr val="tx1"/>
                </a:solidFill>
              </a:rPr>
              <a:t>Samordnande utställningsansvarig 100%</a:t>
            </a:r>
            <a:endParaRPr lang="sv-SE" sz="1000" dirty="0">
              <a:solidFill>
                <a:schemeClr val="tx1"/>
              </a:solidFill>
            </a:endParaRPr>
          </a:p>
        </p:txBody>
      </p:sp>
      <p:cxnSp>
        <p:nvCxnSpPr>
          <p:cNvPr id="6" name="Rak koppling 5">
            <a:extLst>
              <a:ext uri="{FF2B5EF4-FFF2-40B4-BE49-F238E27FC236}">
                <a16:creationId xmlns:a16="http://schemas.microsoft.com/office/drawing/2014/main" id="{56B038EF-8A18-F5A9-C015-8BCEC97DCB96}"/>
              </a:ext>
            </a:extLst>
          </p:cNvPr>
          <p:cNvCxnSpPr>
            <a:cxnSpLocks/>
            <a:stCxn id="67" idx="3"/>
            <a:endCxn id="27" idx="1"/>
          </p:cNvCxnSpPr>
          <p:nvPr/>
        </p:nvCxnSpPr>
        <p:spPr>
          <a:xfrm>
            <a:off x="6932814" y="508733"/>
            <a:ext cx="735342" cy="4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Koppling: vinklad 27">
            <a:extLst>
              <a:ext uri="{FF2B5EF4-FFF2-40B4-BE49-F238E27FC236}">
                <a16:creationId xmlns:a16="http://schemas.microsoft.com/office/drawing/2014/main" id="{B6B10B85-7645-48D7-E9C2-2C59ED1BE000}"/>
              </a:ext>
            </a:extLst>
          </p:cNvPr>
          <p:cNvCxnSpPr>
            <a:endCxn id="16" idx="1"/>
          </p:cNvCxnSpPr>
          <p:nvPr/>
        </p:nvCxnSpPr>
        <p:spPr>
          <a:xfrm>
            <a:off x="5480410" y="1165264"/>
            <a:ext cx="2175255" cy="591009"/>
          </a:xfrm>
          <a:prstGeom prst="bentConnector3">
            <a:avLst>
              <a:gd name="adj1" fmla="val 7756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1">
            <a:extLst>
              <a:ext uri="{FF2B5EF4-FFF2-40B4-BE49-F238E27FC236}">
                <a16:creationId xmlns:a16="http://schemas.microsoft.com/office/drawing/2014/main" id="{594EB090-41E3-9803-CC0B-1C346BC78A40}"/>
              </a:ext>
            </a:extLst>
          </p:cNvPr>
          <p:cNvSpPr/>
          <p:nvPr/>
        </p:nvSpPr>
        <p:spPr>
          <a:xfrm>
            <a:off x="174171" y="162685"/>
            <a:ext cx="1549577" cy="23305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Bilaga 2</a:t>
            </a:r>
          </a:p>
        </p:txBody>
      </p:sp>
      <p:cxnSp>
        <p:nvCxnSpPr>
          <p:cNvPr id="11" name="Koppling: vinklad 10">
            <a:extLst>
              <a:ext uri="{FF2B5EF4-FFF2-40B4-BE49-F238E27FC236}">
                <a16:creationId xmlns:a16="http://schemas.microsoft.com/office/drawing/2014/main" id="{63EE7619-0A97-C93B-0E01-E6B9B883D485}"/>
              </a:ext>
            </a:extLst>
          </p:cNvPr>
          <p:cNvCxnSpPr>
            <a:cxnSpLocks/>
            <a:stCxn id="67" idx="2"/>
            <a:endCxn id="18" idx="0"/>
          </p:cNvCxnSpPr>
          <p:nvPr/>
        </p:nvCxnSpPr>
        <p:spPr>
          <a:xfrm rot="16200000" flipH="1">
            <a:off x="5018551" y="939617"/>
            <a:ext cx="729760" cy="443705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ktangel 3">
            <a:extLst>
              <a:ext uri="{FF2B5EF4-FFF2-40B4-BE49-F238E27FC236}">
                <a16:creationId xmlns:a16="http://schemas.microsoft.com/office/drawing/2014/main" id="{E534EB67-6D08-4DFB-86F3-6FE3BD77116B}"/>
              </a:ext>
            </a:extLst>
          </p:cNvPr>
          <p:cNvSpPr/>
          <p:nvPr/>
        </p:nvSpPr>
        <p:spPr>
          <a:xfrm>
            <a:off x="412246" y="5361820"/>
            <a:ext cx="2910829" cy="538917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t"/>
          <a:lstStyle/>
          <a:p>
            <a:r>
              <a:rPr lang="sv-SE" sz="1000" b="1" dirty="0">
                <a:solidFill>
                  <a:schemeClr val="tx1"/>
                </a:solidFill>
              </a:rPr>
              <a:t>Säsongsanställda</a:t>
            </a:r>
            <a:br>
              <a:rPr lang="sv-SE" sz="1000" b="1" dirty="0">
                <a:solidFill>
                  <a:schemeClr val="tx1"/>
                </a:solidFill>
              </a:rPr>
            </a:br>
            <a:r>
              <a:rPr lang="sv-SE" sz="1000" dirty="0">
                <a:solidFill>
                  <a:schemeClr val="tx1"/>
                </a:solidFill>
              </a:rPr>
              <a:t>Guide, förmedlare, avlösare, entré- och butikspersonal</a:t>
            </a:r>
            <a:endParaRPr lang="sv-SE" sz="1000" dirty="0">
              <a:solidFill>
                <a:schemeClr val="tx1"/>
              </a:solidFill>
              <a:ea typeface="Roboto Light"/>
              <a:cs typeface="Roboto Light"/>
            </a:endParaRPr>
          </a:p>
          <a:p>
            <a:endParaRPr lang="sv-SE" sz="1000" b="1" dirty="0">
              <a:solidFill>
                <a:schemeClr val="tx1"/>
              </a:solidFill>
            </a:endParaRPr>
          </a:p>
          <a:p>
            <a:endParaRPr lang="sv-SE" sz="1000" b="1" dirty="0">
              <a:solidFill>
                <a:schemeClr val="tx1"/>
              </a:solidFill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468DA50-E88F-82E3-A9BE-BC6BAC9BBA72}"/>
              </a:ext>
            </a:extLst>
          </p:cNvPr>
          <p:cNvSpPr/>
          <p:nvPr/>
        </p:nvSpPr>
        <p:spPr>
          <a:xfrm>
            <a:off x="4152880" y="5056298"/>
            <a:ext cx="2910829" cy="459846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t"/>
          <a:lstStyle/>
          <a:p>
            <a:r>
              <a:rPr lang="sv-SE" sz="1000" b="1" dirty="0">
                <a:solidFill>
                  <a:schemeClr val="tx1"/>
                </a:solidFill>
              </a:rPr>
              <a:t>Säsongsanställda </a:t>
            </a:r>
          </a:p>
          <a:p>
            <a:r>
              <a:rPr lang="sv-SE" sz="1000" dirty="0">
                <a:solidFill>
                  <a:schemeClr val="tx1"/>
                </a:solidFill>
                <a:ea typeface="Roboto Light"/>
                <a:cs typeface="Roboto Light"/>
              </a:rPr>
              <a:t>Trädgårdsarbetare</a:t>
            </a:r>
            <a:endParaRPr lang="sv-SE" sz="1000" dirty="0">
              <a:solidFill>
                <a:schemeClr val="tx1"/>
              </a:solidFill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DC48A58-66A0-1A55-7E21-6DED43E8A757}"/>
              </a:ext>
            </a:extLst>
          </p:cNvPr>
          <p:cNvSpPr/>
          <p:nvPr/>
        </p:nvSpPr>
        <p:spPr>
          <a:xfrm>
            <a:off x="7696915" y="5453549"/>
            <a:ext cx="2910829" cy="459846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t"/>
          <a:lstStyle/>
          <a:p>
            <a:r>
              <a:rPr lang="sv-SE" sz="1000" b="1" dirty="0">
                <a:solidFill>
                  <a:schemeClr val="tx1"/>
                </a:solidFill>
              </a:rPr>
              <a:t>Säsongsanställda </a:t>
            </a:r>
          </a:p>
          <a:p>
            <a:r>
              <a:rPr lang="sv-SE" sz="1000" dirty="0">
                <a:solidFill>
                  <a:schemeClr val="tx1"/>
                </a:solidFill>
                <a:ea typeface="Roboto Light"/>
                <a:cs typeface="Roboto Light"/>
              </a:rPr>
              <a:t>Säsongsvaktmästare</a:t>
            </a:r>
          </a:p>
          <a:p>
            <a:endParaRPr lang="sv-SE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661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ktangulär 18" descr="Hierarkinivå 1">
            <a:extLst>
              <a:ext uri="{FF2B5EF4-FFF2-40B4-BE49-F238E27FC236}">
                <a16:creationId xmlns:a16="http://schemas.microsoft.com/office/drawing/2014/main" id="{1A91803A-57DF-9492-683D-7BDDB21804D5}"/>
              </a:ext>
            </a:extLst>
          </p:cNvPr>
          <p:cNvSpPr/>
          <p:nvPr/>
        </p:nvSpPr>
        <p:spPr>
          <a:xfrm>
            <a:off x="4036758" y="665584"/>
            <a:ext cx="2904365" cy="53628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8255" tIns="8255" rIns="8255" bIns="8255" numCol="1" spcCol="1270" rtlCol="0" anchor="t" anchorCtr="0">
            <a:noAutofit/>
          </a:bodyPr>
          <a:lstStyle/>
          <a:p>
            <a:pPr marL="0" lvl="0" indent="0" algn="ctr" defTabSz="5778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br>
              <a:rPr lang="sv-SE" sz="1400" kern="1200" dirty="0">
                <a:latin typeface="+mj-lt"/>
              </a:rPr>
            </a:br>
            <a:r>
              <a:rPr lang="sv-SE" sz="1400" b="1" kern="1200" dirty="0"/>
              <a:t>Biträdande förvaltningschef 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729E77C-2047-8E69-5AF0-A597F1935676}"/>
              </a:ext>
            </a:extLst>
          </p:cNvPr>
          <p:cNvSpPr/>
          <p:nvPr/>
        </p:nvSpPr>
        <p:spPr>
          <a:xfrm>
            <a:off x="4031912" y="1502653"/>
            <a:ext cx="2925219" cy="4598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sv-SE" sz="1400" b="1">
                <a:solidFill>
                  <a:schemeClr val="bg1"/>
                </a:solidFill>
                <a:latin typeface="+mj-lt"/>
              </a:rPr>
              <a:t>Förvaltningsstöd</a:t>
            </a:r>
          </a:p>
        </p:txBody>
      </p:sp>
      <p:sp>
        <p:nvSpPr>
          <p:cNvPr id="92" name="Rektangel 91">
            <a:extLst>
              <a:ext uri="{FF2B5EF4-FFF2-40B4-BE49-F238E27FC236}">
                <a16:creationId xmlns:a16="http://schemas.microsoft.com/office/drawing/2014/main" id="{F15F0EEE-258A-7E70-76B8-1B1A60C55131}"/>
              </a:ext>
            </a:extLst>
          </p:cNvPr>
          <p:cNvSpPr/>
          <p:nvPr/>
        </p:nvSpPr>
        <p:spPr>
          <a:xfrm>
            <a:off x="4014398" y="2038934"/>
            <a:ext cx="2926725" cy="19856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HR-konsult med samordningsansvar 100%</a:t>
            </a:r>
            <a:endParaRPr lang="en-US" sz="1000" dirty="0">
              <a:solidFill>
                <a:schemeClr val="tx1"/>
              </a:solidFill>
              <a:ea typeface="Roboto Light"/>
              <a:cs typeface="Roboto Light"/>
            </a:endParaRPr>
          </a:p>
          <a:p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HR-konsult 100%</a:t>
            </a:r>
          </a:p>
          <a:p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HR-konsult 100%</a:t>
            </a:r>
            <a:endParaRPr lang="sv-SE" sz="1000" dirty="0">
              <a:solidFill>
                <a:schemeClr val="tx1"/>
              </a:solidFill>
              <a:ea typeface="Roboto Light"/>
              <a:cs typeface="Roboto Light"/>
            </a:endParaRPr>
          </a:p>
          <a:p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Ekonomihandläggare 80%</a:t>
            </a:r>
            <a:endParaRPr lang="sv-SE" sz="1000" dirty="0">
              <a:solidFill>
                <a:schemeClr val="tx1"/>
              </a:solidFill>
              <a:ea typeface="Roboto Light"/>
              <a:cs typeface="Roboto Light"/>
            </a:endParaRPr>
          </a:p>
          <a:p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Ekonom 100%</a:t>
            </a:r>
            <a:br>
              <a:rPr lang="sv-SE" sz="1000" b="1" dirty="0"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Förvaltningsstrateg 100%</a:t>
            </a:r>
            <a:br>
              <a:rPr lang="sv-SE" sz="1000" b="1" dirty="0"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Nämndssekreterare/administrativ koordinator 100%</a:t>
            </a:r>
          </a:p>
          <a:p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Controller 100%</a:t>
            </a:r>
            <a:br>
              <a:rPr lang="sv-SE" sz="1000" b="1" dirty="0"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Senior ekonomisk rådgivare 50%</a:t>
            </a:r>
            <a:br>
              <a:rPr lang="sv-SE" sz="1000" b="1" dirty="0">
                <a:ea typeface="Roboto Light"/>
                <a:cs typeface="Roboto Light"/>
              </a:rPr>
            </a:br>
            <a:r>
              <a:rPr lang="sv-SE" sz="1000" b="1" dirty="0">
                <a:solidFill>
                  <a:schemeClr val="tx1"/>
                </a:solidFill>
                <a:ea typeface="Roboto Light"/>
                <a:cs typeface="Roboto Light"/>
              </a:rPr>
              <a:t>Säkerhetsansvarig 100%</a:t>
            </a:r>
            <a:br>
              <a:rPr lang="sv-SE" sz="1200" b="1" dirty="0">
                <a:ea typeface="Roboto Light"/>
                <a:cs typeface="Roboto Light"/>
              </a:rPr>
            </a:br>
            <a:endParaRPr lang="sv-SE" sz="1200" b="1" dirty="0">
              <a:solidFill>
                <a:schemeClr val="tx1"/>
              </a:solidFill>
              <a:ea typeface="Roboto Light"/>
              <a:cs typeface="Roboto Light"/>
            </a:endParaRPr>
          </a:p>
        </p:txBody>
      </p:sp>
      <p:sp>
        <p:nvSpPr>
          <p:cNvPr id="97" name="Rektangel 96">
            <a:extLst>
              <a:ext uri="{FF2B5EF4-FFF2-40B4-BE49-F238E27FC236}">
                <a16:creationId xmlns:a16="http://schemas.microsoft.com/office/drawing/2014/main" id="{06C157C5-CB57-F865-2BB2-18E25DD2BAEB}"/>
              </a:ext>
            </a:extLst>
          </p:cNvPr>
          <p:cNvSpPr/>
          <p:nvPr/>
        </p:nvSpPr>
        <p:spPr>
          <a:xfrm>
            <a:off x="4014397" y="4101039"/>
            <a:ext cx="2942733" cy="3732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sv-SE" sz="1000" b="1" dirty="0">
                <a:solidFill>
                  <a:schemeClr val="tx1"/>
                </a:solidFill>
              </a:rPr>
              <a:t>Samordnare system och digital teknik 100%</a:t>
            </a:r>
          </a:p>
        </p:txBody>
      </p:sp>
      <p:cxnSp>
        <p:nvCxnSpPr>
          <p:cNvPr id="6" name="Rak koppling 5">
            <a:extLst>
              <a:ext uri="{FF2B5EF4-FFF2-40B4-BE49-F238E27FC236}">
                <a16:creationId xmlns:a16="http://schemas.microsoft.com/office/drawing/2014/main" id="{15C35506-BB4E-3204-59DF-110DB42AC03A}"/>
              </a:ext>
            </a:extLst>
          </p:cNvPr>
          <p:cNvCxnSpPr>
            <a:cxnSpLocks/>
            <a:stCxn id="67" idx="2"/>
            <a:endCxn id="15" idx="0"/>
          </p:cNvCxnSpPr>
          <p:nvPr/>
        </p:nvCxnSpPr>
        <p:spPr>
          <a:xfrm>
            <a:off x="5488941" y="1201865"/>
            <a:ext cx="5581" cy="3007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1">
            <a:extLst>
              <a:ext uri="{FF2B5EF4-FFF2-40B4-BE49-F238E27FC236}">
                <a16:creationId xmlns:a16="http://schemas.microsoft.com/office/drawing/2014/main" id="{FE2C0AF0-A313-BC72-82FB-B61C15A70937}"/>
              </a:ext>
            </a:extLst>
          </p:cNvPr>
          <p:cNvSpPr/>
          <p:nvPr/>
        </p:nvSpPr>
        <p:spPr>
          <a:xfrm>
            <a:off x="174171" y="162685"/>
            <a:ext cx="1549577" cy="23305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Bilaga 3</a:t>
            </a:r>
          </a:p>
        </p:txBody>
      </p:sp>
    </p:spTree>
    <p:extLst>
      <p:ext uri="{BB962C8B-B14F-4D97-AF65-F5344CB8AC3E}">
        <p14:creationId xmlns:p14="http://schemas.microsoft.com/office/powerpoint/2010/main" val="3828407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Blå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4349</TotalTime>
  <Words>531</Words>
  <Application>Microsoft Office PowerPoint</Application>
  <PresentationFormat>Bredbild</PresentationFormat>
  <Paragraphs>99</Paragraphs>
  <Slides>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Roboto Light</vt:lpstr>
      <vt:lpstr>Office-tema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Rosenberg Rebecca - KF</dc:creator>
  <cp:lastModifiedBy>Rosenberg Rebecca - KF</cp:lastModifiedBy>
  <cp:revision>10</cp:revision>
  <dcterms:created xsi:type="dcterms:W3CDTF">2024-08-15T08:11:58Z</dcterms:created>
  <dcterms:modified xsi:type="dcterms:W3CDTF">2024-08-26T10:32:12Z</dcterms:modified>
</cp:coreProperties>
</file>