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6"/>
  </p:notesMasterIdLst>
  <p:sldIdLst>
    <p:sldId id="274" r:id="rId2"/>
    <p:sldId id="276" r:id="rId3"/>
    <p:sldId id="275" r:id="rId4"/>
    <p:sldId id="27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lin Roger - AMF" initials="WR-A" lastIdx="3" clrIdx="0">
    <p:extLst>
      <p:ext uri="{19B8F6BF-5375-455C-9EA6-DF929625EA0E}">
        <p15:presenceInfo xmlns:p15="http://schemas.microsoft.com/office/powerpoint/2012/main" userId="S-1-5-21-3462171308-830565256-3066337160-223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4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C8EE6-800F-4A69-8055-430D153A17A4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7E9C3-7C30-4DCC-B023-F1C722E288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2749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 smtClean="0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68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0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072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4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4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6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23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4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3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1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20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89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251770"/>
            <a:ext cx="10058400" cy="676176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MI i hösten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smtClean="0"/>
              <a:t>Värdestjärna</a:t>
            </a:r>
            <a:endParaRPr lang="sv-SE" b="1" dirty="0"/>
          </a:p>
        </p:txBody>
      </p:sp>
      <p:sp>
        <p:nvSpPr>
          <p:cNvPr id="4" name="7-uddig stjärna 3"/>
          <p:cNvSpPr/>
          <p:nvPr/>
        </p:nvSpPr>
        <p:spPr>
          <a:xfrm>
            <a:off x="3587930" y="2081349"/>
            <a:ext cx="4624248" cy="411044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5007426" y="1720818"/>
            <a:ext cx="178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Jobbtorget/Scala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2899954" y="2572770"/>
            <a:ext cx="1375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Jobbträning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6840580" y="6007128"/>
            <a:ext cx="256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Näringsliv och Matchning</a:t>
            </a:r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7667896" y="2572770"/>
            <a:ext cx="2151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Arbete och studier 1</a:t>
            </a:r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1563186" y="4524051"/>
            <a:ext cx="209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Arbete och studier 2</a:t>
            </a:r>
            <a:endParaRPr lang="sv-SE" dirty="0"/>
          </a:p>
        </p:txBody>
      </p:sp>
      <p:sp>
        <p:nvSpPr>
          <p:cNvPr id="10" name="textruta 9"/>
          <p:cNvSpPr txBox="1"/>
          <p:nvPr/>
        </p:nvSpPr>
        <p:spPr>
          <a:xfrm>
            <a:off x="8122918" y="4526254"/>
            <a:ext cx="178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Kart. och Sam. 2</a:t>
            </a:r>
            <a:endParaRPr lang="sv-SE" dirty="0"/>
          </a:p>
        </p:txBody>
      </p:sp>
      <p:sp>
        <p:nvSpPr>
          <p:cNvPr id="11" name="textruta 10"/>
          <p:cNvSpPr txBox="1"/>
          <p:nvPr/>
        </p:nvSpPr>
        <p:spPr>
          <a:xfrm>
            <a:off x="3222169" y="5998327"/>
            <a:ext cx="178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Kart. och Sam. 1</a:t>
            </a:r>
            <a:endParaRPr lang="sv-SE" dirty="0"/>
          </a:p>
        </p:txBody>
      </p:sp>
      <p:sp>
        <p:nvSpPr>
          <p:cNvPr id="12" name="textruta 11"/>
          <p:cNvSpPr txBox="1"/>
          <p:nvPr/>
        </p:nvSpPr>
        <p:spPr>
          <a:xfrm>
            <a:off x="4010296" y="2848188"/>
            <a:ext cx="38535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”Att korta vägen till självförsörjning…”</a:t>
            </a:r>
          </a:p>
          <a:p>
            <a:pPr algn="ctr"/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Genom</a:t>
            </a:r>
            <a:endParaRPr lang="sv-SE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v-SE" dirty="0"/>
              <a:t>Informationsutbyte utifrån medarbetarnas erfarenhet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v-SE" dirty="0"/>
              <a:t>Utveckla internsamverkan inom </a:t>
            </a:r>
            <a:r>
              <a:rPr lang="sv-SE" dirty="0" smtClean="0"/>
              <a:t>AMF/AM</a:t>
            </a:r>
            <a:endParaRPr lang="sv-SE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v-SE" dirty="0"/>
              <a:t>Ärendedialog utifrån metoder</a:t>
            </a:r>
          </a:p>
          <a:p>
            <a:endParaRPr lang="sv-SE" dirty="0"/>
          </a:p>
        </p:txBody>
      </p:sp>
      <p:sp>
        <p:nvSpPr>
          <p:cNvPr id="17" name="textruta 16"/>
          <p:cNvSpPr txBox="1"/>
          <p:nvPr/>
        </p:nvSpPr>
        <p:spPr>
          <a:xfrm>
            <a:off x="6546457" y="2239796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5307872" y="6048894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extruta 20"/>
          <p:cNvSpPr txBox="1"/>
          <p:nvPr/>
        </p:nvSpPr>
        <p:spPr>
          <a:xfrm>
            <a:off x="4158339" y="2257290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ruta 21"/>
          <p:cNvSpPr txBox="1"/>
          <p:nvPr/>
        </p:nvSpPr>
        <p:spPr>
          <a:xfrm>
            <a:off x="3457303" y="5206010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ruta 22"/>
          <p:cNvSpPr txBox="1"/>
          <p:nvPr/>
        </p:nvSpPr>
        <p:spPr>
          <a:xfrm>
            <a:off x="7256620" y="5191865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7707079" y="3544102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textruta 24"/>
          <p:cNvSpPr txBox="1"/>
          <p:nvPr/>
        </p:nvSpPr>
        <p:spPr>
          <a:xfrm>
            <a:off x="3032754" y="3548340"/>
            <a:ext cx="110163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chemeClr val="accent2">
                    <a:lumMod val="75000"/>
                  </a:schemeClr>
                </a:solidFill>
              </a:rPr>
              <a:t>Självstyrande grupper</a:t>
            </a:r>
            <a:endParaRPr lang="sv-SE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Högerböjd pil 29"/>
          <p:cNvSpPr/>
          <p:nvPr/>
        </p:nvSpPr>
        <p:spPr>
          <a:xfrm>
            <a:off x="1271016" y="2257290"/>
            <a:ext cx="1051560" cy="36118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31" name="Högerböjd pil 30"/>
          <p:cNvSpPr/>
          <p:nvPr/>
        </p:nvSpPr>
        <p:spPr>
          <a:xfrm rot="10603146">
            <a:off x="10080842" y="2292431"/>
            <a:ext cx="1051560" cy="36118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80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33412"/>
            <a:ext cx="866775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25958" y="5295183"/>
            <a:ext cx="3024187" cy="358775"/>
          </a:xfrm>
          <a:prstGeom prst="rect">
            <a:avLst/>
          </a:prstGeom>
          <a:noFill/>
          <a:ln w="28575" algn="in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98532" y="1262933"/>
            <a:ext cx="1295401" cy="20637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Atmosfären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25507" y="2413871"/>
            <a:ext cx="1296988" cy="43338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Etablera kontakt och relation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525507" y="5726983"/>
            <a:ext cx="1296988" cy="20637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Resonera om ämnet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515982" y="4364908"/>
            <a:ext cx="1296988" cy="207963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Be om lov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566782" y="3148883"/>
            <a:ext cx="1296988" cy="50482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anose="02020603050405020304" pitchFamily="18" charset="0"/>
              </a:rPr>
              <a:t>Kom överens om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anose="02020603050405020304" pitchFamily="18" charset="0"/>
              </a:rPr>
              <a:t>ämnet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22495" y="1275633"/>
            <a:ext cx="143986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Klientcentrerat, argumentationsförbud, u-e-u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857420" y="2437683"/>
            <a:ext cx="14398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Spegla och sammanfatta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806620" y="4272833"/>
            <a:ext cx="12969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...är det ok att vi pratar om...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857420" y="3250483"/>
            <a:ext cx="12969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anose="02020603050405020304" pitchFamily="18" charset="0"/>
              </a:rPr>
              <a:t>Klienten väljer ämnet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822495" y="5726983"/>
            <a:ext cx="1295400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Sammanfattningar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301545" y="5726983"/>
            <a:ext cx="12969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Speglingar,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reflektioner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1271382" y="3199683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anose="02020603050405020304" pitchFamily="18" charset="0"/>
              </a:rPr>
              <a:t>Menyagenda, olika tema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220582" y="4272833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Benämn temat och be om acceptans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1230107" y="241387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Bekräftande och accepterande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1265032" y="1262933"/>
            <a:ext cx="1296988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Empatisk lyssnande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845095" y="578720"/>
            <a:ext cx="1439863" cy="423863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Använd beredskap till förändring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989558" y="3206033"/>
            <a:ext cx="1439862" cy="39687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När det är lämpligt,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diskutera metoder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6845095" y="1910633"/>
            <a:ext cx="1439863" cy="32385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Gå vidare till säkerhet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6845095" y="1262933"/>
            <a:ext cx="1439863" cy="468313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Gå vidare med VAS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skalan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6918120" y="5726983"/>
            <a:ext cx="1439863" cy="5175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Diskrepans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6918120" y="4071221"/>
            <a:ext cx="1439863" cy="431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Ambivalens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5549695" y="578720"/>
            <a:ext cx="129540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Hur beredd är klienten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7997620" y="669208"/>
            <a:ext cx="2630488" cy="304800"/>
          </a:xfrm>
          <a:prstGeom prst="rect">
            <a:avLst/>
          </a:prstGeom>
          <a:gradFill rotWithShape="1">
            <a:gsLst>
              <a:gs pos="0">
                <a:srgbClr val="993300"/>
              </a:gs>
              <a:gs pos="100000">
                <a:srgbClr val="008000"/>
              </a:gs>
            </a:gsLst>
            <a:lin ang="0" scaled="1"/>
          </a:gra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7997620" y="669208"/>
            <a:ext cx="2625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Inte beredd       Osäker/tveksam          Beredd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8284958" y="1262933"/>
            <a:ext cx="1728787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Lyssna och fråga: Berätta vad som gör det så pass viktigt?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5333795" y="1262933"/>
            <a:ext cx="143986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6633CC"/>
                </a:solidFill>
                <a:effectLst/>
                <a:latin typeface="Times New Roman" panose="02020603050405020304" pitchFamily="18" charset="0"/>
              </a:rPr>
              <a:t>Hur viktig är förändringen? 0-10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333795" y="1910633"/>
            <a:ext cx="14398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Hur säker är du på att lyckas? 0-10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6270420" y="2270996"/>
            <a:ext cx="143986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Lyssna, reflektera självmotiverande yttringar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7710283" y="2342433"/>
            <a:ext cx="14398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Vad behövs för att du ska säga högre tal?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8284958" y="1910633"/>
            <a:ext cx="17287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Varför säger du x och inte  y?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8429420" y="3206033"/>
            <a:ext cx="1584325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Klientcentrerat, argumentationsförbud, u-e-u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5549695" y="3206033"/>
            <a:ext cx="143986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anose="02020603050405020304" pitchFamily="18" charset="0"/>
              </a:rPr>
              <a:t>Fråga: Hur?På vilket sätt? U-E-U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5478258" y="4071221"/>
            <a:ext cx="1439862" cy="10795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Ambivalensslalom: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Situationen nu, det goda...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Situationen nu, det mindre goda...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8357983" y="4071221"/>
            <a:ext cx="1655762" cy="10795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Om du skulle förändra? Vad skulle du sakna?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0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Om du skulle förändra? Vad skulle kunna bli bättre?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6918120" y="4503021"/>
            <a:ext cx="1439863" cy="711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Stor sammanfattning: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Vad tänker du om detta?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Vad känns viktigast för dig just nu?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6197395" y="5295183"/>
            <a:ext cx="309562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Ambivalens och diskrepanssamtal bör undvikas när klienten bedöms vara i psykisk obalans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598532" y="578720"/>
            <a:ext cx="1295401" cy="207963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Samtalsförlopp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3173208" y="1478833"/>
            <a:ext cx="0" cy="935038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7565820" y="1694733"/>
            <a:ext cx="0" cy="2159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7565820" y="974008"/>
            <a:ext cx="0" cy="28892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3173208" y="669208"/>
            <a:ext cx="0" cy="59372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3173208" y="4526833"/>
            <a:ext cx="0" cy="120015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3173208" y="3421933"/>
            <a:ext cx="0" cy="93662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>
            <a:off x="3173208" y="2847258"/>
            <a:ext cx="0" cy="35877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7637258" y="2197971"/>
            <a:ext cx="0" cy="1008062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7637258" y="3566396"/>
            <a:ext cx="0" cy="50482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3173208" y="5942883"/>
            <a:ext cx="0" cy="360363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3173208" y="6303246"/>
            <a:ext cx="2160587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 flipV="1">
            <a:off x="5333795" y="399333"/>
            <a:ext cx="0" cy="5903913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>
            <a:off x="5333795" y="399333"/>
            <a:ext cx="2160588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7494383" y="399333"/>
            <a:ext cx="0" cy="179387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8357983" y="5726983"/>
            <a:ext cx="2087562" cy="7334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Skapa diskrepans genom att låta klienten beskriva viktiga värderingar och jämför sedan med hur problembeteendet inverkar på dessa.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Text Box 55"/>
          <p:cNvSpPr txBox="1">
            <a:spLocks noChangeArrowheads="1"/>
          </p:cNvSpPr>
          <p:nvPr/>
        </p:nvSpPr>
        <p:spPr bwMode="auto">
          <a:xfrm>
            <a:off x="5478258" y="5726983"/>
            <a:ext cx="1439862" cy="5762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Skillnad mellan hur man har det och hur man önskar att  man hade det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Text Box 56"/>
          <p:cNvSpPr txBox="1">
            <a:spLocks noChangeArrowheads="1"/>
          </p:cNvSpPr>
          <p:nvPr/>
        </p:nvSpPr>
        <p:spPr bwMode="auto">
          <a:xfrm>
            <a:off x="923719" y="53258"/>
            <a:ext cx="44100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 samtalsmanual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7"/>
          <p:cNvSpPr>
            <a:spLocks noChangeArrowheads="1"/>
          </p:cNvSpPr>
          <p:nvPr/>
        </p:nvSpPr>
        <p:spPr bwMode="auto">
          <a:xfrm>
            <a:off x="1855900" y="6540577"/>
            <a:ext cx="8229600" cy="2746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92D050"/>
              </a:gs>
            </a:gsLst>
            <a:lin ang="0" scaled="1"/>
          </a:gra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0" name="Text Box 58"/>
          <p:cNvSpPr txBox="1">
            <a:spLocks noChangeArrowheads="1"/>
          </p:cNvSpPr>
          <p:nvPr/>
        </p:nvSpPr>
        <p:spPr bwMode="auto">
          <a:xfrm>
            <a:off x="1840818" y="6552483"/>
            <a:ext cx="8259763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1                       2                       3                       4                        5                        6                        7                        8                       9                        10               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89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236099" y="1380408"/>
            <a:ext cx="8837613" cy="630238"/>
          </a:xfrm>
          <a:prstGeom prst="rect">
            <a:avLst/>
          </a:prstGeom>
          <a:gradFill rotWithShape="1">
            <a:gsLst>
              <a:gs pos="0">
                <a:srgbClr val="993300"/>
              </a:gs>
              <a:gs pos="100000">
                <a:srgbClr val="008000"/>
              </a:gs>
            </a:gsLst>
            <a:lin ang="0" scaled="1"/>
          </a:gra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4674" y="1512171"/>
            <a:ext cx="8805863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Inte beredd                                                   Osäker/tveksam                                                            Beredd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36" y="2010646"/>
            <a:ext cx="2436813" cy="395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61499" y="6206408"/>
            <a:ext cx="2935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Stor sammanfattning: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Vad tänker du nu om detta?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1432949" y="435845"/>
            <a:ext cx="1890713" cy="884238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349062" y="75483"/>
            <a:ext cx="1889125" cy="884237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220724" y="443783"/>
            <a:ext cx="1889125" cy="884238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7113024" y="70720"/>
            <a:ext cx="1889125" cy="884238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24" y="2020171"/>
            <a:ext cx="3052763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4582549" y="5993683"/>
            <a:ext cx="184150" cy="233363"/>
          </a:xfrm>
          <a:prstGeom prst="downArrow">
            <a:avLst>
              <a:gd name="adj1" fmla="val 50000"/>
              <a:gd name="adj2" fmla="val 31681"/>
            </a:avLst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6082737" y="5980983"/>
            <a:ext cx="182562" cy="233363"/>
          </a:xfrm>
          <a:prstGeom prst="downArrow">
            <a:avLst>
              <a:gd name="adj1" fmla="val 50000"/>
              <a:gd name="adj2" fmla="val 31957"/>
            </a:avLst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4179324" y="6230221"/>
            <a:ext cx="293687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Stor sammanfattning: Å ena sidan och Å andra sidan...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Vad tänker du om detta?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799" y="2016996"/>
            <a:ext cx="3371850" cy="154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74" y="3567983"/>
            <a:ext cx="3363913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5212787" y="70720"/>
            <a:ext cx="1382712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MENYAGENDA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7163824" y="5901608"/>
            <a:ext cx="309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            O              R               K          K2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</a:t>
            </a:r>
            <a:r>
              <a:rPr kumimoji="0" lang="sv-SE" altLang="sv-SE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Kropp</a:t>
            </a:r>
            <a:r>
              <a:rPr kumimoji="0" lang="sv-SE" altLang="sv-SE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</a:t>
            </a: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Återblick">
  <a:themeElements>
    <a:clrScheme name="Åter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Åter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Åter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6730</TotalTime>
  <Words>364</Words>
  <Application>Microsoft Office PowerPoint</Application>
  <PresentationFormat>Bredbild</PresentationFormat>
  <Paragraphs>81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Återblick</vt:lpstr>
      <vt:lpstr>MI i hösten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Välkomna!  Motorträff 2020 02 14</dc:title>
  <dc:creator>Welin Roger - AMF</dc:creator>
  <cp:lastModifiedBy>Welin Roger - AMF</cp:lastModifiedBy>
  <cp:revision>37</cp:revision>
  <dcterms:created xsi:type="dcterms:W3CDTF">2020-02-13T12:42:37Z</dcterms:created>
  <dcterms:modified xsi:type="dcterms:W3CDTF">2021-09-19T11:33:20Z</dcterms:modified>
</cp:coreProperties>
</file>