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098" r:id="rId8"/>
  </p:sldMasterIdLst>
  <p:notesMasterIdLst>
    <p:notesMasterId r:id="rId20"/>
  </p:notesMasterIdLst>
  <p:handoutMasterIdLst>
    <p:handoutMasterId r:id="rId21"/>
  </p:handoutMasterIdLst>
  <p:sldIdLst>
    <p:sldId id="973" r:id="rId9"/>
    <p:sldId id="1008" r:id="rId10"/>
    <p:sldId id="1010" r:id="rId11"/>
    <p:sldId id="1012" r:id="rId12"/>
    <p:sldId id="1011" r:id="rId13"/>
    <p:sldId id="1018" r:id="rId14"/>
    <p:sldId id="1013" r:id="rId15"/>
    <p:sldId id="1014" r:id="rId16"/>
    <p:sldId id="1015" r:id="rId17"/>
    <p:sldId id="1016" r:id="rId18"/>
    <p:sldId id="1017" r:id="rId19"/>
  </p:sldIdLst>
  <p:sldSz cx="12192000" cy="6858000"/>
  <p:notesSz cx="6858000" cy="9144000"/>
  <p:embeddedFontLst>
    <p:embeddedFont>
      <p:font typeface="Helsingborg Sans" panose="020B0604020202020204" charset="0"/>
      <p:regular r:id="rId22"/>
      <p:bold r:id="rId23"/>
    </p:embeddedFont>
    <p:embeddedFont>
      <p:font typeface="Helsingborg Sans Light" panose="020B0604020202020204" charset="0"/>
      <p:regular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002060"/>
    <a:srgbClr val="DFECF8"/>
    <a:srgbClr val="E35205"/>
    <a:srgbClr val="FFDCE4"/>
    <a:srgbClr val="FFEEF3"/>
    <a:srgbClr val="F6F4F0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84076" autoAdjust="0"/>
  </p:normalViewPr>
  <p:slideViewPr>
    <p:cSldViewPr snapToGrid="0">
      <p:cViewPr varScale="1">
        <p:scale>
          <a:sx n="56" d="100"/>
          <a:sy n="56" d="100"/>
        </p:scale>
        <p:origin x="1040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.hbgadm.hbgstad.se\Gemensam\Arbetsmarknadsf&#246;rvaltningen\Support\Gemensam\Controllergruppen\Nyckeltal%20-%20uppdateras%20m&#229;nadsvis\2024\2024%2004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563679540057494"/>
          <c:y val="6.4046579330422126E-2"/>
          <c:w val="0.73328010469279581"/>
          <c:h val="0.67218466687297274"/>
        </c:manualLayout>
      </c:layout>
      <c:lineChart>
        <c:grouping val="standard"/>
        <c:varyColors val="0"/>
        <c:ser>
          <c:idx val="0"/>
          <c:order val="0"/>
          <c:tx>
            <c:strRef>
              <c:f>Arbetslöshet!$C$3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000ECE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0079027111987713E-2"/>
                  <c:y val="-5.324010027584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7E-4DBC-89AC-AC71EAB12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Arbetslöshet!$B$80:$B$92</c:f>
              <c:strCache>
                <c:ptCount val="13"/>
                <c:pt idx="0">
                  <c:v>apr</c:v>
                </c:pt>
                <c:pt idx="1">
                  <c:v>maj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</c:strCache>
            </c:strRef>
          </c:cat>
          <c:val>
            <c:numRef>
              <c:f>Arbetslöshet!$D$80:$D$92</c:f>
              <c:numCache>
                <c:formatCode>0.0%</c:formatCode>
                <c:ptCount val="13"/>
                <c:pt idx="0">
                  <c:v>9.9000000000000005E-2</c:v>
                </c:pt>
                <c:pt idx="1">
                  <c:v>9.7000000000000003E-2</c:v>
                </c:pt>
                <c:pt idx="2">
                  <c:v>9.8000000000000004E-2</c:v>
                </c:pt>
                <c:pt idx="3">
                  <c:v>0.1</c:v>
                </c:pt>
                <c:pt idx="4">
                  <c:v>0.10100000000000001</c:v>
                </c:pt>
                <c:pt idx="5">
                  <c:v>0.10199999999999999</c:v>
                </c:pt>
                <c:pt idx="6">
                  <c:v>0.10199999999999999</c:v>
                </c:pt>
                <c:pt idx="7">
                  <c:v>0.104</c:v>
                </c:pt>
                <c:pt idx="8">
                  <c:v>0.107</c:v>
                </c:pt>
                <c:pt idx="9">
                  <c:v>0.109</c:v>
                </c:pt>
                <c:pt idx="10">
                  <c:v>0.111</c:v>
                </c:pt>
                <c:pt idx="11">
                  <c:v>0.11</c:v>
                </c:pt>
                <c:pt idx="12">
                  <c:v>0.107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7E-4DBC-89AC-AC71EAB1274B}"/>
            </c:ext>
          </c:extLst>
        </c:ser>
        <c:ser>
          <c:idx val="1"/>
          <c:order val="1"/>
          <c:tx>
            <c:strRef>
              <c:f>Arbetslöshet!$E$3</c:f>
              <c:strCache>
                <c:ptCount val="1"/>
                <c:pt idx="0">
                  <c:v>Skåne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2.2677811001972355E-2"/>
                  <c:y val="-3.5493400183894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B7E-4DBC-89AC-AC71EAB12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Arbetslöshet!$B$80:$B$92</c:f>
              <c:strCache>
                <c:ptCount val="13"/>
                <c:pt idx="0">
                  <c:v>apr</c:v>
                </c:pt>
                <c:pt idx="1">
                  <c:v>maj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</c:strCache>
            </c:strRef>
          </c:cat>
          <c:val>
            <c:numRef>
              <c:f>Arbetslöshet!$F$80:$F$92</c:f>
              <c:numCache>
                <c:formatCode>0.0%</c:formatCode>
                <c:ptCount val="13"/>
                <c:pt idx="0">
                  <c:v>8.2000000000000003E-2</c:v>
                </c:pt>
                <c:pt idx="1">
                  <c:v>8.2000000000000003E-2</c:v>
                </c:pt>
                <c:pt idx="2">
                  <c:v>8.3000000000000004E-2</c:v>
                </c:pt>
                <c:pt idx="3">
                  <c:v>8.5000000000000006E-2</c:v>
                </c:pt>
                <c:pt idx="4">
                  <c:v>8.5000000000000006E-2</c:v>
                </c:pt>
                <c:pt idx="5">
                  <c:v>8.5000000000000006E-2</c:v>
                </c:pt>
                <c:pt idx="6">
                  <c:v>8.5999999999999993E-2</c:v>
                </c:pt>
                <c:pt idx="7">
                  <c:v>8.6999999999999994E-2</c:v>
                </c:pt>
                <c:pt idx="8">
                  <c:v>0.09</c:v>
                </c:pt>
                <c:pt idx="9">
                  <c:v>0.09</c:v>
                </c:pt>
                <c:pt idx="10">
                  <c:v>9.0999999999999998E-2</c:v>
                </c:pt>
                <c:pt idx="11">
                  <c:v>0.09</c:v>
                </c:pt>
                <c:pt idx="12">
                  <c:v>8.7999999999999995E-2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7E-4DBC-89AC-AC71EAB1274B}"/>
            </c:ext>
          </c:extLst>
        </c:ser>
        <c:ser>
          <c:idx val="2"/>
          <c:order val="2"/>
          <c:tx>
            <c:strRef>
              <c:f>Arbetslöshet!$G$3</c:f>
              <c:strCache>
                <c:ptCount val="1"/>
                <c:pt idx="0">
                  <c:v> Riket</c:v>
                </c:pt>
              </c:strCache>
            </c:strRef>
          </c:tx>
          <c:spPr>
            <a:ln w="28575" cap="rnd">
              <a:solidFill>
                <a:srgbClr val="00843D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0079027111987713E-2"/>
                  <c:y val="-4.7324533578526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7E-4DBC-89AC-AC71EAB1274B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Arbetslöshet!$B$80:$B$92</c:f>
              <c:strCache>
                <c:ptCount val="13"/>
                <c:pt idx="0">
                  <c:v>apr</c:v>
                </c:pt>
                <c:pt idx="1">
                  <c:v>maj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okt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</c:strCache>
            </c:strRef>
          </c:cat>
          <c:val>
            <c:numRef>
              <c:f>Arbetslöshet!$H$80:$H$92</c:f>
              <c:numCache>
                <c:formatCode>0.0%</c:formatCode>
                <c:ptCount val="13"/>
                <c:pt idx="0">
                  <c:v>6.3E-2</c:v>
                </c:pt>
                <c:pt idx="1">
                  <c:v>6.0999999999999999E-2</c:v>
                </c:pt>
                <c:pt idx="2">
                  <c:v>6.2E-2</c:v>
                </c:pt>
                <c:pt idx="3">
                  <c:v>6.3E-2</c:v>
                </c:pt>
                <c:pt idx="4">
                  <c:v>6.4000000000000001E-2</c:v>
                </c:pt>
                <c:pt idx="5">
                  <c:v>6.4000000000000001E-2</c:v>
                </c:pt>
                <c:pt idx="6">
                  <c:v>6.4000000000000001E-2</c:v>
                </c:pt>
                <c:pt idx="7">
                  <c:v>6.5000000000000002E-2</c:v>
                </c:pt>
                <c:pt idx="8">
                  <c:v>6.7000000000000004E-2</c:v>
                </c:pt>
                <c:pt idx="9">
                  <c:v>6.8000000000000005E-2</c:v>
                </c:pt>
                <c:pt idx="10">
                  <c:v>6.8832000000000004E-2</c:v>
                </c:pt>
                <c:pt idx="11">
                  <c:v>6.7000000000000004E-2</c:v>
                </c:pt>
                <c:pt idx="12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7E-4DBC-89AC-AC71EAB12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At val="0"/>
        <c:auto val="1"/>
        <c:lblAlgn val="ctr"/>
        <c:lblOffset val="100"/>
        <c:noMultiLvlLbl val="1"/>
      </c:catAx>
      <c:valAx>
        <c:axId val="412053224"/>
        <c:scaling>
          <c:orientation val="minMax"/>
          <c:max val="0.12000000000000001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6143790849673203E-2"/>
              <c:y val="0.37762037387247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1B365D"/>
      </a:solidFill>
      <a:round/>
    </a:ln>
    <a:effectLst/>
  </c:spPr>
  <c:txPr>
    <a:bodyPr/>
    <a:lstStyle/>
    <a:p>
      <a:pPr>
        <a:defRPr sz="1100"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bistånd'!$E$93:$M$93,'Ekonomiskt bistånd'!$B$90:$E$90)</c:f>
              <c:numCache>
                <c:formatCode>0</c:formatCode>
                <c:ptCount val="13"/>
                <c:pt idx="0">
                  <c:v>136</c:v>
                </c:pt>
                <c:pt idx="1">
                  <c:v>205</c:v>
                </c:pt>
                <c:pt idx="2">
                  <c:v>208</c:v>
                </c:pt>
                <c:pt idx="3">
                  <c:v>210</c:v>
                </c:pt>
                <c:pt idx="4">
                  <c:v>198</c:v>
                </c:pt>
                <c:pt idx="5">
                  <c:v>183</c:v>
                </c:pt>
                <c:pt idx="6">
                  <c:v>242</c:v>
                </c:pt>
                <c:pt idx="7">
                  <c:v>214</c:v>
                </c:pt>
                <c:pt idx="8">
                  <c:v>208</c:v>
                </c:pt>
                <c:pt idx="9" formatCode="General">
                  <c:v>259</c:v>
                </c:pt>
                <c:pt idx="10" formatCode="General">
                  <c:v>219</c:v>
                </c:pt>
                <c:pt idx="11" formatCode="General">
                  <c:v>182</c:v>
                </c:pt>
                <c:pt idx="12" formatCode="General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53-4A5F-8CA5-C6F9D6CF8CDA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bistånd'!$E$94:$M$94,'Ekonomiskt bistånd'!$B$91:$E$91)</c:f>
              <c:numCache>
                <c:formatCode>0</c:formatCode>
                <c:ptCount val="13"/>
                <c:pt idx="0">
                  <c:v>146</c:v>
                </c:pt>
                <c:pt idx="1">
                  <c:v>199</c:v>
                </c:pt>
                <c:pt idx="2">
                  <c:v>207</c:v>
                </c:pt>
                <c:pt idx="3">
                  <c:v>191</c:v>
                </c:pt>
                <c:pt idx="4">
                  <c:v>291</c:v>
                </c:pt>
                <c:pt idx="5">
                  <c:v>224</c:v>
                </c:pt>
                <c:pt idx="6">
                  <c:v>202</c:v>
                </c:pt>
                <c:pt idx="7">
                  <c:v>224</c:v>
                </c:pt>
                <c:pt idx="8">
                  <c:v>213</c:v>
                </c:pt>
                <c:pt idx="9" formatCode="General">
                  <c:v>254</c:v>
                </c:pt>
                <c:pt idx="10" formatCode="General">
                  <c:v>194</c:v>
                </c:pt>
                <c:pt idx="11" formatCode="General">
                  <c:v>172</c:v>
                </c:pt>
                <c:pt idx="12" formatCode="General">
                  <c:v>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53-4A5F-8CA5-C6F9D6CF8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265329207586419E-2"/>
          <c:y val="4.1329357975482477E-2"/>
          <c:w val="0.9150979864890626"/>
          <c:h val="0.66848720946566076"/>
        </c:manualLayout>
      </c:layout>
      <c:lineChart>
        <c:grouping val="standard"/>
        <c:varyColors val="0"/>
        <c:ser>
          <c:idx val="1"/>
          <c:order val="0"/>
          <c:tx>
            <c:strRef>
              <c:f>'Ekonomiskt bistånd'!$A$36</c:f>
              <c:strCache>
                <c:ptCount val="1"/>
                <c:pt idx="0">
                  <c:v>Biståndsindivider 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bistånd'!$E$38:$M$38,'Ekonomiskt bistånd'!$B$37:$E$37)</c:f>
              <c:numCache>
                <c:formatCode>General</c:formatCode>
                <c:ptCount val="13"/>
                <c:pt idx="0">
                  <c:v>2397</c:v>
                </c:pt>
                <c:pt idx="1">
                  <c:v>2390</c:v>
                </c:pt>
                <c:pt idx="2">
                  <c:v>2399</c:v>
                </c:pt>
                <c:pt idx="3">
                  <c:v>2384</c:v>
                </c:pt>
                <c:pt idx="4">
                  <c:v>2333</c:v>
                </c:pt>
                <c:pt idx="5">
                  <c:v>2309</c:v>
                </c:pt>
                <c:pt idx="6">
                  <c:v>2306</c:v>
                </c:pt>
                <c:pt idx="7">
                  <c:v>2330</c:v>
                </c:pt>
                <c:pt idx="8">
                  <c:v>2371</c:v>
                </c:pt>
                <c:pt idx="9">
                  <c:v>2392</c:v>
                </c:pt>
                <c:pt idx="10">
                  <c:v>2359</c:v>
                </c:pt>
                <c:pt idx="11">
                  <c:v>2368</c:v>
                </c:pt>
                <c:pt idx="12">
                  <c:v>2330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D6-415F-8699-57C8D1CF936D}"/>
            </c:ext>
          </c:extLst>
        </c:ser>
        <c:ser>
          <c:idx val="0"/>
          <c:order val="1"/>
          <c:tx>
            <c:strRef>
              <c:f>'Ekonomiskt bistånd'!$A$42</c:f>
              <c:strCache>
                <c:ptCount val="1"/>
                <c:pt idx="0">
                  <c:v>Invånare med guide</c:v>
                </c:pt>
              </c:strCache>
            </c:strRef>
          </c:tx>
          <c:spPr>
            <a:ln w="28575" cap="rnd">
              <a:solidFill>
                <a:srgbClr val="DA291C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bistånd'!$E$44:$M$44,'Ekonomiskt bistånd'!$B$43:$E$43)</c:f>
              <c:numCache>
                <c:formatCode>General</c:formatCode>
                <c:ptCount val="13"/>
                <c:pt idx="0">
                  <c:v>2632</c:v>
                </c:pt>
                <c:pt idx="1">
                  <c:v>2638</c:v>
                </c:pt>
                <c:pt idx="2">
                  <c:v>2617</c:v>
                </c:pt>
                <c:pt idx="3" formatCode="0">
                  <c:v>2573</c:v>
                </c:pt>
                <c:pt idx="4" formatCode="0">
                  <c:v>2583</c:v>
                </c:pt>
                <c:pt idx="5">
                  <c:v>2559</c:v>
                </c:pt>
                <c:pt idx="6" formatCode="0">
                  <c:v>2545</c:v>
                </c:pt>
                <c:pt idx="7">
                  <c:v>2548</c:v>
                </c:pt>
                <c:pt idx="8">
                  <c:v>2549</c:v>
                </c:pt>
                <c:pt idx="9">
                  <c:v>2562</c:v>
                </c:pt>
                <c:pt idx="10">
                  <c:v>2562</c:v>
                </c:pt>
                <c:pt idx="11">
                  <c:v>2516</c:v>
                </c:pt>
                <c:pt idx="12">
                  <c:v>2539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D6-415F-8699-57C8D1CF9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02143"/>
        <c:axId val="48791327"/>
      </c:lineChart>
      <c:catAx>
        <c:axId val="488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791327"/>
        <c:crosses val="autoZero"/>
        <c:auto val="1"/>
        <c:lblAlgn val="ctr"/>
        <c:lblOffset val="100"/>
        <c:noMultiLvlLbl val="0"/>
      </c:catAx>
      <c:valAx>
        <c:axId val="48791327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802143"/>
        <c:crosses val="autoZero"/>
        <c:crossBetween val="between"/>
        <c:majorUnit val="1000"/>
        <c:min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1B365D"/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944196446045061E-2"/>
          <c:y val="0.12020888013998247"/>
          <c:w val="0.88827811393144473"/>
          <c:h val="0.6812218469109419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mars</c:v>
                </c:pt>
                <c:pt idx="1">
                  <c:v>april</c:v>
                </c:pt>
                <c:pt idx="2">
                  <c:v>maj</c:v>
                </c:pt>
                <c:pt idx="3">
                  <c:v>juni</c:v>
                </c:pt>
                <c:pt idx="4">
                  <c:v>juli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jan-24</c:v>
                </c:pt>
                <c:pt idx="11">
                  <c:v>feb</c:v>
                </c:pt>
                <c:pt idx="12">
                  <c:v>mars</c:v>
                </c:pt>
                <c:pt idx="13">
                  <c:v>april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501</c:v>
                </c:pt>
                <c:pt idx="1">
                  <c:v>513</c:v>
                </c:pt>
                <c:pt idx="2">
                  <c:v>532</c:v>
                </c:pt>
                <c:pt idx="3">
                  <c:v>425</c:v>
                </c:pt>
                <c:pt idx="4">
                  <c:v>295</c:v>
                </c:pt>
                <c:pt idx="5">
                  <c:v>462</c:v>
                </c:pt>
                <c:pt idx="6">
                  <c:v>506</c:v>
                </c:pt>
                <c:pt idx="7">
                  <c:v>513</c:v>
                </c:pt>
                <c:pt idx="8">
                  <c:v>513</c:v>
                </c:pt>
                <c:pt idx="9">
                  <c:v>463</c:v>
                </c:pt>
                <c:pt idx="10">
                  <c:v>470</c:v>
                </c:pt>
                <c:pt idx="11">
                  <c:v>528</c:v>
                </c:pt>
                <c:pt idx="12">
                  <c:v>545</c:v>
                </c:pt>
                <c:pt idx="13">
                  <c:v>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2-4B52-A2E5-28018D11E7FF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mars</c:v>
                </c:pt>
                <c:pt idx="1">
                  <c:v>april</c:v>
                </c:pt>
                <c:pt idx="2">
                  <c:v>maj</c:v>
                </c:pt>
                <c:pt idx="3">
                  <c:v>juni</c:v>
                </c:pt>
                <c:pt idx="4">
                  <c:v>juli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jan-24</c:v>
                </c:pt>
                <c:pt idx="11">
                  <c:v>feb</c:v>
                </c:pt>
                <c:pt idx="12">
                  <c:v>mars</c:v>
                </c:pt>
                <c:pt idx="13">
                  <c:v>april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2416</c:v>
                </c:pt>
                <c:pt idx="1">
                  <c:v>2178</c:v>
                </c:pt>
                <c:pt idx="2">
                  <c:v>2213</c:v>
                </c:pt>
                <c:pt idx="3">
                  <c:v>1855</c:v>
                </c:pt>
                <c:pt idx="4">
                  <c:v>1522</c:v>
                </c:pt>
                <c:pt idx="5">
                  <c:v>1891</c:v>
                </c:pt>
                <c:pt idx="6">
                  <c:v>1987</c:v>
                </c:pt>
                <c:pt idx="7">
                  <c:v>2212</c:v>
                </c:pt>
                <c:pt idx="8">
                  <c:v>2264</c:v>
                </c:pt>
                <c:pt idx="9">
                  <c:v>2066</c:v>
                </c:pt>
                <c:pt idx="10">
                  <c:v>1994</c:v>
                </c:pt>
                <c:pt idx="11">
                  <c:v>2158</c:v>
                </c:pt>
                <c:pt idx="12">
                  <c:v>2393</c:v>
                </c:pt>
                <c:pt idx="13">
                  <c:v>2225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82-4B52-A2E5-28018D11E7FF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mars</c:v>
                </c:pt>
                <c:pt idx="1">
                  <c:v>april</c:v>
                </c:pt>
                <c:pt idx="2">
                  <c:v>maj</c:v>
                </c:pt>
                <c:pt idx="3">
                  <c:v>juni</c:v>
                </c:pt>
                <c:pt idx="4">
                  <c:v>juli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jan-24</c:v>
                </c:pt>
                <c:pt idx="11">
                  <c:v>feb</c:v>
                </c:pt>
                <c:pt idx="12">
                  <c:v>mars</c:v>
                </c:pt>
                <c:pt idx="13">
                  <c:v>april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1096</c:v>
                </c:pt>
                <c:pt idx="1">
                  <c:v>1072</c:v>
                </c:pt>
                <c:pt idx="2">
                  <c:v>1079</c:v>
                </c:pt>
                <c:pt idx="3">
                  <c:v>1020</c:v>
                </c:pt>
                <c:pt idx="4">
                  <c:v>896</c:v>
                </c:pt>
                <c:pt idx="5">
                  <c:v>955</c:v>
                </c:pt>
                <c:pt idx="6">
                  <c:v>993</c:v>
                </c:pt>
                <c:pt idx="7">
                  <c:v>1021</c:v>
                </c:pt>
                <c:pt idx="8">
                  <c:v>1097</c:v>
                </c:pt>
                <c:pt idx="9">
                  <c:v>990</c:v>
                </c:pt>
                <c:pt idx="10">
                  <c:v>1041</c:v>
                </c:pt>
                <c:pt idx="11">
                  <c:v>1099</c:v>
                </c:pt>
                <c:pt idx="12">
                  <c:v>1096</c:v>
                </c:pt>
                <c:pt idx="13">
                  <c:v>1074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82-4B52-A2E5-28018D11E7FF}"/>
            </c:ext>
          </c:extLst>
        </c:ser>
        <c:ser>
          <c:idx val="3"/>
          <c:order val="3"/>
          <c:tx>
            <c:strRef>
              <c:f>Vuxenutbildning!$B$6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mars</c:v>
                </c:pt>
                <c:pt idx="1">
                  <c:v>april</c:v>
                </c:pt>
                <c:pt idx="2">
                  <c:v>maj</c:v>
                </c:pt>
                <c:pt idx="3">
                  <c:v>juni</c:v>
                </c:pt>
                <c:pt idx="4">
                  <c:v>juli</c:v>
                </c:pt>
                <c:pt idx="5">
                  <c:v>aug</c:v>
                </c:pt>
                <c:pt idx="6">
                  <c:v>sep</c:v>
                </c:pt>
                <c:pt idx="7">
                  <c:v>okt</c:v>
                </c:pt>
                <c:pt idx="8">
                  <c:v>nov</c:v>
                </c:pt>
                <c:pt idx="9">
                  <c:v>dec</c:v>
                </c:pt>
                <c:pt idx="10">
                  <c:v>jan-24</c:v>
                </c:pt>
                <c:pt idx="11">
                  <c:v>feb</c:v>
                </c:pt>
                <c:pt idx="12">
                  <c:v>mars</c:v>
                </c:pt>
                <c:pt idx="13">
                  <c:v>april</c:v>
                </c:pt>
              </c:strCache>
            </c:strRef>
          </c:cat>
          <c:val>
            <c:numRef>
              <c:f>Vuxenutbildning!$C$6:$P$6</c:f>
              <c:numCache>
                <c:formatCode>General</c:formatCode>
                <c:ptCount val="14"/>
                <c:pt idx="0">
                  <c:v>3616</c:v>
                </c:pt>
                <c:pt idx="1">
                  <c:v>3316</c:v>
                </c:pt>
                <c:pt idx="2">
                  <c:v>3352</c:v>
                </c:pt>
                <c:pt idx="3">
                  <c:v>2909</c:v>
                </c:pt>
                <c:pt idx="4">
                  <c:v>2389</c:v>
                </c:pt>
                <c:pt idx="5">
                  <c:v>2933</c:v>
                </c:pt>
                <c:pt idx="6">
                  <c:v>3146</c:v>
                </c:pt>
                <c:pt idx="7">
                  <c:v>3365</c:v>
                </c:pt>
                <c:pt idx="8">
                  <c:v>3466</c:v>
                </c:pt>
                <c:pt idx="9">
                  <c:v>3124</c:v>
                </c:pt>
                <c:pt idx="10">
                  <c:v>3354</c:v>
                </c:pt>
                <c:pt idx="11">
                  <c:v>3465</c:v>
                </c:pt>
                <c:pt idx="12">
                  <c:v>3622</c:v>
                </c:pt>
                <c:pt idx="13">
                  <c:v>3459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82-4B52-A2E5-28018D11E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438439095680482E-2"/>
          <c:y val="6.9478802704604936E-2"/>
          <c:w val="0.91172997342225404"/>
          <c:h val="0.448698347277110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'Ekonomiskt bistånd'!$A$63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bistånd'!$E$63:$M$63,'Ekonomiskt bistånd'!$B$52:$E$52)</c:f>
              <c:numCache>
                <c:formatCode>0</c:formatCode>
                <c:ptCount val="13"/>
                <c:pt idx="0">
                  <c:v>15</c:v>
                </c:pt>
                <c:pt idx="1">
                  <c:v>18</c:v>
                </c:pt>
                <c:pt idx="2">
                  <c:v>26</c:v>
                </c:pt>
                <c:pt idx="3">
                  <c:v>20</c:v>
                </c:pt>
                <c:pt idx="4">
                  <c:v>25</c:v>
                </c:pt>
                <c:pt idx="5" formatCode="General">
                  <c:v>22</c:v>
                </c:pt>
                <c:pt idx="6">
                  <c:v>27</c:v>
                </c:pt>
                <c:pt idx="7" formatCode="General">
                  <c:v>27</c:v>
                </c:pt>
                <c:pt idx="8" formatCode="General">
                  <c:v>28</c:v>
                </c:pt>
                <c:pt idx="9" formatCode="#,##0">
                  <c:v>37</c:v>
                </c:pt>
                <c:pt idx="10" formatCode="General">
                  <c:v>28</c:v>
                </c:pt>
                <c:pt idx="11" formatCode="General">
                  <c:v>21</c:v>
                </c:pt>
                <c:pt idx="1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F-4495-8322-CF2FCA1A6C37}"/>
            </c:ext>
          </c:extLst>
        </c:ser>
        <c:ser>
          <c:idx val="1"/>
          <c:order val="1"/>
          <c:tx>
            <c:strRef>
              <c:f>'Ekonomiskt bistånd'!$A$61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F0B32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bistånd'!$E$61:$M$61,'Ekonomiskt bistånd'!$B$50:$E$50)</c:f>
              <c:numCache>
                <c:formatCode>General</c:formatCode>
                <c:ptCount val="13"/>
                <c:pt idx="0">
                  <c:v>28</c:v>
                </c:pt>
                <c:pt idx="1">
                  <c:v>41</c:v>
                </c:pt>
                <c:pt idx="2">
                  <c:v>59</c:v>
                </c:pt>
                <c:pt idx="3">
                  <c:v>47</c:v>
                </c:pt>
                <c:pt idx="4">
                  <c:v>55</c:v>
                </c:pt>
                <c:pt idx="5">
                  <c:v>60</c:v>
                </c:pt>
                <c:pt idx="6">
                  <c:v>29</c:v>
                </c:pt>
                <c:pt idx="7">
                  <c:v>39</c:v>
                </c:pt>
                <c:pt idx="8">
                  <c:v>50</c:v>
                </c:pt>
                <c:pt idx="9">
                  <c:v>52</c:v>
                </c:pt>
                <c:pt idx="10">
                  <c:v>42</c:v>
                </c:pt>
                <c:pt idx="11">
                  <c:v>39</c:v>
                </c:pt>
                <c:pt idx="1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CF-4495-8322-CF2FCA1A6C37}"/>
            </c:ext>
          </c:extLst>
        </c:ser>
        <c:ser>
          <c:idx val="2"/>
          <c:order val="2"/>
          <c:tx>
            <c:strRef>
              <c:f>'Ekonomiskt bistånd'!$A$62</c:f>
              <c:strCache>
                <c:ptCount val="1"/>
                <c:pt idx="0">
                  <c:v>Studier 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bistånd'!$E$59:$M$60,'Ekonomiskt bistånd'!$B$48:$E$49)</c:f>
              <c:multiLvlStrCache>
                <c:ptCount val="13"/>
                <c:lvl>
                  <c:pt idx="0">
                    <c:v>apr</c:v>
                  </c:pt>
                  <c:pt idx="1">
                    <c:v>maj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okt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  <c:pt idx="12">
                    <c:v>apr</c:v>
                  </c:pt>
                </c:lvl>
                <c:lvl>
                  <c:pt idx="0">
                    <c:v>2023</c:v>
                  </c:pt>
                  <c:pt idx="9">
                    <c:v>2024</c:v>
                  </c:pt>
                </c:lvl>
              </c:multiLvlStrCache>
            </c:multiLvlStrRef>
          </c:cat>
          <c:val>
            <c:numRef>
              <c:f>('Ekonomiskt bistånd'!$E$62:$M$62,'Ekonomiskt bistånd'!$B$51:$E$51)</c:f>
              <c:numCache>
                <c:formatCode>General</c:formatCode>
                <c:ptCount val="13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21</c:v>
                </c:pt>
                <c:pt idx="5">
                  <c:v>26</c:v>
                </c:pt>
                <c:pt idx="6">
                  <c:v>12</c:v>
                </c:pt>
                <c:pt idx="7">
                  <c:v>24</c:v>
                </c:pt>
                <c:pt idx="8">
                  <c:v>13</c:v>
                </c:pt>
                <c:pt idx="9">
                  <c:v>9</c:v>
                </c:pt>
                <c:pt idx="10">
                  <c:v>10</c:v>
                </c:pt>
                <c:pt idx="11">
                  <c:v>14</c:v>
                </c:pt>
                <c:pt idx="1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CF-4495-8322-CF2FCA1A6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19190176"/>
        <c:axId val="1119188928"/>
      </c:barChart>
      <c:catAx>
        <c:axId val="11191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88928"/>
        <c:crosses val="autoZero"/>
        <c:auto val="1"/>
        <c:lblAlgn val="ctr"/>
        <c:lblOffset val="100"/>
        <c:noMultiLvlLbl val="0"/>
      </c:catAx>
      <c:valAx>
        <c:axId val="1119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'Ekonomiskt bistånd'!$B$73:$E$74</c:f>
              <c:multiLvlStrCache>
                <c:ptCount val="4"/>
                <c:lvl>
                  <c:pt idx="0">
                    <c:v>kv</c:v>
                  </c:pt>
                  <c:pt idx="1">
                    <c:v>m</c:v>
                  </c:pt>
                  <c:pt idx="2">
                    <c:v>kv </c:v>
                  </c:pt>
                  <c:pt idx="3">
                    <c:v>m</c:v>
                  </c:pt>
                </c:lvl>
                <c:lvl>
                  <c:pt idx="0">
                    <c:v>inrikes</c:v>
                  </c:pt>
                  <c:pt idx="2">
                    <c:v>utrikes </c:v>
                  </c:pt>
                </c:lvl>
              </c:multiLvlStrCache>
            </c:multiLvlStrRef>
          </c:cat>
          <c:val>
            <c:numRef>
              <c:f>'Ekonomiskt bistånd'!$B$75:$E$75</c:f>
              <c:numCache>
                <c:formatCode>#,##0</c:formatCode>
                <c:ptCount val="4"/>
                <c:pt idx="0">
                  <c:v>69</c:v>
                </c:pt>
                <c:pt idx="1">
                  <c:v>64</c:v>
                </c:pt>
                <c:pt idx="2">
                  <c:v>108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5C-4670-BEF5-0CAAFDAD3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606832"/>
        <c:axId val="914608472"/>
      </c:barChart>
      <c:catAx>
        <c:axId val="9146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8472"/>
        <c:crosses val="autoZero"/>
        <c:auto val="1"/>
        <c:lblAlgn val="ctr"/>
        <c:lblOffset val="100"/>
        <c:noMultiLvlLbl val="0"/>
      </c:catAx>
      <c:valAx>
        <c:axId val="91460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'Ekonomiskt bistånd'!$C$79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E352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bistånd'!$C$80:$C$84</c:f>
              <c:numCache>
                <c:formatCode>0</c:formatCode>
                <c:ptCount val="5"/>
                <c:pt idx="0">
                  <c:v>38</c:v>
                </c:pt>
                <c:pt idx="1">
                  <c:v>39</c:v>
                </c:pt>
                <c:pt idx="2">
                  <c:v>27</c:v>
                </c:pt>
                <c:pt idx="3">
                  <c:v>30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8F-43A2-91ED-E0DB3ED37747}"/>
            </c:ext>
          </c:extLst>
        </c:ser>
        <c:ser>
          <c:idx val="2"/>
          <c:order val="1"/>
          <c:tx>
            <c:strRef>
              <c:f>'Ekonomiskt bistånd'!$D$79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bistånd'!$D$80:$D$84</c:f>
              <c:numCache>
                <c:formatCode>0</c:formatCode>
                <c:ptCount val="5"/>
                <c:pt idx="0">
                  <c:v>13</c:v>
                </c:pt>
                <c:pt idx="1">
                  <c:v>13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8F-43A2-91ED-E0DB3ED37747}"/>
            </c:ext>
          </c:extLst>
        </c:ser>
        <c:ser>
          <c:idx val="0"/>
          <c:order val="2"/>
          <c:tx>
            <c:strRef>
              <c:f>'Ekonomiskt bistånd'!$B$79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bistånd'!$A$80:$A$84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bistånd'!$B$80:$B$84</c:f>
              <c:numCache>
                <c:formatCode>0</c:formatCode>
                <c:ptCount val="5"/>
                <c:pt idx="0">
                  <c:v>52</c:v>
                </c:pt>
                <c:pt idx="1">
                  <c:v>16</c:v>
                </c:pt>
                <c:pt idx="2">
                  <c:v>8</c:v>
                </c:pt>
                <c:pt idx="3">
                  <c:v>10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8F-43A2-91ED-E0DB3ED37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673816"/>
        <c:axId val="732667584"/>
      </c:barChart>
      <c:catAx>
        <c:axId val="7326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67584"/>
        <c:crosses val="autoZero"/>
        <c:auto val="1"/>
        <c:lblAlgn val="ctr"/>
        <c:lblOffset val="100"/>
        <c:noMultiLvlLbl val="0"/>
      </c:catAx>
      <c:valAx>
        <c:axId val="732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2024-05-23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2024-05-23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04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019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75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27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Positiva avslutsorsaker: Arbete, Studier, Annan ersättning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12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63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98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40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30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0" i="0" u="none" kern="100" cap="all" spc="80" baseline="0" noProof="0" dirty="0">
                <a:solidFill>
                  <a:schemeClr val="tx1"/>
                </a:solidFill>
                <a:latin typeface="Arial"/>
                <a:cs typeface="Arial"/>
              </a:rPr>
              <a:t>Arbetsmarknadsförvaltningen</a:t>
            </a: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7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885897"/>
            <a:ext cx="9296000" cy="747897"/>
          </a:xfrm>
        </p:spPr>
        <p:txBody>
          <a:bodyPr/>
          <a:lstStyle/>
          <a:p>
            <a:r>
              <a:rPr lang="sv-SE" dirty="0"/>
              <a:t>Månadsstatistik april 2024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Arbetsmarknadsförvaltningen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5378CF6-4756-4C72-774E-D73611539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Nämndens mål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281058"/>
              </p:ext>
            </p:extLst>
          </p:nvPr>
        </p:nvGraphicFramePr>
        <p:xfrm>
          <a:off x="864000" y="1989406"/>
          <a:ext cx="10880325" cy="2327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0424">
                  <a:extLst>
                    <a:ext uri="{9D8B030D-6E8A-4147-A177-3AD203B41FA5}">
                      <a16:colId xmlns:a16="http://schemas.microsoft.com/office/drawing/2014/main" val="1889669694"/>
                    </a:ext>
                  </a:extLst>
                </a:gridCol>
                <a:gridCol w="2086176">
                  <a:extLst>
                    <a:ext uri="{9D8B030D-6E8A-4147-A177-3AD203B41FA5}">
                      <a16:colId xmlns:a16="http://schemas.microsoft.com/office/drawing/2014/main" val="185187194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3938996643"/>
                    </a:ext>
                  </a:extLst>
                </a:gridCol>
                <a:gridCol w="1583176">
                  <a:extLst>
                    <a:ext uri="{9D8B030D-6E8A-4147-A177-3AD203B41FA5}">
                      <a16:colId xmlns:a16="http://schemas.microsoft.com/office/drawing/2014/main" val="3069490524"/>
                    </a:ext>
                  </a:extLst>
                </a:gridCol>
                <a:gridCol w="2028785">
                  <a:extLst>
                    <a:ext uri="{9D8B030D-6E8A-4147-A177-3AD203B41FA5}">
                      <a16:colId xmlns:a16="http://schemas.microsoft.com/office/drawing/2014/main" val="591229695"/>
                    </a:ext>
                  </a:extLst>
                </a:gridCol>
                <a:gridCol w="1805980">
                  <a:extLst>
                    <a:ext uri="{9D8B030D-6E8A-4147-A177-3AD203B41FA5}">
                      <a16:colId xmlns:a16="http://schemas.microsoft.com/office/drawing/2014/main" val="4153905318"/>
                    </a:ext>
                  </a:extLst>
                </a:gridCol>
              </a:tblGrid>
              <a:tr h="501297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Invånare som fullföljt yrkesutbildningsinsatser 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Avslutade individer till studier </a:t>
                      </a:r>
                      <a:r>
                        <a:rPr lang="sv-SE" sz="2000" b="0" i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(ack. från jan 2024)</a:t>
                      </a:r>
                      <a:endParaRPr lang="sv-SE" sz="2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av befolkning, 18-64 år, som erhållit ekonomiskt bistånd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0424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prognos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416675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825988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A960097-8397-62AD-2BEF-7D613D02D208}"/>
              </a:ext>
            </a:extLst>
          </p:cNvPr>
          <p:cNvSpPr txBox="1"/>
          <p:nvPr/>
        </p:nvSpPr>
        <p:spPr>
          <a:xfrm>
            <a:off x="7852410" y="4477190"/>
            <a:ext cx="4446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000000"/>
                </a:solidFill>
              </a:rPr>
              <a:t>Antal biståndsmottagare mar: 2 368 (+9)</a:t>
            </a:r>
          </a:p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5037" y="3451860"/>
            <a:ext cx="1437819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sz="1400" dirty="0" err="1">
                <a:solidFill>
                  <a:srgbClr val="000000"/>
                </a:solidFill>
                <a:latin typeface="Helsingborg Sans Light"/>
                <a:cs typeface="Helsingborg Sans Light"/>
              </a:rPr>
              <a:t>Utrikes</a:t>
            </a:r>
            <a:r>
              <a:rPr sz="1400" spc="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9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födda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7" name="object 138"/>
          <p:cNvSpPr txBox="1"/>
          <p:nvPr/>
        </p:nvSpPr>
        <p:spPr>
          <a:xfrm>
            <a:off x="925037" y="4736615"/>
            <a:ext cx="3063931" cy="921378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11516">
              <a:spcBef>
                <a:spcPts val="371"/>
              </a:spcBef>
            </a:pPr>
            <a:r>
              <a:rPr sz="816" b="1" u="sng" spc="-9" dirty="0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Notis!</a:t>
            </a:r>
            <a:endParaRPr sz="816" dirty="0">
              <a:latin typeface="Helsingborg Sans"/>
              <a:cs typeface="Helsingborg Sans"/>
            </a:endParaRPr>
          </a:p>
          <a:p>
            <a:pPr marL="11516" marR="55853">
              <a:spcBef>
                <a:spcPts val="222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anledning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pensionsåldern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Sverige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utökats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årsskiftet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2023,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utökar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också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Arbetsförmedlingen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åldersurvalet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månadsstatistiken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beräkningarna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andel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inskrivna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arbetslösa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Detta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innebär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åldersspannet,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publiceringen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månadsstatistik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för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januari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18" dirty="0">
                <a:solidFill>
                  <a:srgbClr val="231F20"/>
                </a:solidFill>
                <a:latin typeface="Roboto Light"/>
                <a:cs typeface="Roboto Light"/>
              </a:rPr>
              <a:t>2023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(vilket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sker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den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14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februari),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16–65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endParaRPr sz="635" dirty="0">
              <a:latin typeface="Roboto Light"/>
              <a:cs typeface="Roboto Light"/>
            </a:endParaRPr>
          </a:p>
          <a:p>
            <a:pPr marL="11516" marR="4607">
              <a:spcBef>
                <a:spcPts val="258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Observera</a:t>
            </a:r>
            <a:r>
              <a:rPr sz="635" spc="9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vid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jämförelser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eller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flera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bakåt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tiden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fortfarande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16–64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eftersom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dessa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uppgifter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baseras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på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redan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publicerad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statistik.</a:t>
            </a:r>
            <a:endParaRPr sz="635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59340" y="1957531"/>
            <a:ext cx="3585882" cy="42520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lnSpc>
                <a:spcPts val="1070"/>
              </a:lnSpc>
              <a:spcBef>
                <a:spcPts val="91"/>
              </a:spcBef>
            </a:pPr>
            <a:r>
              <a:rPr sz="1400" b="1" spc="-9" dirty="0" err="1">
                <a:solidFill>
                  <a:srgbClr val="000000"/>
                </a:solidFill>
                <a:latin typeface="Helsingborg Sans"/>
                <a:cs typeface="Helsingborg Sans"/>
              </a:rPr>
              <a:t>Arbetslöshet</a:t>
            </a:r>
            <a:b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</a:br>
            <a:endParaRPr sz="1400" dirty="0">
              <a:solidFill>
                <a:srgbClr val="000000"/>
              </a:solidFill>
              <a:latin typeface="Helsingborg Sans"/>
              <a:cs typeface="Helsingborg Sans"/>
            </a:endParaRPr>
          </a:p>
          <a:p>
            <a:pPr marL="11516" algn="ctr">
              <a:lnSpc>
                <a:spcPts val="852"/>
              </a:lnSpc>
            </a:pP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16–6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5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år,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lang="sv-SE"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april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3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–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april</a:t>
            </a:r>
            <a:r>
              <a:rPr sz="1400" spc="32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4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87789" y="2067933"/>
            <a:ext cx="3978433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Arbetslöshet i Helsingborg april 2024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098354"/>
              </p:ext>
            </p:extLst>
          </p:nvPr>
        </p:nvGraphicFramePr>
        <p:xfrm>
          <a:off x="6287831" y="2452940"/>
          <a:ext cx="5256469" cy="255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7EAF6E36-3B97-E3BF-AD26-33521F7DA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080299"/>
              </p:ext>
            </p:extLst>
          </p:nvPr>
        </p:nvGraphicFramePr>
        <p:xfrm>
          <a:off x="925037" y="2394172"/>
          <a:ext cx="4064000" cy="552450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415311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8950791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3361345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82560726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6442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2947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10,8% 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(+/-0)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022196"/>
                  </a:ext>
                </a:extLst>
              </a:tr>
            </a:tbl>
          </a:graphicData>
        </a:graphic>
      </p:graphicFrame>
      <p:graphicFrame>
        <p:nvGraphicFramePr>
          <p:cNvPr id="13" name="Tabell 12">
            <a:extLst>
              <a:ext uri="{FF2B5EF4-FFF2-40B4-BE49-F238E27FC236}">
                <a16:creationId xmlns:a16="http://schemas.microsoft.com/office/drawing/2014/main" id="{F9290F53-925F-8445-F311-9E080B501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016305"/>
              </p:ext>
            </p:extLst>
          </p:nvPr>
        </p:nvGraphicFramePr>
        <p:xfrm>
          <a:off x="887789" y="3683919"/>
          <a:ext cx="4064000" cy="552450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33815447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766957304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9194613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5902652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6522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(-1,7)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5721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(-0,3)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374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73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Flöde, individer i nya och avslutade ärenden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320131"/>
              </p:ext>
            </p:extLst>
          </p:nvPr>
        </p:nvGraphicFramePr>
        <p:xfrm>
          <a:off x="864000" y="2124446"/>
          <a:ext cx="7255444" cy="3133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70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 och invånare med guide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5D7B1C2-0B81-C72A-647A-59711558E3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449926"/>
              </p:ext>
            </p:extLst>
          </p:nvPr>
        </p:nvGraphicFramePr>
        <p:xfrm>
          <a:off x="864000" y="2000929"/>
          <a:ext cx="7920990" cy="3394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7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DFFD4E-5D47-4551-5AED-0AEDD0B00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Antal elever per skolform </a:t>
            </a:r>
            <a:r>
              <a:rPr lang="sv-SE"/>
              <a:t>och totalt</a:t>
            </a:r>
            <a:endParaRPr lang="sv-SE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280822"/>
              </p:ext>
            </p:extLst>
          </p:nvPr>
        </p:nvGraphicFramePr>
        <p:xfrm>
          <a:off x="864000" y="1644073"/>
          <a:ext cx="9453018" cy="395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75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endParaRPr lang="sv-SE" sz="2000" b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281025"/>
              </p:ext>
            </p:extLst>
          </p:nvPr>
        </p:nvGraphicFramePr>
        <p:xfrm>
          <a:off x="864000" y="1977390"/>
          <a:ext cx="8603994" cy="3326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14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r>
              <a:rPr lang="sv-SE" sz="2000" b="0" dirty="0"/>
              <a:t>ackumuleras under året, jan-apr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982853"/>
              </p:ext>
            </p:extLst>
          </p:nvPr>
        </p:nvGraphicFramePr>
        <p:xfrm>
          <a:off x="864000" y="2029921"/>
          <a:ext cx="7386670" cy="335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4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04373"/>
            <a:ext cx="10464000" cy="1384995"/>
          </a:xfrm>
        </p:spPr>
        <p:txBody>
          <a:bodyPr/>
          <a:lstStyle/>
          <a:p>
            <a:r>
              <a:rPr lang="sv-SE" dirty="0"/>
              <a:t>Avslutade individer, positiva avslutsorsaker, </a:t>
            </a:r>
            <a:br>
              <a:rPr lang="sv-SE" dirty="0"/>
            </a:br>
            <a:r>
              <a:rPr lang="sv-SE" dirty="0" err="1"/>
              <a:t>ärendetid</a:t>
            </a:r>
            <a:r>
              <a:rPr lang="sv-SE" dirty="0"/>
              <a:t> vid avslut</a:t>
            </a:r>
            <a:br>
              <a:rPr lang="sv-SE" dirty="0"/>
            </a:br>
            <a:r>
              <a:rPr lang="sv-SE" sz="2000" b="0" dirty="0"/>
              <a:t>ackumuleras under året, jan-apr</a:t>
            </a:r>
            <a:endParaRPr lang="sv-SE" sz="20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493838"/>
              </p:ext>
            </p:extLst>
          </p:nvPr>
        </p:nvGraphicFramePr>
        <p:xfrm>
          <a:off x="864000" y="2015376"/>
          <a:ext cx="9855373" cy="3618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58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Utbetalt ekonomiskt bistånd, tkr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814345"/>
              </p:ext>
            </p:extLst>
          </p:nvPr>
        </p:nvGraphicFramePr>
        <p:xfrm>
          <a:off x="863996" y="2900166"/>
          <a:ext cx="8201550" cy="76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6925">
                  <a:extLst>
                    <a:ext uri="{9D8B030D-6E8A-4147-A177-3AD203B41FA5}">
                      <a16:colId xmlns:a16="http://schemas.microsoft.com/office/drawing/2014/main" val="349430780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1500032837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026024959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20198816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149022713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24586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6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jan-apr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96 984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98 727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90 879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77 840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79 219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647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5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307948"/>
            <a:ext cx="10464000" cy="553998"/>
          </a:xfrm>
        </p:spPr>
        <p:txBody>
          <a:bodyPr/>
          <a:lstStyle/>
          <a:p>
            <a:r>
              <a:rPr lang="sv-SE" dirty="0"/>
              <a:t>Genomsnittligt utbetalt bistånd per hushåll och månad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045516"/>
              </p:ext>
            </p:extLst>
          </p:nvPr>
        </p:nvGraphicFramePr>
        <p:xfrm>
          <a:off x="864000" y="2991812"/>
          <a:ext cx="85103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8385">
                  <a:extLst>
                    <a:ext uri="{9D8B030D-6E8A-4147-A177-3AD203B41FA5}">
                      <a16:colId xmlns:a16="http://schemas.microsoft.com/office/drawing/2014/main" val="3207317713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3747488518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0074197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39809420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90108091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949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sv-SE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07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jan-apr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9 371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9 254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9 645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9 999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701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251138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71386171653bcdf9e39f0f10d95dc9d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c80cf909a787081686693469752675fb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ab45f467-b5b2-40de-b0ea-a1591ac2096d"/>
    <ds:schemaRef ds:uri="http://schemas.microsoft.com/office/2006/metadata/properties"/>
    <ds:schemaRef ds:uri="http://www.w3.org/XML/1998/namespace"/>
    <ds:schemaRef ds:uri="9d330d53-2165-4f85-94db-103f1cffbe12"/>
  </ds:schemaRefs>
</ds:datastoreItem>
</file>

<file path=customXml/itemProps2.xml><?xml version="1.0" encoding="utf-8"?>
<ds:datastoreItem xmlns:ds="http://schemas.openxmlformats.org/officeDocument/2006/customXml" ds:itemID="{7DD02940-9F3D-4307-87D4-8EBC6B0C6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330d53-2165-4f85-94db-103f1cffbe12"/>
    <ds:schemaRef ds:uri="d84c9b22-4b2b-411e-a158-334ee370a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20332</TotalTime>
  <Words>359</Words>
  <Application>Microsoft Office PowerPoint</Application>
  <PresentationFormat>Bredbild</PresentationFormat>
  <Paragraphs>92</Paragraphs>
  <Slides>11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HBG-Helsingborgstegel</vt:lpstr>
      <vt:lpstr>HBG-Pålsjö</vt:lpstr>
      <vt:lpstr>HBG-Vintersund</vt:lpstr>
      <vt:lpstr>HBG-Raps</vt:lpstr>
      <vt:lpstr>Mall Hbg Ny</vt:lpstr>
      <vt:lpstr>Månadsstatistik april 2024</vt:lpstr>
      <vt:lpstr>Nämndens mål</vt:lpstr>
      <vt:lpstr>Arbetslöshet</vt:lpstr>
      <vt:lpstr>Flöde, individer i nya och avslutade ärenden</vt:lpstr>
      <vt:lpstr>Biståndsindivider och invånare med guide</vt:lpstr>
      <vt:lpstr>Antal elever per skolform och totalt</vt:lpstr>
      <vt:lpstr>Avslutade individer, positiva avslutsorsaker </vt:lpstr>
      <vt:lpstr>Avslutade individer, positiva avslutsorsaker ackumuleras under året, jan-apr</vt:lpstr>
      <vt:lpstr>Avslutade individer, positiva avslutsorsaker,  ärendetid vid avslut ackumuleras under året, jan-apr</vt:lpstr>
      <vt:lpstr>Utbetalt ekonomiskt bistånd, tkr</vt:lpstr>
      <vt:lpstr>Genomsnittligt utbetalt bistånd per hushåll och månad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Nulägeskoll januari 2023</dc:title>
  <dc:creator>Nilsson Karina - AMF</dc:creator>
  <cp:lastModifiedBy>Nilsson Karina - AMF</cp:lastModifiedBy>
  <cp:revision>202</cp:revision>
  <dcterms:created xsi:type="dcterms:W3CDTF">2023-02-08T15:47:52Z</dcterms:created>
  <dcterms:modified xsi:type="dcterms:W3CDTF">2024-05-23T12:20:36Z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