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4.xml" ContentType="application/vnd.openxmlformats-officedocument.themeOverrid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048" r:id="rId4"/>
    <p:sldMasterId id="2147484087" r:id="rId5"/>
    <p:sldMasterId id="2147484076" r:id="rId6"/>
    <p:sldMasterId id="2147484065" r:id="rId7"/>
    <p:sldMasterId id="2147484098" r:id="rId8"/>
  </p:sldMasterIdLst>
  <p:notesMasterIdLst>
    <p:notesMasterId r:id="rId20"/>
  </p:notesMasterIdLst>
  <p:handoutMasterIdLst>
    <p:handoutMasterId r:id="rId21"/>
  </p:handoutMasterIdLst>
  <p:sldIdLst>
    <p:sldId id="973" r:id="rId9"/>
    <p:sldId id="1008" r:id="rId10"/>
    <p:sldId id="1010" r:id="rId11"/>
    <p:sldId id="1012" r:id="rId12"/>
    <p:sldId id="1011" r:id="rId13"/>
    <p:sldId id="1018" r:id="rId14"/>
    <p:sldId id="1013" r:id="rId15"/>
    <p:sldId id="1014" r:id="rId16"/>
    <p:sldId id="1015" r:id="rId17"/>
    <p:sldId id="1016" r:id="rId18"/>
    <p:sldId id="1017" r:id="rId19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Helsingborg Sans" pitchFamily="2" charset="0"/>
      <p:regular r:id="rId26"/>
      <p:bold r:id="rId27"/>
    </p:embeddedFont>
    <p:embeddedFont>
      <p:font typeface="Helsingborg Sans Light" pitchFamily="2" charset="0"/>
      <p:regular r:id="rId28"/>
    </p:embeddedFont>
    <p:embeddedFont>
      <p:font typeface="Roboto Light" panose="02000000000000000000" pitchFamily="2" charset="0"/>
      <p:regular r:id="rId29"/>
      <p:italic r:id="rId30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B365D"/>
    <a:srgbClr val="002060"/>
    <a:srgbClr val="DFECF8"/>
    <a:srgbClr val="E35205"/>
    <a:srgbClr val="FFDCE4"/>
    <a:srgbClr val="FFEEF3"/>
    <a:srgbClr val="F6F4F0"/>
    <a:srgbClr val="FEFAD3"/>
    <a:srgbClr val="FCF5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7CE84F3-28C3-443E-9E96-99CF82512B78}" styleName="Mörkt format 1 - Dekorfärg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84076" autoAdjust="0"/>
  </p:normalViewPr>
  <p:slideViewPr>
    <p:cSldViewPr snapToGrid="0">
      <p:cViewPr varScale="1">
        <p:scale>
          <a:sx n="96" d="100"/>
          <a:sy n="96" d="100"/>
        </p:scale>
        <p:origin x="1104" y="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8" Type="http://schemas.openxmlformats.org/officeDocument/2006/relationships/slideMaster" Target="slideMasters/slideMaster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A002144.hbgadm.hbgstad.se\Gemensam\Arbetsmarknadsf&#246;rvaltningen\Support\Gemensam\Controllergruppen\Nyckeltal%20-%20uppdateras%20m&#229;nadsvis\2024\2024%2005.xlsb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563679540057494"/>
          <c:y val="6.4046579330422126E-2"/>
          <c:w val="0.73328010469279581"/>
          <c:h val="0.67218466687297274"/>
        </c:manualLayout>
      </c:layout>
      <c:lineChart>
        <c:grouping val="standard"/>
        <c:varyColors val="0"/>
        <c:ser>
          <c:idx val="0"/>
          <c:order val="0"/>
          <c:tx>
            <c:strRef>
              <c:f>Arbetslöshet!$C$3</c:f>
              <c:strCache>
                <c:ptCount val="1"/>
                <c:pt idx="0">
                  <c:v>Helsingborg</c:v>
                </c:pt>
              </c:strCache>
            </c:strRef>
          </c:tx>
          <c:spPr>
            <a:ln w="28575" cap="rnd">
              <a:solidFill>
                <a:srgbClr val="000ECE"/>
              </a:solidFill>
              <a:round/>
            </a:ln>
            <a:effectLst/>
          </c:spPr>
          <c:marker>
            <c:symbol val="none"/>
          </c:marker>
          <c:dLbls>
            <c:dLbl>
              <c:idx val="11"/>
              <c:layout>
                <c:manualLayout>
                  <c:x val="-1.3156321757634861E-2"/>
                  <c:y val="-5.18460223033151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841-413D-987A-624F21D459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Arbetslöshet!$B$82:$B$93</c:f>
              <c:strCache>
                <c:ptCount val="12"/>
                <c:pt idx="0">
                  <c:v>jun</c:v>
                </c:pt>
                <c:pt idx="1">
                  <c:v>jul</c:v>
                </c:pt>
                <c:pt idx="2">
                  <c:v>aug</c:v>
                </c:pt>
                <c:pt idx="3">
                  <c:v>sep</c:v>
                </c:pt>
                <c:pt idx="4">
                  <c:v>okt</c:v>
                </c:pt>
                <c:pt idx="5">
                  <c:v>nov</c:v>
                </c:pt>
                <c:pt idx="6">
                  <c:v>dec</c:v>
                </c:pt>
                <c:pt idx="7">
                  <c:v>jan</c:v>
                </c:pt>
                <c:pt idx="8">
                  <c:v>feb</c:v>
                </c:pt>
                <c:pt idx="9">
                  <c:v>mar</c:v>
                </c:pt>
                <c:pt idx="10">
                  <c:v>apr</c:v>
                </c:pt>
                <c:pt idx="11">
                  <c:v>maj</c:v>
                </c:pt>
              </c:strCache>
              <c:extLst/>
            </c:strRef>
          </c:cat>
          <c:val>
            <c:numRef>
              <c:f>Arbetslöshet!$D$82:$D$93</c:f>
              <c:numCache>
                <c:formatCode>0.0%</c:formatCode>
                <c:ptCount val="12"/>
                <c:pt idx="0">
                  <c:v>9.8000000000000004E-2</c:v>
                </c:pt>
                <c:pt idx="1">
                  <c:v>0.1</c:v>
                </c:pt>
                <c:pt idx="2">
                  <c:v>0.10100000000000001</c:v>
                </c:pt>
                <c:pt idx="3">
                  <c:v>0.10199999999999999</c:v>
                </c:pt>
                <c:pt idx="4">
                  <c:v>0.10199999999999999</c:v>
                </c:pt>
                <c:pt idx="5">
                  <c:v>0.104</c:v>
                </c:pt>
                <c:pt idx="6">
                  <c:v>0.107</c:v>
                </c:pt>
                <c:pt idx="7">
                  <c:v>0.109</c:v>
                </c:pt>
                <c:pt idx="8">
                  <c:v>0.111</c:v>
                </c:pt>
                <c:pt idx="9">
                  <c:v>0.11</c:v>
                </c:pt>
                <c:pt idx="10">
                  <c:v>0.107</c:v>
                </c:pt>
                <c:pt idx="11">
                  <c:v>0.106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D841-413D-987A-624F21D459CD}"/>
            </c:ext>
          </c:extLst>
        </c:ser>
        <c:ser>
          <c:idx val="1"/>
          <c:order val="1"/>
          <c:tx>
            <c:strRef>
              <c:f>Arbetslöshet!$E$3</c:f>
              <c:strCache>
                <c:ptCount val="1"/>
                <c:pt idx="0">
                  <c:v>Skåne</c:v>
                </c:pt>
              </c:strCache>
            </c:strRef>
          </c:tx>
          <c:spPr>
            <a:ln w="28575" cap="rnd">
              <a:solidFill>
                <a:srgbClr val="F0B323"/>
              </a:solidFill>
              <a:round/>
            </a:ln>
            <a:effectLst/>
          </c:spPr>
          <c:marker>
            <c:symbol val="none"/>
          </c:marker>
          <c:dLbls>
            <c:dLbl>
              <c:idx val="11"/>
              <c:layout>
                <c:manualLayout>
                  <c:x val="-1.5787586109161835E-2"/>
                  <c:y val="-6.91280297377535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841-413D-987A-624F21D459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Arbetslöshet!$B$82:$B$93</c:f>
              <c:strCache>
                <c:ptCount val="12"/>
                <c:pt idx="0">
                  <c:v>jun</c:v>
                </c:pt>
                <c:pt idx="1">
                  <c:v>jul</c:v>
                </c:pt>
                <c:pt idx="2">
                  <c:v>aug</c:v>
                </c:pt>
                <c:pt idx="3">
                  <c:v>sep</c:v>
                </c:pt>
                <c:pt idx="4">
                  <c:v>okt</c:v>
                </c:pt>
                <c:pt idx="5">
                  <c:v>nov</c:v>
                </c:pt>
                <c:pt idx="6">
                  <c:v>dec</c:v>
                </c:pt>
                <c:pt idx="7">
                  <c:v>jan</c:v>
                </c:pt>
                <c:pt idx="8">
                  <c:v>feb</c:v>
                </c:pt>
                <c:pt idx="9">
                  <c:v>mar</c:v>
                </c:pt>
                <c:pt idx="10">
                  <c:v>apr</c:v>
                </c:pt>
                <c:pt idx="11">
                  <c:v>maj</c:v>
                </c:pt>
              </c:strCache>
              <c:extLst/>
            </c:strRef>
          </c:cat>
          <c:val>
            <c:numRef>
              <c:f>Arbetslöshet!$F$82:$F$93</c:f>
              <c:numCache>
                <c:formatCode>0.0%</c:formatCode>
                <c:ptCount val="12"/>
                <c:pt idx="0">
                  <c:v>8.3000000000000004E-2</c:v>
                </c:pt>
                <c:pt idx="1">
                  <c:v>8.5000000000000006E-2</c:v>
                </c:pt>
                <c:pt idx="2">
                  <c:v>8.5000000000000006E-2</c:v>
                </c:pt>
                <c:pt idx="3">
                  <c:v>8.5000000000000006E-2</c:v>
                </c:pt>
                <c:pt idx="4">
                  <c:v>8.5999999999999993E-2</c:v>
                </c:pt>
                <c:pt idx="5">
                  <c:v>8.6999999999999994E-2</c:v>
                </c:pt>
                <c:pt idx="6">
                  <c:v>0.09</c:v>
                </c:pt>
                <c:pt idx="7">
                  <c:v>0.09</c:v>
                </c:pt>
                <c:pt idx="8">
                  <c:v>9.0999999999999998E-2</c:v>
                </c:pt>
                <c:pt idx="9">
                  <c:v>0.09</c:v>
                </c:pt>
                <c:pt idx="10">
                  <c:v>8.7999999999999995E-2</c:v>
                </c:pt>
                <c:pt idx="11">
                  <c:v>8.6999999999999994E-2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3-D841-413D-987A-624F21D459CD}"/>
            </c:ext>
          </c:extLst>
        </c:ser>
        <c:ser>
          <c:idx val="2"/>
          <c:order val="2"/>
          <c:tx>
            <c:strRef>
              <c:f>Arbetslöshet!$G$3</c:f>
              <c:strCache>
                <c:ptCount val="1"/>
                <c:pt idx="0">
                  <c:v> Riket</c:v>
                </c:pt>
              </c:strCache>
            </c:strRef>
          </c:tx>
          <c:spPr>
            <a:ln w="28575" cap="rnd">
              <a:solidFill>
                <a:srgbClr val="00843D"/>
              </a:solidFill>
              <a:round/>
            </a:ln>
            <a:effectLst/>
          </c:spPr>
          <c:marker>
            <c:symbol val="none"/>
          </c:marker>
          <c:dLbls>
            <c:dLbl>
              <c:idx val="11"/>
              <c:layout>
                <c:manualLayout>
                  <c:x val="-2.6312643515269723E-2"/>
                  <c:y val="-5.76066914481278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841-413D-987A-624F21D459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Arbetslöshet!$B$82:$B$93</c:f>
              <c:strCache>
                <c:ptCount val="12"/>
                <c:pt idx="0">
                  <c:v>jun</c:v>
                </c:pt>
                <c:pt idx="1">
                  <c:v>jul</c:v>
                </c:pt>
                <c:pt idx="2">
                  <c:v>aug</c:v>
                </c:pt>
                <c:pt idx="3">
                  <c:v>sep</c:v>
                </c:pt>
                <c:pt idx="4">
                  <c:v>okt</c:v>
                </c:pt>
                <c:pt idx="5">
                  <c:v>nov</c:v>
                </c:pt>
                <c:pt idx="6">
                  <c:v>dec</c:v>
                </c:pt>
                <c:pt idx="7">
                  <c:v>jan</c:v>
                </c:pt>
                <c:pt idx="8">
                  <c:v>feb</c:v>
                </c:pt>
                <c:pt idx="9">
                  <c:v>mar</c:v>
                </c:pt>
                <c:pt idx="10">
                  <c:v>apr</c:v>
                </c:pt>
                <c:pt idx="11">
                  <c:v>maj</c:v>
                </c:pt>
              </c:strCache>
              <c:extLst/>
            </c:strRef>
          </c:cat>
          <c:val>
            <c:numRef>
              <c:f>Arbetslöshet!$H$82:$H$93</c:f>
              <c:numCache>
                <c:formatCode>0.0%</c:formatCode>
                <c:ptCount val="12"/>
                <c:pt idx="0">
                  <c:v>6.2E-2</c:v>
                </c:pt>
                <c:pt idx="1">
                  <c:v>6.3E-2</c:v>
                </c:pt>
                <c:pt idx="2">
                  <c:v>6.4000000000000001E-2</c:v>
                </c:pt>
                <c:pt idx="3">
                  <c:v>6.4000000000000001E-2</c:v>
                </c:pt>
                <c:pt idx="4">
                  <c:v>6.4000000000000001E-2</c:v>
                </c:pt>
                <c:pt idx="5">
                  <c:v>6.5000000000000002E-2</c:v>
                </c:pt>
                <c:pt idx="6">
                  <c:v>6.7000000000000004E-2</c:v>
                </c:pt>
                <c:pt idx="7">
                  <c:v>6.8000000000000005E-2</c:v>
                </c:pt>
                <c:pt idx="8">
                  <c:v>6.8832000000000004E-2</c:v>
                </c:pt>
                <c:pt idx="9">
                  <c:v>6.7000000000000004E-2</c:v>
                </c:pt>
                <c:pt idx="10">
                  <c:v>6.6000000000000003E-2</c:v>
                </c:pt>
                <c:pt idx="11">
                  <c:v>6.5000000000000002E-2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5-D841-413D-987A-624F21D459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050272"/>
        <c:axId val="412053224"/>
      </c:lineChart>
      <c:catAx>
        <c:axId val="41205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12053224"/>
        <c:crossesAt val="0"/>
        <c:auto val="1"/>
        <c:lblAlgn val="ctr"/>
        <c:lblOffset val="100"/>
        <c:noMultiLvlLbl val="1"/>
      </c:catAx>
      <c:valAx>
        <c:axId val="412053224"/>
        <c:scaling>
          <c:orientation val="minMax"/>
          <c:max val="0.12000000000000001"/>
          <c:min val="5.000000000000001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800"/>
                  <a:t>Procent</a:t>
                </a:r>
              </a:p>
            </c:rich>
          </c:tx>
          <c:layout>
            <c:manualLayout>
              <c:xMode val="edge"/>
              <c:yMode val="edge"/>
              <c:x val="2.6143790849673203E-2"/>
              <c:y val="0.3776203738724799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120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25400" cap="flat" cmpd="sng" algn="ctr">
      <a:solidFill>
        <a:srgbClr val="1B365D"/>
      </a:solidFill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v>Antal individer, nya ärenden</c:v>
          </c:tx>
          <c:spPr>
            <a:ln w="28575" cap="rnd">
              <a:solidFill>
                <a:srgbClr val="0072CE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bistånd'!$F$60:$M$61,'Ekonomiskt bistånd'!$B$48:$F$49)</c:f>
              <c:multiLvlStrCache>
                <c:ptCount val="13"/>
                <c:lvl>
                  <c:pt idx="0">
                    <c:v>maj</c:v>
                  </c:pt>
                  <c:pt idx="1">
                    <c:v>jun</c:v>
                  </c:pt>
                  <c:pt idx="2">
                    <c:v>jul</c:v>
                  </c:pt>
                  <c:pt idx="3">
                    <c:v>aug</c:v>
                  </c:pt>
                  <c:pt idx="4">
                    <c:v>sep</c:v>
                  </c:pt>
                  <c:pt idx="5">
                    <c:v>okt</c:v>
                  </c:pt>
                  <c:pt idx="6">
                    <c:v>nov</c:v>
                  </c:pt>
                  <c:pt idx="7">
                    <c:v>dec</c:v>
                  </c:pt>
                  <c:pt idx="8">
                    <c:v>jan</c:v>
                  </c:pt>
                  <c:pt idx="9">
                    <c:v>feb</c:v>
                  </c:pt>
                  <c:pt idx="10">
                    <c:v>mar</c:v>
                  </c:pt>
                  <c:pt idx="11">
                    <c:v>apr</c:v>
                  </c:pt>
                  <c:pt idx="12">
                    <c:v>maj</c:v>
                  </c:pt>
                </c:lvl>
                <c:lvl>
                  <c:pt idx="0">
                    <c:v>2023</c:v>
                  </c:pt>
                  <c:pt idx="8">
                    <c:v>2024</c:v>
                  </c:pt>
                </c:lvl>
              </c:multiLvlStrCache>
            </c:multiLvlStrRef>
          </c:cat>
          <c:val>
            <c:numRef>
              <c:f>('Ekonomiskt bistånd'!$F$94:$M$94,'Ekonomiskt bistånd'!$B$91:$F$91)</c:f>
              <c:numCache>
                <c:formatCode>0</c:formatCode>
                <c:ptCount val="13"/>
                <c:pt idx="0">
                  <c:v>205</c:v>
                </c:pt>
                <c:pt idx="1">
                  <c:v>208</c:v>
                </c:pt>
                <c:pt idx="2">
                  <c:v>210</c:v>
                </c:pt>
                <c:pt idx="3">
                  <c:v>198</c:v>
                </c:pt>
                <c:pt idx="4">
                  <c:v>183</c:v>
                </c:pt>
                <c:pt idx="5">
                  <c:v>242</c:v>
                </c:pt>
                <c:pt idx="6">
                  <c:v>214</c:v>
                </c:pt>
                <c:pt idx="7">
                  <c:v>208</c:v>
                </c:pt>
                <c:pt idx="8" formatCode="General">
                  <c:v>259</c:v>
                </c:pt>
                <c:pt idx="9" formatCode="General">
                  <c:v>219</c:v>
                </c:pt>
                <c:pt idx="10" formatCode="General">
                  <c:v>182</c:v>
                </c:pt>
                <c:pt idx="11" formatCode="General">
                  <c:v>184</c:v>
                </c:pt>
                <c:pt idx="12" formatCode="General">
                  <c:v>195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2A-4792-B1CE-3371E2C378F3}"/>
            </c:ext>
          </c:extLst>
        </c:ser>
        <c:ser>
          <c:idx val="1"/>
          <c:order val="1"/>
          <c:tx>
            <c:v>Antal individer, avslutade ärenden</c:v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bistånd'!$F$60:$M$61,'Ekonomiskt bistånd'!$B$48:$F$49)</c:f>
              <c:multiLvlStrCache>
                <c:ptCount val="13"/>
                <c:lvl>
                  <c:pt idx="0">
                    <c:v>maj</c:v>
                  </c:pt>
                  <c:pt idx="1">
                    <c:v>jun</c:v>
                  </c:pt>
                  <c:pt idx="2">
                    <c:v>jul</c:v>
                  </c:pt>
                  <c:pt idx="3">
                    <c:v>aug</c:v>
                  </c:pt>
                  <c:pt idx="4">
                    <c:v>sep</c:v>
                  </c:pt>
                  <c:pt idx="5">
                    <c:v>okt</c:v>
                  </c:pt>
                  <c:pt idx="6">
                    <c:v>nov</c:v>
                  </c:pt>
                  <c:pt idx="7">
                    <c:v>dec</c:v>
                  </c:pt>
                  <c:pt idx="8">
                    <c:v>jan</c:v>
                  </c:pt>
                  <c:pt idx="9">
                    <c:v>feb</c:v>
                  </c:pt>
                  <c:pt idx="10">
                    <c:v>mar</c:v>
                  </c:pt>
                  <c:pt idx="11">
                    <c:v>apr</c:v>
                  </c:pt>
                  <c:pt idx="12">
                    <c:v>maj</c:v>
                  </c:pt>
                </c:lvl>
                <c:lvl>
                  <c:pt idx="0">
                    <c:v>2023</c:v>
                  </c:pt>
                  <c:pt idx="8">
                    <c:v>2024</c:v>
                  </c:pt>
                </c:lvl>
              </c:multiLvlStrCache>
            </c:multiLvlStrRef>
          </c:cat>
          <c:val>
            <c:numRef>
              <c:f>('Ekonomiskt bistånd'!$F$95:$M$95,'Ekonomiskt bistånd'!$B$92:$F$92)</c:f>
              <c:numCache>
                <c:formatCode>0</c:formatCode>
                <c:ptCount val="13"/>
                <c:pt idx="0">
                  <c:v>199</c:v>
                </c:pt>
                <c:pt idx="1">
                  <c:v>207</c:v>
                </c:pt>
                <c:pt idx="2">
                  <c:v>191</c:v>
                </c:pt>
                <c:pt idx="3">
                  <c:v>291</c:v>
                </c:pt>
                <c:pt idx="4">
                  <c:v>224</c:v>
                </c:pt>
                <c:pt idx="5">
                  <c:v>202</c:v>
                </c:pt>
                <c:pt idx="6">
                  <c:v>224</c:v>
                </c:pt>
                <c:pt idx="7">
                  <c:v>213</c:v>
                </c:pt>
                <c:pt idx="8" formatCode="General">
                  <c:v>254</c:v>
                </c:pt>
                <c:pt idx="9" formatCode="General">
                  <c:v>194</c:v>
                </c:pt>
                <c:pt idx="10" formatCode="General">
                  <c:v>172</c:v>
                </c:pt>
                <c:pt idx="11" formatCode="General">
                  <c:v>212</c:v>
                </c:pt>
                <c:pt idx="12" formatCode="General">
                  <c:v>263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E2A-4792-B1CE-3371E2C378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0285416"/>
        <c:axId val="860289680"/>
      </c:lineChart>
      <c:catAx>
        <c:axId val="86028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60289680"/>
        <c:crosses val="autoZero"/>
        <c:auto val="1"/>
        <c:lblAlgn val="ctr"/>
        <c:lblOffset val="100"/>
        <c:noMultiLvlLbl val="0"/>
      </c:catAx>
      <c:valAx>
        <c:axId val="86028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6028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EEF5FB"/>
    </a:solidFill>
    <a:ln w="25400" cap="flat" cmpd="sng" algn="ctr">
      <a:solidFill>
        <a:srgbClr val="002060"/>
      </a:solidFill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'Ekonomiskt bistånd'!$A$36</c:f>
              <c:strCache>
                <c:ptCount val="1"/>
                <c:pt idx="0">
                  <c:v>Biståndsindivider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bistånd'!$F$60:$M$61,'Ekonomiskt bistånd'!$B$48:$F$49)</c:f>
              <c:multiLvlStrCache>
                <c:ptCount val="13"/>
                <c:lvl>
                  <c:pt idx="0">
                    <c:v>maj</c:v>
                  </c:pt>
                  <c:pt idx="1">
                    <c:v>jun</c:v>
                  </c:pt>
                  <c:pt idx="2">
                    <c:v>jul</c:v>
                  </c:pt>
                  <c:pt idx="3">
                    <c:v>aug</c:v>
                  </c:pt>
                  <c:pt idx="4">
                    <c:v>sep</c:v>
                  </c:pt>
                  <c:pt idx="5">
                    <c:v>okt</c:v>
                  </c:pt>
                  <c:pt idx="6">
                    <c:v>nov</c:v>
                  </c:pt>
                  <c:pt idx="7">
                    <c:v>dec</c:v>
                  </c:pt>
                  <c:pt idx="8">
                    <c:v>jan</c:v>
                  </c:pt>
                  <c:pt idx="9">
                    <c:v>feb</c:v>
                  </c:pt>
                  <c:pt idx="10">
                    <c:v>mar</c:v>
                  </c:pt>
                  <c:pt idx="11">
                    <c:v>apr</c:v>
                  </c:pt>
                  <c:pt idx="12">
                    <c:v>maj</c:v>
                  </c:pt>
                </c:lvl>
                <c:lvl>
                  <c:pt idx="0">
                    <c:v>2023</c:v>
                  </c:pt>
                  <c:pt idx="8">
                    <c:v>2024</c:v>
                  </c:pt>
                </c:lvl>
              </c:multiLvlStrCache>
            </c:multiLvlStrRef>
          </c:cat>
          <c:val>
            <c:numRef>
              <c:f>('Ekonomiskt bistånd'!$F$38:$M$38,'Ekonomiskt bistånd'!$B$37:$F$37)</c:f>
              <c:numCache>
                <c:formatCode>General</c:formatCode>
                <c:ptCount val="13"/>
                <c:pt idx="0">
                  <c:v>2390</c:v>
                </c:pt>
                <c:pt idx="1">
                  <c:v>2399</c:v>
                </c:pt>
                <c:pt idx="2">
                  <c:v>2384</c:v>
                </c:pt>
                <c:pt idx="3">
                  <c:v>2333</c:v>
                </c:pt>
                <c:pt idx="4">
                  <c:v>2309</c:v>
                </c:pt>
                <c:pt idx="5">
                  <c:v>2306</c:v>
                </c:pt>
                <c:pt idx="6">
                  <c:v>2330</c:v>
                </c:pt>
                <c:pt idx="7">
                  <c:v>2371</c:v>
                </c:pt>
                <c:pt idx="8">
                  <c:v>2392</c:v>
                </c:pt>
                <c:pt idx="9">
                  <c:v>2359</c:v>
                </c:pt>
                <c:pt idx="10">
                  <c:v>2368</c:v>
                </c:pt>
                <c:pt idx="11">
                  <c:v>2330</c:v>
                </c:pt>
                <c:pt idx="12">
                  <c:v>2186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8E-4014-B815-9B33BA825CAC}"/>
            </c:ext>
          </c:extLst>
        </c:ser>
        <c:ser>
          <c:idx val="0"/>
          <c:order val="1"/>
          <c:tx>
            <c:strRef>
              <c:f>'Ekonomiskt bistånd'!$A$42</c:f>
              <c:strCache>
                <c:ptCount val="1"/>
                <c:pt idx="0">
                  <c:v>Invånare med guide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bistånd'!$F$60:$M$61,'Ekonomiskt bistånd'!$B$48:$F$49)</c:f>
              <c:multiLvlStrCache>
                <c:ptCount val="13"/>
                <c:lvl>
                  <c:pt idx="0">
                    <c:v>maj</c:v>
                  </c:pt>
                  <c:pt idx="1">
                    <c:v>jun</c:v>
                  </c:pt>
                  <c:pt idx="2">
                    <c:v>jul</c:v>
                  </c:pt>
                  <c:pt idx="3">
                    <c:v>aug</c:v>
                  </c:pt>
                  <c:pt idx="4">
                    <c:v>sep</c:v>
                  </c:pt>
                  <c:pt idx="5">
                    <c:v>okt</c:v>
                  </c:pt>
                  <c:pt idx="6">
                    <c:v>nov</c:v>
                  </c:pt>
                  <c:pt idx="7">
                    <c:v>dec</c:v>
                  </c:pt>
                  <c:pt idx="8">
                    <c:v>jan</c:v>
                  </c:pt>
                  <c:pt idx="9">
                    <c:v>feb</c:v>
                  </c:pt>
                  <c:pt idx="10">
                    <c:v>mar</c:v>
                  </c:pt>
                  <c:pt idx="11">
                    <c:v>apr</c:v>
                  </c:pt>
                  <c:pt idx="12">
                    <c:v>maj</c:v>
                  </c:pt>
                </c:lvl>
                <c:lvl>
                  <c:pt idx="0">
                    <c:v>2023</c:v>
                  </c:pt>
                  <c:pt idx="8">
                    <c:v>2024</c:v>
                  </c:pt>
                </c:lvl>
              </c:multiLvlStrCache>
            </c:multiLvlStrRef>
          </c:cat>
          <c:val>
            <c:numRef>
              <c:f>('Ekonomiskt bistånd'!$F$44:$M$44,'Ekonomiskt bistånd'!$B$43:$F$43)</c:f>
              <c:numCache>
                <c:formatCode>General</c:formatCode>
                <c:ptCount val="13"/>
                <c:pt idx="0">
                  <c:v>2638</c:v>
                </c:pt>
                <c:pt idx="1">
                  <c:v>2617</c:v>
                </c:pt>
                <c:pt idx="2" formatCode="0">
                  <c:v>2573</c:v>
                </c:pt>
                <c:pt idx="3" formatCode="0">
                  <c:v>2583</c:v>
                </c:pt>
                <c:pt idx="4">
                  <c:v>2559</c:v>
                </c:pt>
                <c:pt idx="5" formatCode="0">
                  <c:v>2545</c:v>
                </c:pt>
                <c:pt idx="6">
                  <c:v>2548</c:v>
                </c:pt>
                <c:pt idx="7">
                  <c:v>2549</c:v>
                </c:pt>
                <c:pt idx="8">
                  <c:v>2562</c:v>
                </c:pt>
                <c:pt idx="9">
                  <c:v>2562</c:v>
                </c:pt>
                <c:pt idx="10">
                  <c:v>2516</c:v>
                </c:pt>
                <c:pt idx="11">
                  <c:v>2539</c:v>
                </c:pt>
                <c:pt idx="12" formatCode="0">
                  <c:v>2504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8E-4014-B815-9B33BA825C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802143"/>
        <c:axId val="48791327"/>
      </c:lineChart>
      <c:catAx>
        <c:axId val="48802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8791327"/>
        <c:crosses val="autoZero"/>
        <c:auto val="1"/>
        <c:lblAlgn val="ctr"/>
        <c:lblOffset val="100"/>
        <c:noMultiLvlLbl val="0"/>
      </c:catAx>
      <c:valAx>
        <c:axId val="48791327"/>
        <c:scaling>
          <c:orientation val="minMax"/>
          <c:max val="4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8802143"/>
        <c:crosses val="autoZero"/>
        <c:crossBetween val="between"/>
        <c:majorUnit val="1000"/>
        <c:minorUnit val="2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692038495188105E-2"/>
          <c:y val="0.12020888013998247"/>
          <c:w val="0.87753018372703417"/>
          <c:h val="0.6444618071926681"/>
        </c:manualLayout>
      </c:layout>
      <c:lineChart>
        <c:grouping val="standard"/>
        <c:varyColors val="0"/>
        <c:ser>
          <c:idx val="0"/>
          <c:order val="0"/>
          <c:tx>
            <c:strRef>
              <c:f>Vuxenutbildning!$B$3</c:f>
              <c:strCache>
                <c:ptCount val="1"/>
                <c:pt idx="0">
                  <c:v>Gr</c:v>
                </c:pt>
              </c:strCache>
            </c:strRef>
          </c:tx>
          <c:spPr>
            <a:ln w="28575" cap="rnd">
              <a:solidFill>
                <a:srgbClr val="0072CE"/>
              </a:solidFill>
              <a:round/>
            </a:ln>
            <a:effectLst/>
          </c:spPr>
          <c:marker>
            <c:symbol val="none"/>
          </c:marker>
          <c:cat>
            <c:strRef>
              <c:f>Vuxenutbildning!$C$2:$P$2</c:f>
              <c:strCache>
                <c:ptCount val="14"/>
                <c:pt idx="0">
                  <c:v>april</c:v>
                </c:pt>
                <c:pt idx="1">
                  <c:v>maj</c:v>
                </c:pt>
                <c:pt idx="2">
                  <c:v>juni</c:v>
                </c:pt>
                <c:pt idx="3">
                  <c:v>juli</c:v>
                </c:pt>
                <c:pt idx="4">
                  <c:v>aug</c:v>
                </c:pt>
                <c:pt idx="5">
                  <c:v>sep</c:v>
                </c:pt>
                <c:pt idx="6">
                  <c:v>okt</c:v>
                </c:pt>
                <c:pt idx="7">
                  <c:v>nov</c:v>
                </c:pt>
                <c:pt idx="8">
                  <c:v>dec</c:v>
                </c:pt>
                <c:pt idx="9">
                  <c:v>jan-24</c:v>
                </c:pt>
                <c:pt idx="10">
                  <c:v>feb</c:v>
                </c:pt>
                <c:pt idx="11">
                  <c:v>mars</c:v>
                </c:pt>
                <c:pt idx="12">
                  <c:v>april</c:v>
                </c:pt>
                <c:pt idx="13">
                  <c:v>maj</c:v>
                </c:pt>
              </c:strCache>
            </c:strRef>
          </c:cat>
          <c:val>
            <c:numRef>
              <c:f>Vuxenutbildning!$C$3:$P$3</c:f>
              <c:numCache>
                <c:formatCode>General</c:formatCode>
                <c:ptCount val="14"/>
                <c:pt idx="0">
                  <c:v>513</c:v>
                </c:pt>
                <c:pt idx="1">
                  <c:v>532</c:v>
                </c:pt>
                <c:pt idx="2">
                  <c:v>425</c:v>
                </c:pt>
                <c:pt idx="3">
                  <c:v>295</c:v>
                </c:pt>
                <c:pt idx="4">
                  <c:v>462</c:v>
                </c:pt>
                <c:pt idx="5">
                  <c:v>506</c:v>
                </c:pt>
                <c:pt idx="6">
                  <c:v>513</c:v>
                </c:pt>
                <c:pt idx="7">
                  <c:v>513</c:v>
                </c:pt>
                <c:pt idx="8">
                  <c:v>463</c:v>
                </c:pt>
                <c:pt idx="9">
                  <c:v>470</c:v>
                </c:pt>
                <c:pt idx="10">
                  <c:v>528</c:v>
                </c:pt>
                <c:pt idx="11">
                  <c:v>545</c:v>
                </c:pt>
                <c:pt idx="12">
                  <c:v>527</c:v>
                </c:pt>
                <c:pt idx="13">
                  <c:v>487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BE-4B97-B55A-7B4B2F1EE0F4}"/>
            </c:ext>
          </c:extLst>
        </c:ser>
        <c:ser>
          <c:idx val="1"/>
          <c:order val="1"/>
          <c:tx>
            <c:strRef>
              <c:f>Vuxenutbildning!$B$4</c:f>
              <c:strCache>
                <c:ptCount val="1"/>
                <c:pt idx="0">
                  <c:v>Gy</c:v>
                </c:pt>
              </c:strCache>
            </c:strRef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cat>
            <c:strRef>
              <c:f>Vuxenutbildning!$C$2:$P$2</c:f>
              <c:strCache>
                <c:ptCount val="14"/>
                <c:pt idx="0">
                  <c:v>april</c:v>
                </c:pt>
                <c:pt idx="1">
                  <c:v>maj</c:v>
                </c:pt>
                <c:pt idx="2">
                  <c:v>juni</c:v>
                </c:pt>
                <c:pt idx="3">
                  <c:v>juli</c:v>
                </c:pt>
                <c:pt idx="4">
                  <c:v>aug</c:v>
                </c:pt>
                <c:pt idx="5">
                  <c:v>sep</c:v>
                </c:pt>
                <c:pt idx="6">
                  <c:v>okt</c:v>
                </c:pt>
                <c:pt idx="7">
                  <c:v>nov</c:v>
                </c:pt>
                <c:pt idx="8">
                  <c:v>dec</c:v>
                </c:pt>
                <c:pt idx="9">
                  <c:v>jan-24</c:v>
                </c:pt>
                <c:pt idx="10">
                  <c:v>feb</c:v>
                </c:pt>
                <c:pt idx="11">
                  <c:v>mars</c:v>
                </c:pt>
                <c:pt idx="12">
                  <c:v>april</c:v>
                </c:pt>
                <c:pt idx="13">
                  <c:v>maj</c:v>
                </c:pt>
              </c:strCache>
            </c:strRef>
          </c:cat>
          <c:val>
            <c:numRef>
              <c:f>Vuxenutbildning!$C$4:$P$4</c:f>
              <c:numCache>
                <c:formatCode>General</c:formatCode>
                <c:ptCount val="14"/>
                <c:pt idx="0">
                  <c:v>2178</c:v>
                </c:pt>
                <c:pt idx="1">
                  <c:v>2213</c:v>
                </c:pt>
                <c:pt idx="2">
                  <c:v>1855</c:v>
                </c:pt>
                <c:pt idx="3">
                  <c:v>1522</c:v>
                </c:pt>
                <c:pt idx="4">
                  <c:v>1891</c:v>
                </c:pt>
                <c:pt idx="5">
                  <c:v>1987</c:v>
                </c:pt>
                <c:pt idx="6">
                  <c:v>2212</c:v>
                </c:pt>
                <c:pt idx="7">
                  <c:v>2264</c:v>
                </c:pt>
                <c:pt idx="8">
                  <c:v>2066</c:v>
                </c:pt>
                <c:pt idx="9">
                  <c:v>1994</c:v>
                </c:pt>
                <c:pt idx="10">
                  <c:v>2158</c:v>
                </c:pt>
                <c:pt idx="11">
                  <c:v>2393</c:v>
                </c:pt>
                <c:pt idx="12">
                  <c:v>2225</c:v>
                </c:pt>
                <c:pt idx="13">
                  <c:v>2170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BE-4B97-B55A-7B4B2F1EE0F4}"/>
            </c:ext>
          </c:extLst>
        </c:ser>
        <c:ser>
          <c:idx val="2"/>
          <c:order val="2"/>
          <c:tx>
            <c:strRef>
              <c:f>Vuxenutbildning!$B$5</c:f>
              <c:strCache>
                <c:ptCount val="1"/>
                <c:pt idx="0">
                  <c:v>Sfi</c:v>
                </c:pt>
              </c:strCache>
            </c:strRef>
          </c:tx>
          <c:spPr>
            <a:ln w="28575" cap="rnd">
              <a:solidFill>
                <a:srgbClr val="F0B323"/>
              </a:solidFill>
              <a:round/>
            </a:ln>
            <a:effectLst/>
          </c:spPr>
          <c:marker>
            <c:symbol val="none"/>
          </c:marker>
          <c:cat>
            <c:strRef>
              <c:f>Vuxenutbildning!$C$2:$P$2</c:f>
              <c:strCache>
                <c:ptCount val="14"/>
                <c:pt idx="0">
                  <c:v>april</c:v>
                </c:pt>
                <c:pt idx="1">
                  <c:v>maj</c:v>
                </c:pt>
                <c:pt idx="2">
                  <c:v>juni</c:v>
                </c:pt>
                <c:pt idx="3">
                  <c:v>juli</c:v>
                </c:pt>
                <c:pt idx="4">
                  <c:v>aug</c:v>
                </c:pt>
                <c:pt idx="5">
                  <c:v>sep</c:v>
                </c:pt>
                <c:pt idx="6">
                  <c:v>okt</c:v>
                </c:pt>
                <c:pt idx="7">
                  <c:v>nov</c:v>
                </c:pt>
                <c:pt idx="8">
                  <c:v>dec</c:v>
                </c:pt>
                <c:pt idx="9">
                  <c:v>jan-24</c:v>
                </c:pt>
                <c:pt idx="10">
                  <c:v>feb</c:v>
                </c:pt>
                <c:pt idx="11">
                  <c:v>mars</c:v>
                </c:pt>
                <c:pt idx="12">
                  <c:v>april</c:v>
                </c:pt>
                <c:pt idx="13">
                  <c:v>maj</c:v>
                </c:pt>
              </c:strCache>
            </c:strRef>
          </c:cat>
          <c:val>
            <c:numRef>
              <c:f>Vuxenutbildning!$C$5:$P$5</c:f>
              <c:numCache>
                <c:formatCode>General</c:formatCode>
                <c:ptCount val="14"/>
                <c:pt idx="0">
                  <c:v>1072</c:v>
                </c:pt>
                <c:pt idx="1">
                  <c:v>1079</c:v>
                </c:pt>
                <c:pt idx="2">
                  <c:v>1020</c:v>
                </c:pt>
                <c:pt idx="3">
                  <c:v>896</c:v>
                </c:pt>
                <c:pt idx="4">
                  <c:v>955</c:v>
                </c:pt>
                <c:pt idx="5">
                  <c:v>993</c:v>
                </c:pt>
                <c:pt idx="6">
                  <c:v>1021</c:v>
                </c:pt>
                <c:pt idx="7">
                  <c:v>1097</c:v>
                </c:pt>
                <c:pt idx="8">
                  <c:v>990</c:v>
                </c:pt>
                <c:pt idx="9">
                  <c:v>1041</c:v>
                </c:pt>
                <c:pt idx="10">
                  <c:v>1099</c:v>
                </c:pt>
                <c:pt idx="11">
                  <c:v>1096</c:v>
                </c:pt>
                <c:pt idx="12">
                  <c:v>1074</c:v>
                </c:pt>
                <c:pt idx="13">
                  <c:v>1072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BE-4B97-B55A-7B4B2F1EE0F4}"/>
            </c:ext>
          </c:extLst>
        </c:ser>
        <c:ser>
          <c:idx val="3"/>
          <c:order val="3"/>
          <c:tx>
            <c:strRef>
              <c:f>Vuxenutbildning!$B$6</c:f>
              <c:strCache>
                <c:ptCount val="1"/>
                <c:pt idx="0">
                  <c:v>Totalt</c:v>
                </c:pt>
              </c:strCache>
            </c:strRef>
          </c:tx>
          <c:spPr>
            <a:ln w="28575" cap="rnd">
              <a:solidFill>
                <a:srgbClr val="00BFB3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Vuxenutbildning!$C$2:$P$2</c:f>
              <c:strCache>
                <c:ptCount val="14"/>
                <c:pt idx="0">
                  <c:v>april</c:v>
                </c:pt>
                <c:pt idx="1">
                  <c:v>maj</c:v>
                </c:pt>
                <c:pt idx="2">
                  <c:v>juni</c:v>
                </c:pt>
                <c:pt idx="3">
                  <c:v>juli</c:v>
                </c:pt>
                <c:pt idx="4">
                  <c:v>aug</c:v>
                </c:pt>
                <c:pt idx="5">
                  <c:v>sep</c:v>
                </c:pt>
                <c:pt idx="6">
                  <c:v>okt</c:v>
                </c:pt>
                <c:pt idx="7">
                  <c:v>nov</c:v>
                </c:pt>
                <c:pt idx="8">
                  <c:v>dec</c:v>
                </c:pt>
                <c:pt idx="9">
                  <c:v>jan-24</c:v>
                </c:pt>
                <c:pt idx="10">
                  <c:v>feb</c:v>
                </c:pt>
                <c:pt idx="11">
                  <c:v>mars</c:v>
                </c:pt>
                <c:pt idx="12">
                  <c:v>april</c:v>
                </c:pt>
                <c:pt idx="13">
                  <c:v>maj</c:v>
                </c:pt>
              </c:strCache>
            </c:strRef>
          </c:cat>
          <c:val>
            <c:numRef>
              <c:f>Vuxenutbildning!$C$6:$P$6</c:f>
              <c:numCache>
                <c:formatCode>General</c:formatCode>
                <c:ptCount val="14"/>
                <c:pt idx="0">
                  <c:v>3316</c:v>
                </c:pt>
                <c:pt idx="1">
                  <c:v>3352</c:v>
                </c:pt>
                <c:pt idx="2">
                  <c:v>2909</c:v>
                </c:pt>
                <c:pt idx="3">
                  <c:v>2389</c:v>
                </c:pt>
                <c:pt idx="4">
                  <c:v>2933</c:v>
                </c:pt>
                <c:pt idx="5">
                  <c:v>3146</c:v>
                </c:pt>
                <c:pt idx="6">
                  <c:v>3365</c:v>
                </c:pt>
                <c:pt idx="7">
                  <c:v>3466</c:v>
                </c:pt>
                <c:pt idx="8">
                  <c:v>3124</c:v>
                </c:pt>
                <c:pt idx="9">
                  <c:v>3354</c:v>
                </c:pt>
                <c:pt idx="10">
                  <c:v>3465</c:v>
                </c:pt>
                <c:pt idx="11">
                  <c:v>3622</c:v>
                </c:pt>
                <c:pt idx="12">
                  <c:v>3459</c:v>
                </c:pt>
                <c:pt idx="13">
                  <c:v>3362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0BE-4B97-B55A-7B4B2F1EE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050272"/>
        <c:axId val="412053224"/>
      </c:lineChart>
      <c:catAx>
        <c:axId val="412050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12053224"/>
        <c:crosses val="autoZero"/>
        <c:auto val="1"/>
        <c:lblAlgn val="ctr"/>
        <c:lblOffset val="100"/>
        <c:noMultiLvlLbl val="1"/>
      </c:catAx>
      <c:valAx>
        <c:axId val="41205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120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25400" cap="flat" cmpd="sng" algn="ctr">
      <a:solidFill>
        <a:srgbClr val="1B365D"/>
      </a:solidFill>
      <a:round/>
    </a:ln>
    <a:effectLst/>
  </c:spPr>
  <c:txPr>
    <a:bodyPr/>
    <a:lstStyle/>
    <a:p>
      <a:pPr>
        <a:defRPr sz="1400"/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9438439095680482E-2"/>
          <c:y val="6.9478802704604936E-2"/>
          <c:w val="0.91172997342225404"/>
          <c:h val="0.5845778596441512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'Ekonomiskt bistånd'!$A$64</c:f>
              <c:strCache>
                <c:ptCount val="1"/>
                <c:pt idx="0">
                  <c:v>Annan ersättning</c:v>
                </c:pt>
              </c:strCache>
            </c:strRef>
          </c:tx>
          <c:spPr>
            <a:solidFill>
              <a:srgbClr val="0072C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('Ekonomiskt bistånd'!$F$60:$M$61,'Ekonomiskt bistånd'!$B$48:$F$49)</c:f>
              <c:multiLvlStrCache>
                <c:ptCount val="13"/>
                <c:lvl>
                  <c:pt idx="0">
                    <c:v>maj</c:v>
                  </c:pt>
                  <c:pt idx="1">
                    <c:v>jun</c:v>
                  </c:pt>
                  <c:pt idx="2">
                    <c:v>jul</c:v>
                  </c:pt>
                  <c:pt idx="3">
                    <c:v>aug</c:v>
                  </c:pt>
                  <c:pt idx="4">
                    <c:v>sep</c:v>
                  </c:pt>
                  <c:pt idx="5">
                    <c:v>okt</c:v>
                  </c:pt>
                  <c:pt idx="6">
                    <c:v>nov</c:v>
                  </c:pt>
                  <c:pt idx="7">
                    <c:v>dec</c:v>
                  </c:pt>
                  <c:pt idx="8">
                    <c:v>jan</c:v>
                  </c:pt>
                  <c:pt idx="9">
                    <c:v>feb</c:v>
                  </c:pt>
                  <c:pt idx="10">
                    <c:v>mar</c:v>
                  </c:pt>
                  <c:pt idx="11">
                    <c:v>apr</c:v>
                  </c:pt>
                  <c:pt idx="12">
                    <c:v>maj</c:v>
                  </c:pt>
                </c:lvl>
                <c:lvl>
                  <c:pt idx="0">
                    <c:v>2023</c:v>
                  </c:pt>
                  <c:pt idx="8">
                    <c:v>2024</c:v>
                  </c:pt>
                </c:lvl>
              </c:multiLvlStrCache>
            </c:multiLvlStrRef>
          </c:cat>
          <c:val>
            <c:numRef>
              <c:f>('Ekonomiskt bistånd'!$F$64:$M$64,'Ekonomiskt bistånd'!$B$52:$F$52)</c:f>
              <c:numCache>
                <c:formatCode>0</c:formatCode>
                <c:ptCount val="13"/>
                <c:pt idx="0">
                  <c:v>18</c:v>
                </c:pt>
                <c:pt idx="1">
                  <c:v>26</c:v>
                </c:pt>
                <c:pt idx="2">
                  <c:v>20</c:v>
                </c:pt>
                <c:pt idx="3">
                  <c:v>25</c:v>
                </c:pt>
                <c:pt idx="4" formatCode="General">
                  <c:v>22</c:v>
                </c:pt>
                <c:pt idx="5">
                  <c:v>27</c:v>
                </c:pt>
                <c:pt idx="6" formatCode="General">
                  <c:v>27</c:v>
                </c:pt>
                <c:pt idx="7" formatCode="General">
                  <c:v>28</c:v>
                </c:pt>
                <c:pt idx="8" formatCode="#,##0">
                  <c:v>37</c:v>
                </c:pt>
                <c:pt idx="9" formatCode="General">
                  <c:v>28</c:v>
                </c:pt>
                <c:pt idx="10" formatCode="General">
                  <c:v>21</c:v>
                </c:pt>
                <c:pt idx="11">
                  <c:v>26</c:v>
                </c:pt>
                <c:pt idx="1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69-49FC-8339-4023F6BFA649}"/>
            </c:ext>
          </c:extLst>
        </c:ser>
        <c:ser>
          <c:idx val="1"/>
          <c:order val="1"/>
          <c:tx>
            <c:strRef>
              <c:f>'Ekonomiskt bistånd'!$A$62</c:f>
              <c:strCache>
                <c:ptCount val="1"/>
                <c:pt idx="0">
                  <c:v>Arbete</c:v>
                </c:pt>
              </c:strCache>
            </c:strRef>
          </c:tx>
          <c:spPr>
            <a:solidFill>
              <a:srgbClr val="F0B32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('Ekonomiskt bistånd'!$F$60:$M$61,'Ekonomiskt bistånd'!$B$48:$F$49)</c:f>
              <c:multiLvlStrCache>
                <c:ptCount val="13"/>
                <c:lvl>
                  <c:pt idx="0">
                    <c:v>maj</c:v>
                  </c:pt>
                  <c:pt idx="1">
                    <c:v>jun</c:v>
                  </c:pt>
                  <c:pt idx="2">
                    <c:v>jul</c:v>
                  </c:pt>
                  <c:pt idx="3">
                    <c:v>aug</c:v>
                  </c:pt>
                  <c:pt idx="4">
                    <c:v>sep</c:v>
                  </c:pt>
                  <c:pt idx="5">
                    <c:v>okt</c:v>
                  </c:pt>
                  <c:pt idx="6">
                    <c:v>nov</c:v>
                  </c:pt>
                  <c:pt idx="7">
                    <c:v>dec</c:v>
                  </c:pt>
                  <c:pt idx="8">
                    <c:v>jan</c:v>
                  </c:pt>
                  <c:pt idx="9">
                    <c:v>feb</c:v>
                  </c:pt>
                  <c:pt idx="10">
                    <c:v>mar</c:v>
                  </c:pt>
                  <c:pt idx="11">
                    <c:v>apr</c:v>
                  </c:pt>
                  <c:pt idx="12">
                    <c:v>maj</c:v>
                  </c:pt>
                </c:lvl>
                <c:lvl>
                  <c:pt idx="0">
                    <c:v>2023</c:v>
                  </c:pt>
                  <c:pt idx="8">
                    <c:v>2024</c:v>
                  </c:pt>
                </c:lvl>
              </c:multiLvlStrCache>
            </c:multiLvlStrRef>
          </c:cat>
          <c:val>
            <c:numRef>
              <c:f>('Ekonomiskt bistånd'!$F$62:$M$62,'Ekonomiskt bistånd'!$B$50:$F$50)</c:f>
              <c:numCache>
                <c:formatCode>General</c:formatCode>
                <c:ptCount val="13"/>
                <c:pt idx="0">
                  <c:v>41</c:v>
                </c:pt>
                <c:pt idx="1">
                  <c:v>59</c:v>
                </c:pt>
                <c:pt idx="2">
                  <c:v>47</c:v>
                </c:pt>
                <c:pt idx="3">
                  <c:v>55</c:v>
                </c:pt>
                <c:pt idx="4">
                  <c:v>60</c:v>
                </c:pt>
                <c:pt idx="5">
                  <c:v>29</c:v>
                </c:pt>
                <c:pt idx="6">
                  <c:v>39</c:v>
                </c:pt>
                <c:pt idx="7">
                  <c:v>50</c:v>
                </c:pt>
                <c:pt idx="8">
                  <c:v>52</c:v>
                </c:pt>
                <c:pt idx="9">
                  <c:v>42</c:v>
                </c:pt>
                <c:pt idx="10">
                  <c:v>39</c:v>
                </c:pt>
                <c:pt idx="11">
                  <c:v>40</c:v>
                </c:pt>
                <c:pt idx="12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69-49FC-8339-4023F6BFA649}"/>
            </c:ext>
          </c:extLst>
        </c:ser>
        <c:ser>
          <c:idx val="2"/>
          <c:order val="2"/>
          <c:tx>
            <c:strRef>
              <c:f>'Ekonomiskt bistånd'!$A$63</c:f>
              <c:strCache>
                <c:ptCount val="1"/>
                <c:pt idx="0">
                  <c:v>Studier </c:v>
                </c:pt>
              </c:strCache>
            </c:strRef>
          </c:tx>
          <c:spPr>
            <a:solidFill>
              <a:srgbClr val="00BFB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('Ekonomiskt bistånd'!$F$60:$M$61,'Ekonomiskt bistånd'!$B$48:$F$49)</c:f>
              <c:multiLvlStrCache>
                <c:ptCount val="13"/>
                <c:lvl>
                  <c:pt idx="0">
                    <c:v>maj</c:v>
                  </c:pt>
                  <c:pt idx="1">
                    <c:v>jun</c:v>
                  </c:pt>
                  <c:pt idx="2">
                    <c:v>jul</c:v>
                  </c:pt>
                  <c:pt idx="3">
                    <c:v>aug</c:v>
                  </c:pt>
                  <c:pt idx="4">
                    <c:v>sep</c:v>
                  </c:pt>
                  <c:pt idx="5">
                    <c:v>okt</c:v>
                  </c:pt>
                  <c:pt idx="6">
                    <c:v>nov</c:v>
                  </c:pt>
                  <c:pt idx="7">
                    <c:v>dec</c:v>
                  </c:pt>
                  <c:pt idx="8">
                    <c:v>jan</c:v>
                  </c:pt>
                  <c:pt idx="9">
                    <c:v>feb</c:v>
                  </c:pt>
                  <c:pt idx="10">
                    <c:v>mar</c:v>
                  </c:pt>
                  <c:pt idx="11">
                    <c:v>apr</c:v>
                  </c:pt>
                  <c:pt idx="12">
                    <c:v>maj</c:v>
                  </c:pt>
                </c:lvl>
                <c:lvl>
                  <c:pt idx="0">
                    <c:v>2023</c:v>
                  </c:pt>
                  <c:pt idx="8">
                    <c:v>2024</c:v>
                  </c:pt>
                </c:lvl>
              </c:multiLvlStrCache>
            </c:multiLvlStrRef>
          </c:cat>
          <c:val>
            <c:numRef>
              <c:f>('Ekonomiskt bistånd'!$F$63:$M$63,'Ekonomiskt bistånd'!$B$51:$F$51)</c:f>
              <c:numCache>
                <c:formatCode>General</c:formatCode>
                <c:ptCount val="13"/>
                <c:pt idx="0">
                  <c:v>7</c:v>
                </c:pt>
                <c:pt idx="1">
                  <c:v>7</c:v>
                </c:pt>
                <c:pt idx="2">
                  <c:v>7</c:v>
                </c:pt>
                <c:pt idx="3">
                  <c:v>21</c:v>
                </c:pt>
                <c:pt idx="4">
                  <c:v>26</c:v>
                </c:pt>
                <c:pt idx="5">
                  <c:v>12</c:v>
                </c:pt>
                <c:pt idx="6">
                  <c:v>24</c:v>
                </c:pt>
                <c:pt idx="7">
                  <c:v>13</c:v>
                </c:pt>
                <c:pt idx="8">
                  <c:v>9</c:v>
                </c:pt>
                <c:pt idx="9">
                  <c:v>10</c:v>
                </c:pt>
                <c:pt idx="10">
                  <c:v>14</c:v>
                </c:pt>
                <c:pt idx="11">
                  <c:v>15</c:v>
                </c:pt>
                <c:pt idx="1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69-49FC-8339-4023F6BFA6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1119190176"/>
        <c:axId val="1119188928"/>
      </c:barChart>
      <c:catAx>
        <c:axId val="111919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19188928"/>
        <c:crosses val="autoZero"/>
        <c:auto val="1"/>
        <c:lblAlgn val="ctr"/>
        <c:lblOffset val="100"/>
        <c:noMultiLvlLbl val="0"/>
      </c:catAx>
      <c:valAx>
        <c:axId val="111918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1919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EEF5FB"/>
    </a:solidFill>
    <a:ln w="25400" cap="flat" cmpd="sng" algn="ctr">
      <a:solidFill>
        <a:srgbClr val="002060"/>
      </a:solidFill>
      <a:round/>
    </a:ln>
    <a:effectLst/>
  </c:spPr>
  <c:txPr>
    <a:bodyPr/>
    <a:lstStyle/>
    <a:p>
      <a:pPr>
        <a:defRPr sz="1200"/>
      </a:pPr>
      <a:endParaRPr lang="sv-SE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FB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'Ekonomiskt bistånd'!$B$74:$E$75</c:f>
              <c:multiLvlStrCache>
                <c:ptCount val="4"/>
                <c:lvl>
                  <c:pt idx="0">
                    <c:v>kv</c:v>
                  </c:pt>
                  <c:pt idx="1">
                    <c:v>m</c:v>
                  </c:pt>
                  <c:pt idx="2">
                    <c:v>kv </c:v>
                  </c:pt>
                  <c:pt idx="3">
                    <c:v>m</c:v>
                  </c:pt>
                </c:lvl>
                <c:lvl>
                  <c:pt idx="0">
                    <c:v>inrikes</c:v>
                  </c:pt>
                  <c:pt idx="2">
                    <c:v>utrikes </c:v>
                  </c:pt>
                </c:lvl>
              </c:multiLvlStrCache>
            </c:multiLvlStrRef>
          </c:cat>
          <c:val>
            <c:numRef>
              <c:f>'Ekonomiskt bistånd'!$B$76:$E$76</c:f>
              <c:numCache>
                <c:formatCode>#,##0</c:formatCode>
                <c:ptCount val="4"/>
                <c:pt idx="0">
                  <c:v>85</c:v>
                </c:pt>
                <c:pt idx="1">
                  <c:v>83</c:v>
                </c:pt>
                <c:pt idx="2">
                  <c:v>148</c:v>
                </c:pt>
                <c:pt idx="3">
                  <c:v>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F4-4F95-BA56-AE7E21F2BF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14606832"/>
        <c:axId val="914608472"/>
      </c:barChart>
      <c:catAx>
        <c:axId val="91460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914608472"/>
        <c:crosses val="autoZero"/>
        <c:auto val="1"/>
        <c:lblAlgn val="ctr"/>
        <c:lblOffset val="100"/>
        <c:noMultiLvlLbl val="0"/>
      </c:catAx>
      <c:valAx>
        <c:axId val="91460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91460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EEF5FB"/>
    </a:solidFill>
    <a:ln w="25400" cap="flat" cmpd="sng" algn="ctr">
      <a:solidFill>
        <a:srgbClr val="002060"/>
      </a:solidFill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'Ekonomiskt bistånd'!$C$80</c:f>
              <c:strCache>
                <c:ptCount val="1"/>
                <c:pt idx="0">
                  <c:v>Arbete</c:v>
                </c:pt>
              </c:strCache>
            </c:strRef>
          </c:tx>
          <c:spPr>
            <a:solidFill>
              <a:srgbClr val="E3520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'Ekonomiskt bistånd'!$A$81:$A$85</c:f>
              <c:strCache>
                <c:ptCount val="5"/>
                <c:pt idx="0">
                  <c:v>0-3 mån</c:v>
                </c:pt>
                <c:pt idx="1">
                  <c:v>4-6 mån</c:v>
                </c:pt>
                <c:pt idx="2">
                  <c:v>7-12 mån</c:v>
                </c:pt>
                <c:pt idx="3">
                  <c:v>13-24 mån</c:v>
                </c:pt>
                <c:pt idx="4">
                  <c:v>25+ mån</c:v>
                </c:pt>
              </c:strCache>
            </c:strRef>
          </c:cat>
          <c:val>
            <c:numRef>
              <c:f>'Ekonomiskt bistånd'!$C$81:$C$85</c:f>
              <c:numCache>
                <c:formatCode>0</c:formatCode>
                <c:ptCount val="5"/>
                <c:pt idx="0">
                  <c:v>52</c:v>
                </c:pt>
                <c:pt idx="1">
                  <c:v>49</c:v>
                </c:pt>
                <c:pt idx="2">
                  <c:v>46</c:v>
                </c:pt>
                <c:pt idx="3">
                  <c:v>40</c:v>
                </c:pt>
                <c:pt idx="4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F3-40AA-A946-4CC21E82AB21}"/>
            </c:ext>
          </c:extLst>
        </c:ser>
        <c:ser>
          <c:idx val="2"/>
          <c:order val="1"/>
          <c:tx>
            <c:strRef>
              <c:f>'Ekonomiskt bistånd'!$D$80</c:f>
              <c:strCache>
                <c:ptCount val="1"/>
                <c:pt idx="0">
                  <c:v>Studier</c:v>
                </c:pt>
              </c:strCache>
            </c:strRef>
          </c:tx>
          <c:spPr>
            <a:solidFill>
              <a:srgbClr val="00BFB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'Ekonomiskt bistånd'!$A$81:$A$85</c:f>
              <c:strCache>
                <c:ptCount val="5"/>
                <c:pt idx="0">
                  <c:v>0-3 mån</c:v>
                </c:pt>
                <c:pt idx="1">
                  <c:v>4-6 mån</c:v>
                </c:pt>
                <c:pt idx="2">
                  <c:v>7-12 mån</c:v>
                </c:pt>
                <c:pt idx="3">
                  <c:v>13-24 mån</c:v>
                </c:pt>
                <c:pt idx="4">
                  <c:v>25+ mån</c:v>
                </c:pt>
              </c:strCache>
            </c:strRef>
          </c:cat>
          <c:val>
            <c:numRef>
              <c:f>'Ekonomiskt bistånd'!$D$81:$D$85</c:f>
              <c:numCache>
                <c:formatCode>0</c:formatCode>
                <c:ptCount val="5"/>
                <c:pt idx="0">
                  <c:v>14</c:v>
                </c:pt>
                <c:pt idx="1">
                  <c:v>16</c:v>
                </c:pt>
                <c:pt idx="2">
                  <c:v>12</c:v>
                </c:pt>
                <c:pt idx="3">
                  <c:v>6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F3-40AA-A946-4CC21E82AB21}"/>
            </c:ext>
          </c:extLst>
        </c:ser>
        <c:ser>
          <c:idx val="0"/>
          <c:order val="2"/>
          <c:tx>
            <c:strRef>
              <c:f>'Ekonomiskt bistånd'!$B$80</c:f>
              <c:strCache>
                <c:ptCount val="1"/>
                <c:pt idx="0">
                  <c:v>Annan ersättning</c:v>
                </c:pt>
              </c:strCache>
            </c:strRef>
          </c:tx>
          <c:spPr>
            <a:solidFill>
              <a:srgbClr val="0072C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'Ekonomiskt bistånd'!$A$81:$A$85</c:f>
              <c:strCache>
                <c:ptCount val="5"/>
                <c:pt idx="0">
                  <c:v>0-3 mån</c:v>
                </c:pt>
                <c:pt idx="1">
                  <c:v>4-6 mån</c:v>
                </c:pt>
                <c:pt idx="2">
                  <c:v>7-12 mån</c:v>
                </c:pt>
                <c:pt idx="3">
                  <c:v>13-24 mån</c:v>
                </c:pt>
                <c:pt idx="4">
                  <c:v>25+ mån</c:v>
                </c:pt>
              </c:strCache>
            </c:strRef>
          </c:cat>
          <c:val>
            <c:numRef>
              <c:f>'Ekonomiskt bistånd'!$B$81:$B$85</c:f>
              <c:numCache>
                <c:formatCode>0</c:formatCode>
                <c:ptCount val="5"/>
                <c:pt idx="0">
                  <c:v>60</c:v>
                </c:pt>
                <c:pt idx="1">
                  <c:v>18</c:v>
                </c:pt>
                <c:pt idx="2">
                  <c:v>13</c:v>
                </c:pt>
                <c:pt idx="3">
                  <c:v>13</c:v>
                </c:pt>
                <c:pt idx="4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F3-40AA-A946-4CC21E82AB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32673816"/>
        <c:axId val="732667584"/>
      </c:barChart>
      <c:catAx>
        <c:axId val="732673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32667584"/>
        <c:crosses val="autoZero"/>
        <c:auto val="1"/>
        <c:lblAlgn val="ctr"/>
        <c:lblOffset val="100"/>
        <c:noMultiLvlLbl val="0"/>
      </c:catAx>
      <c:valAx>
        <c:axId val="73266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3267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EEF5FB"/>
    </a:solidFill>
    <a:ln w="25400" cap="flat" cmpd="sng" algn="ctr">
      <a:solidFill>
        <a:srgbClr val="002060"/>
      </a:solidFill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2024-06-13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2024-06-13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6042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2019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9752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4270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Positiva avslutsorsaker: Arbete, Studier, Annan ersättning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6128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4563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9981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3E0DEE2-831C-2D92-5DF1-D6D2FC2512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21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1DAEBCF-EC9C-96A0-630A-78C20B7D5B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28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3063157-771C-F6C8-7F76-6142B337F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126841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84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72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180860D-BAC7-D497-A1A7-694C253D89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31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98100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56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9C19F31-180F-33B0-2F6D-6FF71076FE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49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51F795E-1441-1477-A8CA-44A478A76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28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815D81A-816A-C5FB-8999-AC305C6842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BB509AD-924F-09E1-A276-375395E348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43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1798A76-8860-E7E1-F1DB-4F9F64FA8D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53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282E32C-4024-D884-E607-059B185C89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79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50BF057-A8AD-255D-2327-0CFD1E61F7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16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72799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659BF82-4D19-633E-2728-5BD94DADC6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58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17B0EC5F-53AD-9C6E-E66F-00464DC4EF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51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8C59C2C8-8516-DC3C-1553-C2F8E4D804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7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301918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67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3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46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03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60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37683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56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31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42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783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08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94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08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31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62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32417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98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00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36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84063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vit bak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1" y="1122364"/>
            <a:ext cx="9341908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1" y="3476626"/>
            <a:ext cx="9341908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9401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21301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8639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4" r:id="rId5"/>
    <p:sldLayoutId id="2147484055" r:id="rId6"/>
    <p:sldLayoutId id="2147484056" r:id="rId7"/>
    <p:sldLayoutId id="2147484062" r:id="rId8"/>
    <p:sldLayoutId id="2147484063" r:id="rId9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BE8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1219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9015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4462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4"/>
          <p:cNvSpPr txBox="1"/>
          <p:nvPr/>
        </p:nvSpPr>
        <p:spPr>
          <a:xfrm>
            <a:off x="1484780" y="612981"/>
            <a:ext cx="5280587" cy="554579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0" i="0" u="none" kern="100" cap="all" spc="80" baseline="0" noProof="0" dirty="0">
                <a:solidFill>
                  <a:schemeClr val="tx1"/>
                </a:solidFill>
                <a:latin typeface="Arial"/>
                <a:cs typeface="Arial"/>
              </a:rPr>
              <a:t>Arbetsmarknadsförvaltningen</a:t>
            </a:r>
          </a:p>
        </p:txBody>
      </p:sp>
      <p:pic>
        <p:nvPicPr>
          <p:cNvPr id="21" name="Bildobjekt 20" descr="HBG_logo_liggande_CMY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67" y="235973"/>
            <a:ext cx="2482947" cy="527170"/>
          </a:xfrm>
          <a:prstGeom prst="rect">
            <a:avLst/>
          </a:prstGeom>
        </p:spPr>
      </p:pic>
      <p:sp>
        <p:nvSpPr>
          <p:cNvPr id="23" name="Rektangel 22"/>
          <p:cNvSpPr/>
          <p:nvPr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ktangel 23"/>
          <p:cNvSpPr/>
          <p:nvPr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ktangel 24"/>
          <p:cNvSpPr/>
          <p:nvPr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ktangel 25"/>
          <p:cNvSpPr/>
          <p:nvPr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ktangel 26"/>
          <p:cNvSpPr/>
          <p:nvPr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075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3885897"/>
            <a:ext cx="9296000" cy="747897"/>
          </a:xfrm>
        </p:spPr>
        <p:txBody>
          <a:bodyPr/>
          <a:lstStyle/>
          <a:p>
            <a:r>
              <a:rPr lang="sv-SE" dirty="0"/>
              <a:t>Månadsstatistik maj 2024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Arbetsmarknadsförvaltningen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5378CF6-4756-4C72-774E-D73611539D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220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Nämndens mål</a:t>
            </a:r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683429"/>
              </p:ext>
            </p:extLst>
          </p:nvPr>
        </p:nvGraphicFramePr>
        <p:xfrm>
          <a:off x="864000" y="1989406"/>
          <a:ext cx="10880325" cy="23278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50424">
                  <a:extLst>
                    <a:ext uri="{9D8B030D-6E8A-4147-A177-3AD203B41FA5}">
                      <a16:colId xmlns:a16="http://schemas.microsoft.com/office/drawing/2014/main" val="1889669694"/>
                    </a:ext>
                  </a:extLst>
                </a:gridCol>
                <a:gridCol w="2086176">
                  <a:extLst>
                    <a:ext uri="{9D8B030D-6E8A-4147-A177-3AD203B41FA5}">
                      <a16:colId xmlns:a16="http://schemas.microsoft.com/office/drawing/2014/main" val="1851871940"/>
                    </a:ext>
                  </a:extLst>
                </a:gridCol>
                <a:gridCol w="1525784">
                  <a:extLst>
                    <a:ext uri="{9D8B030D-6E8A-4147-A177-3AD203B41FA5}">
                      <a16:colId xmlns:a16="http://schemas.microsoft.com/office/drawing/2014/main" val="3938996643"/>
                    </a:ext>
                  </a:extLst>
                </a:gridCol>
                <a:gridCol w="1583176">
                  <a:extLst>
                    <a:ext uri="{9D8B030D-6E8A-4147-A177-3AD203B41FA5}">
                      <a16:colId xmlns:a16="http://schemas.microsoft.com/office/drawing/2014/main" val="3069490524"/>
                    </a:ext>
                  </a:extLst>
                </a:gridCol>
                <a:gridCol w="2028785">
                  <a:extLst>
                    <a:ext uri="{9D8B030D-6E8A-4147-A177-3AD203B41FA5}">
                      <a16:colId xmlns:a16="http://schemas.microsoft.com/office/drawing/2014/main" val="591229695"/>
                    </a:ext>
                  </a:extLst>
                </a:gridCol>
                <a:gridCol w="1805980">
                  <a:extLst>
                    <a:ext uri="{9D8B030D-6E8A-4147-A177-3AD203B41FA5}">
                      <a16:colId xmlns:a16="http://schemas.microsoft.com/office/drawing/2014/main" val="4153905318"/>
                    </a:ext>
                  </a:extLst>
                </a:gridCol>
              </a:tblGrid>
              <a:tr h="501297">
                <a:tc gridSpan="2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2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Invånare som fullföljt yrkesutbildningsinsatser </a:t>
                      </a:r>
                      <a:endParaRPr lang="sv-SE" sz="2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2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Avslutade individer till studier </a:t>
                      </a:r>
                      <a:r>
                        <a:rPr lang="sv-SE" sz="2000" b="0" i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(ack. från jan 2024)</a:t>
                      </a:r>
                      <a:endParaRPr lang="sv-SE" sz="2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24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av befolkning, 18-64 år, som erhållit ekonomiskt bistånd</a:t>
                      </a:r>
                      <a:endParaRPr lang="sv-SE" sz="2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250424"/>
                  </a:ext>
                </a:extLst>
              </a:tr>
              <a:tr h="569568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Maj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Maj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 prognos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48416675"/>
                  </a:ext>
                </a:extLst>
              </a:tr>
              <a:tr h="569568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Mål 2024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Mål 2024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Mål 2026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58259884"/>
                  </a:ext>
                </a:extLst>
              </a:tr>
            </a:tbl>
          </a:graphicData>
        </a:graphic>
      </p:graphicFrame>
      <p:sp>
        <p:nvSpPr>
          <p:cNvPr id="3" name="textruta 2">
            <a:extLst>
              <a:ext uri="{FF2B5EF4-FFF2-40B4-BE49-F238E27FC236}">
                <a16:creationId xmlns:a16="http://schemas.microsoft.com/office/drawing/2014/main" id="{2A960097-8397-62AD-2BEF-7D613D02D208}"/>
              </a:ext>
            </a:extLst>
          </p:cNvPr>
          <p:cNvSpPr txBox="1"/>
          <p:nvPr/>
        </p:nvSpPr>
        <p:spPr>
          <a:xfrm>
            <a:off x="7852410" y="4477190"/>
            <a:ext cx="4446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000000"/>
                </a:solidFill>
              </a:rPr>
              <a:t>Antal biståndsmottagare mar: 2 368 (+9)</a:t>
            </a:r>
          </a:p>
          <a:p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914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Arbetslöshet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25037" y="3451860"/>
            <a:ext cx="1437819" cy="15269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lnSpc>
                <a:spcPts val="970"/>
              </a:lnSpc>
            </a:pPr>
            <a:r>
              <a:rPr sz="1400" dirty="0" err="1">
                <a:solidFill>
                  <a:srgbClr val="000000"/>
                </a:solidFill>
                <a:latin typeface="Helsingborg Sans Light"/>
                <a:cs typeface="Helsingborg Sans Light"/>
              </a:rPr>
              <a:t>Utrikes</a:t>
            </a:r>
            <a:r>
              <a:rPr sz="1400" spc="18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spc="-9" dirty="0">
                <a:solidFill>
                  <a:srgbClr val="000000"/>
                </a:solidFill>
                <a:latin typeface="Helsingborg Sans Light"/>
                <a:cs typeface="Helsingborg Sans Light"/>
              </a:rPr>
              <a:t>födda</a:t>
            </a:r>
            <a:endParaRPr sz="1400" dirty="0">
              <a:solidFill>
                <a:srgbClr val="000000"/>
              </a:solidFill>
              <a:latin typeface="Helsingborg Sans Light"/>
              <a:cs typeface="Helsingborg Sans Light"/>
            </a:endParaRPr>
          </a:p>
        </p:txBody>
      </p:sp>
      <p:sp>
        <p:nvSpPr>
          <p:cNvPr id="7" name="object 138"/>
          <p:cNvSpPr txBox="1"/>
          <p:nvPr/>
        </p:nvSpPr>
        <p:spPr>
          <a:xfrm>
            <a:off x="925037" y="4736615"/>
            <a:ext cx="3063931" cy="921378"/>
          </a:xfrm>
          <a:prstGeom prst="rect">
            <a:avLst/>
          </a:prstGeom>
        </p:spPr>
        <p:txBody>
          <a:bodyPr vert="horz" wrap="square" lIns="0" tIns="47216" rIns="0" bIns="0" rtlCol="0">
            <a:spAutoFit/>
          </a:bodyPr>
          <a:lstStyle/>
          <a:p>
            <a:pPr marL="11516">
              <a:spcBef>
                <a:spcPts val="371"/>
              </a:spcBef>
            </a:pPr>
            <a:r>
              <a:rPr sz="816" b="1" u="sng" spc="-9" dirty="0">
                <a:solidFill>
                  <a:srgbClr val="009448"/>
                </a:solidFill>
                <a:uFill>
                  <a:solidFill>
                    <a:srgbClr val="009448"/>
                  </a:solidFill>
                </a:uFill>
                <a:latin typeface="Helsingborg Sans"/>
                <a:cs typeface="Helsingborg Sans"/>
              </a:rPr>
              <a:t>Notis!</a:t>
            </a:r>
            <a:endParaRPr sz="816" dirty="0">
              <a:latin typeface="Helsingborg Sans"/>
              <a:cs typeface="Helsingborg Sans"/>
            </a:endParaRPr>
          </a:p>
          <a:p>
            <a:pPr marL="11516" marR="55853">
              <a:spcBef>
                <a:spcPts val="222"/>
              </a:spcBef>
            </a:pP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14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anledning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av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att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pensionsåldern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Sverige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utökats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ett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från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och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23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årsskiftet</a:t>
            </a:r>
            <a:r>
              <a:rPr sz="635" spc="45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2023,</a:t>
            </a:r>
            <a:r>
              <a:rPr sz="635" spc="50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utökar</a:t>
            </a:r>
            <a:r>
              <a:rPr sz="635" spc="45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också</a:t>
            </a:r>
            <a:r>
              <a:rPr sz="635" spc="50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Arbetsförmedlingen</a:t>
            </a:r>
            <a:r>
              <a:rPr sz="635" spc="45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åldersurvalet</a:t>
            </a:r>
            <a:r>
              <a:rPr sz="635" spc="50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</a:t>
            </a:r>
            <a:r>
              <a:rPr sz="635" spc="50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9" dirty="0">
                <a:solidFill>
                  <a:srgbClr val="231F20"/>
                </a:solidFill>
                <a:latin typeface="Roboto Light"/>
                <a:cs typeface="Roboto Light"/>
              </a:rPr>
              <a:t>månadsstatistiken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och</a:t>
            </a:r>
            <a:r>
              <a:rPr sz="635" spc="14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beräkningarna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av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andel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inskrivna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arbetslösa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ett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år.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Detta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innebär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23" dirty="0">
                <a:solidFill>
                  <a:srgbClr val="231F20"/>
                </a:solidFill>
                <a:latin typeface="Roboto Light"/>
                <a:cs typeface="Roboto Light"/>
              </a:rPr>
              <a:t>att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åldersspannet,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från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och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32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publiceringen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av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månadsstatistik</a:t>
            </a:r>
            <a:r>
              <a:rPr sz="635" spc="32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för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januari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18" dirty="0">
                <a:solidFill>
                  <a:srgbClr val="231F20"/>
                </a:solidFill>
                <a:latin typeface="Roboto Light"/>
                <a:cs typeface="Roboto Light"/>
              </a:rPr>
              <a:t>2023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(vilket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sker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den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14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februari),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är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åldersspannet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16–65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23" dirty="0">
                <a:solidFill>
                  <a:srgbClr val="231F20"/>
                </a:solidFill>
                <a:latin typeface="Roboto Light"/>
                <a:cs typeface="Roboto Light"/>
              </a:rPr>
              <a:t>år.</a:t>
            </a:r>
            <a:endParaRPr sz="635" dirty="0">
              <a:latin typeface="Roboto Light"/>
              <a:cs typeface="Roboto Light"/>
            </a:endParaRPr>
          </a:p>
          <a:p>
            <a:pPr marL="11516" marR="4607">
              <a:spcBef>
                <a:spcPts val="258"/>
              </a:spcBef>
            </a:pP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Observera</a:t>
            </a:r>
            <a:r>
              <a:rPr sz="635" spc="9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att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vid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jämförelser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ett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eller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flera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bakåt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tiden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är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9" dirty="0">
                <a:solidFill>
                  <a:srgbClr val="231F20"/>
                </a:solidFill>
                <a:latin typeface="Roboto Light"/>
                <a:cs typeface="Roboto Light"/>
              </a:rPr>
              <a:t>åldersspannet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fortfarande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16–64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eftersom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dessa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uppgifter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baseras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på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redan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publicerad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9" dirty="0">
                <a:solidFill>
                  <a:srgbClr val="231F20"/>
                </a:solidFill>
                <a:latin typeface="Roboto Light"/>
                <a:cs typeface="Roboto Light"/>
              </a:rPr>
              <a:t>statistik.</a:t>
            </a:r>
            <a:endParaRPr sz="635" dirty="0">
              <a:latin typeface="Roboto Light"/>
              <a:cs typeface="Roboto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59340" y="1957531"/>
            <a:ext cx="3585882" cy="42520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algn="ctr">
              <a:lnSpc>
                <a:spcPts val="1070"/>
              </a:lnSpc>
              <a:spcBef>
                <a:spcPts val="91"/>
              </a:spcBef>
            </a:pPr>
            <a:r>
              <a:rPr sz="1400" b="1" spc="-9" dirty="0" err="1">
                <a:solidFill>
                  <a:srgbClr val="000000"/>
                </a:solidFill>
                <a:latin typeface="Helsingborg Sans"/>
                <a:cs typeface="Helsingborg Sans"/>
              </a:rPr>
              <a:t>Arbetslöshe</a:t>
            </a:r>
            <a:r>
              <a:rPr lang="sv-SE" sz="1400" b="1" spc="-9" dirty="0">
                <a:solidFill>
                  <a:srgbClr val="000000"/>
                </a:solidFill>
                <a:latin typeface="Helsingborg Sans"/>
                <a:cs typeface="Helsingborg Sans"/>
              </a:rPr>
              <a:t>t</a:t>
            </a:r>
            <a:br>
              <a:rPr lang="sv-SE" sz="1400" b="1" spc="-9" dirty="0">
                <a:solidFill>
                  <a:srgbClr val="000000"/>
                </a:solidFill>
                <a:latin typeface="Helsingborg Sans"/>
                <a:cs typeface="Helsingborg Sans"/>
              </a:rPr>
            </a:br>
            <a:endParaRPr sz="1400" dirty="0">
              <a:solidFill>
                <a:srgbClr val="000000"/>
              </a:solidFill>
              <a:latin typeface="Helsingborg Sans"/>
              <a:cs typeface="Helsingborg Sans"/>
            </a:endParaRPr>
          </a:p>
          <a:p>
            <a:pPr marL="11516" algn="ctr">
              <a:lnSpc>
                <a:spcPts val="852"/>
              </a:lnSpc>
            </a:pPr>
            <a:r>
              <a:rPr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16–6</a:t>
            </a:r>
            <a:r>
              <a:rPr lang="sv-SE"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5</a:t>
            </a:r>
            <a:r>
              <a:rPr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år,</a:t>
            </a:r>
            <a:r>
              <a:rPr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lang="sv-SE"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maj</a:t>
            </a:r>
            <a:r>
              <a:rPr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202</a:t>
            </a:r>
            <a:r>
              <a:rPr lang="sv-SE"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3</a:t>
            </a:r>
            <a:r>
              <a:rPr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–</a:t>
            </a:r>
            <a:r>
              <a:rPr lang="sv-SE"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maj</a:t>
            </a:r>
            <a:r>
              <a:rPr sz="1400" spc="32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spc="-18" dirty="0">
                <a:solidFill>
                  <a:srgbClr val="000000"/>
                </a:solidFill>
                <a:latin typeface="Helsingborg Sans Light"/>
                <a:cs typeface="Helsingborg Sans Light"/>
              </a:rPr>
              <a:t>202</a:t>
            </a:r>
            <a:r>
              <a:rPr lang="sv-SE" sz="1400" spc="-18" dirty="0">
                <a:solidFill>
                  <a:srgbClr val="000000"/>
                </a:solidFill>
                <a:latin typeface="Helsingborg Sans Light"/>
                <a:cs typeface="Helsingborg Sans Light"/>
              </a:rPr>
              <a:t>4</a:t>
            </a:r>
            <a:endParaRPr sz="1400" dirty="0">
              <a:solidFill>
                <a:srgbClr val="000000"/>
              </a:solidFill>
              <a:latin typeface="Helsingborg Sans Light"/>
              <a:cs typeface="Helsingborg Sans Light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87789" y="2067933"/>
            <a:ext cx="3978433" cy="15269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lnSpc>
                <a:spcPts val="970"/>
              </a:lnSpc>
            </a:pPr>
            <a:r>
              <a:rPr lang="sv-SE"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Arbetslöshet i Helsingborg maj 2024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00000000-0008-0000-0000-00001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6589496"/>
              </p:ext>
            </p:extLst>
          </p:nvPr>
        </p:nvGraphicFramePr>
        <p:xfrm>
          <a:off x="6010494" y="2512575"/>
          <a:ext cx="5256469" cy="2553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Tabell 8">
            <a:extLst>
              <a:ext uri="{FF2B5EF4-FFF2-40B4-BE49-F238E27FC236}">
                <a16:creationId xmlns:a16="http://schemas.microsoft.com/office/drawing/2014/main" id="{8998BF7F-2154-E76D-ADED-D85C91E71B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606140"/>
              </p:ext>
            </p:extLst>
          </p:nvPr>
        </p:nvGraphicFramePr>
        <p:xfrm>
          <a:off x="887789" y="2435122"/>
          <a:ext cx="3886201" cy="571500"/>
        </p:xfrm>
        <a:graphic>
          <a:graphicData uri="http://schemas.openxmlformats.org/drawingml/2006/table">
            <a:tbl>
              <a:tblPr/>
              <a:tblGrid>
                <a:gridCol w="761378">
                  <a:extLst>
                    <a:ext uri="{9D8B030D-6E8A-4147-A177-3AD203B41FA5}">
                      <a16:colId xmlns:a16="http://schemas.microsoft.com/office/drawing/2014/main" val="3605806958"/>
                    </a:ext>
                  </a:extLst>
                </a:gridCol>
                <a:gridCol w="977102">
                  <a:extLst>
                    <a:ext uri="{9D8B030D-6E8A-4147-A177-3AD203B41FA5}">
                      <a16:colId xmlns:a16="http://schemas.microsoft.com/office/drawing/2014/main" val="2881955698"/>
                    </a:ext>
                  </a:extLst>
                </a:gridCol>
                <a:gridCol w="1170619">
                  <a:extLst>
                    <a:ext uri="{9D8B030D-6E8A-4147-A177-3AD203B41FA5}">
                      <a16:colId xmlns:a16="http://schemas.microsoft.com/office/drawing/2014/main" val="3582693685"/>
                    </a:ext>
                  </a:extLst>
                </a:gridCol>
                <a:gridCol w="977102">
                  <a:extLst>
                    <a:ext uri="{9D8B030D-6E8A-4147-A177-3AD203B41FA5}">
                      <a16:colId xmlns:a16="http://schemas.microsoft.com/office/drawing/2014/main" val="210445056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Kvinnor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Män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Samtliga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27126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18-24 år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10,1%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12,1%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11,1%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70468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16-65 år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10,6% 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(+0,5)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10,6%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10,6%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4008455"/>
                  </a:ext>
                </a:extLst>
              </a:tr>
            </a:tbl>
          </a:graphicData>
        </a:graphic>
      </p:graphicFrame>
      <p:graphicFrame>
        <p:nvGraphicFramePr>
          <p:cNvPr id="10" name="Tabell 9">
            <a:extLst>
              <a:ext uri="{FF2B5EF4-FFF2-40B4-BE49-F238E27FC236}">
                <a16:creationId xmlns:a16="http://schemas.microsoft.com/office/drawing/2014/main" id="{4118DED2-7BDA-7BBF-931A-1CB3C1DB5D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615724"/>
              </p:ext>
            </p:extLst>
          </p:nvPr>
        </p:nvGraphicFramePr>
        <p:xfrm>
          <a:off x="933904" y="3791919"/>
          <a:ext cx="3886201" cy="571500"/>
        </p:xfrm>
        <a:graphic>
          <a:graphicData uri="http://schemas.openxmlformats.org/drawingml/2006/table">
            <a:tbl>
              <a:tblPr/>
              <a:tblGrid>
                <a:gridCol w="761378">
                  <a:extLst>
                    <a:ext uri="{9D8B030D-6E8A-4147-A177-3AD203B41FA5}">
                      <a16:colId xmlns:a16="http://schemas.microsoft.com/office/drawing/2014/main" val="2703038517"/>
                    </a:ext>
                  </a:extLst>
                </a:gridCol>
                <a:gridCol w="977102">
                  <a:extLst>
                    <a:ext uri="{9D8B030D-6E8A-4147-A177-3AD203B41FA5}">
                      <a16:colId xmlns:a16="http://schemas.microsoft.com/office/drawing/2014/main" val="4127146313"/>
                    </a:ext>
                  </a:extLst>
                </a:gridCol>
                <a:gridCol w="1170619">
                  <a:extLst>
                    <a:ext uri="{9D8B030D-6E8A-4147-A177-3AD203B41FA5}">
                      <a16:colId xmlns:a16="http://schemas.microsoft.com/office/drawing/2014/main" val="2561623320"/>
                    </a:ext>
                  </a:extLst>
                </a:gridCol>
                <a:gridCol w="977102">
                  <a:extLst>
                    <a:ext uri="{9D8B030D-6E8A-4147-A177-3AD203B41FA5}">
                      <a16:colId xmlns:a16="http://schemas.microsoft.com/office/drawing/2014/main" val="133678732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Kvinnor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Män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Samtliga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50072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18-24 år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18,5%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16,4%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(+0,8)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17,3%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7049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16-65 år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22,7%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(+0,1)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19,0%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(+2,1)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20,7%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6540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3737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864000"/>
            <a:ext cx="10464000" cy="553998"/>
          </a:xfrm>
        </p:spPr>
        <p:txBody>
          <a:bodyPr/>
          <a:lstStyle/>
          <a:p>
            <a:r>
              <a:rPr lang="sv-SE" dirty="0"/>
              <a:t>Flöde, individer i nya och avslutade ärenden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0000000-0008-0000-00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5087149"/>
              </p:ext>
            </p:extLst>
          </p:nvPr>
        </p:nvGraphicFramePr>
        <p:xfrm>
          <a:off x="1897669" y="1926700"/>
          <a:ext cx="7925670" cy="3577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7070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Biståndsindivider och invånare med guide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5D7B1C2-0B81-C72A-647A-59711558E3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8785464"/>
              </p:ext>
            </p:extLst>
          </p:nvPr>
        </p:nvGraphicFramePr>
        <p:xfrm>
          <a:off x="1714233" y="1952803"/>
          <a:ext cx="7920990" cy="3394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05739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DFFD4E-5D47-4551-5AED-0AEDD0B00A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Antal elever per skolform </a:t>
            </a:r>
            <a:r>
              <a:rPr lang="sv-SE"/>
              <a:t>och totalt</a:t>
            </a:r>
            <a:endParaRPr lang="sv-SE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0000000-0008-0000-04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3301244"/>
              </p:ext>
            </p:extLst>
          </p:nvPr>
        </p:nvGraphicFramePr>
        <p:xfrm>
          <a:off x="932873" y="1607127"/>
          <a:ext cx="9254836" cy="4008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65758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587001"/>
            <a:ext cx="10464000" cy="830997"/>
          </a:xfrm>
        </p:spPr>
        <p:txBody>
          <a:bodyPr/>
          <a:lstStyle/>
          <a:p>
            <a:r>
              <a:rPr lang="sv-SE" dirty="0"/>
              <a:t>Avslutade individer, positiva avslutsorsaker</a:t>
            </a:r>
            <a:br>
              <a:rPr lang="sv-SE" dirty="0"/>
            </a:br>
            <a:endParaRPr lang="sv-SE" sz="2000" b="0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F883F36-4571-AD94-7AE8-9E30FFE933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8546930"/>
              </p:ext>
            </p:extLst>
          </p:nvPr>
        </p:nvGraphicFramePr>
        <p:xfrm>
          <a:off x="948690" y="1913890"/>
          <a:ext cx="8519304" cy="3458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42147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587001"/>
            <a:ext cx="10464000" cy="830997"/>
          </a:xfrm>
        </p:spPr>
        <p:txBody>
          <a:bodyPr/>
          <a:lstStyle/>
          <a:p>
            <a:r>
              <a:rPr lang="sv-SE" dirty="0"/>
              <a:t>Avslutade individer, positiva avslutsorsaker</a:t>
            </a:r>
            <a:br>
              <a:rPr lang="sv-SE" dirty="0"/>
            </a:br>
            <a:r>
              <a:rPr lang="sv-SE" sz="2000" b="0" dirty="0"/>
              <a:t>ackumuleras under året, jan-maj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0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7135119"/>
              </p:ext>
            </p:extLst>
          </p:nvPr>
        </p:nvGraphicFramePr>
        <p:xfrm>
          <a:off x="864000" y="1920241"/>
          <a:ext cx="8474310" cy="3691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77469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304373"/>
            <a:ext cx="10464000" cy="1384995"/>
          </a:xfrm>
        </p:spPr>
        <p:txBody>
          <a:bodyPr/>
          <a:lstStyle/>
          <a:p>
            <a:r>
              <a:rPr lang="sv-SE" dirty="0"/>
              <a:t>Avslutade individer, positiva avslutsorsaker, </a:t>
            </a:r>
            <a:br>
              <a:rPr lang="sv-SE" dirty="0"/>
            </a:br>
            <a:r>
              <a:rPr lang="sv-SE" dirty="0" err="1"/>
              <a:t>ärendetid</a:t>
            </a:r>
            <a:r>
              <a:rPr lang="sv-SE" dirty="0"/>
              <a:t> vid avslut</a:t>
            </a:r>
            <a:br>
              <a:rPr lang="sv-SE" dirty="0"/>
            </a:br>
            <a:r>
              <a:rPr lang="sv-SE" sz="2000" b="0" dirty="0"/>
              <a:t>ackumuleras under året, jan-maj</a:t>
            </a:r>
            <a:endParaRPr lang="sv-SE" sz="2000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0000000-0008-0000-00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9580742"/>
              </p:ext>
            </p:extLst>
          </p:nvPr>
        </p:nvGraphicFramePr>
        <p:xfrm>
          <a:off x="864000" y="2439554"/>
          <a:ext cx="9840079" cy="3218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15587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Utbetalt ekonomiskt bistånd, tkr</a:t>
            </a:r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490135"/>
              </p:ext>
            </p:extLst>
          </p:nvPr>
        </p:nvGraphicFramePr>
        <p:xfrm>
          <a:off x="863996" y="2900166"/>
          <a:ext cx="8201550" cy="767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66925">
                  <a:extLst>
                    <a:ext uri="{9D8B030D-6E8A-4147-A177-3AD203B41FA5}">
                      <a16:colId xmlns:a16="http://schemas.microsoft.com/office/drawing/2014/main" val="349430780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1500032837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3026024959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320198816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3149022713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2458671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v-S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2020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2021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2022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2023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62629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jan-maj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119 653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121 736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111 668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96 218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97 149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3647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7755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1307948"/>
            <a:ext cx="10464000" cy="553998"/>
          </a:xfrm>
        </p:spPr>
        <p:txBody>
          <a:bodyPr/>
          <a:lstStyle/>
          <a:p>
            <a:r>
              <a:rPr lang="sv-SE" dirty="0"/>
              <a:t>Genomsnittligt utbetalt bistånd per hushåll och månad</a:t>
            </a:r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868833"/>
              </p:ext>
            </p:extLst>
          </p:nvPr>
        </p:nvGraphicFramePr>
        <p:xfrm>
          <a:off x="864000" y="2991812"/>
          <a:ext cx="8510310" cy="741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18385">
                  <a:extLst>
                    <a:ext uri="{9D8B030D-6E8A-4147-A177-3AD203B41FA5}">
                      <a16:colId xmlns:a16="http://schemas.microsoft.com/office/drawing/2014/main" val="3207317713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3747488518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100741971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4239809420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1901080911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4294923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u="none" strike="noStrike" dirty="0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sv-SE" sz="20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2020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2021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2022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2023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6072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jan-maj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9 251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9 208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9 583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9 364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9 954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67017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4251138"/>
      </p:ext>
    </p:extLst>
  </p:cSld>
  <p:clrMapOvr>
    <a:masterClrMapping/>
  </p:clrMapOvr>
</p:sld>
</file>

<file path=ppt/theme/theme1.xml><?xml version="1.0" encoding="utf-8"?>
<a:theme xmlns:a="http://schemas.openxmlformats.org/drawingml/2006/main" name="HBG-Helsingborgstegel">
  <a:themeElements>
    <a:clrScheme name="Helsingborgstegel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00BFB3"/>
      </a:accent1>
      <a:accent2>
        <a:srgbClr val="1A355C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2D5D2EE0-0EB7-2E44-9E24-18DCDC75CA81}"/>
    </a:ext>
  </a:extLst>
</a:theme>
</file>

<file path=ppt/theme/theme2.xml><?xml version="1.0" encoding="utf-8"?>
<a:theme xmlns:a="http://schemas.openxmlformats.org/drawingml/2006/main" name="HBG-Pålsjö">
  <a:themeElements>
    <a:clrScheme name="Palsjo">
      <a:dk1>
        <a:srgbClr val="1A355C"/>
      </a:dk1>
      <a:lt1>
        <a:srgbClr val="FEFFFF"/>
      </a:lt1>
      <a:dk2>
        <a:srgbClr val="00833D"/>
      </a:dk2>
      <a:lt2>
        <a:srgbClr val="EAE8E1"/>
      </a:lt2>
      <a:accent1>
        <a:srgbClr val="0071CD"/>
      </a:accent1>
      <a:accent2>
        <a:srgbClr val="00BFB3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1FB1F32C-29A3-F84E-AB36-56EF3C0E52D5}"/>
    </a:ext>
  </a:extLst>
</a:theme>
</file>

<file path=ppt/theme/theme3.xml><?xml version="1.0" encoding="utf-8"?>
<a:theme xmlns:a="http://schemas.openxmlformats.org/drawingml/2006/main" name="HBG-Vintersund">
  <a:themeElements>
    <a:clrScheme name="HBG_Blå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E25103"/>
      </a:accent1>
      <a:accent2>
        <a:srgbClr val="1A355C"/>
      </a:accent2>
      <a:accent3>
        <a:srgbClr val="EFB323"/>
      </a:accent3>
      <a:accent4>
        <a:srgbClr val="00BFB3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 Light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0CED7DC9-F604-404C-BF1E-FA46ECD6AC8D}"/>
    </a:ext>
  </a:extLst>
</a:theme>
</file>

<file path=ppt/theme/theme4.xml><?xml version="1.0" encoding="utf-8"?>
<a:theme xmlns:a="http://schemas.openxmlformats.org/drawingml/2006/main" name="HBG-Raps">
  <a:themeElements>
    <a:clrScheme name="Raps">
      <a:dk1>
        <a:srgbClr val="1A355C"/>
      </a:dk1>
      <a:lt1>
        <a:srgbClr val="FEFFFF"/>
      </a:lt1>
      <a:dk2>
        <a:srgbClr val="EFB323"/>
      </a:dk2>
      <a:lt2>
        <a:srgbClr val="EAE8E1"/>
      </a:lt2>
      <a:accent1>
        <a:srgbClr val="E25103"/>
      </a:accent1>
      <a:accent2>
        <a:srgbClr val="1A355C"/>
      </a:accent2>
      <a:accent3>
        <a:srgbClr val="D9281C"/>
      </a:accent3>
      <a:accent4>
        <a:srgbClr val="75222E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A4E0B890-6B5B-8B48-8C83-0617A08EA4BC}"/>
    </a:ext>
  </a:extLst>
</a:theme>
</file>

<file path=ppt/theme/theme5.xml><?xml version="1.0" encoding="utf-8"?>
<a:theme xmlns:a="http://schemas.openxmlformats.org/drawingml/2006/main" name="Mall Hbg Ny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55A38178A2D54C8E5C85C3E6D4E196" ma:contentTypeVersion="1" ma:contentTypeDescription="Skapa ett nytt dokument." ma:contentTypeScope="" ma:versionID="fc5bfc9f68beb5e59f907f52a3c75b11">
  <xsd:schema xmlns:xsd="http://www.w3.org/2001/XMLSchema" xmlns:xs="http://www.w3.org/2001/XMLSchema" xmlns:p="http://schemas.microsoft.com/office/2006/metadata/properties" xmlns:ns2="ab45f467-b5b2-40de-b0ea-a1591ac2096d" targetNamespace="http://schemas.microsoft.com/office/2006/metadata/properties" ma:root="true" ma:fieldsID="03839d1412f407ff1eca70acaabdfea8" ns2:_="">
    <xsd:import namespace="ab45f467-b5b2-40de-b0ea-a1591ac209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5f467-b5b2-40de-b0ea-a1591ac209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411A9FA-FAAE-4F42-B6C8-10883C44A1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45f467-b5b2-40de-b0ea-a1591ac209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512BB2-E732-436A-B277-2DBDCAA4D4D2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terms/"/>
    <ds:schemaRef ds:uri="ab45f467-b5b2-40de-b0ea-a1591ac2096d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</Template>
  <TotalTime>20456</TotalTime>
  <Words>360</Words>
  <Application>Microsoft Office PowerPoint</Application>
  <PresentationFormat>Bredbild</PresentationFormat>
  <Paragraphs>92</Paragraphs>
  <Slides>11</Slides>
  <Notes>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5</vt:i4>
      </vt:variant>
      <vt:variant>
        <vt:lpstr>Bildrubriker</vt:lpstr>
      </vt:variant>
      <vt:variant>
        <vt:i4>11</vt:i4>
      </vt:variant>
    </vt:vector>
  </HeadingPairs>
  <TitlesOfParts>
    <vt:vector size="21" baseType="lpstr">
      <vt:lpstr>Calibri</vt:lpstr>
      <vt:lpstr>Roboto Light</vt:lpstr>
      <vt:lpstr>Helsingborg Sans</vt:lpstr>
      <vt:lpstr>Arial</vt:lpstr>
      <vt:lpstr>Helsingborg Sans Light</vt:lpstr>
      <vt:lpstr>HBG-Helsingborgstegel</vt:lpstr>
      <vt:lpstr>HBG-Pålsjö</vt:lpstr>
      <vt:lpstr>HBG-Vintersund</vt:lpstr>
      <vt:lpstr>HBG-Raps</vt:lpstr>
      <vt:lpstr>Mall Hbg Ny</vt:lpstr>
      <vt:lpstr>Månadsstatistik maj 2024</vt:lpstr>
      <vt:lpstr>Nämndens mål</vt:lpstr>
      <vt:lpstr>Arbetslöshet</vt:lpstr>
      <vt:lpstr>Flöde, individer i nya och avslutade ärenden</vt:lpstr>
      <vt:lpstr>Biståndsindivider och invånare med guide</vt:lpstr>
      <vt:lpstr>Antal elever per skolform och totalt</vt:lpstr>
      <vt:lpstr>Avslutade individer, positiva avslutsorsaker </vt:lpstr>
      <vt:lpstr>Avslutade individer, positiva avslutsorsaker ackumuleras under året, jan-maj</vt:lpstr>
      <vt:lpstr>Avslutade individer, positiva avslutsorsaker,  ärendetid vid avslut ackumuleras under året, jan-maj</vt:lpstr>
      <vt:lpstr>Utbetalt ekonomiskt bistånd, tkr</vt:lpstr>
      <vt:lpstr>Genomsnittligt utbetalt bistånd per hushåll och månad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Nulägeskoll januari 2023</dc:title>
  <dc:creator>Nilsson Karina - AMF</dc:creator>
  <cp:lastModifiedBy>Möller Olsson Björn - AMF</cp:lastModifiedBy>
  <cp:revision>210</cp:revision>
  <dcterms:created xsi:type="dcterms:W3CDTF">2023-02-08T15:47:52Z</dcterms:created>
  <dcterms:modified xsi:type="dcterms:W3CDTF">2024-06-13T09:49:01Z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0x010100A755A38178A2D54C8E5C85C3E6D4E196</vt:lpwstr>
  </property>
</Properties>
</file>