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A355D"/>
                </a:solidFill>
                <a:latin typeface="Helsingborg Sans"/>
                <a:cs typeface="Helsingborg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A355D"/>
                </a:solidFill>
                <a:latin typeface="Helsingborg Sans"/>
                <a:cs typeface="Helsingborg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A355D"/>
                </a:solidFill>
                <a:latin typeface="Helsingborg Sans"/>
                <a:cs typeface="Helsingborg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A355D"/>
                </a:solidFill>
                <a:latin typeface="Helsingborg Sans"/>
                <a:cs typeface="Helsingborg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3429000"/>
          </a:xfrm>
          <a:custGeom>
            <a:avLst/>
            <a:gdLst/>
            <a:ahLst/>
            <a:cxnLst/>
            <a:rect l="l" t="t" r="r" b="b"/>
            <a:pathLst>
              <a:path w="12192000" h="3429000">
                <a:moveTo>
                  <a:pt x="0" y="3429000"/>
                </a:moveTo>
                <a:lnTo>
                  <a:pt x="12192000" y="3429000"/>
                </a:lnTo>
                <a:lnTo>
                  <a:pt x="12192000" y="0"/>
                </a:lnTo>
                <a:lnTo>
                  <a:pt x="0" y="0"/>
                </a:lnTo>
                <a:lnTo>
                  <a:pt x="0" y="3429000"/>
                </a:lnTo>
                <a:close/>
              </a:path>
            </a:pathLst>
          </a:custGeom>
          <a:solidFill>
            <a:srgbClr val="EDF5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3428999"/>
            <a:ext cx="12192000" cy="3429000"/>
          </a:xfrm>
          <a:custGeom>
            <a:avLst/>
            <a:gdLst/>
            <a:ahLst/>
            <a:cxnLst/>
            <a:rect l="l" t="t" r="r" b="b"/>
            <a:pathLst>
              <a:path w="12192000" h="3429000">
                <a:moveTo>
                  <a:pt x="12192000" y="0"/>
                </a:moveTo>
                <a:lnTo>
                  <a:pt x="0" y="0"/>
                </a:lnTo>
                <a:lnTo>
                  <a:pt x="0" y="3429000"/>
                </a:lnTo>
                <a:lnTo>
                  <a:pt x="12192000" y="3429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A355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3447" y="2969707"/>
            <a:ext cx="913708" cy="9134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DF5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5946647"/>
            <a:ext cx="12192000" cy="911860"/>
          </a:xfrm>
          <a:custGeom>
            <a:avLst/>
            <a:gdLst/>
            <a:ahLst/>
            <a:cxnLst/>
            <a:rect l="l" t="t" r="r" b="b"/>
            <a:pathLst>
              <a:path w="12192000" h="911859">
                <a:moveTo>
                  <a:pt x="12192000" y="0"/>
                </a:moveTo>
                <a:lnTo>
                  <a:pt x="0" y="0"/>
                </a:lnTo>
                <a:lnTo>
                  <a:pt x="0" y="911352"/>
                </a:lnTo>
                <a:lnTo>
                  <a:pt x="12192000" y="911352"/>
                </a:lnTo>
                <a:lnTo>
                  <a:pt x="12192000" y="0"/>
                </a:lnTo>
                <a:close/>
              </a:path>
            </a:pathLst>
          </a:custGeom>
          <a:solidFill>
            <a:srgbClr val="1A355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23447" y="5487356"/>
            <a:ext cx="913708" cy="9134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1408" y="219532"/>
            <a:ext cx="10218420" cy="147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A355D"/>
                </a:solidFill>
                <a:latin typeface="Helsingborg Sans"/>
                <a:cs typeface="Helsingborg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9543" y="1983104"/>
            <a:ext cx="10969625" cy="2326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1408" y="3758565"/>
            <a:ext cx="813308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14135" algn="l"/>
              </a:tabLst>
            </a:pPr>
            <a:r>
              <a:rPr dirty="0" sz="5400" b="1">
                <a:solidFill>
                  <a:srgbClr val="FDFFFF"/>
                </a:solidFill>
                <a:latin typeface="Helsingborg Sans"/>
                <a:cs typeface="Helsingborg Sans"/>
              </a:rPr>
              <a:t>Månadsstatistik</a:t>
            </a:r>
            <a:r>
              <a:rPr dirty="0" sz="5400" spc="-65" b="1">
                <a:solidFill>
                  <a:srgbClr val="FDFFFF"/>
                </a:solidFill>
                <a:latin typeface="Helsingborg Sans"/>
                <a:cs typeface="Helsingborg Sans"/>
              </a:rPr>
              <a:t> </a:t>
            </a:r>
            <a:r>
              <a:rPr dirty="0" sz="5400" spc="-20" b="1">
                <a:solidFill>
                  <a:srgbClr val="FDFFFF"/>
                </a:solidFill>
                <a:latin typeface="Helsingborg Sans"/>
                <a:cs typeface="Helsingborg Sans"/>
              </a:rPr>
              <a:t>juni</a:t>
            </a:r>
            <a:r>
              <a:rPr dirty="0" sz="5400" b="1">
                <a:solidFill>
                  <a:srgbClr val="FDFFFF"/>
                </a:solidFill>
                <a:latin typeface="Helsingborg Sans"/>
                <a:cs typeface="Helsingborg Sans"/>
              </a:rPr>
              <a:t>	</a:t>
            </a:r>
            <a:r>
              <a:rPr dirty="0" sz="5400" spc="-20" b="1">
                <a:solidFill>
                  <a:srgbClr val="FDFFFF"/>
                </a:solidFill>
                <a:latin typeface="Helsingborg Sans"/>
                <a:cs typeface="Helsingborg Sans"/>
              </a:rPr>
              <a:t>2024</a:t>
            </a:r>
            <a:endParaRPr sz="5400">
              <a:latin typeface="Helsingborg Sans"/>
              <a:cs typeface="Helsingborg San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51408" y="5978448"/>
            <a:ext cx="398017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0">
                <a:solidFill>
                  <a:srgbClr val="FDFFFF"/>
                </a:solidFill>
                <a:latin typeface="Roboto Light"/>
                <a:cs typeface="Roboto Light"/>
              </a:rPr>
              <a:t>Arbetsmarknadsförvaltningen</a:t>
            </a:r>
            <a:endParaRPr sz="2400">
              <a:latin typeface="Roboto Light"/>
              <a:cs typeface="Robo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75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Nämndens</a:t>
            </a:r>
            <a:r>
              <a:rPr dirty="0" spc="-180"/>
              <a:t> </a:t>
            </a:r>
            <a:r>
              <a:rPr dirty="0" spc="-25"/>
              <a:t>mål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57643" y="1983104"/>
          <a:ext cx="10969625" cy="2326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0389"/>
                <a:gridCol w="2085975"/>
                <a:gridCol w="1525269"/>
                <a:gridCol w="1582420"/>
                <a:gridCol w="2028189"/>
                <a:gridCol w="1805304"/>
              </a:tblGrid>
              <a:tr h="1188720">
                <a:tc gridSpan="2">
                  <a:txBody>
                    <a:bodyPr/>
                    <a:lstStyle/>
                    <a:p>
                      <a:pPr marL="91440" marR="323215">
                        <a:lnSpc>
                          <a:spcPts val="3100"/>
                        </a:lnSpc>
                        <a:spcBef>
                          <a:spcPts val="355"/>
                        </a:spcBef>
                      </a:pPr>
                      <a:r>
                        <a:rPr dirty="0" sz="26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Invånare</a:t>
                      </a:r>
                      <a:r>
                        <a:rPr dirty="0" sz="2600" spc="-4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6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som</a:t>
                      </a:r>
                      <a:r>
                        <a:rPr dirty="0" sz="2600" spc="-4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600" spc="-1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fullföljt yrkesutbildningsinsatser</a:t>
                      </a:r>
                      <a:endParaRPr sz="2600">
                        <a:latin typeface="Roboto Light"/>
                        <a:cs typeface="Roboto Light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2075" marR="111125">
                        <a:lnSpc>
                          <a:spcPct val="100400"/>
                        </a:lnSpc>
                        <a:spcBef>
                          <a:spcPts val="225"/>
                        </a:spcBef>
                      </a:pPr>
                      <a:r>
                        <a:rPr dirty="0" sz="26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Avslutade</a:t>
                      </a:r>
                      <a:r>
                        <a:rPr dirty="0" sz="2600" spc="-55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600" spc="-1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individer </a:t>
                      </a:r>
                      <a:r>
                        <a:rPr dirty="0" sz="26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till</a:t>
                      </a:r>
                      <a:r>
                        <a:rPr dirty="0" sz="2600" spc="-25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6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studier</a:t>
                      </a:r>
                      <a:r>
                        <a:rPr dirty="0" sz="2600" spc="-3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000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(ack.</a:t>
                      </a:r>
                      <a:r>
                        <a:rPr dirty="0" sz="2000" spc="-20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000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från</a:t>
                      </a:r>
                      <a:r>
                        <a:rPr dirty="0" sz="2000" spc="-15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000" spc="-25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jan</a:t>
                      </a:r>
                      <a:r>
                        <a:rPr dirty="0" sz="2000" spc="-25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000" spc="-10" b="0" i="1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2024)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2857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2710" marR="142240">
                        <a:lnSpc>
                          <a:spcPct val="99600"/>
                        </a:lnSpc>
                        <a:spcBef>
                          <a:spcPts val="254"/>
                        </a:spcBef>
                      </a:pP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Andel</a:t>
                      </a:r>
                      <a:r>
                        <a:rPr dirty="0" sz="2400" spc="-3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av</a:t>
                      </a:r>
                      <a:r>
                        <a:rPr dirty="0" sz="2400" spc="-25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befolkning,</a:t>
                      </a:r>
                      <a:r>
                        <a:rPr dirty="0" sz="2400" spc="-2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18-</a:t>
                      </a:r>
                      <a:r>
                        <a:rPr dirty="0" sz="2400" spc="-25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64 </a:t>
                      </a: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år,</a:t>
                      </a:r>
                      <a:r>
                        <a:rPr dirty="0" sz="2400" spc="-5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som</a:t>
                      </a:r>
                      <a:r>
                        <a:rPr dirty="0" sz="2400" spc="-45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40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erhållit</a:t>
                      </a:r>
                      <a:r>
                        <a:rPr dirty="0" sz="2400" spc="-45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 </a:t>
                      </a:r>
                      <a:r>
                        <a:rPr dirty="0" sz="2400" spc="-10" b="0">
                          <a:solidFill>
                            <a:srgbClr val="FDFFFF"/>
                          </a:solidFill>
                          <a:latin typeface="Roboto Light"/>
                          <a:cs typeface="Roboto Light"/>
                        </a:rPr>
                        <a:t>ekonomiskt bistånd</a:t>
                      </a:r>
                      <a:endParaRPr sz="2400">
                        <a:latin typeface="Roboto Light"/>
                        <a:cs typeface="Roboto Light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65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Juni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965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411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965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Juni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965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70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965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2023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965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4,4%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5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Mål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 b="1">
                          <a:latin typeface="Calibri"/>
                          <a:cs typeface="Calibri"/>
                        </a:rPr>
                        <a:t>2024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200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Mål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 b="1">
                          <a:latin typeface="Calibri"/>
                          <a:cs typeface="Calibri"/>
                        </a:rPr>
                        <a:t>2024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330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Mål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 b="1">
                          <a:latin typeface="Calibri"/>
                          <a:cs typeface="Calibri"/>
                        </a:rPr>
                        <a:t>2026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dirty="0" sz="2000" spc="-20" b="1">
                          <a:latin typeface="Calibri"/>
                          <a:cs typeface="Calibri"/>
                        </a:rPr>
                        <a:t>3,8%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49554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7932166" y="4500753"/>
            <a:ext cx="40779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0">
                <a:latin typeface="Roboto Light"/>
                <a:cs typeface="Roboto Light"/>
              </a:rPr>
              <a:t>Antal</a:t>
            </a:r>
            <a:r>
              <a:rPr dirty="0" sz="1800" spc="-20" b="0">
                <a:latin typeface="Roboto Light"/>
                <a:cs typeface="Roboto Light"/>
              </a:rPr>
              <a:t> </a:t>
            </a:r>
            <a:r>
              <a:rPr dirty="0" sz="1800" spc="-10" b="0">
                <a:latin typeface="Roboto Light"/>
                <a:cs typeface="Roboto Light"/>
              </a:rPr>
              <a:t>biståndsmottagare</a:t>
            </a:r>
            <a:r>
              <a:rPr dirty="0" sz="1800" spc="-5" b="0">
                <a:latin typeface="Roboto Light"/>
                <a:cs typeface="Roboto Light"/>
              </a:rPr>
              <a:t> </a:t>
            </a:r>
            <a:r>
              <a:rPr dirty="0" sz="1800" b="0">
                <a:latin typeface="Roboto Light"/>
                <a:cs typeface="Roboto Light"/>
              </a:rPr>
              <a:t>mar:</a:t>
            </a:r>
            <a:r>
              <a:rPr dirty="0" sz="1800" spc="-10" b="0">
                <a:latin typeface="Roboto Light"/>
                <a:cs typeface="Roboto Light"/>
              </a:rPr>
              <a:t> </a:t>
            </a:r>
            <a:r>
              <a:rPr dirty="0" sz="1800" b="0">
                <a:latin typeface="Roboto Light"/>
                <a:cs typeface="Roboto Light"/>
              </a:rPr>
              <a:t>2</a:t>
            </a:r>
            <a:r>
              <a:rPr dirty="0" sz="1800" spc="-20" b="0">
                <a:latin typeface="Roboto Light"/>
                <a:cs typeface="Roboto Light"/>
              </a:rPr>
              <a:t> </a:t>
            </a:r>
            <a:r>
              <a:rPr dirty="0" sz="1800" b="0">
                <a:latin typeface="Roboto Light"/>
                <a:cs typeface="Roboto Light"/>
              </a:rPr>
              <a:t>368</a:t>
            </a:r>
            <a:r>
              <a:rPr dirty="0" sz="1800" spc="-5" b="0">
                <a:latin typeface="Roboto Light"/>
                <a:cs typeface="Roboto Light"/>
              </a:rPr>
              <a:t> </a:t>
            </a:r>
            <a:r>
              <a:rPr dirty="0" sz="1800" spc="-20" b="0">
                <a:latin typeface="Roboto Light"/>
                <a:cs typeface="Roboto Light"/>
              </a:rPr>
              <a:t>(+9)</a:t>
            </a:r>
            <a:endParaRPr sz="1800">
              <a:latin typeface="Roboto Light"/>
              <a:cs typeface="Robo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75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Arbetslöshet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24560" y="3369309"/>
            <a:ext cx="102044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0">
                <a:latin typeface="Helsingborg Sans Light"/>
                <a:cs typeface="Helsingborg Sans Light"/>
              </a:rPr>
              <a:t>Utrikes</a:t>
            </a:r>
            <a:r>
              <a:rPr dirty="0" sz="1400" spc="-10" b="0">
                <a:latin typeface="Helsingborg Sans Light"/>
                <a:cs typeface="Helsingborg Sans Light"/>
              </a:rPr>
              <a:t> födda</a:t>
            </a:r>
            <a:endParaRPr sz="1400">
              <a:latin typeface="Helsingborg Sans Light"/>
              <a:cs typeface="Helsingborg Sans Ligh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24560" y="4733811"/>
            <a:ext cx="3008630" cy="92646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u="sng" sz="800" spc="-10" b="1">
                <a:solidFill>
                  <a:srgbClr val="009347"/>
                </a:solidFill>
                <a:uFill>
                  <a:solidFill>
                    <a:srgbClr val="009347"/>
                  </a:solidFill>
                </a:uFill>
                <a:latin typeface="Helsingborg Sans"/>
                <a:cs typeface="Helsingborg Sans"/>
              </a:rPr>
              <a:t>Notis!</a:t>
            </a:r>
            <a:endParaRPr sz="800">
              <a:latin typeface="Helsingborg Sans"/>
              <a:cs typeface="Helsingborg Sans"/>
            </a:endParaRPr>
          </a:p>
          <a:p>
            <a:pPr marL="12700" marR="65405">
              <a:lnSpc>
                <a:spcPct val="105800"/>
              </a:lnSpc>
              <a:spcBef>
                <a:spcPts val="210"/>
              </a:spcBef>
            </a:pP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Med</a:t>
            </a:r>
            <a:r>
              <a:rPr dirty="0" sz="600" spc="2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anledning</a:t>
            </a:r>
            <a:r>
              <a:rPr dirty="0" sz="600" spc="3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av</a:t>
            </a:r>
            <a:r>
              <a:rPr dirty="0" sz="600" spc="4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att</a:t>
            </a:r>
            <a:r>
              <a:rPr dirty="0" sz="600" spc="3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pensionsåldern</a:t>
            </a:r>
            <a:r>
              <a:rPr dirty="0" sz="600" spc="2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i</a:t>
            </a:r>
            <a:r>
              <a:rPr dirty="0" sz="600" spc="3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Sverige</a:t>
            </a:r>
            <a:r>
              <a:rPr dirty="0" sz="600" spc="2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utökats</a:t>
            </a:r>
            <a:r>
              <a:rPr dirty="0" sz="600" spc="3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med</a:t>
            </a:r>
            <a:r>
              <a:rPr dirty="0" sz="600" spc="4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ett</a:t>
            </a:r>
            <a:r>
              <a:rPr dirty="0" sz="600" spc="1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år</a:t>
            </a:r>
            <a:r>
              <a:rPr dirty="0" sz="600" spc="5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från</a:t>
            </a:r>
            <a:r>
              <a:rPr dirty="0" sz="600" spc="3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och</a:t>
            </a:r>
            <a:r>
              <a:rPr dirty="0" sz="600" spc="3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25" b="0">
                <a:solidFill>
                  <a:srgbClr val="221F1F"/>
                </a:solidFill>
                <a:latin typeface="Roboto Light"/>
                <a:cs typeface="Roboto Light"/>
              </a:rPr>
              <a:t>med</a:t>
            </a:r>
            <a:r>
              <a:rPr dirty="0" sz="600" spc="5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årsskiftet</a:t>
            </a:r>
            <a:r>
              <a:rPr dirty="0" sz="600" spc="4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2023,</a:t>
            </a:r>
            <a:r>
              <a:rPr dirty="0" sz="600" spc="8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utökar</a:t>
            </a:r>
            <a:r>
              <a:rPr dirty="0" sz="600" spc="5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också</a:t>
            </a:r>
            <a:r>
              <a:rPr dirty="0" sz="600" spc="5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Arbetsförmedlingen</a:t>
            </a:r>
            <a:r>
              <a:rPr dirty="0" sz="600" spc="3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åldersurvalet</a:t>
            </a:r>
            <a:r>
              <a:rPr dirty="0" sz="600" spc="6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i</a:t>
            </a:r>
            <a:r>
              <a:rPr dirty="0" sz="600" spc="6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10" b="0">
                <a:solidFill>
                  <a:srgbClr val="221F1F"/>
                </a:solidFill>
                <a:latin typeface="Roboto Light"/>
                <a:cs typeface="Roboto Light"/>
              </a:rPr>
              <a:t>månadsstatistiken</a:t>
            </a:r>
            <a:r>
              <a:rPr dirty="0" sz="600" spc="5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och</a:t>
            </a:r>
            <a:r>
              <a:rPr dirty="0" sz="600" spc="7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beräkningarna</a:t>
            </a:r>
            <a:r>
              <a:rPr dirty="0" sz="600" spc="11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av</a:t>
            </a:r>
            <a:r>
              <a:rPr dirty="0" sz="600" spc="1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andel</a:t>
            </a:r>
            <a:r>
              <a:rPr dirty="0" sz="600" spc="9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inskrivna</a:t>
            </a:r>
            <a:r>
              <a:rPr dirty="0" sz="600" spc="9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arbetslösa</a:t>
            </a:r>
            <a:r>
              <a:rPr dirty="0" sz="600" spc="7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med</a:t>
            </a:r>
            <a:r>
              <a:rPr dirty="0" sz="600" spc="1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ett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år.</a:t>
            </a:r>
            <a:r>
              <a:rPr dirty="0" sz="600" spc="1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Detta</a:t>
            </a:r>
            <a:r>
              <a:rPr dirty="0" sz="600" spc="8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innebär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25" b="0">
                <a:solidFill>
                  <a:srgbClr val="221F1F"/>
                </a:solidFill>
                <a:latin typeface="Roboto Light"/>
                <a:cs typeface="Roboto Light"/>
              </a:rPr>
              <a:t>att</a:t>
            </a:r>
            <a:r>
              <a:rPr dirty="0" sz="600" spc="5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åldersspannet,</a:t>
            </a:r>
            <a:r>
              <a:rPr dirty="0" sz="600" spc="5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från</a:t>
            </a:r>
            <a:r>
              <a:rPr dirty="0" sz="600" spc="4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och</a:t>
            </a:r>
            <a:r>
              <a:rPr dirty="0" sz="600" spc="4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med</a:t>
            </a:r>
            <a:r>
              <a:rPr dirty="0" sz="600" spc="4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publiceringen</a:t>
            </a:r>
            <a:r>
              <a:rPr dirty="0" sz="600" spc="4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av</a:t>
            </a:r>
            <a:r>
              <a:rPr dirty="0" sz="600" spc="5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månadsstatistik</a:t>
            </a:r>
            <a:r>
              <a:rPr dirty="0" sz="600" spc="4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för</a:t>
            </a:r>
            <a:r>
              <a:rPr dirty="0" sz="600" spc="4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10" b="0">
                <a:solidFill>
                  <a:srgbClr val="221F1F"/>
                </a:solidFill>
                <a:latin typeface="Roboto Light"/>
                <a:cs typeface="Roboto Light"/>
              </a:rPr>
              <a:t>januari</a:t>
            </a:r>
            <a:r>
              <a:rPr dirty="0" sz="600" spc="6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20" b="0">
                <a:solidFill>
                  <a:srgbClr val="221F1F"/>
                </a:solidFill>
                <a:latin typeface="Roboto Light"/>
                <a:cs typeface="Roboto Light"/>
              </a:rPr>
              <a:t>2023</a:t>
            </a:r>
            <a:r>
              <a:rPr dirty="0" sz="600" spc="5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(vilket</a:t>
            </a:r>
            <a:r>
              <a:rPr dirty="0" sz="600" spc="4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sker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den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14</a:t>
            </a:r>
            <a:r>
              <a:rPr dirty="0" sz="600" spc="8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februari),</a:t>
            </a:r>
            <a:r>
              <a:rPr dirty="0" sz="600" spc="8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är</a:t>
            </a:r>
            <a:r>
              <a:rPr dirty="0" sz="600" spc="8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åldersspannet</a:t>
            </a:r>
            <a:r>
              <a:rPr dirty="0" sz="600" spc="8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16–65</a:t>
            </a:r>
            <a:r>
              <a:rPr dirty="0" sz="600" spc="8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25" b="0">
                <a:solidFill>
                  <a:srgbClr val="221F1F"/>
                </a:solidFill>
                <a:latin typeface="Roboto Light"/>
                <a:cs typeface="Roboto Light"/>
              </a:rPr>
              <a:t>år.</a:t>
            </a:r>
            <a:endParaRPr sz="600">
              <a:latin typeface="Roboto Light"/>
              <a:cs typeface="Roboto Ligh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Observera</a:t>
            </a:r>
            <a:r>
              <a:rPr dirty="0" sz="600" spc="5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att</a:t>
            </a:r>
            <a:r>
              <a:rPr dirty="0" sz="600" spc="5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vid</a:t>
            </a:r>
            <a:r>
              <a:rPr dirty="0" sz="600" spc="7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jämförelser</a:t>
            </a:r>
            <a:r>
              <a:rPr dirty="0" sz="600" spc="4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ett</a:t>
            </a:r>
            <a:r>
              <a:rPr dirty="0" sz="600" spc="6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eller</a:t>
            </a:r>
            <a:r>
              <a:rPr dirty="0" sz="600" spc="6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flera</a:t>
            </a:r>
            <a:r>
              <a:rPr dirty="0" sz="600" spc="6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år</a:t>
            </a:r>
            <a:r>
              <a:rPr dirty="0" sz="600" spc="7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bakåt</a:t>
            </a:r>
            <a:r>
              <a:rPr dirty="0" sz="600" spc="8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i</a:t>
            </a:r>
            <a:r>
              <a:rPr dirty="0" sz="600" spc="7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tiden</a:t>
            </a:r>
            <a:r>
              <a:rPr dirty="0" sz="600" spc="6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är</a:t>
            </a:r>
            <a:r>
              <a:rPr dirty="0" sz="600" spc="7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10" b="0">
                <a:solidFill>
                  <a:srgbClr val="221F1F"/>
                </a:solidFill>
                <a:latin typeface="Roboto Light"/>
                <a:cs typeface="Roboto Light"/>
              </a:rPr>
              <a:t>åldersspannet</a:t>
            </a:r>
            <a:endParaRPr sz="600">
              <a:latin typeface="Roboto Light"/>
              <a:cs typeface="Roboto Light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fortfarande</a:t>
            </a:r>
            <a:r>
              <a:rPr dirty="0" sz="600" spc="8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16–64</a:t>
            </a:r>
            <a:r>
              <a:rPr dirty="0" sz="600" spc="10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år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eftersom</a:t>
            </a:r>
            <a:r>
              <a:rPr dirty="0" sz="600" spc="8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dessa</a:t>
            </a:r>
            <a:r>
              <a:rPr dirty="0" sz="600" spc="120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uppgifter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baseras</a:t>
            </a:r>
            <a:r>
              <a:rPr dirty="0" sz="600" spc="114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på</a:t>
            </a:r>
            <a:r>
              <a:rPr dirty="0" sz="600" spc="10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redan</a:t>
            </a:r>
            <a:r>
              <a:rPr dirty="0" sz="600" spc="10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b="0">
                <a:solidFill>
                  <a:srgbClr val="221F1F"/>
                </a:solidFill>
                <a:latin typeface="Roboto Light"/>
                <a:cs typeface="Roboto Light"/>
              </a:rPr>
              <a:t>publicerad</a:t>
            </a:r>
            <a:r>
              <a:rPr dirty="0" sz="600" spc="95" b="0">
                <a:solidFill>
                  <a:srgbClr val="221F1F"/>
                </a:solidFill>
                <a:latin typeface="Roboto Light"/>
                <a:cs typeface="Roboto Light"/>
              </a:rPr>
              <a:t> </a:t>
            </a:r>
            <a:r>
              <a:rPr dirty="0" sz="600" spc="-10" b="0">
                <a:solidFill>
                  <a:srgbClr val="221F1F"/>
                </a:solidFill>
                <a:latin typeface="Roboto Light"/>
                <a:cs typeface="Roboto Light"/>
              </a:rPr>
              <a:t>statistik.</a:t>
            </a:r>
            <a:endParaRPr sz="600">
              <a:latin typeface="Roboto Light"/>
              <a:cs typeface="Roboto Ligh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417434" y="1837156"/>
            <a:ext cx="2330450" cy="54673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ctr" marR="35560">
              <a:lnSpc>
                <a:spcPct val="100000"/>
              </a:lnSpc>
              <a:spcBef>
                <a:spcPts val="470"/>
              </a:spcBef>
            </a:pPr>
            <a:r>
              <a:rPr dirty="0" sz="1400" spc="-10" b="1">
                <a:latin typeface="Helsingborg Sans"/>
                <a:cs typeface="Helsingborg Sans"/>
              </a:rPr>
              <a:t>Arbetslöshet</a:t>
            </a:r>
            <a:endParaRPr sz="1400">
              <a:latin typeface="Helsingborg Sans"/>
              <a:cs typeface="Helsingborg Sans"/>
            </a:endParaRPr>
          </a:p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dirty="0" sz="1400" b="0">
                <a:latin typeface="Helsingborg Sans Light"/>
                <a:cs typeface="Helsingborg Sans Light"/>
              </a:rPr>
              <a:t>16–65</a:t>
            </a:r>
            <a:r>
              <a:rPr dirty="0" sz="1400" spc="25" b="0">
                <a:latin typeface="Helsingborg Sans Light"/>
                <a:cs typeface="Helsingborg Sans Light"/>
              </a:rPr>
              <a:t> </a:t>
            </a:r>
            <a:r>
              <a:rPr dirty="0" sz="1400" b="0">
                <a:latin typeface="Helsingborg Sans Light"/>
                <a:cs typeface="Helsingborg Sans Light"/>
              </a:rPr>
              <a:t>år,</a:t>
            </a:r>
            <a:r>
              <a:rPr dirty="0" sz="1400" spc="30" b="0">
                <a:latin typeface="Helsingborg Sans Light"/>
                <a:cs typeface="Helsingborg Sans Light"/>
              </a:rPr>
              <a:t> </a:t>
            </a:r>
            <a:r>
              <a:rPr dirty="0" sz="1400" b="0">
                <a:latin typeface="Helsingborg Sans Light"/>
                <a:cs typeface="Helsingborg Sans Light"/>
              </a:rPr>
              <a:t>juni</a:t>
            </a:r>
            <a:r>
              <a:rPr dirty="0" sz="1400" spc="50" b="0">
                <a:latin typeface="Helsingborg Sans Light"/>
                <a:cs typeface="Helsingborg Sans Light"/>
              </a:rPr>
              <a:t> </a:t>
            </a:r>
            <a:r>
              <a:rPr dirty="0" sz="1400" b="0">
                <a:latin typeface="Helsingborg Sans Light"/>
                <a:cs typeface="Helsingborg Sans Light"/>
              </a:rPr>
              <a:t>2023–juni</a:t>
            </a:r>
            <a:r>
              <a:rPr dirty="0" sz="1400" spc="-10" b="0">
                <a:latin typeface="Helsingborg Sans Light"/>
                <a:cs typeface="Helsingborg Sans Light"/>
              </a:rPr>
              <a:t> </a:t>
            </a:r>
            <a:r>
              <a:rPr dirty="0" sz="1400" spc="-20" b="0">
                <a:latin typeface="Helsingborg Sans Light"/>
                <a:cs typeface="Helsingborg Sans Light"/>
              </a:rPr>
              <a:t>2024</a:t>
            </a:r>
            <a:endParaRPr sz="1400">
              <a:latin typeface="Helsingborg Sans Light"/>
              <a:cs typeface="Helsingborg Sans Ligh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87374" y="1985010"/>
            <a:ext cx="27222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0">
                <a:latin typeface="Helsingborg Sans Light"/>
                <a:cs typeface="Helsingborg Sans Light"/>
              </a:rPr>
              <a:t>Arbetslöshet</a:t>
            </a:r>
            <a:r>
              <a:rPr dirty="0" sz="1400" spc="-50" b="0">
                <a:latin typeface="Helsingborg Sans Light"/>
                <a:cs typeface="Helsingborg Sans Light"/>
              </a:rPr>
              <a:t> </a:t>
            </a:r>
            <a:r>
              <a:rPr dirty="0" sz="1400" b="0">
                <a:latin typeface="Helsingborg Sans Light"/>
                <a:cs typeface="Helsingborg Sans Light"/>
              </a:rPr>
              <a:t>i</a:t>
            </a:r>
            <a:r>
              <a:rPr dirty="0" sz="1400" spc="-5" b="0">
                <a:latin typeface="Helsingborg Sans Light"/>
                <a:cs typeface="Helsingborg Sans Light"/>
              </a:rPr>
              <a:t> </a:t>
            </a:r>
            <a:r>
              <a:rPr dirty="0" sz="1400" b="0">
                <a:latin typeface="Helsingborg Sans Light"/>
                <a:cs typeface="Helsingborg Sans Light"/>
              </a:rPr>
              <a:t>Helsingborg</a:t>
            </a:r>
            <a:r>
              <a:rPr dirty="0" sz="1400" spc="-45" b="0">
                <a:latin typeface="Helsingborg Sans Light"/>
                <a:cs typeface="Helsingborg Sans Light"/>
              </a:rPr>
              <a:t> </a:t>
            </a:r>
            <a:r>
              <a:rPr dirty="0" sz="1400" b="0">
                <a:latin typeface="Helsingborg Sans Light"/>
                <a:cs typeface="Helsingborg Sans Light"/>
              </a:rPr>
              <a:t>juni</a:t>
            </a:r>
            <a:r>
              <a:rPr dirty="0" sz="1400" spc="-5" b="0">
                <a:latin typeface="Helsingborg Sans Light"/>
                <a:cs typeface="Helsingborg Sans Light"/>
              </a:rPr>
              <a:t> </a:t>
            </a:r>
            <a:r>
              <a:rPr dirty="0" sz="1400" spc="-20" b="0">
                <a:latin typeface="Helsingborg Sans Light"/>
                <a:cs typeface="Helsingborg Sans Light"/>
              </a:rPr>
              <a:t>2024</a:t>
            </a:r>
            <a:endParaRPr sz="1400">
              <a:latin typeface="Helsingborg Sans Light"/>
              <a:cs typeface="Helsingborg Sans Light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856132" y="2484373"/>
          <a:ext cx="3896995" cy="52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6280"/>
                <a:gridCol w="1102359"/>
                <a:gridCol w="1074420"/>
                <a:gridCol w="928369"/>
              </a:tblGrid>
              <a:tr h="165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05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Kvinnor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050"/>
                        </a:lnSpc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Män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5415">
                        <a:lnSpc>
                          <a:spcPts val="105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Samtliga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90500">
                <a:tc>
                  <a:txBody>
                    <a:bodyPr/>
                    <a:lstStyle/>
                    <a:p>
                      <a:pPr marL="31750">
                        <a:lnSpc>
                          <a:spcPts val="1245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18-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24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år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4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10,9%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(+0,8)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13,4%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(+1,3)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6685">
                        <a:lnSpc>
                          <a:spcPts val="124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12,1%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(+1,0)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65100">
                <a:tc>
                  <a:txBody>
                    <a:bodyPr/>
                    <a:lstStyle/>
                    <a:p>
                      <a:pPr marL="31750">
                        <a:lnSpc>
                          <a:spcPts val="120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16-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65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år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11,0%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(+0,4)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10,7%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(+0,1)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6685">
                        <a:lnSpc>
                          <a:spcPts val="12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10,9%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902157" y="3841750"/>
          <a:ext cx="3896995" cy="52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6280"/>
                <a:gridCol w="1101725"/>
                <a:gridCol w="1073784"/>
                <a:gridCol w="927735"/>
              </a:tblGrid>
              <a:tr h="165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05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Kvinnor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050"/>
                        </a:lnSpc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Män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5415">
                        <a:lnSpc>
                          <a:spcPts val="105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Samtliga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90500">
                <a:tc>
                  <a:txBody>
                    <a:bodyPr/>
                    <a:lstStyle/>
                    <a:p>
                      <a:pPr marL="31750">
                        <a:lnSpc>
                          <a:spcPts val="1245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18-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24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år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4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19,3%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(+0,8)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17,8%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(+1,4)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6685">
                        <a:lnSpc>
                          <a:spcPts val="124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18,4%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(+0,9)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65100">
                <a:tc>
                  <a:txBody>
                    <a:bodyPr/>
                    <a:lstStyle/>
                    <a:p>
                      <a:pPr marL="31750">
                        <a:lnSpc>
                          <a:spcPts val="120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16-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65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år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23,2%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(+0,5)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19,1%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(+0,1)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6685">
                        <a:lnSpc>
                          <a:spcPts val="12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21,0%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(+0,3)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9" name="object 9" descr=""/>
          <p:cNvGrpSpPr/>
          <p:nvPr/>
        </p:nvGrpSpPr>
        <p:grpSpPr>
          <a:xfrm>
            <a:off x="7223569" y="2611945"/>
            <a:ext cx="3548379" cy="1492885"/>
            <a:chOff x="7223569" y="2611945"/>
            <a:chExt cx="3548379" cy="1492885"/>
          </a:xfrm>
        </p:grpSpPr>
        <p:sp>
          <p:nvSpPr>
            <p:cNvPr id="10" name="object 10" descr=""/>
            <p:cNvSpPr/>
            <p:nvPr/>
          </p:nvSpPr>
          <p:spPr>
            <a:xfrm>
              <a:off x="7228331" y="2616707"/>
              <a:ext cx="3538854" cy="1483360"/>
            </a:xfrm>
            <a:custGeom>
              <a:avLst/>
              <a:gdLst/>
              <a:ahLst/>
              <a:cxnLst/>
              <a:rect l="l" t="t" r="r" b="b"/>
              <a:pathLst>
                <a:path w="3538854" h="1483360">
                  <a:moveTo>
                    <a:pt x="0" y="1482852"/>
                  </a:moveTo>
                  <a:lnTo>
                    <a:pt x="3538728" y="1482852"/>
                  </a:lnTo>
                </a:path>
                <a:path w="3538854" h="1483360">
                  <a:moveTo>
                    <a:pt x="0" y="1271015"/>
                  </a:moveTo>
                  <a:lnTo>
                    <a:pt x="3538728" y="1271015"/>
                  </a:lnTo>
                </a:path>
                <a:path w="3538854" h="1483360">
                  <a:moveTo>
                    <a:pt x="0" y="1059179"/>
                  </a:moveTo>
                  <a:lnTo>
                    <a:pt x="3538728" y="1059179"/>
                  </a:lnTo>
                </a:path>
                <a:path w="3538854" h="1483360">
                  <a:moveTo>
                    <a:pt x="0" y="847343"/>
                  </a:moveTo>
                  <a:lnTo>
                    <a:pt x="3538728" y="847343"/>
                  </a:lnTo>
                </a:path>
                <a:path w="3538854" h="1483360">
                  <a:moveTo>
                    <a:pt x="0" y="635507"/>
                  </a:moveTo>
                  <a:lnTo>
                    <a:pt x="3538728" y="635507"/>
                  </a:lnTo>
                </a:path>
                <a:path w="3538854" h="1483360">
                  <a:moveTo>
                    <a:pt x="0" y="423671"/>
                  </a:moveTo>
                  <a:lnTo>
                    <a:pt x="3538728" y="423671"/>
                  </a:lnTo>
                </a:path>
                <a:path w="3538854" h="1483360">
                  <a:moveTo>
                    <a:pt x="0" y="211836"/>
                  </a:moveTo>
                  <a:lnTo>
                    <a:pt x="3538728" y="211836"/>
                  </a:lnTo>
                </a:path>
                <a:path w="3538854" h="1483360">
                  <a:moveTo>
                    <a:pt x="0" y="0"/>
                  </a:moveTo>
                  <a:lnTo>
                    <a:pt x="3538728" y="0"/>
                  </a:lnTo>
                </a:path>
                <a:path w="3538854" h="1483360">
                  <a:moveTo>
                    <a:pt x="0" y="1482852"/>
                  </a:moveTo>
                  <a:lnTo>
                    <a:pt x="3538728" y="148285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364729" y="2807969"/>
              <a:ext cx="3266440" cy="274320"/>
            </a:xfrm>
            <a:custGeom>
              <a:avLst/>
              <a:gdLst/>
              <a:ahLst/>
              <a:cxnLst/>
              <a:rect l="l" t="t" r="r" b="b"/>
              <a:pathLst>
                <a:path w="3266440" h="274319">
                  <a:moveTo>
                    <a:pt x="0" y="274319"/>
                  </a:moveTo>
                  <a:lnTo>
                    <a:pt x="271272" y="233171"/>
                  </a:lnTo>
                  <a:lnTo>
                    <a:pt x="544068" y="211835"/>
                  </a:lnTo>
                  <a:lnTo>
                    <a:pt x="816864" y="190500"/>
                  </a:lnTo>
                  <a:lnTo>
                    <a:pt x="1088136" y="190500"/>
                  </a:lnTo>
                  <a:lnTo>
                    <a:pt x="1360931" y="147827"/>
                  </a:lnTo>
                  <a:lnTo>
                    <a:pt x="1632203" y="83819"/>
                  </a:lnTo>
                  <a:lnTo>
                    <a:pt x="1905000" y="42671"/>
                  </a:lnTo>
                  <a:lnTo>
                    <a:pt x="2177796" y="0"/>
                  </a:lnTo>
                  <a:lnTo>
                    <a:pt x="2449068" y="21335"/>
                  </a:lnTo>
                  <a:lnTo>
                    <a:pt x="2721864" y="83819"/>
                  </a:lnTo>
                  <a:lnTo>
                    <a:pt x="2994660" y="105155"/>
                  </a:lnTo>
                  <a:lnTo>
                    <a:pt x="3265931" y="42671"/>
                  </a:lnTo>
                </a:path>
              </a:pathLst>
            </a:custGeom>
            <a:ln w="28575">
              <a:solidFill>
                <a:srgbClr val="000DC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364729" y="3231641"/>
              <a:ext cx="3266440" cy="169545"/>
            </a:xfrm>
            <a:custGeom>
              <a:avLst/>
              <a:gdLst/>
              <a:ahLst/>
              <a:cxnLst/>
              <a:rect l="l" t="t" r="r" b="b"/>
              <a:pathLst>
                <a:path w="3266440" h="169545">
                  <a:moveTo>
                    <a:pt x="0" y="169163"/>
                  </a:moveTo>
                  <a:lnTo>
                    <a:pt x="271272" y="126492"/>
                  </a:lnTo>
                  <a:lnTo>
                    <a:pt x="544068" y="126492"/>
                  </a:lnTo>
                  <a:lnTo>
                    <a:pt x="816864" y="126492"/>
                  </a:lnTo>
                  <a:lnTo>
                    <a:pt x="1088136" y="105156"/>
                  </a:lnTo>
                  <a:lnTo>
                    <a:pt x="1360931" y="83820"/>
                  </a:lnTo>
                  <a:lnTo>
                    <a:pt x="1632203" y="19812"/>
                  </a:lnTo>
                  <a:lnTo>
                    <a:pt x="1905000" y="19812"/>
                  </a:lnTo>
                  <a:lnTo>
                    <a:pt x="2177796" y="0"/>
                  </a:lnTo>
                  <a:lnTo>
                    <a:pt x="2449068" y="19812"/>
                  </a:lnTo>
                  <a:lnTo>
                    <a:pt x="2721864" y="62484"/>
                  </a:lnTo>
                  <a:lnTo>
                    <a:pt x="2994660" y="83820"/>
                  </a:lnTo>
                  <a:lnTo>
                    <a:pt x="3265931" y="41148"/>
                  </a:lnTo>
                </a:path>
              </a:pathLst>
            </a:custGeom>
            <a:ln w="28575">
              <a:solidFill>
                <a:srgbClr val="EFB32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364729" y="3701033"/>
              <a:ext cx="3266440" cy="143510"/>
            </a:xfrm>
            <a:custGeom>
              <a:avLst/>
              <a:gdLst/>
              <a:ahLst/>
              <a:cxnLst/>
              <a:rect l="l" t="t" r="r" b="b"/>
              <a:pathLst>
                <a:path w="3266440" h="143510">
                  <a:moveTo>
                    <a:pt x="0" y="143256"/>
                  </a:moveTo>
                  <a:lnTo>
                    <a:pt x="271272" y="123444"/>
                  </a:lnTo>
                  <a:lnTo>
                    <a:pt x="544068" y="102108"/>
                  </a:lnTo>
                  <a:lnTo>
                    <a:pt x="816864" y="102108"/>
                  </a:lnTo>
                  <a:lnTo>
                    <a:pt x="1088136" y="102108"/>
                  </a:lnTo>
                  <a:lnTo>
                    <a:pt x="1360931" y="80772"/>
                  </a:lnTo>
                  <a:lnTo>
                    <a:pt x="1632203" y="38100"/>
                  </a:lnTo>
                  <a:lnTo>
                    <a:pt x="1905000" y="16764"/>
                  </a:lnTo>
                  <a:lnTo>
                    <a:pt x="2177796" y="0"/>
                  </a:lnTo>
                  <a:lnTo>
                    <a:pt x="2449068" y="38100"/>
                  </a:lnTo>
                  <a:lnTo>
                    <a:pt x="2721864" y="59436"/>
                  </a:lnTo>
                  <a:lnTo>
                    <a:pt x="2994660" y="80772"/>
                  </a:lnTo>
                  <a:lnTo>
                    <a:pt x="3265931" y="59436"/>
                  </a:lnTo>
                </a:path>
              </a:pathLst>
            </a:custGeom>
            <a:ln w="28574">
              <a:solidFill>
                <a:srgbClr val="00843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0580496" y="2647950"/>
            <a:ext cx="297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404040"/>
                </a:solidFill>
                <a:latin typeface="Calibri"/>
                <a:cs typeface="Calibri"/>
              </a:rPr>
              <a:t>10,9%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702163" y="3185540"/>
            <a:ext cx="239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404040"/>
                </a:solidFill>
                <a:latin typeface="Calibri"/>
                <a:cs typeface="Calibri"/>
              </a:rPr>
              <a:t>8,9%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896989" y="3296025"/>
            <a:ext cx="4044315" cy="87185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8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8,0%</a:t>
            </a:r>
            <a:endParaRPr sz="900">
              <a:latin typeface="Calibri"/>
              <a:cs typeface="Calibri"/>
            </a:endParaRPr>
          </a:p>
          <a:p>
            <a:pPr>
              <a:lnSpc>
                <a:spcPts val="900"/>
              </a:lnSpc>
              <a:spcBef>
                <a:spcPts val="585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7,0%</a:t>
            </a:r>
            <a:endParaRPr sz="900">
              <a:latin typeface="Calibri"/>
              <a:cs typeface="Calibri"/>
            </a:endParaRPr>
          </a:p>
          <a:p>
            <a:pPr marL="3804920">
              <a:lnSpc>
                <a:spcPts val="835"/>
              </a:lnSpc>
            </a:pPr>
            <a:r>
              <a:rPr dirty="0" sz="900" spc="-20">
                <a:solidFill>
                  <a:srgbClr val="404040"/>
                </a:solidFill>
                <a:latin typeface="Calibri"/>
                <a:cs typeface="Calibri"/>
              </a:rPr>
              <a:t>6,6%</a:t>
            </a:r>
            <a:endParaRPr sz="900">
              <a:latin typeface="Calibri"/>
              <a:cs typeface="Calibri"/>
            </a:endParaRPr>
          </a:p>
          <a:p>
            <a:pPr>
              <a:lnSpc>
                <a:spcPts val="1015"/>
              </a:lnSpc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6,0%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5,0%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839077" y="2448306"/>
            <a:ext cx="297180" cy="87249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85"/>
              </a:spcBef>
            </a:pPr>
            <a:r>
              <a:rPr dirty="0" sz="900" spc="-10">
                <a:solidFill>
                  <a:srgbClr val="585858"/>
                </a:solidFill>
                <a:latin typeface="Calibri"/>
                <a:cs typeface="Calibri"/>
              </a:rPr>
              <a:t>12,0%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dirty="0" sz="900" spc="-10">
                <a:solidFill>
                  <a:srgbClr val="585858"/>
                </a:solidFill>
                <a:latin typeface="Calibri"/>
                <a:cs typeface="Calibri"/>
              </a:rPr>
              <a:t>11,0%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r>
              <a:rPr dirty="0" sz="900" spc="-10">
                <a:solidFill>
                  <a:srgbClr val="585858"/>
                </a:solidFill>
                <a:latin typeface="Calibri"/>
                <a:cs typeface="Calibri"/>
              </a:rPr>
              <a:t>10,0%</a:t>
            </a:r>
            <a:endParaRPr sz="900">
              <a:latin typeface="Calibri"/>
              <a:cs typeface="Calibri"/>
            </a:endParaRPr>
          </a:p>
          <a:p>
            <a:pPr marL="57785">
              <a:lnSpc>
                <a:spcPct val="100000"/>
              </a:lnSpc>
              <a:spcBef>
                <a:spcPts val="59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9,0%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288021" y="4132579"/>
            <a:ext cx="1769745" cy="21018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R="5080" indent="27940">
              <a:lnSpc>
                <a:spcPct val="101899"/>
              </a:lnSpc>
              <a:spcBef>
                <a:spcPts val="85"/>
              </a:spcBef>
              <a:tabLst>
                <a:tab pos="302895" algn="l"/>
                <a:tab pos="556260" algn="l"/>
                <a:tab pos="831215" algn="l"/>
                <a:tab pos="1106805" algn="l"/>
                <a:tab pos="1372235" algn="l"/>
                <a:tab pos="1646555" algn="l"/>
              </a:tabLst>
            </a:pP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jun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jul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aug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sep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okt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nov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dec</a:t>
            </a:r>
            <a:r>
              <a:rPr dirty="0" sz="600" spc="50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600" spc="-2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194038" y="4132579"/>
            <a:ext cx="1491615" cy="21018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R="5080" indent="29845">
              <a:lnSpc>
                <a:spcPct val="101899"/>
              </a:lnSpc>
              <a:spcBef>
                <a:spcPts val="85"/>
              </a:spcBef>
              <a:tabLst>
                <a:tab pos="289560" algn="l"/>
                <a:tab pos="550545" algn="l"/>
                <a:tab pos="833755" algn="l"/>
                <a:tab pos="1099820" algn="l"/>
                <a:tab pos="1380490" algn="l"/>
              </a:tabLst>
            </a:pP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jan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feb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mar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apr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maj</a:t>
            </a:r>
            <a:r>
              <a:rPr dirty="0" sz="6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600" spc="-25">
                <a:solidFill>
                  <a:srgbClr val="585858"/>
                </a:solidFill>
                <a:latin typeface="Calibri"/>
                <a:cs typeface="Calibri"/>
              </a:rPr>
              <a:t>jun</a:t>
            </a:r>
            <a:r>
              <a:rPr dirty="0" sz="600" spc="50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600" spc="-2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291707" y="3333254"/>
            <a:ext cx="127635" cy="349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865"/>
              </a:lnSpc>
            </a:pPr>
            <a:r>
              <a:rPr dirty="0" sz="800" spc="-10">
                <a:solidFill>
                  <a:srgbClr val="585858"/>
                </a:solidFill>
                <a:latin typeface="Calibri"/>
                <a:cs typeface="Calibri"/>
              </a:rPr>
              <a:t>Procent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7542466" y="4489894"/>
            <a:ext cx="1162685" cy="28575"/>
            <a:chOff x="7542466" y="4489894"/>
            <a:chExt cx="1162685" cy="28575"/>
          </a:xfrm>
        </p:grpSpPr>
        <p:sp>
          <p:nvSpPr>
            <p:cNvPr id="22" name="object 22" descr=""/>
            <p:cNvSpPr/>
            <p:nvPr/>
          </p:nvSpPr>
          <p:spPr>
            <a:xfrm>
              <a:off x="7556754" y="4504182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 h="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8575">
              <a:solidFill>
                <a:srgbClr val="000DC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446770" y="4504182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 h="0">
                  <a:moveTo>
                    <a:pt x="0" y="0"/>
                  </a:moveTo>
                  <a:lnTo>
                    <a:pt x="243839" y="0"/>
                  </a:lnTo>
                </a:path>
              </a:pathLst>
            </a:custGeom>
            <a:ln w="28575">
              <a:solidFill>
                <a:srgbClr val="EFB32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7827009" y="4419346"/>
            <a:ext cx="11493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90269" algn="l"/>
              </a:tabLst>
            </a:pPr>
            <a:r>
              <a:rPr dirty="0" sz="800" spc="-10">
                <a:solidFill>
                  <a:srgbClr val="585858"/>
                </a:solidFill>
                <a:latin typeface="Calibri"/>
                <a:cs typeface="Calibri"/>
              </a:rPr>
              <a:t>Helsingborg</a:t>
            </a:r>
            <a:r>
              <a:rPr dirty="0" sz="8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800" spc="-20">
                <a:solidFill>
                  <a:srgbClr val="585858"/>
                </a:solidFill>
                <a:latin typeface="Calibri"/>
                <a:cs typeface="Calibri"/>
              </a:rPr>
              <a:t>Skåne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9091421" y="4504182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00843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9385262" y="4419346"/>
            <a:ext cx="2222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585858"/>
                </a:solidFill>
                <a:latin typeface="Calibri"/>
                <a:cs typeface="Calibri"/>
              </a:rPr>
              <a:t>Riket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6139434" y="2475738"/>
            <a:ext cx="4826635" cy="2205355"/>
          </a:xfrm>
          <a:custGeom>
            <a:avLst/>
            <a:gdLst/>
            <a:ahLst/>
            <a:cxnLst/>
            <a:rect l="l" t="t" r="r" b="b"/>
            <a:pathLst>
              <a:path w="4826634" h="2205354">
                <a:moveTo>
                  <a:pt x="0" y="2205227"/>
                </a:moveTo>
                <a:lnTo>
                  <a:pt x="4826508" y="2205227"/>
                </a:lnTo>
                <a:lnTo>
                  <a:pt x="4826508" y="0"/>
                </a:lnTo>
                <a:lnTo>
                  <a:pt x="0" y="0"/>
                </a:lnTo>
                <a:lnTo>
                  <a:pt x="0" y="2205227"/>
                </a:lnTo>
                <a:close/>
              </a:path>
            </a:pathLst>
          </a:custGeom>
          <a:ln w="25400">
            <a:solidFill>
              <a:srgbClr val="1B365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75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Flöde,</a:t>
            </a:r>
            <a:r>
              <a:rPr dirty="0" spc="-90"/>
              <a:t> </a:t>
            </a:r>
            <a:r>
              <a:rPr dirty="0"/>
              <a:t>individer</a:t>
            </a:r>
            <a:r>
              <a:rPr dirty="0" spc="-90"/>
              <a:t> </a:t>
            </a:r>
            <a:r>
              <a:rPr dirty="0"/>
              <a:t>i</a:t>
            </a:r>
            <a:r>
              <a:rPr dirty="0" spc="-85"/>
              <a:t> </a:t>
            </a:r>
            <a:r>
              <a:rPr dirty="0"/>
              <a:t>nya</a:t>
            </a:r>
            <a:r>
              <a:rPr dirty="0" spc="-80"/>
              <a:t> </a:t>
            </a:r>
            <a:r>
              <a:rPr dirty="0"/>
              <a:t>och</a:t>
            </a:r>
            <a:r>
              <a:rPr dirty="0" spc="-85"/>
              <a:t> </a:t>
            </a:r>
            <a:r>
              <a:rPr dirty="0"/>
              <a:t>avslutade</a:t>
            </a:r>
            <a:r>
              <a:rPr dirty="0" spc="-90"/>
              <a:t> </a:t>
            </a:r>
            <a:r>
              <a:rPr dirty="0" spc="-10"/>
              <a:t>ärenden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315021" y="2051113"/>
            <a:ext cx="7140575" cy="2019935"/>
            <a:chOff x="1315021" y="2051113"/>
            <a:chExt cx="7140575" cy="2019935"/>
          </a:xfrm>
        </p:grpSpPr>
        <p:sp>
          <p:nvSpPr>
            <p:cNvPr id="4" name="object 4" descr=""/>
            <p:cNvSpPr/>
            <p:nvPr/>
          </p:nvSpPr>
          <p:spPr>
            <a:xfrm>
              <a:off x="1319783" y="2055876"/>
              <a:ext cx="7131050" cy="2010410"/>
            </a:xfrm>
            <a:custGeom>
              <a:avLst/>
              <a:gdLst/>
              <a:ahLst/>
              <a:cxnLst/>
              <a:rect l="l" t="t" r="r" b="b"/>
              <a:pathLst>
                <a:path w="7131050" h="2010410">
                  <a:moveTo>
                    <a:pt x="0" y="2010156"/>
                  </a:moveTo>
                  <a:lnTo>
                    <a:pt x="7130796" y="2010156"/>
                  </a:lnTo>
                </a:path>
                <a:path w="7131050" h="2010410">
                  <a:moveTo>
                    <a:pt x="0" y="1674876"/>
                  </a:moveTo>
                  <a:lnTo>
                    <a:pt x="7130796" y="1674876"/>
                  </a:lnTo>
                </a:path>
                <a:path w="7131050" h="2010410">
                  <a:moveTo>
                    <a:pt x="0" y="1339596"/>
                  </a:moveTo>
                  <a:lnTo>
                    <a:pt x="7130796" y="1339596"/>
                  </a:lnTo>
                </a:path>
                <a:path w="7131050" h="2010410">
                  <a:moveTo>
                    <a:pt x="0" y="1004315"/>
                  </a:moveTo>
                  <a:lnTo>
                    <a:pt x="7130796" y="1004315"/>
                  </a:lnTo>
                </a:path>
                <a:path w="7131050" h="2010410">
                  <a:moveTo>
                    <a:pt x="0" y="670560"/>
                  </a:moveTo>
                  <a:lnTo>
                    <a:pt x="7130796" y="670560"/>
                  </a:lnTo>
                </a:path>
                <a:path w="7131050" h="2010410">
                  <a:moveTo>
                    <a:pt x="0" y="335279"/>
                  </a:moveTo>
                  <a:lnTo>
                    <a:pt x="7130796" y="335279"/>
                  </a:lnTo>
                </a:path>
                <a:path w="7131050" h="2010410">
                  <a:moveTo>
                    <a:pt x="0" y="0"/>
                  </a:moveTo>
                  <a:lnTo>
                    <a:pt x="713079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93341" y="2664714"/>
              <a:ext cx="6582409" cy="516890"/>
            </a:xfrm>
            <a:custGeom>
              <a:avLst/>
              <a:gdLst/>
              <a:ahLst/>
              <a:cxnLst/>
              <a:rect l="l" t="t" r="r" b="b"/>
              <a:pathLst>
                <a:path w="6582409" h="516889">
                  <a:moveTo>
                    <a:pt x="0" y="342900"/>
                  </a:moveTo>
                  <a:lnTo>
                    <a:pt x="548640" y="329184"/>
                  </a:lnTo>
                  <a:lnTo>
                    <a:pt x="1097280" y="409956"/>
                  </a:lnTo>
                  <a:lnTo>
                    <a:pt x="1645920" y="510539"/>
                  </a:lnTo>
                  <a:lnTo>
                    <a:pt x="2194560" y="114300"/>
                  </a:lnTo>
                  <a:lnTo>
                    <a:pt x="2743200" y="301751"/>
                  </a:lnTo>
                  <a:lnTo>
                    <a:pt x="3291840" y="342900"/>
                  </a:lnTo>
                  <a:lnTo>
                    <a:pt x="3840480" y="0"/>
                  </a:lnTo>
                  <a:lnTo>
                    <a:pt x="4389120" y="268224"/>
                  </a:lnTo>
                  <a:lnTo>
                    <a:pt x="4937760" y="516636"/>
                  </a:lnTo>
                  <a:lnTo>
                    <a:pt x="5486400" y="502920"/>
                  </a:lnTo>
                  <a:lnTo>
                    <a:pt x="6033516" y="368808"/>
                  </a:lnTo>
                  <a:lnTo>
                    <a:pt x="6582156" y="329184"/>
                  </a:lnTo>
                </a:path>
              </a:pathLst>
            </a:custGeom>
            <a:ln w="28575">
              <a:solidFill>
                <a:srgbClr val="0071C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593341" y="2451354"/>
              <a:ext cx="6582409" cy="797560"/>
            </a:xfrm>
            <a:custGeom>
              <a:avLst/>
              <a:gdLst/>
              <a:ahLst/>
              <a:cxnLst/>
              <a:rect l="l" t="t" r="r" b="b"/>
              <a:pathLst>
                <a:path w="6582409" h="797560">
                  <a:moveTo>
                    <a:pt x="0" y="562356"/>
                  </a:moveTo>
                  <a:lnTo>
                    <a:pt x="548640" y="669036"/>
                  </a:lnTo>
                  <a:lnTo>
                    <a:pt x="1097280" y="0"/>
                  </a:lnTo>
                  <a:lnTo>
                    <a:pt x="1645920" y="448056"/>
                  </a:lnTo>
                  <a:lnTo>
                    <a:pt x="2194560" y="595884"/>
                  </a:lnTo>
                  <a:lnTo>
                    <a:pt x="2743200" y="448056"/>
                  </a:lnTo>
                  <a:lnTo>
                    <a:pt x="3291840" y="522732"/>
                  </a:lnTo>
                  <a:lnTo>
                    <a:pt x="3840480" y="246887"/>
                  </a:lnTo>
                  <a:lnTo>
                    <a:pt x="4389120" y="649224"/>
                  </a:lnTo>
                  <a:lnTo>
                    <a:pt x="4937760" y="797051"/>
                  </a:lnTo>
                  <a:lnTo>
                    <a:pt x="5486400" y="528828"/>
                  </a:lnTo>
                  <a:lnTo>
                    <a:pt x="6033516" y="187451"/>
                  </a:lnTo>
                  <a:lnTo>
                    <a:pt x="6582156" y="461772"/>
                  </a:lnTo>
                </a:path>
              </a:pathLst>
            </a:custGeom>
            <a:ln w="28574">
              <a:solidFill>
                <a:srgbClr val="E2520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34008" y="1934336"/>
            <a:ext cx="258445" cy="2554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350</a:t>
            </a:r>
            <a:endParaRPr sz="12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12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300</a:t>
            </a:r>
            <a:endParaRPr sz="12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1195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250</a:t>
            </a:r>
            <a:endParaRPr sz="12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12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200</a:t>
            </a:r>
            <a:endParaRPr sz="12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12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150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195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2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50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200"/>
              </a:spcBef>
            </a:pP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315021" y="4396549"/>
          <a:ext cx="7216775" cy="582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9435"/>
                <a:gridCol w="518795"/>
                <a:gridCol w="545465"/>
                <a:gridCol w="596265"/>
                <a:gridCol w="514350"/>
                <a:gridCol w="557529"/>
                <a:gridCol w="545464"/>
                <a:gridCol w="546735"/>
                <a:gridCol w="540385"/>
                <a:gridCol w="723264"/>
                <a:gridCol w="379729"/>
                <a:gridCol w="564514"/>
                <a:gridCol w="539115"/>
              </a:tblGrid>
              <a:tr h="349885"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jun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jul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aug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sep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okt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nov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feb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mar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apr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maj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jun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200" spc="-2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57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200" spc="-2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</a:tbl>
          </a:graphicData>
        </a:graphic>
      </p:graphicFrame>
      <p:sp>
        <p:nvSpPr>
          <p:cNvPr id="9" name="object 9" descr=""/>
          <p:cNvSpPr/>
          <p:nvPr/>
        </p:nvSpPr>
        <p:spPr>
          <a:xfrm>
            <a:off x="2373629" y="517931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0071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2630804" y="5058232"/>
            <a:ext cx="17760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Antal</a:t>
            </a: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individer,</a:t>
            </a: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nya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 ärenden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729734" y="517931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E2520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986909" y="5058232"/>
            <a:ext cx="21501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Antal</a:t>
            </a:r>
            <a:r>
              <a:rPr dirty="0" sz="1200" spc="-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individer,</a:t>
            </a:r>
            <a:r>
              <a:rPr dirty="0" sz="1200" spc="-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avslutade</a:t>
            </a:r>
            <a:r>
              <a:rPr dirty="0" sz="1200" spc="-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ärenden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63346" y="1899666"/>
            <a:ext cx="7726680" cy="3485515"/>
          </a:xfrm>
          <a:custGeom>
            <a:avLst/>
            <a:gdLst/>
            <a:ahLst/>
            <a:cxnLst/>
            <a:rect l="l" t="t" r="r" b="b"/>
            <a:pathLst>
              <a:path w="7726680" h="3485515">
                <a:moveTo>
                  <a:pt x="0" y="3485388"/>
                </a:moveTo>
                <a:lnTo>
                  <a:pt x="7726680" y="3485388"/>
                </a:lnTo>
                <a:lnTo>
                  <a:pt x="7726680" y="0"/>
                </a:lnTo>
                <a:lnTo>
                  <a:pt x="0" y="0"/>
                </a:lnTo>
                <a:lnTo>
                  <a:pt x="0" y="3485388"/>
                </a:lnTo>
                <a:close/>
              </a:path>
            </a:pathLst>
          </a:custGeom>
          <a:ln w="25400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75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Biståndsindivider</a:t>
            </a:r>
            <a:r>
              <a:rPr dirty="0" spc="-95"/>
              <a:t> </a:t>
            </a:r>
            <a:r>
              <a:rPr dirty="0"/>
              <a:t>och</a:t>
            </a:r>
            <a:r>
              <a:rPr dirty="0" spc="-125"/>
              <a:t> </a:t>
            </a:r>
            <a:r>
              <a:rPr dirty="0"/>
              <a:t>invånare</a:t>
            </a:r>
            <a:r>
              <a:rPr dirty="0" spc="-110"/>
              <a:t> </a:t>
            </a:r>
            <a:r>
              <a:rPr dirty="0"/>
              <a:t>med</a:t>
            </a:r>
            <a:r>
              <a:rPr dirty="0" spc="-125"/>
              <a:t> </a:t>
            </a:r>
            <a:r>
              <a:rPr dirty="0" spc="-10"/>
              <a:t>guide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392745" y="2147125"/>
            <a:ext cx="7124065" cy="1669414"/>
            <a:chOff x="1392745" y="2147125"/>
            <a:chExt cx="7124065" cy="1669414"/>
          </a:xfrm>
        </p:grpSpPr>
        <p:sp>
          <p:nvSpPr>
            <p:cNvPr id="4" name="object 4" descr=""/>
            <p:cNvSpPr/>
            <p:nvPr/>
          </p:nvSpPr>
          <p:spPr>
            <a:xfrm>
              <a:off x="1397508" y="2151888"/>
              <a:ext cx="7114540" cy="1659889"/>
            </a:xfrm>
            <a:custGeom>
              <a:avLst/>
              <a:gdLst/>
              <a:ahLst/>
              <a:cxnLst/>
              <a:rect l="l" t="t" r="r" b="b"/>
              <a:pathLst>
                <a:path w="7114540" h="1659889">
                  <a:moveTo>
                    <a:pt x="0" y="1659636"/>
                  </a:moveTo>
                  <a:lnTo>
                    <a:pt x="7114032" y="1659636"/>
                  </a:lnTo>
                </a:path>
                <a:path w="7114540" h="1659889">
                  <a:moveTo>
                    <a:pt x="0" y="1106424"/>
                  </a:moveTo>
                  <a:lnTo>
                    <a:pt x="7114032" y="1106424"/>
                  </a:lnTo>
                </a:path>
                <a:path w="7114540" h="1659889">
                  <a:moveTo>
                    <a:pt x="0" y="553212"/>
                  </a:moveTo>
                  <a:lnTo>
                    <a:pt x="7114032" y="553212"/>
                  </a:lnTo>
                </a:path>
                <a:path w="7114540" h="1659889">
                  <a:moveTo>
                    <a:pt x="0" y="0"/>
                  </a:moveTo>
                  <a:lnTo>
                    <a:pt x="711403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71066" y="3038094"/>
              <a:ext cx="6567170" cy="117475"/>
            </a:xfrm>
            <a:custGeom>
              <a:avLst/>
              <a:gdLst/>
              <a:ahLst/>
              <a:cxnLst/>
              <a:rect l="l" t="t" r="r" b="b"/>
              <a:pathLst>
                <a:path w="6567170" h="117475">
                  <a:moveTo>
                    <a:pt x="0" y="0"/>
                  </a:moveTo>
                  <a:lnTo>
                    <a:pt x="547115" y="7619"/>
                  </a:lnTo>
                  <a:lnTo>
                    <a:pt x="1094232" y="36575"/>
                  </a:lnTo>
                  <a:lnTo>
                    <a:pt x="1641347" y="50291"/>
                  </a:lnTo>
                  <a:lnTo>
                    <a:pt x="2188463" y="51815"/>
                  </a:lnTo>
                  <a:lnTo>
                    <a:pt x="2735580" y="38100"/>
                  </a:lnTo>
                  <a:lnTo>
                    <a:pt x="3282696" y="15239"/>
                  </a:lnTo>
                  <a:lnTo>
                    <a:pt x="3831335" y="4571"/>
                  </a:lnTo>
                  <a:lnTo>
                    <a:pt x="4378452" y="22859"/>
                  </a:lnTo>
                  <a:lnTo>
                    <a:pt x="4925567" y="16763"/>
                  </a:lnTo>
                  <a:lnTo>
                    <a:pt x="5472683" y="38100"/>
                  </a:lnTo>
                  <a:lnTo>
                    <a:pt x="6019800" y="117347"/>
                  </a:lnTo>
                  <a:lnTo>
                    <a:pt x="6566915" y="106679"/>
                  </a:lnTo>
                </a:path>
              </a:pathLst>
            </a:custGeom>
            <a:ln w="28574">
              <a:solidFill>
                <a:srgbClr val="0071C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71066" y="2917698"/>
              <a:ext cx="6567170" cy="79375"/>
            </a:xfrm>
            <a:custGeom>
              <a:avLst/>
              <a:gdLst/>
              <a:ahLst/>
              <a:cxnLst/>
              <a:rect l="l" t="t" r="r" b="b"/>
              <a:pathLst>
                <a:path w="6567170" h="79375">
                  <a:moveTo>
                    <a:pt x="0" y="0"/>
                  </a:moveTo>
                  <a:lnTo>
                    <a:pt x="547115" y="24384"/>
                  </a:lnTo>
                  <a:lnTo>
                    <a:pt x="1094232" y="18287"/>
                  </a:lnTo>
                  <a:lnTo>
                    <a:pt x="1641347" y="32003"/>
                  </a:lnTo>
                  <a:lnTo>
                    <a:pt x="2188463" y="39624"/>
                  </a:lnTo>
                  <a:lnTo>
                    <a:pt x="2735580" y="38100"/>
                  </a:lnTo>
                  <a:lnTo>
                    <a:pt x="3282696" y="38100"/>
                  </a:lnTo>
                  <a:lnTo>
                    <a:pt x="3831335" y="30479"/>
                  </a:lnTo>
                  <a:lnTo>
                    <a:pt x="4378452" y="30479"/>
                  </a:lnTo>
                  <a:lnTo>
                    <a:pt x="4925567" y="56387"/>
                  </a:lnTo>
                  <a:lnTo>
                    <a:pt x="5472683" y="42672"/>
                  </a:lnTo>
                  <a:lnTo>
                    <a:pt x="6019800" y="62484"/>
                  </a:lnTo>
                  <a:lnTo>
                    <a:pt x="6566915" y="79248"/>
                  </a:lnTo>
                </a:path>
              </a:pathLst>
            </a:custGeom>
            <a:ln w="28575">
              <a:solidFill>
                <a:srgbClr val="DA291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34008" y="2031238"/>
            <a:ext cx="334645" cy="2421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4000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3000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5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2000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1000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392745" y="4359973"/>
          <a:ext cx="7200265" cy="584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165"/>
                <a:gridCol w="518159"/>
                <a:gridCol w="544830"/>
                <a:gridCol w="595630"/>
                <a:gridCol w="513714"/>
                <a:gridCol w="556895"/>
                <a:gridCol w="544195"/>
                <a:gridCol w="546100"/>
                <a:gridCol w="539114"/>
                <a:gridCol w="721360"/>
                <a:gridCol w="378460"/>
                <a:gridCol w="562610"/>
                <a:gridCol w="536575"/>
              </a:tblGrid>
              <a:tr h="351155"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jun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jul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aug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sep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okt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nov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feb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mar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apr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maj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200" spc="-25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jun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0805"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</a:tr>
              <a:tr h="233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200" spc="-2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449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200" spc="-2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</a:tbl>
          </a:graphicData>
        </a:graphic>
      </p:graphicFrame>
      <p:sp>
        <p:nvSpPr>
          <p:cNvPr id="9" name="object 9" descr=""/>
          <p:cNvSpPr/>
          <p:nvPr/>
        </p:nvSpPr>
        <p:spPr>
          <a:xfrm>
            <a:off x="3230117" y="5144261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8575">
            <a:solidFill>
              <a:srgbClr val="0071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3487039" y="5023230"/>
            <a:ext cx="1089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Biståndsindivider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828794" y="5144261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DA29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086858" y="5023230"/>
            <a:ext cx="12553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Invånare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med</a:t>
            </a:r>
            <a:r>
              <a:rPr dirty="0" sz="1200" spc="-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guide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63346" y="1995677"/>
            <a:ext cx="7787640" cy="3354704"/>
          </a:xfrm>
          <a:custGeom>
            <a:avLst/>
            <a:gdLst/>
            <a:ahLst/>
            <a:cxnLst/>
            <a:rect l="l" t="t" r="r" b="b"/>
            <a:pathLst>
              <a:path w="7787640" h="3354704">
                <a:moveTo>
                  <a:pt x="0" y="3354324"/>
                </a:moveTo>
                <a:lnTo>
                  <a:pt x="7787640" y="3354324"/>
                </a:lnTo>
                <a:lnTo>
                  <a:pt x="7787640" y="0"/>
                </a:lnTo>
                <a:lnTo>
                  <a:pt x="0" y="0"/>
                </a:lnTo>
                <a:lnTo>
                  <a:pt x="0" y="3354324"/>
                </a:lnTo>
                <a:close/>
              </a:path>
            </a:pathLst>
          </a:custGeom>
          <a:ln w="25399">
            <a:solidFill>
              <a:srgbClr val="1B365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2113597"/>
            <a:ext cx="12192000" cy="4744720"/>
            <a:chOff x="0" y="2113597"/>
            <a:chExt cx="12192000" cy="4744720"/>
          </a:xfrm>
        </p:grpSpPr>
        <p:sp>
          <p:nvSpPr>
            <p:cNvPr id="3" name="object 3" descr=""/>
            <p:cNvSpPr/>
            <p:nvPr/>
          </p:nvSpPr>
          <p:spPr>
            <a:xfrm>
              <a:off x="1757172" y="2118360"/>
              <a:ext cx="8280400" cy="2726690"/>
            </a:xfrm>
            <a:custGeom>
              <a:avLst/>
              <a:gdLst/>
              <a:ahLst/>
              <a:cxnLst/>
              <a:rect l="l" t="t" r="r" b="b"/>
              <a:pathLst>
                <a:path w="8280400" h="2726690">
                  <a:moveTo>
                    <a:pt x="0" y="2336291"/>
                  </a:moveTo>
                  <a:lnTo>
                    <a:pt x="8279892" y="2336291"/>
                  </a:lnTo>
                </a:path>
                <a:path w="8280400" h="2726690">
                  <a:moveTo>
                    <a:pt x="0" y="2002535"/>
                  </a:moveTo>
                  <a:lnTo>
                    <a:pt x="8279892" y="2002535"/>
                  </a:lnTo>
                </a:path>
                <a:path w="8280400" h="2726690">
                  <a:moveTo>
                    <a:pt x="0" y="1668779"/>
                  </a:moveTo>
                  <a:lnTo>
                    <a:pt x="8279892" y="1668779"/>
                  </a:lnTo>
                </a:path>
                <a:path w="8280400" h="2726690">
                  <a:moveTo>
                    <a:pt x="0" y="1335024"/>
                  </a:moveTo>
                  <a:lnTo>
                    <a:pt x="8279892" y="1335024"/>
                  </a:lnTo>
                </a:path>
                <a:path w="8280400" h="2726690">
                  <a:moveTo>
                    <a:pt x="0" y="1001267"/>
                  </a:moveTo>
                  <a:lnTo>
                    <a:pt x="8279892" y="1001267"/>
                  </a:lnTo>
                </a:path>
                <a:path w="8280400" h="2726690">
                  <a:moveTo>
                    <a:pt x="0" y="667512"/>
                  </a:moveTo>
                  <a:lnTo>
                    <a:pt x="8279892" y="667512"/>
                  </a:lnTo>
                </a:path>
                <a:path w="8280400" h="2726690">
                  <a:moveTo>
                    <a:pt x="0" y="333755"/>
                  </a:moveTo>
                  <a:lnTo>
                    <a:pt x="8279892" y="333755"/>
                  </a:lnTo>
                </a:path>
                <a:path w="8280400" h="2726690">
                  <a:moveTo>
                    <a:pt x="0" y="0"/>
                  </a:moveTo>
                  <a:lnTo>
                    <a:pt x="8279892" y="0"/>
                  </a:lnTo>
                </a:path>
                <a:path w="8280400" h="2726690">
                  <a:moveTo>
                    <a:pt x="0" y="2670047"/>
                  </a:moveTo>
                  <a:lnTo>
                    <a:pt x="8279892" y="2670047"/>
                  </a:lnTo>
                </a:path>
                <a:path w="8280400" h="2726690">
                  <a:moveTo>
                    <a:pt x="0" y="2670047"/>
                  </a:moveTo>
                  <a:lnTo>
                    <a:pt x="0" y="2726435"/>
                  </a:lnTo>
                </a:path>
                <a:path w="8280400" h="2726690">
                  <a:moveTo>
                    <a:pt x="591311" y="2670047"/>
                  </a:moveTo>
                  <a:lnTo>
                    <a:pt x="591311" y="2726435"/>
                  </a:lnTo>
                </a:path>
                <a:path w="8280400" h="2726690">
                  <a:moveTo>
                    <a:pt x="1182623" y="2670047"/>
                  </a:moveTo>
                  <a:lnTo>
                    <a:pt x="1182623" y="2726435"/>
                  </a:lnTo>
                </a:path>
                <a:path w="8280400" h="2726690">
                  <a:moveTo>
                    <a:pt x="1773936" y="2670047"/>
                  </a:moveTo>
                  <a:lnTo>
                    <a:pt x="1773936" y="2726435"/>
                  </a:lnTo>
                </a:path>
                <a:path w="8280400" h="2726690">
                  <a:moveTo>
                    <a:pt x="2365248" y="2670047"/>
                  </a:moveTo>
                  <a:lnTo>
                    <a:pt x="2365248" y="2726435"/>
                  </a:lnTo>
                </a:path>
                <a:path w="8280400" h="2726690">
                  <a:moveTo>
                    <a:pt x="2956560" y="2670047"/>
                  </a:moveTo>
                  <a:lnTo>
                    <a:pt x="2956560" y="2726435"/>
                  </a:lnTo>
                </a:path>
                <a:path w="8280400" h="2726690">
                  <a:moveTo>
                    <a:pt x="3547872" y="2670047"/>
                  </a:moveTo>
                  <a:lnTo>
                    <a:pt x="3547872" y="2726435"/>
                  </a:lnTo>
                </a:path>
                <a:path w="8280400" h="2726690">
                  <a:moveTo>
                    <a:pt x="4139183" y="2670047"/>
                  </a:moveTo>
                  <a:lnTo>
                    <a:pt x="4139183" y="2726435"/>
                  </a:lnTo>
                </a:path>
                <a:path w="8280400" h="2726690">
                  <a:moveTo>
                    <a:pt x="4730495" y="2670047"/>
                  </a:moveTo>
                  <a:lnTo>
                    <a:pt x="4730495" y="2726435"/>
                  </a:lnTo>
                </a:path>
                <a:path w="8280400" h="2726690">
                  <a:moveTo>
                    <a:pt x="5321808" y="2670047"/>
                  </a:moveTo>
                  <a:lnTo>
                    <a:pt x="5321808" y="2726435"/>
                  </a:lnTo>
                </a:path>
                <a:path w="8280400" h="2726690">
                  <a:moveTo>
                    <a:pt x="5913120" y="2670047"/>
                  </a:moveTo>
                  <a:lnTo>
                    <a:pt x="5913120" y="2726435"/>
                  </a:lnTo>
                </a:path>
                <a:path w="8280400" h="2726690">
                  <a:moveTo>
                    <a:pt x="6505956" y="2670047"/>
                  </a:moveTo>
                  <a:lnTo>
                    <a:pt x="6505956" y="2726435"/>
                  </a:lnTo>
                </a:path>
                <a:path w="8280400" h="2726690">
                  <a:moveTo>
                    <a:pt x="7097268" y="2670047"/>
                  </a:moveTo>
                  <a:lnTo>
                    <a:pt x="7097268" y="2726435"/>
                  </a:lnTo>
                </a:path>
                <a:path w="8280400" h="2726690">
                  <a:moveTo>
                    <a:pt x="7688580" y="2670047"/>
                  </a:moveTo>
                  <a:lnTo>
                    <a:pt x="7688580" y="2726435"/>
                  </a:lnTo>
                </a:path>
                <a:path w="8280400" h="2726690">
                  <a:moveTo>
                    <a:pt x="8279892" y="2670047"/>
                  </a:moveTo>
                  <a:lnTo>
                    <a:pt x="8279892" y="2726435"/>
                  </a:lnTo>
                </a:path>
              </a:pathLst>
            </a:custGeom>
            <a:ln w="9525">
              <a:solidFill>
                <a:srgbClr val="D1DF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053589" y="4424933"/>
              <a:ext cx="7687309" cy="166370"/>
            </a:xfrm>
            <a:custGeom>
              <a:avLst/>
              <a:gdLst/>
              <a:ahLst/>
              <a:cxnLst/>
              <a:rect l="l" t="t" r="r" b="b"/>
              <a:pathLst>
                <a:path w="7687309" h="166370">
                  <a:moveTo>
                    <a:pt x="0" y="9144"/>
                  </a:moveTo>
                  <a:lnTo>
                    <a:pt x="591312" y="79248"/>
                  </a:lnTo>
                  <a:lnTo>
                    <a:pt x="1182624" y="166116"/>
                  </a:lnTo>
                  <a:lnTo>
                    <a:pt x="1773936" y="54864"/>
                  </a:lnTo>
                  <a:lnTo>
                    <a:pt x="2365248" y="25908"/>
                  </a:lnTo>
                  <a:lnTo>
                    <a:pt x="2956560" y="21336"/>
                  </a:lnTo>
                  <a:lnTo>
                    <a:pt x="3547872" y="21336"/>
                  </a:lnTo>
                  <a:lnTo>
                    <a:pt x="4139184" y="54864"/>
                  </a:lnTo>
                  <a:lnTo>
                    <a:pt x="4730495" y="50292"/>
                  </a:lnTo>
                  <a:lnTo>
                    <a:pt x="5321808" y="10668"/>
                  </a:lnTo>
                  <a:lnTo>
                    <a:pt x="5913120" y="0"/>
                  </a:lnTo>
                  <a:lnTo>
                    <a:pt x="6504432" y="12192"/>
                  </a:lnTo>
                  <a:lnTo>
                    <a:pt x="7095744" y="38100"/>
                  </a:lnTo>
                  <a:lnTo>
                    <a:pt x="7687056" y="96012"/>
                  </a:lnTo>
                </a:path>
              </a:pathLst>
            </a:custGeom>
            <a:ln w="28575">
              <a:solidFill>
                <a:srgbClr val="0071C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53589" y="3192018"/>
              <a:ext cx="7687309" cy="581025"/>
            </a:xfrm>
            <a:custGeom>
              <a:avLst/>
              <a:gdLst/>
              <a:ahLst/>
              <a:cxnLst/>
              <a:rect l="l" t="t" r="r" b="b"/>
              <a:pathLst>
                <a:path w="7687309" h="581025">
                  <a:moveTo>
                    <a:pt x="0" y="118872"/>
                  </a:moveTo>
                  <a:lnTo>
                    <a:pt x="591312" y="358140"/>
                  </a:lnTo>
                  <a:lnTo>
                    <a:pt x="1182624" y="580644"/>
                  </a:lnTo>
                  <a:lnTo>
                    <a:pt x="1773936" y="333756"/>
                  </a:lnTo>
                  <a:lnTo>
                    <a:pt x="2365248" y="269748"/>
                  </a:lnTo>
                  <a:lnTo>
                    <a:pt x="2956560" y="120396"/>
                  </a:lnTo>
                  <a:lnTo>
                    <a:pt x="3547872" y="85344"/>
                  </a:lnTo>
                  <a:lnTo>
                    <a:pt x="4139184" y="217932"/>
                  </a:lnTo>
                  <a:lnTo>
                    <a:pt x="4730495" y="265176"/>
                  </a:lnTo>
                  <a:lnTo>
                    <a:pt x="5321808" y="156972"/>
                  </a:lnTo>
                  <a:lnTo>
                    <a:pt x="5913120" y="0"/>
                  </a:lnTo>
                  <a:lnTo>
                    <a:pt x="6504432" y="111252"/>
                  </a:lnTo>
                  <a:lnTo>
                    <a:pt x="7095744" y="147828"/>
                  </a:lnTo>
                  <a:lnTo>
                    <a:pt x="7687056" y="467868"/>
                  </a:lnTo>
                </a:path>
              </a:pathLst>
            </a:custGeom>
            <a:ln w="28575">
              <a:solidFill>
                <a:srgbClr val="E2520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053589" y="4054602"/>
              <a:ext cx="7687309" cy="135890"/>
            </a:xfrm>
            <a:custGeom>
              <a:avLst/>
              <a:gdLst/>
              <a:ahLst/>
              <a:cxnLst/>
              <a:rect l="l" t="t" r="r" b="b"/>
              <a:pathLst>
                <a:path w="7687309" h="135889">
                  <a:moveTo>
                    <a:pt x="0" y="13716"/>
                  </a:moveTo>
                  <a:lnTo>
                    <a:pt x="591312" y="53340"/>
                  </a:lnTo>
                  <a:lnTo>
                    <a:pt x="1182624" y="135636"/>
                  </a:lnTo>
                  <a:lnTo>
                    <a:pt x="1773936" y="96012"/>
                  </a:lnTo>
                  <a:lnTo>
                    <a:pt x="2365248" y="71628"/>
                  </a:lnTo>
                  <a:lnTo>
                    <a:pt x="2956560" y="51816"/>
                  </a:lnTo>
                  <a:lnTo>
                    <a:pt x="3547872" y="1524"/>
                  </a:lnTo>
                  <a:lnTo>
                    <a:pt x="4139184" y="73152"/>
                  </a:lnTo>
                  <a:lnTo>
                    <a:pt x="4730495" y="39624"/>
                  </a:lnTo>
                  <a:lnTo>
                    <a:pt x="5321808" y="0"/>
                  </a:lnTo>
                  <a:lnTo>
                    <a:pt x="5913120" y="3048"/>
                  </a:lnTo>
                  <a:lnTo>
                    <a:pt x="6504432" y="16764"/>
                  </a:lnTo>
                  <a:lnTo>
                    <a:pt x="7095744" y="18287"/>
                  </a:lnTo>
                  <a:lnTo>
                    <a:pt x="7687056" y="89916"/>
                  </a:lnTo>
                </a:path>
              </a:pathLst>
            </a:custGeom>
            <a:ln w="28575">
              <a:solidFill>
                <a:srgbClr val="EFB32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053589" y="2370582"/>
              <a:ext cx="7687309" cy="822960"/>
            </a:xfrm>
            <a:custGeom>
              <a:avLst/>
              <a:gdLst/>
              <a:ahLst/>
              <a:cxnLst/>
              <a:rect l="l" t="t" r="r" b="b"/>
              <a:pathLst>
                <a:path w="7687309" h="822960">
                  <a:moveTo>
                    <a:pt x="0" y="181355"/>
                  </a:moveTo>
                  <a:lnTo>
                    <a:pt x="591312" y="477012"/>
                  </a:lnTo>
                  <a:lnTo>
                    <a:pt x="1182624" y="822959"/>
                  </a:lnTo>
                  <a:lnTo>
                    <a:pt x="1773936" y="460247"/>
                  </a:lnTo>
                  <a:lnTo>
                    <a:pt x="2365248" y="318515"/>
                  </a:lnTo>
                  <a:lnTo>
                    <a:pt x="2956560" y="172212"/>
                  </a:lnTo>
                  <a:lnTo>
                    <a:pt x="3547872" y="105155"/>
                  </a:lnTo>
                  <a:lnTo>
                    <a:pt x="4139184" y="332231"/>
                  </a:lnTo>
                  <a:lnTo>
                    <a:pt x="4730495" y="179831"/>
                  </a:lnTo>
                  <a:lnTo>
                    <a:pt x="5321808" y="105155"/>
                  </a:lnTo>
                  <a:lnTo>
                    <a:pt x="5913120" y="0"/>
                  </a:lnTo>
                  <a:lnTo>
                    <a:pt x="6504432" y="109727"/>
                  </a:lnTo>
                  <a:lnTo>
                    <a:pt x="7095744" y="173735"/>
                  </a:lnTo>
                  <a:lnTo>
                    <a:pt x="7687056" y="605027"/>
                  </a:lnTo>
                </a:path>
              </a:pathLst>
            </a:custGeom>
            <a:ln w="28575">
              <a:solidFill>
                <a:srgbClr val="00BEB3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75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Antal</a:t>
            </a:r>
            <a:r>
              <a:rPr dirty="0" spc="-75"/>
              <a:t> </a:t>
            </a:r>
            <a:r>
              <a:rPr dirty="0"/>
              <a:t>elever</a:t>
            </a:r>
            <a:r>
              <a:rPr dirty="0" spc="-85"/>
              <a:t> </a:t>
            </a:r>
            <a:r>
              <a:rPr dirty="0"/>
              <a:t>per</a:t>
            </a:r>
            <a:r>
              <a:rPr dirty="0" spc="-85"/>
              <a:t> </a:t>
            </a:r>
            <a:r>
              <a:rPr dirty="0"/>
              <a:t>skolform</a:t>
            </a:r>
            <a:r>
              <a:rPr dirty="0" spc="-85"/>
              <a:t> </a:t>
            </a:r>
            <a:r>
              <a:rPr dirty="0"/>
              <a:t>och</a:t>
            </a:r>
            <a:r>
              <a:rPr dirty="0" spc="-85"/>
              <a:t> </a:t>
            </a:r>
            <a:r>
              <a:rPr dirty="0" spc="-10"/>
              <a:t>totalt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200302" y="1862684"/>
            <a:ext cx="407670" cy="3028950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40"/>
              </a:spcBef>
            </a:pPr>
            <a:r>
              <a:rPr dirty="0" sz="1400" spc="-20" b="0">
                <a:latin typeface="Roboto Light"/>
                <a:cs typeface="Roboto Light"/>
              </a:rPr>
              <a:t>4000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50"/>
              </a:spcBef>
            </a:pPr>
            <a:r>
              <a:rPr dirty="0" sz="1400" spc="-20" b="0">
                <a:latin typeface="Roboto Light"/>
                <a:cs typeface="Roboto Light"/>
              </a:rPr>
              <a:t>3500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50"/>
              </a:spcBef>
            </a:pPr>
            <a:r>
              <a:rPr dirty="0" sz="1400" spc="-20" b="0">
                <a:latin typeface="Roboto Light"/>
                <a:cs typeface="Roboto Light"/>
              </a:rPr>
              <a:t>3000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50"/>
              </a:spcBef>
            </a:pPr>
            <a:r>
              <a:rPr dirty="0" sz="1400" spc="-20" b="0">
                <a:latin typeface="Roboto Light"/>
                <a:cs typeface="Roboto Light"/>
              </a:rPr>
              <a:t>2500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44"/>
              </a:spcBef>
            </a:pPr>
            <a:r>
              <a:rPr dirty="0" sz="1400" spc="-20" b="0">
                <a:latin typeface="Roboto Light"/>
                <a:cs typeface="Roboto Light"/>
              </a:rPr>
              <a:t>2000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50"/>
              </a:spcBef>
            </a:pPr>
            <a:r>
              <a:rPr dirty="0" sz="1400" spc="-20" b="0">
                <a:latin typeface="Roboto Light"/>
                <a:cs typeface="Roboto Light"/>
              </a:rPr>
              <a:t>1500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44"/>
              </a:spcBef>
            </a:pPr>
            <a:r>
              <a:rPr dirty="0" sz="1400" spc="-20" b="0">
                <a:latin typeface="Roboto Light"/>
                <a:cs typeface="Roboto Light"/>
              </a:rPr>
              <a:t>1000</a:t>
            </a:r>
            <a:endParaRPr sz="1400">
              <a:latin typeface="Roboto Light"/>
              <a:cs typeface="Roboto Light"/>
            </a:endParaRPr>
          </a:p>
          <a:p>
            <a:pPr algn="r" marR="5715">
              <a:lnSpc>
                <a:spcPct val="100000"/>
              </a:lnSpc>
              <a:spcBef>
                <a:spcPts val="950"/>
              </a:spcBef>
            </a:pPr>
            <a:r>
              <a:rPr dirty="0" sz="1400" spc="-25" b="0">
                <a:latin typeface="Roboto Light"/>
                <a:cs typeface="Roboto Light"/>
              </a:rPr>
              <a:t>500</a:t>
            </a:r>
            <a:endParaRPr sz="1400">
              <a:latin typeface="Roboto Light"/>
              <a:cs typeface="Roboto Light"/>
            </a:endParaRPr>
          </a:p>
          <a:p>
            <a:pPr algn="r" marR="5080">
              <a:lnSpc>
                <a:spcPct val="100000"/>
              </a:lnSpc>
              <a:spcBef>
                <a:spcPts val="950"/>
              </a:spcBef>
            </a:pPr>
            <a:r>
              <a:rPr dirty="0" sz="1400" spc="-50" b="0">
                <a:latin typeface="Roboto Light"/>
                <a:cs typeface="Roboto Light"/>
              </a:rPr>
              <a:t>0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906523" y="4880609"/>
            <a:ext cx="889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00075" algn="l"/>
              </a:tabLst>
            </a:pPr>
            <a:r>
              <a:rPr dirty="0" sz="1400" spc="-25" b="0">
                <a:latin typeface="Roboto Light"/>
                <a:cs typeface="Roboto Light"/>
              </a:rPr>
              <a:t>maj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0" b="0">
                <a:latin typeface="Roboto Light"/>
                <a:cs typeface="Roboto Light"/>
              </a:rPr>
              <a:t>juni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127248" y="4880609"/>
            <a:ext cx="2311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20" b="0">
                <a:latin typeface="Roboto Light"/>
                <a:cs typeface="Roboto Light"/>
              </a:rPr>
              <a:t>juli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66304" y="4880609"/>
            <a:ext cx="973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25475" algn="l"/>
              </a:tabLst>
            </a:pPr>
            <a:r>
              <a:rPr dirty="0" sz="1400" spc="-20" b="0">
                <a:latin typeface="Roboto Light"/>
                <a:cs typeface="Roboto Light"/>
              </a:rPr>
              <a:t>mars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0" b="0">
                <a:latin typeface="Roboto Light"/>
                <a:cs typeface="Roboto Light"/>
              </a:rPr>
              <a:t>april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04045" y="4880609"/>
            <a:ext cx="889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00075" algn="l"/>
              </a:tabLst>
            </a:pPr>
            <a:r>
              <a:rPr dirty="0" sz="1400" spc="-25" b="0">
                <a:latin typeface="Roboto Light"/>
                <a:cs typeface="Roboto Light"/>
              </a:rPr>
              <a:t>maj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0" b="0">
                <a:latin typeface="Roboto Light"/>
                <a:cs typeface="Roboto Light"/>
              </a:rPr>
              <a:t>juni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4149090" y="544144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 h="0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0071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4504690" y="5305805"/>
            <a:ext cx="1949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25" b="0">
                <a:latin typeface="Roboto Light"/>
                <a:cs typeface="Roboto Light"/>
              </a:rPr>
              <a:t>Gr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4836414" y="544144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 h="0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E2520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192014" y="5305805"/>
            <a:ext cx="2197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25" b="0">
                <a:latin typeface="Roboto Light"/>
                <a:cs typeface="Roboto Light"/>
              </a:rPr>
              <a:t>Gy</a:t>
            </a:r>
            <a:endParaRPr sz="1400">
              <a:latin typeface="Roboto Light"/>
              <a:cs typeface="Roboto Light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533834" y="5427154"/>
            <a:ext cx="1059180" cy="28575"/>
            <a:chOff x="5533834" y="5427154"/>
            <a:chExt cx="1059180" cy="28575"/>
          </a:xfrm>
        </p:grpSpPr>
        <p:sp>
          <p:nvSpPr>
            <p:cNvPr id="19" name="object 19" descr=""/>
            <p:cNvSpPr/>
            <p:nvPr/>
          </p:nvSpPr>
          <p:spPr>
            <a:xfrm>
              <a:off x="5548121" y="5441441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39" h="0">
                  <a:moveTo>
                    <a:pt x="0" y="0"/>
                  </a:moveTo>
                  <a:lnTo>
                    <a:pt x="320039" y="0"/>
                  </a:lnTo>
                </a:path>
              </a:pathLst>
            </a:custGeom>
            <a:ln w="28575">
              <a:solidFill>
                <a:srgbClr val="EFB32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258305" y="5441441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40" h="0">
                  <a:moveTo>
                    <a:pt x="0" y="0"/>
                  </a:moveTo>
                  <a:lnTo>
                    <a:pt x="320040" y="0"/>
                  </a:lnTo>
                </a:path>
              </a:pathLst>
            </a:custGeom>
            <a:ln w="28575">
              <a:solidFill>
                <a:srgbClr val="00BEB3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3681984" y="4880609"/>
            <a:ext cx="3832860" cy="664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96265" algn="l"/>
                <a:tab pos="1206500" algn="l"/>
                <a:tab pos="1778000" algn="l"/>
                <a:tab pos="2369820" algn="l"/>
                <a:tab pos="2861945" algn="l"/>
                <a:tab pos="3569335" algn="l"/>
              </a:tabLst>
            </a:pPr>
            <a:r>
              <a:rPr dirty="0" sz="1400" spc="-25" b="0">
                <a:latin typeface="Roboto Light"/>
                <a:cs typeface="Roboto Light"/>
              </a:rPr>
              <a:t>aug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5" b="0">
                <a:latin typeface="Roboto Light"/>
                <a:cs typeface="Roboto Light"/>
              </a:rPr>
              <a:t>sep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5" b="0">
                <a:latin typeface="Roboto Light"/>
                <a:cs typeface="Roboto Light"/>
              </a:rPr>
              <a:t>okt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5" b="0">
                <a:latin typeface="Roboto Light"/>
                <a:cs typeface="Roboto Light"/>
              </a:rPr>
              <a:t>nov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5" b="0">
                <a:latin typeface="Roboto Light"/>
                <a:cs typeface="Roboto Light"/>
              </a:rPr>
              <a:t>dec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10" b="0">
                <a:latin typeface="Roboto Light"/>
                <a:cs typeface="Roboto Light"/>
              </a:rPr>
              <a:t>jan-</a:t>
            </a:r>
            <a:r>
              <a:rPr dirty="0" sz="1400" spc="-25" b="0">
                <a:latin typeface="Roboto Light"/>
                <a:cs typeface="Roboto Light"/>
              </a:rPr>
              <a:t>24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25" b="0">
                <a:latin typeface="Roboto Light"/>
                <a:cs typeface="Roboto Light"/>
              </a:rPr>
              <a:t>feb</a:t>
            </a:r>
            <a:endParaRPr sz="1400">
              <a:latin typeface="Roboto Light"/>
              <a:cs typeface="Roboto Light"/>
            </a:endParaRPr>
          </a:p>
          <a:p>
            <a:pPr marL="2221865">
              <a:lnSpc>
                <a:spcPct val="100000"/>
              </a:lnSpc>
              <a:spcBef>
                <a:spcPts val="1670"/>
              </a:spcBef>
              <a:tabLst>
                <a:tab pos="2931795" algn="l"/>
              </a:tabLst>
            </a:pPr>
            <a:r>
              <a:rPr dirty="0" sz="1400" spc="-25" b="0">
                <a:latin typeface="Roboto Light"/>
                <a:cs typeface="Roboto Light"/>
              </a:rPr>
              <a:t>Sfi</a:t>
            </a:r>
            <a:r>
              <a:rPr dirty="0" sz="1400" b="0">
                <a:latin typeface="Roboto Light"/>
                <a:cs typeface="Roboto Light"/>
              </a:rPr>
              <a:t>	</a:t>
            </a:r>
            <a:r>
              <a:rPr dirty="0" sz="1400" spc="-10" b="0">
                <a:latin typeface="Roboto Light"/>
                <a:cs typeface="Roboto Light"/>
              </a:rPr>
              <a:t>Totalt</a:t>
            </a:r>
            <a:endParaRPr sz="1400">
              <a:latin typeface="Roboto Light"/>
              <a:cs typeface="Roboto Ligh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863346" y="1634489"/>
            <a:ext cx="9435465" cy="4028440"/>
          </a:xfrm>
          <a:custGeom>
            <a:avLst/>
            <a:gdLst/>
            <a:ahLst/>
            <a:cxnLst/>
            <a:rect l="l" t="t" r="r" b="b"/>
            <a:pathLst>
              <a:path w="9435465" h="4028440">
                <a:moveTo>
                  <a:pt x="0" y="4027932"/>
                </a:moveTo>
                <a:lnTo>
                  <a:pt x="9435084" y="4027932"/>
                </a:lnTo>
                <a:lnTo>
                  <a:pt x="9435084" y="0"/>
                </a:lnTo>
                <a:lnTo>
                  <a:pt x="0" y="0"/>
                </a:lnTo>
                <a:lnTo>
                  <a:pt x="0" y="4027932"/>
                </a:lnTo>
                <a:close/>
              </a:path>
            </a:pathLst>
          </a:custGeom>
          <a:ln w="25400">
            <a:solidFill>
              <a:srgbClr val="1B365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3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Avslutade</a:t>
            </a:r>
            <a:r>
              <a:rPr dirty="0" spc="-100"/>
              <a:t> </a:t>
            </a:r>
            <a:r>
              <a:rPr dirty="0"/>
              <a:t>individer,</a:t>
            </a:r>
            <a:r>
              <a:rPr dirty="0" spc="-80"/>
              <a:t> </a:t>
            </a:r>
            <a:r>
              <a:rPr dirty="0"/>
              <a:t>positiva</a:t>
            </a:r>
            <a:r>
              <a:rPr dirty="0" spc="-95"/>
              <a:t> </a:t>
            </a:r>
            <a:r>
              <a:rPr dirty="0" spc="-10"/>
              <a:t>avslutsorsaker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505521" y="2198941"/>
            <a:ext cx="8496935" cy="2413000"/>
            <a:chOff x="1505521" y="2198941"/>
            <a:chExt cx="8496935" cy="2413000"/>
          </a:xfrm>
        </p:grpSpPr>
        <p:sp>
          <p:nvSpPr>
            <p:cNvPr id="4" name="object 4" descr=""/>
            <p:cNvSpPr/>
            <p:nvPr/>
          </p:nvSpPr>
          <p:spPr>
            <a:xfrm>
              <a:off x="1510283" y="2203704"/>
              <a:ext cx="8487410" cy="1516380"/>
            </a:xfrm>
            <a:custGeom>
              <a:avLst/>
              <a:gdLst/>
              <a:ahLst/>
              <a:cxnLst/>
              <a:rect l="l" t="t" r="r" b="b"/>
              <a:pathLst>
                <a:path w="8487410" h="1516379">
                  <a:moveTo>
                    <a:pt x="0" y="1516380"/>
                  </a:moveTo>
                  <a:lnTo>
                    <a:pt x="115823" y="1516380"/>
                  </a:lnTo>
                </a:path>
                <a:path w="8487410" h="1516379">
                  <a:moveTo>
                    <a:pt x="536447" y="1516380"/>
                  </a:moveTo>
                  <a:lnTo>
                    <a:pt x="1421892" y="1516380"/>
                  </a:lnTo>
                </a:path>
                <a:path w="8487410" h="1516379">
                  <a:moveTo>
                    <a:pt x="1842515" y="1516380"/>
                  </a:moveTo>
                  <a:lnTo>
                    <a:pt x="2074164" y="1516380"/>
                  </a:lnTo>
                </a:path>
                <a:path w="8487410" h="1516379">
                  <a:moveTo>
                    <a:pt x="2496312" y="1516380"/>
                  </a:moveTo>
                  <a:lnTo>
                    <a:pt x="2727960" y="1516380"/>
                  </a:lnTo>
                </a:path>
                <a:path w="8487410" h="1516379">
                  <a:moveTo>
                    <a:pt x="3148583" y="1516380"/>
                  </a:moveTo>
                  <a:lnTo>
                    <a:pt x="3380231" y="1516380"/>
                  </a:lnTo>
                </a:path>
                <a:path w="8487410" h="1516379">
                  <a:moveTo>
                    <a:pt x="3800855" y="1516380"/>
                  </a:moveTo>
                  <a:lnTo>
                    <a:pt x="4032504" y="1516380"/>
                  </a:lnTo>
                </a:path>
                <a:path w="8487410" h="1516379">
                  <a:moveTo>
                    <a:pt x="4454652" y="1516380"/>
                  </a:moveTo>
                  <a:lnTo>
                    <a:pt x="4686300" y="1516380"/>
                  </a:lnTo>
                </a:path>
                <a:path w="8487410" h="1516379">
                  <a:moveTo>
                    <a:pt x="5106923" y="1516380"/>
                  </a:moveTo>
                  <a:lnTo>
                    <a:pt x="5338571" y="1516380"/>
                  </a:lnTo>
                </a:path>
                <a:path w="8487410" h="1516379">
                  <a:moveTo>
                    <a:pt x="5759195" y="1516380"/>
                  </a:moveTo>
                  <a:lnTo>
                    <a:pt x="5990844" y="1516380"/>
                  </a:lnTo>
                </a:path>
                <a:path w="8487410" h="1516379">
                  <a:moveTo>
                    <a:pt x="6412992" y="1516380"/>
                  </a:moveTo>
                  <a:lnTo>
                    <a:pt x="6644640" y="1516380"/>
                  </a:lnTo>
                </a:path>
                <a:path w="8487410" h="1516379">
                  <a:moveTo>
                    <a:pt x="7065264" y="1516380"/>
                  </a:moveTo>
                  <a:lnTo>
                    <a:pt x="7296912" y="1516380"/>
                  </a:lnTo>
                </a:path>
                <a:path w="8487410" h="1516379">
                  <a:moveTo>
                    <a:pt x="7719060" y="1516380"/>
                  </a:moveTo>
                  <a:lnTo>
                    <a:pt x="7950708" y="1516380"/>
                  </a:lnTo>
                </a:path>
                <a:path w="8487410" h="1516379">
                  <a:moveTo>
                    <a:pt x="8371332" y="1516380"/>
                  </a:moveTo>
                  <a:lnTo>
                    <a:pt x="8487156" y="1516380"/>
                  </a:lnTo>
                </a:path>
                <a:path w="8487410" h="1516379">
                  <a:moveTo>
                    <a:pt x="4454652" y="1213104"/>
                  </a:moveTo>
                  <a:lnTo>
                    <a:pt x="4686300" y="1213104"/>
                  </a:lnTo>
                </a:path>
                <a:path w="8487410" h="1516379">
                  <a:moveTo>
                    <a:pt x="5106923" y="1213104"/>
                  </a:moveTo>
                  <a:lnTo>
                    <a:pt x="5338571" y="1213104"/>
                  </a:lnTo>
                </a:path>
                <a:path w="8487410" h="1516379">
                  <a:moveTo>
                    <a:pt x="0" y="1213104"/>
                  </a:moveTo>
                  <a:lnTo>
                    <a:pt x="115823" y="1213104"/>
                  </a:lnTo>
                </a:path>
                <a:path w="8487410" h="1516379">
                  <a:moveTo>
                    <a:pt x="536447" y="1213104"/>
                  </a:moveTo>
                  <a:lnTo>
                    <a:pt x="768096" y="1213104"/>
                  </a:lnTo>
                </a:path>
                <a:path w="8487410" h="1516379">
                  <a:moveTo>
                    <a:pt x="1190243" y="1213104"/>
                  </a:moveTo>
                  <a:lnTo>
                    <a:pt x="1421892" y="1213104"/>
                  </a:lnTo>
                </a:path>
                <a:path w="8487410" h="1516379">
                  <a:moveTo>
                    <a:pt x="1842515" y="1213104"/>
                  </a:moveTo>
                  <a:lnTo>
                    <a:pt x="2074164" y="1213104"/>
                  </a:lnTo>
                </a:path>
                <a:path w="8487410" h="1516379">
                  <a:moveTo>
                    <a:pt x="2496312" y="1213104"/>
                  </a:moveTo>
                  <a:lnTo>
                    <a:pt x="2727960" y="1213104"/>
                  </a:lnTo>
                </a:path>
                <a:path w="8487410" h="1516379">
                  <a:moveTo>
                    <a:pt x="3148583" y="1213104"/>
                  </a:moveTo>
                  <a:lnTo>
                    <a:pt x="3380231" y="1213104"/>
                  </a:lnTo>
                </a:path>
                <a:path w="8487410" h="1516379">
                  <a:moveTo>
                    <a:pt x="3800855" y="1213104"/>
                  </a:moveTo>
                  <a:lnTo>
                    <a:pt x="4032504" y="1213104"/>
                  </a:lnTo>
                </a:path>
                <a:path w="8487410" h="1516379">
                  <a:moveTo>
                    <a:pt x="5759195" y="1213104"/>
                  </a:moveTo>
                  <a:lnTo>
                    <a:pt x="5990844" y="1213104"/>
                  </a:lnTo>
                </a:path>
                <a:path w="8487410" h="1516379">
                  <a:moveTo>
                    <a:pt x="6412992" y="1213104"/>
                  </a:moveTo>
                  <a:lnTo>
                    <a:pt x="6644640" y="1213104"/>
                  </a:lnTo>
                </a:path>
                <a:path w="8487410" h="1516379">
                  <a:moveTo>
                    <a:pt x="7065264" y="1213104"/>
                  </a:moveTo>
                  <a:lnTo>
                    <a:pt x="7296912" y="1213104"/>
                  </a:lnTo>
                </a:path>
                <a:path w="8487410" h="1516379">
                  <a:moveTo>
                    <a:pt x="7719060" y="1213104"/>
                  </a:moveTo>
                  <a:lnTo>
                    <a:pt x="7950708" y="1213104"/>
                  </a:lnTo>
                </a:path>
                <a:path w="8487410" h="1516379">
                  <a:moveTo>
                    <a:pt x="8371332" y="1213104"/>
                  </a:moveTo>
                  <a:lnTo>
                    <a:pt x="8487156" y="1213104"/>
                  </a:lnTo>
                </a:path>
                <a:path w="8487410" h="1516379">
                  <a:moveTo>
                    <a:pt x="3148583" y="909828"/>
                  </a:moveTo>
                  <a:lnTo>
                    <a:pt x="3380231" y="909828"/>
                  </a:lnTo>
                </a:path>
                <a:path w="8487410" h="1516379">
                  <a:moveTo>
                    <a:pt x="3800855" y="909828"/>
                  </a:moveTo>
                  <a:lnTo>
                    <a:pt x="4032504" y="909828"/>
                  </a:lnTo>
                </a:path>
                <a:path w="8487410" h="1516379">
                  <a:moveTo>
                    <a:pt x="4454652" y="909828"/>
                  </a:moveTo>
                  <a:lnTo>
                    <a:pt x="4686300" y="909828"/>
                  </a:lnTo>
                </a:path>
                <a:path w="8487410" h="1516379">
                  <a:moveTo>
                    <a:pt x="5106923" y="909828"/>
                  </a:moveTo>
                  <a:lnTo>
                    <a:pt x="5338571" y="909828"/>
                  </a:lnTo>
                </a:path>
                <a:path w="8487410" h="1516379">
                  <a:moveTo>
                    <a:pt x="1842515" y="909828"/>
                  </a:moveTo>
                  <a:lnTo>
                    <a:pt x="2074164" y="909828"/>
                  </a:lnTo>
                </a:path>
                <a:path w="8487410" h="1516379">
                  <a:moveTo>
                    <a:pt x="5759195" y="909828"/>
                  </a:moveTo>
                  <a:lnTo>
                    <a:pt x="6644640" y="909828"/>
                  </a:lnTo>
                </a:path>
                <a:path w="8487410" h="1516379">
                  <a:moveTo>
                    <a:pt x="0" y="909828"/>
                  </a:moveTo>
                  <a:lnTo>
                    <a:pt x="115823" y="909828"/>
                  </a:lnTo>
                </a:path>
                <a:path w="8487410" h="1516379">
                  <a:moveTo>
                    <a:pt x="2496312" y="909828"/>
                  </a:moveTo>
                  <a:lnTo>
                    <a:pt x="2727960" y="909828"/>
                  </a:lnTo>
                </a:path>
                <a:path w="8487410" h="1516379">
                  <a:moveTo>
                    <a:pt x="7065264" y="909828"/>
                  </a:moveTo>
                  <a:lnTo>
                    <a:pt x="7296912" y="909828"/>
                  </a:lnTo>
                </a:path>
                <a:path w="8487410" h="1516379">
                  <a:moveTo>
                    <a:pt x="1190243" y="909828"/>
                  </a:moveTo>
                  <a:lnTo>
                    <a:pt x="1421892" y="909828"/>
                  </a:lnTo>
                </a:path>
                <a:path w="8487410" h="1516379">
                  <a:moveTo>
                    <a:pt x="7719060" y="909828"/>
                  </a:moveTo>
                  <a:lnTo>
                    <a:pt x="7950708" y="909828"/>
                  </a:lnTo>
                </a:path>
                <a:path w="8487410" h="1516379">
                  <a:moveTo>
                    <a:pt x="536447" y="909828"/>
                  </a:moveTo>
                  <a:lnTo>
                    <a:pt x="768096" y="909828"/>
                  </a:lnTo>
                </a:path>
                <a:path w="8487410" h="1516379">
                  <a:moveTo>
                    <a:pt x="8371332" y="909828"/>
                  </a:moveTo>
                  <a:lnTo>
                    <a:pt x="8487156" y="909828"/>
                  </a:lnTo>
                </a:path>
                <a:path w="8487410" h="1516379">
                  <a:moveTo>
                    <a:pt x="5106923" y="606551"/>
                  </a:moveTo>
                  <a:lnTo>
                    <a:pt x="6644640" y="606551"/>
                  </a:lnTo>
                </a:path>
                <a:path w="8487410" h="1516379">
                  <a:moveTo>
                    <a:pt x="0" y="606551"/>
                  </a:moveTo>
                  <a:lnTo>
                    <a:pt x="115823" y="606551"/>
                  </a:lnTo>
                </a:path>
                <a:path w="8487410" h="1516379">
                  <a:moveTo>
                    <a:pt x="536447" y="606551"/>
                  </a:moveTo>
                  <a:lnTo>
                    <a:pt x="2074164" y="606551"/>
                  </a:lnTo>
                </a:path>
                <a:path w="8487410" h="1516379">
                  <a:moveTo>
                    <a:pt x="7065264" y="606551"/>
                  </a:moveTo>
                  <a:lnTo>
                    <a:pt x="7296912" y="606551"/>
                  </a:lnTo>
                </a:path>
                <a:path w="8487410" h="1516379">
                  <a:moveTo>
                    <a:pt x="7719060" y="606551"/>
                  </a:moveTo>
                  <a:lnTo>
                    <a:pt x="7950708" y="606551"/>
                  </a:lnTo>
                </a:path>
                <a:path w="8487410" h="1516379">
                  <a:moveTo>
                    <a:pt x="3800855" y="606551"/>
                  </a:moveTo>
                  <a:lnTo>
                    <a:pt x="4032504" y="606551"/>
                  </a:lnTo>
                </a:path>
                <a:path w="8487410" h="1516379">
                  <a:moveTo>
                    <a:pt x="2496312" y="606551"/>
                  </a:moveTo>
                  <a:lnTo>
                    <a:pt x="3380231" y="606551"/>
                  </a:lnTo>
                </a:path>
                <a:path w="8487410" h="1516379">
                  <a:moveTo>
                    <a:pt x="8371332" y="606551"/>
                  </a:moveTo>
                  <a:lnTo>
                    <a:pt x="8487156" y="606551"/>
                  </a:lnTo>
                </a:path>
                <a:path w="8487410" h="1516379">
                  <a:moveTo>
                    <a:pt x="7719060" y="303275"/>
                  </a:moveTo>
                  <a:lnTo>
                    <a:pt x="8487156" y="303275"/>
                  </a:lnTo>
                </a:path>
                <a:path w="8487410" h="1516379">
                  <a:moveTo>
                    <a:pt x="0" y="303275"/>
                  </a:moveTo>
                  <a:lnTo>
                    <a:pt x="1421892" y="303275"/>
                  </a:lnTo>
                </a:path>
                <a:path w="8487410" h="1516379">
                  <a:moveTo>
                    <a:pt x="1842515" y="303275"/>
                  </a:moveTo>
                  <a:lnTo>
                    <a:pt x="2074164" y="303275"/>
                  </a:lnTo>
                </a:path>
                <a:path w="8487410" h="1516379">
                  <a:moveTo>
                    <a:pt x="2496312" y="303275"/>
                  </a:moveTo>
                  <a:lnTo>
                    <a:pt x="7296912" y="303275"/>
                  </a:lnTo>
                </a:path>
                <a:path w="8487410" h="1516379">
                  <a:moveTo>
                    <a:pt x="0" y="0"/>
                  </a:moveTo>
                  <a:lnTo>
                    <a:pt x="848715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26095" y="3462527"/>
              <a:ext cx="8255634" cy="561340"/>
            </a:xfrm>
            <a:custGeom>
              <a:avLst/>
              <a:gdLst/>
              <a:ahLst/>
              <a:cxnLst/>
              <a:rect l="l" t="t" r="r" b="b"/>
              <a:pathLst>
                <a:path w="8255634" h="561339">
                  <a:moveTo>
                    <a:pt x="420636" y="166116"/>
                  </a:moveTo>
                  <a:lnTo>
                    <a:pt x="0" y="166116"/>
                  </a:lnTo>
                  <a:lnTo>
                    <a:pt x="0" y="560832"/>
                  </a:lnTo>
                  <a:lnTo>
                    <a:pt x="420636" y="560832"/>
                  </a:lnTo>
                  <a:lnTo>
                    <a:pt x="420636" y="166116"/>
                  </a:lnTo>
                  <a:close/>
                </a:path>
                <a:path w="8255634" h="561339">
                  <a:moveTo>
                    <a:pt x="1074432" y="257556"/>
                  </a:moveTo>
                  <a:lnTo>
                    <a:pt x="652284" y="257556"/>
                  </a:lnTo>
                  <a:lnTo>
                    <a:pt x="652284" y="560832"/>
                  </a:lnTo>
                  <a:lnTo>
                    <a:pt x="1074432" y="560832"/>
                  </a:lnTo>
                  <a:lnTo>
                    <a:pt x="1074432" y="257556"/>
                  </a:lnTo>
                  <a:close/>
                </a:path>
                <a:path w="8255634" h="561339">
                  <a:moveTo>
                    <a:pt x="1726704" y="181356"/>
                  </a:moveTo>
                  <a:lnTo>
                    <a:pt x="1306080" y="181356"/>
                  </a:lnTo>
                  <a:lnTo>
                    <a:pt x="1306080" y="560832"/>
                  </a:lnTo>
                  <a:lnTo>
                    <a:pt x="1726704" y="560832"/>
                  </a:lnTo>
                  <a:lnTo>
                    <a:pt x="1726704" y="181356"/>
                  </a:lnTo>
                  <a:close/>
                </a:path>
                <a:path w="8255634" h="561339">
                  <a:moveTo>
                    <a:pt x="2380500" y="227076"/>
                  </a:moveTo>
                  <a:lnTo>
                    <a:pt x="1958352" y="227076"/>
                  </a:lnTo>
                  <a:lnTo>
                    <a:pt x="1958352" y="560832"/>
                  </a:lnTo>
                  <a:lnTo>
                    <a:pt x="2380500" y="560832"/>
                  </a:lnTo>
                  <a:lnTo>
                    <a:pt x="2380500" y="227076"/>
                  </a:lnTo>
                  <a:close/>
                </a:path>
                <a:path w="8255634" h="561339">
                  <a:moveTo>
                    <a:pt x="3032772" y="150876"/>
                  </a:moveTo>
                  <a:lnTo>
                    <a:pt x="2612148" y="150876"/>
                  </a:lnTo>
                  <a:lnTo>
                    <a:pt x="2612148" y="560832"/>
                  </a:lnTo>
                  <a:lnTo>
                    <a:pt x="3032772" y="560832"/>
                  </a:lnTo>
                  <a:lnTo>
                    <a:pt x="3032772" y="150876"/>
                  </a:lnTo>
                  <a:close/>
                </a:path>
                <a:path w="8255634" h="561339">
                  <a:moveTo>
                    <a:pt x="3685044" y="150876"/>
                  </a:moveTo>
                  <a:lnTo>
                    <a:pt x="3264420" y="150876"/>
                  </a:lnTo>
                  <a:lnTo>
                    <a:pt x="3264420" y="560832"/>
                  </a:lnTo>
                  <a:lnTo>
                    <a:pt x="3685044" y="560832"/>
                  </a:lnTo>
                  <a:lnTo>
                    <a:pt x="3685044" y="150876"/>
                  </a:lnTo>
                  <a:close/>
                </a:path>
                <a:path w="8255634" h="561339">
                  <a:moveTo>
                    <a:pt x="4338840" y="135636"/>
                  </a:moveTo>
                  <a:lnTo>
                    <a:pt x="3916692" y="135636"/>
                  </a:lnTo>
                  <a:lnTo>
                    <a:pt x="3916692" y="560832"/>
                  </a:lnTo>
                  <a:lnTo>
                    <a:pt x="4338840" y="560832"/>
                  </a:lnTo>
                  <a:lnTo>
                    <a:pt x="4338840" y="135636"/>
                  </a:lnTo>
                  <a:close/>
                </a:path>
                <a:path w="8255634" h="561339">
                  <a:moveTo>
                    <a:pt x="4991100" y="0"/>
                  </a:moveTo>
                  <a:lnTo>
                    <a:pt x="4570488" y="0"/>
                  </a:lnTo>
                  <a:lnTo>
                    <a:pt x="4570488" y="560832"/>
                  </a:lnTo>
                  <a:lnTo>
                    <a:pt x="4991100" y="560832"/>
                  </a:lnTo>
                  <a:lnTo>
                    <a:pt x="4991100" y="0"/>
                  </a:lnTo>
                  <a:close/>
                </a:path>
                <a:path w="8255634" h="561339">
                  <a:moveTo>
                    <a:pt x="5643384" y="135636"/>
                  </a:moveTo>
                  <a:lnTo>
                    <a:pt x="5222760" y="135636"/>
                  </a:lnTo>
                  <a:lnTo>
                    <a:pt x="5222760" y="560832"/>
                  </a:lnTo>
                  <a:lnTo>
                    <a:pt x="5643384" y="560832"/>
                  </a:lnTo>
                  <a:lnTo>
                    <a:pt x="5643384" y="135636"/>
                  </a:lnTo>
                  <a:close/>
                </a:path>
                <a:path w="8255634" h="561339">
                  <a:moveTo>
                    <a:pt x="6297180" y="242316"/>
                  </a:moveTo>
                  <a:lnTo>
                    <a:pt x="5875032" y="242316"/>
                  </a:lnTo>
                  <a:lnTo>
                    <a:pt x="5875032" y="560832"/>
                  </a:lnTo>
                  <a:lnTo>
                    <a:pt x="6297180" y="560832"/>
                  </a:lnTo>
                  <a:lnTo>
                    <a:pt x="6297180" y="242316"/>
                  </a:lnTo>
                  <a:close/>
                </a:path>
                <a:path w="8255634" h="561339">
                  <a:moveTo>
                    <a:pt x="6949453" y="166116"/>
                  </a:moveTo>
                  <a:lnTo>
                    <a:pt x="6528829" y="166116"/>
                  </a:lnTo>
                  <a:lnTo>
                    <a:pt x="6528829" y="560832"/>
                  </a:lnTo>
                  <a:lnTo>
                    <a:pt x="6949453" y="560832"/>
                  </a:lnTo>
                  <a:lnTo>
                    <a:pt x="6949453" y="166116"/>
                  </a:lnTo>
                  <a:close/>
                </a:path>
                <a:path w="8255634" h="561339">
                  <a:moveTo>
                    <a:pt x="7603249" y="135636"/>
                  </a:moveTo>
                  <a:lnTo>
                    <a:pt x="7181101" y="135636"/>
                  </a:lnTo>
                  <a:lnTo>
                    <a:pt x="7181101" y="560832"/>
                  </a:lnTo>
                  <a:lnTo>
                    <a:pt x="7603249" y="560832"/>
                  </a:lnTo>
                  <a:lnTo>
                    <a:pt x="7603249" y="135636"/>
                  </a:lnTo>
                  <a:close/>
                </a:path>
                <a:path w="8255634" h="561339">
                  <a:moveTo>
                    <a:pt x="8255521" y="211836"/>
                  </a:moveTo>
                  <a:lnTo>
                    <a:pt x="7834897" y="211836"/>
                  </a:lnTo>
                  <a:lnTo>
                    <a:pt x="7834897" y="560832"/>
                  </a:lnTo>
                  <a:lnTo>
                    <a:pt x="8255521" y="560832"/>
                  </a:lnTo>
                  <a:lnTo>
                    <a:pt x="8255521" y="211836"/>
                  </a:lnTo>
                  <a:close/>
                </a:path>
              </a:pathLst>
            </a:custGeom>
            <a:solidFill>
              <a:srgbClr val="0071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26095" y="2476499"/>
              <a:ext cx="8255634" cy="1243965"/>
            </a:xfrm>
            <a:custGeom>
              <a:avLst/>
              <a:gdLst/>
              <a:ahLst/>
              <a:cxnLst/>
              <a:rect l="l" t="t" r="r" b="b"/>
              <a:pathLst>
                <a:path w="8255634" h="1243964">
                  <a:moveTo>
                    <a:pt x="420636" y="257556"/>
                  </a:moveTo>
                  <a:lnTo>
                    <a:pt x="0" y="257556"/>
                  </a:lnTo>
                  <a:lnTo>
                    <a:pt x="0" y="1152144"/>
                  </a:lnTo>
                  <a:lnTo>
                    <a:pt x="420636" y="1152144"/>
                  </a:lnTo>
                  <a:lnTo>
                    <a:pt x="420636" y="257556"/>
                  </a:lnTo>
                  <a:close/>
                </a:path>
                <a:path w="8255634" h="1243964">
                  <a:moveTo>
                    <a:pt x="1074432" y="530352"/>
                  </a:moveTo>
                  <a:lnTo>
                    <a:pt x="652284" y="530352"/>
                  </a:lnTo>
                  <a:lnTo>
                    <a:pt x="652284" y="1243584"/>
                  </a:lnTo>
                  <a:lnTo>
                    <a:pt x="1074432" y="1243584"/>
                  </a:lnTo>
                  <a:lnTo>
                    <a:pt x="1074432" y="530352"/>
                  </a:lnTo>
                  <a:close/>
                </a:path>
                <a:path w="8255634" h="1243964">
                  <a:moveTo>
                    <a:pt x="1726704" y="333756"/>
                  </a:moveTo>
                  <a:lnTo>
                    <a:pt x="1306080" y="333756"/>
                  </a:lnTo>
                  <a:lnTo>
                    <a:pt x="1306080" y="1167384"/>
                  </a:lnTo>
                  <a:lnTo>
                    <a:pt x="1726704" y="1167384"/>
                  </a:lnTo>
                  <a:lnTo>
                    <a:pt x="1726704" y="333756"/>
                  </a:lnTo>
                  <a:close/>
                </a:path>
                <a:path w="8255634" h="1243964">
                  <a:moveTo>
                    <a:pt x="2380500" y="303276"/>
                  </a:moveTo>
                  <a:lnTo>
                    <a:pt x="1958352" y="303276"/>
                  </a:lnTo>
                  <a:lnTo>
                    <a:pt x="1958352" y="1213104"/>
                  </a:lnTo>
                  <a:lnTo>
                    <a:pt x="2380500" y="1213104"/>
                  </a:lnTo>
                  <a:lnTo>
                    <a:pt x="2380500" y="303276"/>
                  </a:lnTo>
                  <a:close/>
                </a:path>
                <a:path w="8255634" h="1243964">
                  <a:moveTo>
                    <a:pt x="3032772" y="697992"/>
                  </a:moveTo>
                  <a:lnTo>
                    <a:pt x="2612148" y="697992"/>
                  </a:lnTo>
                  <a:lnTo>
                    <a:pt x="2612148" y="1136904"/>
                  </a:lnTo>
                  <a:lnTo>
                    <a:pt x="3032772" y="1136904"/>
                  </a:lnTo>
                  <a:lnTo>
                    <a:pt x="3032772" y="697992"/>
                  </a:lnTo>
                  <a:close/>
                </a:path>
                <a:path w="8255634" h="1243964">
                  <a:moveTo>
                    <a:pt x="3685044" y="545592"/>
                  </a:moveTo>
                  <a:lnTo>
                    <a:pt x="3264420" y="545592"/>
                  </a:lnTo>
                  <a:lnTo>
                    <a:pt x="3264420" y="1136904"/>
                  </a:lnTo>
                  <a:lnTo>
                    <a:pt x="3685044" y="1136904"/>
                  </a:lnTo>
                  <a:lnTo>
                    <a:pt x="3685044" y="545592"/>
                  </a:lnTo>
                  <a:close/>
                </a:path>
                <a:path w="8255634" h="1243964">
                  <a:moveTo>
                    <a:pt x="4338840" y="364236"/>
                  </a:moveTo>
                  <a:lnTo>
                    <a:pt x="3916692" y="364236"/>
                  </a:lnTo>
                  <a:lnTo>
                    <a:pt x="3916692" y="1121664"/>
                  </a:lnTo>
                  <a:lnTo>
                    <a:pt x="4338840" y="1121664"/>
                  </a:lnTo>
                  <a:lnTo>
                    <a:pt x="4338840" y="364236"/>
                  </a:lnTo>
                  <a:close/>
                </a:path>
                <a:path w="8255634" h="1243964">
                  <a:moveTo>
                    <a:pt x="4991100" y="196596"/>
                  </a:moveTo>
                  <a:lnTo>
                    <a:pt x="4570488" y="196596"/>
                  </a:lnTo>
                  <a:lnTo>
                    <a:pt x="4570488" y="986028"/>
                  </a:lnTo>
                  <a:lnTo>
                    <a:pt x="4991100" y="986028"/>
                  </a:lnTo>
                  <a:lnTo>
                    <a:pt x="4991100" y="196596"/>
                  </a:lnTo>
                  <a:close/>
                </a:path>
                <a:path w="8255634" h="1243964">
                  <a:moveTo>
                    <a:pt x="5643384" y="484632"/>
                  </a:moveTo>
                  <a:lnTo>
                    <a:pt x="5222760" y="484632"/>
                  </a:lnTo>
                  <a:lnTo>
                    <a:pt x="5222760" y="1121664"/>
                  </a:lnTo>
                  <a:lnTo>
                    <a:pt x="5643384" y="1121664"/>
                  </a:lnTo>
                  <a:lnTo>
                    <a:pt x="5643384" y="484632"/>
                  </a:lnTo>
                  <a:close/>
                </a:path>
                <a:path w="8255634" h="1243964">
                  <a:moveTo>
                    <a:pt x="6297180" y="637032"/>
                  </a:moveTo>
                  <a:lnTo>
                    <a:pt x="5875032" y="637032"/>
                  </a:lnTo>
                  <a:lnTo>
                    <a:pt x="5875032" y="1228344"/>
                  </a:lnTo>
                  <a:lnTo>
                    <a:pt x="6297180" y="1228344"/>
                  </a:lnTo>
                  <a:lnTo>
                    <a:pt x="6297180" y="637032"/>
                  </a:lnTo>
                  <a:close/>
                </a:path>
                <a:path w="8255634" h="1243964">
                  <a:moveTo>
                    <a:pt x="6949453" y="545592"/>
                  </a:moveTo>
                  <a:lnTo>
                    <a:pt x="6528829" y="545592"/>
                  </a:lnTo>
                  <a:lnTo>
                    <a:pt x="6528829" y="1152144"/>
                  </a:lnTo>
                  <a:lnTo>
                    <a:pt x="6949453" y="1152144"/>
                  </a:lnTo>
                  <a:lnTo>
                    <a:pt x="6949453" y="545592"/>
                  </a:lnTo>
                  <a:close/>
                </a:path>
                <a:path w="8255634" h="1243964">
                  <a:moveTo>
                    <a:pt x="7603249" y="0"/>
                  </a:moveTo>
                  <a:lnTo>
                    <a:pt x="7181101" y="0"/>
                  </a:lnTo>
                  <a:lnTo>
                    <a:pt x="7181101" y="1121664"/>
                  </a:lnTo>
                  <a:lnTo>
                    <a:pt x="7603249" y="1121664"/>
                  </a:lnTo>
                  <a:lnTo>
                    <a:pt x="7603249" y="0"/>
                  </a:lnTo>
                  <a:close/>
                </a:path>
                <a:path w="8255634" h="1243964">
                  <a:moveTo>
                    <a:pt x="8255521" y="409956"/>
                  </a:moveTo>
                  <a:lnTo>
                    <a:pt x="7834897" y="409956"/>
                  </a:lnTo>
                  <a:lnTo>
                    <a:pt x="7834897" y="1197864"/>
                  </a:lnTo>
                  <a:lnTo>
                    <a:pt x="8255521" y="1197864"/>
                  </a:lnTo>
                  <a:lnTo>
                    <a:pt x="8255521" y="409956"/>
                  </a:lnTo>
                  <a:close/>
                </a:path>
              </a:pathLst>
            </a:custGeom>
            <a:solidFill>
              <a:srgbClr val="EFB3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26095" y="2356103"/>
              <a:ext cx="8255634" cy="818515"/>
            </a:xfrm>
            <a:custGeom>
              <a:avLst/>
              <a:gdLst/>
              <a:ahLst/>
              <a:cxnLst/>
              <a:rect l="l" t="t" r="r" b="b"/>
              <a:pathLst>
                <a:path w="8255634" h="818514">
                  <a:moveTo>
                    <a:pt x="420636" y="272796"/>
                  </a:moveTo>
                  <a:lnTo>
                    <a:pt x="0" y="272796"/>
                  </a:lnTo>
                  <a:lnTo>
                    <a:pt x="0" y="377952"/>
                  </a:lnTo>
                  <a:lnTo>
                    <a:pt x="420636" y="377952"/>
                  </a:lnTo>
                  <a:lnTo>
                    <a:pt x="420636" y="272796"/>
                  </a:lnTo>
                  <a:close/>
                </a:path>
                <a:path w="8255634" h="818514">
                  <a:moveTo>
                    <a:pt x="1074432" y="545592"/>
                  </a:moveTo>
                  <a:lnTo>
                    <a:pt x="652284" y="545592"/>
                  </a:lnTo>
                  <a:lnTo>
                    <a:pt x="652284" y="650748"/>
                  </a:lnTo>
                  <a:lnTo>
                    <a:pt x="1074432" y="650748"/>
                  </a:lnTo>
                  <a:lnTo>
                    <a:pt x="1074432" y="545592"/>
                  </a:lnTo>
                  <a:close/>
                </a:path>
                <a:path w="8255634" h="818514">
                  <a:moveTo>
                    <a:pt x="1726704" y="135636"/>
                  </a:moveTo>
                  <a:lnTo>
                    <a:pt x="1306080" y="135636"/>
                  </a:lnTo>
                  <a:lnTo>
                    <a:pt x="1306080" y="454152"/>
                  </a:lnTo>
                  <a:lnTo>
                    <a:pt x="1726704" y="454152"/>
                  </a:lnTo>
                  <a:lnTo>
                    <a:pt x="1726704" y="135636"/>
                  </a:lnTo>
                  <a:close/>
                </a:path>
                <a:path w="8255634" h="818514">
                  <a:moveTo>
                    <a:pt x="2380500" y="28956"/>
                  </a:moveTo>
                  <a:lnTo>
                    <a:pt x="1958352" y="28956"/>
                  </a:lnTo>
                  <a:lnTo>
                    <a:pt x="1958352" y="423672"/>
                  </a:lnTo>
                  <a:lnTo>
                    <a:pt x="2380500" y="423672"/>
                  </a:lnTo>
                  <a:lnTo>
                    <a:pt x="2380500" y="28956"/>
                  </a:lnTo>
                  <a:close/>
                </a:path>
                <a:path w="8255634" h="818514">
                  <a:moveTo>
                    <a:pt x="3032772" y="635508"/>
                  </a:moveTo>
                  <a:lnTo>
                    <a:pt x="2612148" y="635508"/>
                  </a:lnTo>
                  <a:lnTo>
                    <a:pt x="2612148" y="818388"/>
                  </a:lnTo>
                  <a:lnTo>
                    <a:pt x="3032772" y="818388"/>
                  </a:lnTo>
                  <a:lnTo>
                    <a:pt x="3032772" y="635508"/>
                  </a:lnTo>
                  <a:close/>
                </a:path>
                <a:path w="8255634" h="818514">
                  <a:moveTo>
                    <a:pt x="3685044" y="303276"/>
                  </a:moveTo>
                  <a:lnTo>
                    <a:pt x="3264420" y="303276"/>
                  </a:lnTo>
                  <a:lnTo>
                    <a:pt x="3264420" y="665988"/>
                  </a:lnTo>
                  <a:lnTo>
                    <a:pt x="3685044" y="665988"/>
                  </a:lnTo>
                  <a:lnTo>
                    <a:pt x="3685044" y="303276"/>
                  </a:lnTo>
                  <a:close/>
                </a:path>
                <a:path w="8255634" h="818514">
                  <a:moveTo>
                    <a:pt x="4338840" y="288036"/>
                  </a:moveTo>
                  <a:lnTo>
                    <a:pt x="3916692" y="288036"/>
                  </a:lnTo>
                  <a:lnTo>
                    <a:pt x="3916692" y="484632"/>
                  </a:lnTo>
                  <a:lnTo>
                    <a:pt x="4338840" y="484632"/>
                  </a:lnTo>
                  <a:lnTo>
                    <a:pt x="4338840" y="288036"/>
                  </a:lnTo>
                  <a:close/>
                </a:path>
                <a:path w="8255634" h="818514">
                  <a:moveTo>
                    <a:pt x="4991100" y="181356"/>
                  </a:moveTo>
                  <a:lnTo>
                    <a:pt x="4570488" y="181356"/>
                  </a:lnTo>
                  <a:lnTo>
                    <a:pt x="4570488" y="316992"/>
                  </a:lnTo>
                  <a:lnTo>
                    <a:pt x="4991100" y="316992"/>
                  </a:lnTo>
                  <a:lnTo>
                    <a:pt x="4991100" y="181356"/>
                  </a:lnTo>
                  <a:close/>
                </a:path>
                <a:path w="8255634" h="818514">
                  <a:moveTo>
                    <a:pt x="5643384" y="454152"/>
                  </a:moveTo>
                  <a:lnTo>
                    <a:pt x="5222760" y="454152"/>
                  </a:lnTo>
                  <a:lnTo>
                    <a:pt x="5222760" y="605028"/>
                  </a:lnTo>
                  <a:lnTo>
                    <a:pt x="5643384" y="605028"/>
                  </a:lnTo>
                  <a:lnTo>
                    <a:pt x="5643384" y="454152"/>
                  </a:lnTo>
                  <a:close/>
                </a:path>
                <a:path w="8255634" h="818514">
                  <a:moveTo>
                    <a:pt x="6297180" y="545592"/>
                  </a:moveTo>
                  <a:lnTo>
                    <a:pt x="5875032" y="545592"/>
                  </a:lnTo>
                  <a:lnTo>
                    <a:pt x="5875032" y="757428"/>
                  </a:lnTo>
                  <a:lnTo>
                    <a:pt x="6297180" y="757428"/>
                  </a:lnTo>
                  <a:lnTo>
                    <a:pt x="6297180" y="545592"/>
                  </a:lnTo>
                  <a:close/>
                </a:path>
                <a:path w="8255634" h="818514">
                  <a:moveTo>
                    <a:pt x="6949453" y="438912"/>
                  </a:moveTo>
                  <a:lnTo>
                    <a:pt x="6528829" y="438912"/>
                  </a:lnTo>
                  <a:lnTo>
                    <a:pt x="6528829" y="665988"/>
                  </a:lnTo>
                  <a:lnTo>
                    <a:pt x="6949453" y="665988"/>
                  </a:lnTo>
                  <a:lnTo>
                    <a:pt x="6949453" y="438912"/>
                  </a:lnTo>
                  <a:close/>
                </a:path>
                <a:path w="8255634" h="818514">
                  <a:moveTo>
                    <a:pt x="7603249" y="0"/>
                  </a:moveTo>
                  <a:lnTo>
                    <a:pt x="7181101" y="0"/>
                  </a:lnTo>
                  <a:lnTo>
                    <a:pt x="7181101" y="120396"/>
                  </a:lnTo>
                  <a:lnTo>
                    <a:pt x="7603249" y="120396"/>
                  </a:lnTo>
                  <a:lnTo>
                    <a:pt x="7603249" y="0"/>
                  </a:lnTo>
                  <a:close/>
                </a:path>
                <a:path w="8255634" h="818514">
                  <a:moveTo>
                    <a:pt x="8255521" y="316992"/>
                  </a:moveTo>
                  <a:lnTo>
                    <a:pt x="7834897" y="316992"/>
                  </a:lnTo>
                  <a:lnTo>
                    <a:pt x="7834897" y="530352"/>
                  </a:lnTo>
                  <a:lnTo>
                    <a:pt x="8255521" y="530352"/>
                  </a:lnTo>
                  <a:lnTo>
                    <a:pt x="8255521" y="316992"/>
                  </a:lnTo>
                  <a:close/>
                </a:path>
              </a:pathLst>
            </a:custGeom>
            <a:solidFill>
              <a:srgbClr val="00BE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10283" y="4023360"/>
              <a:ext cx="8487410" cy="584200"/>
            </a:xfrm>
            <a:custGeom>
              <a:avLst/>
              <a:gdLst/>
              <a:ahLst/>
              <a:cxnLst/>
              <a:rect l="l" t="t" r="r" b="b"/>
              <a:pathLst>
                <a:path w="8487410" h="584200">
                  <a:moveTo>
                    <a:pt x="0" y="0"/>
                  </a:moveTo>
                  <a:lnTo>
                    <a:pt x="8487156" y="0"/>
                  </a:lnTo>
                </a:path>
                <a:path w="8487410" h="584200">
                  <a:moveTo>
                    <a:pt x="0" y="0"/>
                  </a:moveTo>
                  <a:lnTo>
                    <a:pt x="0" y="292607"/>
                  </a:lnTo>
                </a:path>
                <a:path w="8487410" h="584200">
                  <a:moveTo>
                    <a:pt x="4570476" y="0"/>
                  </a:moveTo>
                  <a:lnTo>
                    <a:pt x="4570476" y="292607"/>
                  </a:lnTo>
                </a:path>
                <a:path w="8487410" h="584200">
                  <a:moveTo>
                    <a:pt x="8487156" y="0"/>
                  </a:moveTo>
                  <a:lnTo>
                    <a:pt x="8487156" y="292607"/>
                  </a:lnTo>
                </a:path>
                <a:path w="8487410" h="584200">
                  <a:moveTo>
                    <a:pt x="0" y="292607"/>
                  </a:moveTo>
                  <a:lnTo>
                    <a:pt x="0" y="583691"/>
                  </a:lnTo>
                </a:path>
                <a:path w="8487410" h="584200">
                  <a:moveTo>
                    <a:pt x="4570476" y="292607"/>
                  </a:moveTo>
                  <a:lnTo>
                    <a:pt x="4570476" y="583691"/>
                  </a:lnTo>
                </a:path>
                <a:path w="8487410" h="584200">
                  <a:moveTo>
                    <a:pt x="8487156" y="292607"/>
                  </a:moveTo>
                  <a:lnTo>
                    <a:pt x="8487156" y="58369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759585" y="3713175"/>
            <a:ext cx="168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412492" y="3759200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65398" y="3721100"/>
            <a:ext cx="168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718559" y="3743959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371466" y="3706114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024373" y="3706114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677153" y="3698494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330060" y="3630295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37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983221" y="3698494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636129" y="3751579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289035" y="3713175"/>
            <a:ext cx="168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941943" y="3698494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594850" y="3736340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759585" y="3069082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59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412492" y="3251072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47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065398" y="3114547"/>
            <a:ext cx="168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55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718559" y="3122167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60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371466" y="3281553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024373" y="3205734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39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677153" y="3106623"/>
            <a:ext cx="168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50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330060" y="2955416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52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983221" y="3167329"/>
            <a:ext cx="168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42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636129" y="3296539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39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8289035" y="3213353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8941943" y="2924632"/>
            <a:ext cx="168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74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9594850" y="3167329"/>
            <a:ext cx="168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52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797685" y="2568702"/>
            <a:ext cx="90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404040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450592" y="2841752"/>
            <a:ext cx="90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404040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065398" y="2538476"/>
            <a:ext cx="168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718559" y="2470150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371466" y="2970657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024373" y="2728086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677153" y="2629280"/>
            <a:ext cx="563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87655" algn="l"/>
                <a:tab pos="550545" algn="l"/>
              </a:tabLst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368160" y="2493009"/>
            <a:ext cx="90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404040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983221" y="2773426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7636129" y="2894838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8289035" y="2796285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8980043" y="2303526"/>
            <a:ext cx="90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9594850" y="2667380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1292097" y="3902455"/>
            <a:ext cx="90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1214627" y="3599179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1214627" y="3295903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214627" y="2992628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60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214627" y="2689352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80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1137513" y="2082800"/>
            <a:ext cx="244475" cy="5118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120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738883" y="4100576"/>
            <a:ext cx="208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jun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414270" y="4100576"/>
            <a:ext cx="163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jul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030601" y="4100576"/>
            <a:ext cx="2368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aug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688079" y="4100576"/>
            <a:ext cx="228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sep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348226" y="4100576"/>
            <a:ext cx="213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okt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987163" y="4100576"/>
            <a:ext cx="241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nov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644641" y="4100576"/>
            <a:ext cx="233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dec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6312661" y="4100576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jan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959218" y="4100576"/>
            <a:ext cx="2152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feb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7589519" y="4100576"/>
            <a:ext cx="261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8263128" y="4100576"/>
            <a:ext cx="219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apr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8903843" y="4100576"/>
            <a:ext cx="244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maj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9574021" y="4100576"/>
            <a:ext cx="208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jun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3641471" y="4392929"/>
            <a:ext cx="321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7885430" y="4392929"/>
            <a:ext cx="321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 descr=""/>
          <p:cNvSpPr/>
          <p:nvPr/>
        </p:nvSpPr>
        <p:spPr>
          <a:xfrm>
            <a:off x="4209288" y="4858511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83820" y="0"/>
                </a:moveTo>
                <a:lnTo>
                  <a:pt x="0" y="0"/>
                </a:lnTo>
                <a:lnTo>
                  <a:pt x="0" y="83819"/>
                </a:lnTo>
                <a:lnTo>
                  <a:pt x="83820" y="83819"/>
                </a:lnTo>
                <a:lnTo>
                  <a:pt x="83820" y="0"/>
                </a:lnTo>
                <a:close/>
              </a:path>
            </a:pathLst>
          </a:custGeom>
          <a:solidFill>
            <a:srgbClr val="0071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 txBox="1"/>
          <p:nvPr/>
        </p:nvSpPr>
        <p:spPr>
          <a:xfrm>
            <a:off x="4331208" y="4780533"/>
            <a:ext cx="1078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Annan</a:t>
            </a:r>
            <a:r>
              <a:rPr dirty="0" sz="1200" spc="-4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ersättning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5567171" y="4858511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83820" y="0"/>
                </a:moveTo>
                <a:lnTo>
                  <a:pt x="0" y="0"/>
                </a:lnTo>
                <a:lnTo>
                  <a:pt x="0" y="83819"/>
                </a:lnTo>
                <a:lnTo>
                  <a:pt x="83820" y="83819"/>
                </a:lnTo>
                <a:lnTo>
                  <a:pt x="83820" y="0"/>
                </a:lnTo>
                <a:close/>
              </a:path>
            </a:pathLst>
          </a:custGeom>
          <a:solidFill>
            <a:srgbClr val="EFB3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5689091" y="4780533"/>
            <a:ext cx="437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Arbete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6281928" y="4858511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83820" y="0"/>
                </a:moveTo>
                <a:lnTo>
                  <a:pt x="0" y="0"/>
                </a:lnTo>
                <a:lnTo>
                  <a:pt x="0" y="83819"/>
                </a:lnTo>
                <a:lnTo>
                  <a:pt x="83820" y="83819"/>
                </a:lnTo>
                <a:lnTo>
                  <a:pt x="83820" y="0"/>
                </a:lnTo>
                <a:close/>
              </a:path>
            </a:pathLst>
          </a:custGeom>
          <a:solidFill>
            <a:srgbClr val="00BE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6404102" y="4780533"/>
            <a:ext cx="4578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Studier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 descr=""/>
          <p:cNvSpPr/>
          <p:nvPr/>
        </p:nvSpPr>
        <p:spPr>
          <a:xfrm>
            <a:off x="863346" y="1986533"/>
            <a:ext cx="9309100" cy="3121660"/>
          </a:xfrm>
          <a:custGeom>
            <a:avLst/>
            <a:gdLst/>
            <a:ahLst/>
            <a:cxnLst/>
            <a:rect l="l" t="t" r="r" b="b"/>
            <a:pathLst>
              <a:path w="9309100" h="3121660">
                <a:moveTo>
                  <a:pt x="0" y="3121152"/>
                </a:moveTo>
                <a:lnTo>
                  <a:pt x="9308592" y="3121152"/>
                </a:lnTo>
                <a:lnTo>
                  <a:pt x="9308592" y="0"/>
                </a:lnTo>
                <a:lnTo>
                  <a:pt x="0" y="0"/>
                </a:lnTo>
                <a:lnTo>
                  <a:pt x="0" y="3121152"/>
                </a:lnTo>
                <a:close/>
              </a:path>
            </a:pathLst>
          </a:custGeom>
          <a:ln w="25400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432" rIns="0" bIns="0" rtlCol="0" vert="horz">
            <a:spAutoFit/>
          </a:bodyPr>
          <a:lstStyle/>
          <a:p>
            <a:pPr marL="12700">
              <a:lnSpc>
                <a:spcPts val="4725"/>
              </a:lnSpc>
              <a:spcBef>
                <a:spcPts val="95"/>
              </a:spcBef>
            </a:pPr>
            <a:r>
              <a:rPr dirty="0" spc="-10"/>
              <a:t>Avslutade</a:t>
            </a:r>
            <a:r>
              <a:rPr dirty="0" spc="-100"/>
              <a:t> </a:t>
            </a:r>
            <a:r>
              <a:rPr dirty="0"/>
              <a:t>individer,</a:t>
            </a:r>
            <a:r>
              <a:rPr dirty="0" spc="-80"/>
              <a:t> </a:t>
            </a:r>
            <a:r>
              <a:rPr dirty="0"/>
              <a:t>positiva</a:t>
            </a:r>
            <a:r>
              <a:rPr dirty="0" spc="-95"/>
              <a:t> </a:t>
            </a:r>
            <a:r>
              <a:rPr dirty="0" spc="-10"/>
              <a:t>avslutsorsaker</a:t>
            </a:r>
          </a:p>
          <a:p>
            <a:pPr marL="12700">
              <a:lnSpc>
                <a:spcPts val="2325"/>
              </a:lnSpc>
            </a:pPr>
            <a:r>
              <a:rPr dirty="0" sz="2000" b="0">
                <a:latin typeface="Helsingborg Sans"/>
                <a:cs typeface="Helsingborg Sans"/>
              </a:rPr>
              <a:t>ackumuleras</a:t>
            </a:r>
            <a:r>
              <a:rPr dirty="0" sz="2000" spc="-30" b="0">
                <a:latin typeface="Helsingborg Sans"/>
                <a:cs typeface="Helsingborg Sans"/>
              </a:rPr>
              <a:t> </a:t>
            </a:r>
            <a:r>
              <a:rPr dirty="0" sz="2000" b="0">
                <a:latin typeface="Helsingborg Sans"/>
                <a:cs typeface="Helsingborg Sans"/>
              </a:rPr>
              <a:t>under</a:t>
            </a:r>
            <a:r>
              <a:rPr dirty="0" sz="2000" spc="-20" b="0">
                <a:latin typeface="Helsingborg Sans"/>
                <a:cs typeface="Helsingborg Sans"/>
              </a:rPr>
              <a:t> </a:t>
            </a:r>
            <a:r>
              <a:rPr dirty="0" sz="2000" b="0">
                <a:latin typeface="Helsingborg Sans"/>
                <a:cs typeface="Helsingborg Sans"/>
              </a:rPr>
              <a:t>året,</a:t>
            </a:r>
            <a:r>
              <a:rPr dirty="0" sz="2000" spc="-10" b="0">
                <a:latin typeface="Helsingborg Sans"/>
                <a:cs typeface="Helsingborg Sans"/>
              </a:rPr>
              <a:t> jan-</a:t>
            </a:r>
            <a:r>
              <a:rPr dirty="0" sz="2000" spc="-25" b="0">
                <a:latin typeface="Helsingborg Sans"/>
                <a:cs typeface="Helsingborg Sans"/>
              </a:rPr>
              <a:t>jun</a:t>
            </a:r>
            <a:endParaRPr sz="2000">
              <a:latin typeface="Helsingborg Sans"/>
              <a:cs typeface="Helsingborg Sans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315021" y="2200465"/>
            <a:ext cx="6870700" cy="3065145"/>
            <a:chOff x="1315021" y="2200465"/>
            <a:chExt cx="6870700" cy="3065145"/>
          </a:xfrm>
        </p:grpSpPr>
        <p:sp>
          <p:nvSpPr>
            <p:cNvPr id="4" name="object 4" descr=""/>
            <p:cNvSpPr/>
            <p:nvPr/>
          </p:nvSpPr>
          <p:spPr>
            <a:xfrm>
              <a:off x="1319783" y="2205227"/>
              <a:ext cx="6861175" cy="2196465"/>
            </a:xfrm>
            <a:custGeom>
              <a:avLst/>
              <a:gdLst/>
              <a:ahLst/>
              <a:cxnLst/>
              <a:rect l="l" t="t" r="r" b="b"/>
              <a:pathLst>
                <a:path w="6861175" h="2196465">
                  <a:moveTo>
                    <a:pt x="0" y="2196084"/>
                  </a:moveTo>
                  <a:lnTo>
                    <a:pt x="588264" y="2196084"/>
                  </a:lnTo>
                </a:path>
                <a:path w="6861175" h="2196465">
                  <a:moveTo>
                    <a:pt x="1126236" y="2196084"/>
                  </a:moveTo>
                  <a:lnTo>
                    <a:pt x="2304288" y="2196084"/>
                  </a:lnTo>
                </a:path>
                <a:path w="6861175" h="2196465">
                  <a:moveTo>
                    <a:pt x="2840736" y="2196084"/>
                  </a:moveTo>
                  <a:lnTo>
                    <a:pt x="4018788" y="2196084"/>
                  </a:lnTo>
                </a:path>
                <a:path w="6861175" h="2196465">
                  <a:moveTo>
                    <a:pt x="4556760" y="2196084"/>
                  </a:moveTo>
                  <a:lnTo>
                    <a:pt x="5734812" y="2196084"/>
                  </a:lnTo>
                </a:path>
                <a:path w="6861175" h="2196465">
                  <a:moveTo>
                    <a:pt x="6271260" y="2196084"/>
                  </a:moveTo>
                  <a:lnTo>
                    <a:pt x="6861048" y="2196084"/>
                  </a:lnTo>
                </a:path>
                <a:path w="6861175" h="2196465">
                  <a:moveTo>
                    <a:pt x="0" y="1921764"/>
                  </a:moveTo>
                  <a:lnTo>
                    <a:pt x="588264" y="1921764"/>
                  </a:lnTo>
                </a:path>
                <a:path w="6861175" h="2196465">
                  <a:moveTo>
                    <a:pt x="1126236" y="1921764"/>
                  </a:moveTo>
                  <a:lnTo>
                    <a:pt x="2304288" y="1921764"/>
                  </a:lnTo>
                </a:path>
                <a:path w="6861175" h="2196465">
                  <a:moveTo>
                    <a:pt x="2840736" y="1921764"/>
                  </a:moveTo>
                  <a:lnTo>
                    <a:pt x="4018788" y="1921764"/>
                  </a:lnTo>
                </a:path>
                <a:path w="6861175" h="2196465">
                  <a:moveTo>
                    <a:pt x="4556760" y="1921764"/>
                  </a:moveTo>
                  <a:lnTo>
                    <a:pt x="5734812" y="1921764"/>
                  </a:lnTo>
                </a:path>
                <a:path w="6861175" h="2196465">
                  <a:moveTo>
                    <a:pt x="6271260" y="1921764"/>
                  </a:moveTo>
                  <a:lnTo>
                    <a:pt x="6861048" y="1921764"/>
                  </a:lnTo>
                </a:path>
                <a:path w="6861175" h="2196465">
                  <a:moveTo>
                    <a:pt x="0" y="1647444"/>
                  </a:moveTo>
                  <a:lnTo>
                    <a:pt x="588264" y="1647444"/>
                  </a:lnTo>
                </a:path>
                <a:path w="6861175" h="2196465">
                  <a:moveTo>
                    <a:pt x="1126236" y="1647444"/>
                  </a:moveTo>
                  <a:lnTo>
                    <a:pt x="2304288" y="1647444"/>
                  </a:lnTo>
                </a:path>
                <a:path w="6861175" h="2196465">
                  <a:moveTo>
                    <a:pt x="2840736" y="1647444"/>
                  </a:moveTo>
                  <a:lnTo>
                    <a:pt x="4018788" y="1647444"/>
                  </a:lnTo>
                </a:path>
                <a:path w="6861175" h="2196465">
                  <a:moveTo>
                    <a:pt x="4556760" y="1647444"/>
                  </a:moveTo>
                  <a:lnTo>
                    <a:pt x="5734812" y="1647444"/>
                  </a:lnTo>
                </a:path>
                <a:path w="6861175" h="2196465">
                  <a:moveTo>
                    <a:pt x="6271260" y="1647444"/>
                  </a:moveTo>
                  <a:lnTo>
                    <a:pt x="6861048" y="1647444"/>
                  </a:lnTo>
                </a:path>
                <a:path w="6861175" h="2196465">
                  <a:moveTo>
                    <a:pt x="0" y="1371600"/>
                  </a:moveTo>
                  <a:lnTo>
                    <a:pt x="588264" y="1371600"/>
                  </a:lnTo>
                </a:path>
                <a:path w="6861175" h="2196465">
                  <a:moveTo>
                    <a:pt x="1126236" y="1371600"/>
                  </a:moveTo>
                  <a:lnTo>
                    <a:pt x="2304288" y="1371600"/>
                  </a:lnTo>
                </a:path>
                <a:path w="6861175" h="2196465">
                  <a:moveTo>
                    <a:pt x="2840736" y="1371600"/>
                  </a:moveTo>
                  <a:lnTo>
                    <a:pt x="4018788" y="1371600"/>
                  </a:lnTo>
                </a:path>
                <a:path w="6861175" h="2196465">
                  <a:moveTo>
                    <a:pt x="4556760" y="1371600"/>
                  </a:moveTo>
                  <a:lnTo>
                    <a:pt x="5734812" y="1371600"/>
                  </a:lnTo>
                </a:path>
                <a:path w="6861175" h="2196465">
                  <a:moveTo>
                    <a:pt x="6271260" y="1371600"/>
                  </a:moveTo>
                  <a:lnTo>
                    <a:pt x="6861048" y="1371600"/>
                  </a:lnTo>
                </a:path>
                <a:path w="6861175" h="2196465">
                  <a:moveTo>
                    <a:pt x="2840736" y="1097280"/>
                  </a:moveTo>
                  <a:lnTo>
                    <a:pt x="4018788" y="1097280"/>
                  </a:lnTo>
                </a:path>
                <a:path w="6861175" h="2196465">
                  <a:moveTo>
                    <a:pt x="4556760" y="1097280"/>
                  </a:moveTo>
                  <a:lnTo>
                    <a:pt x="5734812" y="1097280"/>
                  </a:lnTo>
                </a:path>
                <a:path w="6861175" h="2196465">
                  <a:moveTo>
                    <a:pt x="6271260" y="1097280"/>
                  </a:moveTo>
                  <a:lnTo>
                    <a:pt x="6861048" y="1097280"/>
                  </a:lnTo>
                </a:path>
                <a:path w="6861175" h="2196465">
                  <a:moveTo>
                    <a:pt x="0" y="822960"/>
                  </a:moveTo>
                  <a:lnTo>
                    <a:pt x="4018788" y="822960"/>
                  </a:lnTo>
                </a:path>
                <a:path w="6861175" h="2196465">
                  <a:moveTo>
                    <a:pt x="4556760" y="822960"/>
                  </a:moveTo>
                  <a:lnTo>
                    <a:pt x="5734812" y="822960"/>
                  </a:lnTo>
                </a:path>
                <a:path w="6861175" h="2196465">
                  <a:moveTo>
                    <a:pt x="6271260" y="822960"/>
                  </a:moveTo>
                  <a:lnTo>
                    <a:pt x="6861048" y="822960"/>
                  </a:lnTo>
                </a:path>
                <a:path w="6861175" h="2196465">
                  <a:moveTo>
                    <a:pt x="0" y="548639"/>
                  </a:moveTo>
                  <a:lnTo>
                    <a:pt x="4018788" y="548639"/>
                  </a:lnTo>
                </a:path>
                <a:path w="6861175" h="2196465">
                  <a:moveTo>
                    <a:pt x="4556760" y="548639"/>
                  </a:moveTo>
                  <a:lnTo>
                    <a:pt x="5734812" y="548639"/>
                  </a:lnTo>
                </a:path>
                <a:path w="6861175" h="2196465">
                  <a:moveTo>
                    <a:pt x="6271260" y="548639"/>
                  </a:moveTo>
                  <a:lnTo>
                    <a:pt x="6861048" y="548639"/>
                  </a:lnTo>
                </a:path>
                <a:path w="6861175" h="2196465">
                  <a:moveTo>
                    <a:pt x="0" y="274320"/>
                  </a:moveTo>
                  <a:lnTo>
                    <a:pt x="4018788" y="274320"/>
                  </a:lnTo>
                </a:path>
                <a:path w="6861175" h="2196465">
                  <a:moveTo>
                    <a:pt x="4556760" y="274320"/>
                  </a:moveTo>
                  <a:lnTo>
                    <a:pt x="6861048" y="274320"/>
                  </a:lnTo>
                </a:path>
                <a:path w="6861175" h="2196465">
                  <a:moveTo>
                    <a:pt x="0" y="0"/>
                  </a:moveTo>
                  <a:lnTo>
                    <a:pt x="686104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08048" y="2328671"/>
              <a:ext cx="5683250" cy="2346960"/>
            </a:xfrm>
            <a:custGeom>
              <a:avLst/>
              <a:gdLst/>
              <a:ahLst/>
              <a:cxnLst/>
              <a:rect l="l" t="t" r="r" b="b"/>
              <a:pathLst>
                <a:path w="5683250" h="2346960">
                  <a:moveTo>
                    <a:pt x="537972" y="1042416"/>
                  </a:moveTo>
                  <a:lnTo>
                    <a:pt x="0" y="1042416"/>
                  </a:lnTo>
                  <a:lnTo>
                    <a:pt x="0" y="2346960"/>
                  </a:lnTo>
                  <a:lnTo>
                    <a:pt x="537972" y="2346960"/>
                  </a:lnTo>
                  <a:lnTo>
                    <a:pt x="537972" y="1042416"/>
                  </a:lnTo>
                  <a:close/>
                </a:path>
                <a:path w="5683250" h="2346960">
                  <a:moveTo>
                    <a:pt x="2252472" y="877824"/>
                  </a:moveTo>
                  <a:lnTo>
                    <a:pt x="1716024" y="877824"/>
                  </a:lnTo>
                  <a:lnTo>
                    <a:pt x="1716024" y="2346960"/>
                  </a:lnTo>
                  <a:lnTo>
                    <a:pt x="2252472" y="2346960"/>
                  </a:lnTo>
                  <a:lnTo>
                    <a:pt x="2252472" y="877824"/>
                  </a:lnTo>
                  <a:close/>
                </a:path>
                <a:path w="5683250" h="2346960">
                  <a:moveTo>
                    <a:pt x="3968496" y="0"/>
                  </a:moveTo>
                  <a:lnTo>
                    <a:pt x="3430524" y="0"/>
                  </a:lnTo>
                  <a:lnTo>
                    <a:pt x="3430524" y="2346960"/>
                  </a:lnTo>
                  <a:lnTo>
                    <a:pt x="3968496" y="2346960"/>
                  </a:lnTo>
                  <a:lnTo>
                    <a:pt x="3968496" y="0"/>
                  </a:lnTo>
                  <a:close/>
                </a:path>
                <a:path w="5683250" h="2346960">
                  <a:moveTo>
                    <a:pt x="5682996" y="164592"/>
                  </a:moveTo>
                  <a:lnTo>
                    <a:pt x="5146548" y="164592"/>
                  </a:lnTo>
                  <a:lnTo>
                    <a:pt x="5146548" y="2346960"/>
                  </a:lnTo>
                  <a:lnTo>
                    <a:pt x="5682996" y="2346960"/>
                  </a:lnTo>
                  <a:lnTo>
                    <a:pt x="5682996" y="164592"/>
                  </a:lnTo>
                  <a:close/>
                </a:path>
              </a:pathLst>
            </a:custGeom>
            <a:solidFill>
              <a:srgbClr val="00BE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19783" y="4675632"/>
              <a:ext cx="6861175" cy="585470"/>
            </a:xfrm>
            <a:custGeom>
              <a:avLst/>
              <a:gdLst/>
              <a:ahLst/>
              <a:cxnLst/>
              <a:rect l="l" t="t" r="r" b="b"/>
              <a:pathLst>
                <a:path w="6861175" h="585470">
                  <a:moveTo>
                    <a:pt x="0" y="0"/>
                  </a:moveTo>
                  <a:lnTo>
                    <a:pt x="6861048" y="0"/>
                  </a:lnTo>
                </a:path>
                <a:path w="6861175" h="585470">
                  <a:moveTo>
                    <a:pt x="0" y="0"/>
                  </a:moveTo>
                  <a:lnTo>
                    <a:pt x="0" y="292608"/>
                  </a:lnTo>
                </a:path>
                <a:path w="6861175" h="585470">
                  <a:moveTo>
                    <a:pt x="3430524" y="0"/>
                  </a:moveTo>
                  <a:lnTo>
                    <a:pt x="3430524" y="292608"/>
                  </a:lnTo>
                </a:path>
                <a:path w="6861175" h="585470">
                  <a:moveTo>
                    <a:pt x="6861048" y="0"/>
                  </a:moveTo>
                  <a:lnTo>
                    <a:pt x="6861048" y="292608"/>
                  </a:lnTo>
                </a:path>
                <a:path w="6861175" h="585470">
                  <a:moveTo>
                    <a:pt x="0" y="292608"/>
                  </a:moveTo>
                  <a:lnTo>
                    <a:pt x="0" y="585216"/>
                  </a:lnTo>
                </a:path>
                <a:path w="6861175" h="585470">
                  <a:moveTo>
                    <a:pt x="3430524" y="292608"/>
                  </a:moveTo>
                  <a:lnTo>
                    <a:pt x="3430524" y="585216"/>
                  </a:lnTo>
                </a:path>
                <a:path w="6861175" h="585470">
                  <a:moveTo>
                    <a:pt x="6861048" y="292608"/>
                  </a:moveTo>
                  <a:lnTo>
                    <a:pt x="6861048" y="58521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319783" y="3109086"/>
            <a:ext cx="2317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79145" algn="l"/>
                <a:tab pos="2303780" algn="l"/>
              </a:tabLst>
            </a:pP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1200" spc="-25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95</a:t>
            </a: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76726" y="2944114"/>
            <a:ext cx="2463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107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92241" y="2065782"/>
            <a:ext cx="2463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171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207631" y="2230373"/>
            <a:ext cx="2463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159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46708" y="2815716"/>
            <a:ext cx="245745" cy="194754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819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120</a:t>
            </a:r>
            <a:endParaRPr sz="12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725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2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80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2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60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25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2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725"/>
              </a:spcBef>
            </a:pP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46708" y="1993116"/>
            <a:ext cx="244475" cy="84836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180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160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108326" y="4753102"/>
            <a:ext cx="3563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723389" algn="l"/>
                <a:tab pos="3413125" algn="l"/>
              </a:tabLst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kv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kv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62748" y="4753102"/>
            <a:ext cx="134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831338" y="5045455"/>
            <a:ext cx="4210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inrikes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236842" y="5045455"/>
            <a:ext cx="436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utrikes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863346" y="2049017"/>
            <a:ext cx="7457440" cy="3275329"/>
          </a:xfrm>
          <a:custGeom>
            <a:avLst/>
            <a:gdLst/>
            <a:ahLst/>
            <a:cxnLst/>
            <a:rect l="l" t="t" r="r" b="b"/>
            <a:pathLst>
              <a:path w="7457440" h="3275329">
                <a:moveTo>
                  <a:pt x="0" y="3275076"/>
                </a:moveTo>
                <a:lnTo>
                  <a:pt x="7456932" y="3275076"/>
                </a:lnTo>
                <a:lnTo>
                  <a:pt x="7456932" y="0"/>
                </a:lnTo>
                <a:lnTo>
                  <a:pt x="0" y="0"/>
                </a:lnTo>
                <a:lnTo>
                  <a:pt x="0" y="3275076"/>
                </a:lnTo>
                <a:close/>
              </a:path>
            </a:pathLst>
          </a:custGeom>
          <a:ln w="25400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pc="-10"/>
              <a:t>Avslutade</a:t>
            </a:r>
            <a:r>
              <a:rPr dirty="0" spc="-100"/>
              <a:t> </a:t>
            </a:r>
            <a:r>
              <a:rPr dirty="0"/>
              <a:t>individer,</a:t>
            </a:r>
            <a:r>
              <a:rPr dirty="0" spc="-80"/>
              <a:t> </a:t>
            </a:r>
            <a:r>
              <a:rPr dirty="0"/>
              <a:t>positiva</a:t>
            </a:r>
            <a:r>
              <a:rPr dirty="0" spc="-95"/>
              <a:t> </a:t>
            </a:r>
            <a:r>
              <a:rPr dirty="0" spc="-10"/>
              <a:t>avslutsorsaker, </a:t>
            </a:r>
            <a:r>
              <a:rPr dirty="0"/>
              <a:t>ärendetid</a:t>
            </a:r>
            <a:r>
              <a:rPr dirty="0" spc="-110"/>
              <a:t> </a:t>
            </a:r>
            <a:r>
              <a:rPr dirty="0"/>
              <a:t>vid</a:t>
            </a:r>
            <a:r>
              <a:rPr dirty="0" spc="-120"/>
              <a:t> </a:t>
            </a:r>
            <a:r>
              <a:rPr dirty="0" spc="-10"/>
              <a:t>avslut</a:t>
            </a:r>
          </a:p>
          <a:p>
            <a:pPr marL="12700">
              <a:lnSpc>
                <a:spcPts val="2190"/>
              </a:lnSpc>
            </a:pPr>
            <a:r>
              <a:rPr dirty="0" sz="2000" b="0">
                <a:latin typeface="Helsingborg Sans"/>
                <a:cs typeface="Helsingborg Sans"/>
              </a:rPr>
              <a:t>ackumuleras</a:t>
            </a:r>
            <a:r>
              <a:rPr dirty="0" sz="2000" spc="-25" b="0">
                <a:latin typeface="Helsingborg Sans"/>
                <a:cs typeface="Helsingborg Sans"/>
              </a:rPr>
              <a:t> </a:t>
            </a:r>
            <a:r>
              <a:rPr dirty="0" sz="2000" b="0">
                <a:latin typeface="Helsingborg Sans"/>
                <a:cs typeface="Helsingborg Sans"/>
              </a:rPr>
              <a:t>under</a:t>
            </a:r>
            <a:r>
              <a:rPr dirty="0" sz="2000" spc="-10" b="0">
                <a:latin typeface="Helsingborg Sans"/>
                <a:cs typeface="Helsingborg Sans"/>
              </a:rPr>
              <a:t> </a:t>
            </a:r>
            <a:r>
              <a:rPr dirty="0" sz="2000" b="0">
                <a:latin typeface="Helsingborg Sans"/>
                <a:cs typeface="Helsingborg Sans"/>
              </a:rPr>
              <a:t>året,</a:t>
            </a:r>
            <a:r>
              <a:rPr dirty="0" sz="2000" spc="10" b="0">
                <a:latin typeface="Helsingborg Sans"/>
                <a:cs typeface="Helsingborg Sans"/>
              </a:rPr>
              <a:t> </a:t>
            </a:r>
            <a:r>
              <a:rPr dirty="0" sz="2000" spc="-10" b="0">
                <a:latin typeface="Helsingborg Sans"/>
                <a:cs typeface="Helsingborg Sans"/>
              </a:rPr>
              <a:t>jan-</a:t>
            </a:r>
            <a:r>
              <a:rPr dirty="0" sz="2000" spc="-25" b="0">
                <a:latin typeface="Helsingborg Sans"/>
                <a:cs typeface="Helsingborg Sans"/>
              </a:rPr>
              <a:t>jun</a:t>
            </a:r>
            <a:endParaRPr sz="2000">
              <a:latin typeface="Helsingborg Sans"/>
              <a:cs typeface="Helsingborg Sans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237297" y="2403157"/>
            <a:ext cx="9324340" cy="2100580"/>
            <a:chOff x="1237297" y="2403157"/>
            <a:chExt cx="9324340" cy="2100580"/>
          </a:xfrm>
        </p:grpSpPr>
        <p:sp>
          <p:nvSpPr>
            <p:cNvPr id="4" name="object 4" descr=""/>
            <p:cNvSpPr/>
            <p:nvPr/>
          </p:nvSpPr>
          <p:spPr>
            <a:xfrm>
              <a:off x="1242060" y="2407920"/>
              <a:ext cx="9314815" cy="1858010"/>
            </a:xfrm>
            <a:custGeom>
              <a:avLst/>
              <a:gdLst/>
              <a:ahLst/>
              <a:cxnLst/>
              <a:rect l="l" t="t" r="r" b="b"/>
              <a:pathLst>
                <a:path w="9314815" h="1858010">
                  <a:moveTo>
                    <a:pt x="0" y="1857755"/>
                  </a:moveTo>
                  <a:lnTo>
                    <a:pt x="356616" y="1857755"/>
                  </a:lnTo>
                </a:path>
                <a:path w="9314815" h="1858010">
                  <a:moveTo>
                    <a:pt x="681228" y="1857755"/>
                  </a:moveTo>
                  <a:lnTo>
                    <a:pt x="769620" y="1857755"/>
                  </a:lnTo>
                </a:path>
                <a:path w="9314815" h="1858010">
                  <a:moveTo>
                    <a:pt x="1094232" y="1857755"/>
                  </a:moveTo>
                  <a:lnTo>
                    <a:pt x="1182623" y="1857755"/>
                  </a:lnTo>
                </a:path>
                <a:path w="9314815" h="1858010">
                  <a:moveTo>
                    <a:pt x="7095744" y="1857755"/>
                  </a:moveTo>
                  <a:lnTo>
                    <a:pt x="7808976" y="1857755"/>
                  </a:lnTo>
                </a:path>
                <a:path w="9314815" h="1858010">
                  <a:moveTo>
                    <a:pt x="8133588" y="1857755"/>
                  </a:moveTo>
                  <a:lnTo>
                    <a:pt x="8221980" y="1857755"/>
                  </a:lnTo>
                </a:path>
                <a:path w="9314815" h="1858010">
                  <a:moveTo>
                    <a:pt x="1507236" y="1857755"/>
                  </a:moveTo>
                  <a:lnTo>
                    <a:pt x="2218943" y="1857755"/>
                  </a:lnTo>
                </a:path>
                <a:path w="9314815" h="1858010">
                  <a:moveTo>
                    <a:pt x="2545079" y="1857755"/>
                  </a:moveTo>
                  <a:lnTo>
                    <a:pt x="2631948" y="1857755"/>
                  </a:lnTo>
                </a:path>
                <a:path w="9314815" h="1858010">
                  <a:moveTo>
                    <a:pt x="3369564" y="1857755"/>
                  </a:moveTo>
                  <a:lnTo>
                    <a:pt x="4082795" y="1857755"/>
                  </a:lnTo>
                </a:path>
                <a:path w="9314815" h="1858010">
                  <a:moveTo>
                    <a:pt x="4407408" y="1857755"/>
                  </a:moveTo>
                  <a:lnTo>
                    <a:pt x="4495800" y="1857755"/>
                  </a:lnTo>
                </a:path>
                <a:path w="9314815" h="1858010">
                  <a:moveTo>
                    <a:pt x="5233416" y="1857755"/>
                  </a:moveTo>
                  <a:lnTo>
                    <a:pt x="5945123" y="1857755"/>
                  </a:lnTo>
                </a:path>
                <a:path w="9314815" h="1858010">
                  <a:moveTo>
                    <a:pt x="6271260" y="1857755"/>
                  </a:moveTo>
                  <a:lnTo>
                    <a:pt x="6771132" y="1857755"/>
                  </a:lnTo>
                </a:path>
                <a:path w="9314815" h="1858010">
                  <a:moveTo>
                    <a:pt x="2958084" y="1857755"/>
                  </a:moveTo>
                  <a:lnTo>
                    <a:pt x="3044952" y="1857755"/>
                  </a:lnTo>
                </a:path>
                <a:path w="9314815" h="1858010">
                  <a:moveTo>
                    <a:pt x="4820412" y="1857755"/>
                  </a:moveTo>
                  <a:lnTo>
                    <a:pt x="4908804" y="1857755"/>
                  </a:lnTo>
                </a:path>
                <a:path w="9314815" h="1858010">
                  <a:moveTo>
                    <a:pt x="8546592" y="1857755"/>
                  </a:moveTo>
                  <a:lnTo>
                    <a:pt x="8634984" y="1857755"/>
                  </a:lnTo>
                </a:path>
                <a:path w="9314815" h="1858010">
                  <a:moveTo>
                    <a:pt x="8959596" y="1857755"/>
                  </a:moveTo>
                  <a:lnTo>
                    <a:pt x="9314688" y="1857755"/>
                  </a:lnTo>
                </a:path>
                <a:path w="9314815" h="1858010">
                  <a:moveTo>
                    <a:pt x="0" y="1626107"/>
                  </a:moveTo>
                  <a:lnTo>
                    <a:pt x="356616" y="1626107"/>
                  </a:lnTo>
                </a:path>
                <a:path w="9314815" h="1858010">
                  <a:moveTo>
                    <a:pt x="681228" y="1626107"/>
                  </a:moveTo>
                  <a:lnTo>
                    <a:pt x="1182623" y="1626107"/>
                  </a:lnTo>
                </a:path>
                <a:path w="9314815" h="1858010">
                  <a:moveTo>
                    <a:pt x="6271260" y="1626107"/>
                  </a:moveTo>
                  <a:lnTo>
                    <a:pt x="7808976" y="1626107"/>
                  </a:lnTo>
                </a:path>
                <a:path w="9314815" h="1858010">
                  <a:moveTo>
                    <a:pt x="1507236" y="1626107"/>
                  </a:moveTo>
                  <a:lnTo>
                    <a:pt x="2218943" y="1626107"/>
                  </a:lnTo>
                </a:path>
                <a:path w="9314815" h="1858010">
                  <a:moveTo>
                    <a:pt x="2545079" y="1626107"/>
                  </a:moveTo>
                  <a:lnTo>
                    <a:pt x="4082795" y="1626107"/>
                  </a:lnTo>
                </a:path>
                <a:path w="9314815" h="1858010">
                  <a:moveTo>
                    <a:pt x="4407408" y="1626107"/>
                  </a:moveTo>
                  <a:lnTo>
                    <a:pt x="5945123" y="1626107"/>
                  </a:lnTo>
                </a:path>
                <a:path w="9314815" h="1858010">
                  <a:moveTo>
                    <a:pt x="8133588" y="1626107"/>
                  </a:moveTo>
                  <a:lnTo>
                    <a:pt x="8634984" y="1626107"/>
                  </a:lnTo>
                </a:path>
                <a:path w="9314815" h="1858010">
                  <a:moveTo>
                    <a:pt x="8959596" y="1626107"/>
                  </a:moveTo>
                  <a:lnTo>
                    <a:pt x="9314688" y="1626107"/>
                  </a:lnTo>
                </a:path>
                <a:path w="9314815" h="1858010">
                  <a:moveTo>
                    <a:pt x="4407408" y="1394459"/>
                  </a:moveTo>
                  <a:lnTo>
                    <a:pt x="5945123" y="1394459"/>
                  </a:lnTo>
                </a:path>
                <a:path w="9314815" h="1858010">
                  <a:moveTo>
                    <a:pt x="6271260" y="1394459"/>
                  </a:moveTo>
                  <a:lnTo>
                    <a:pt x="7808976" y="1394459"/>
                  </a:lnTo>
                </a:path>
                <a:path w="9314815" h="1858010">
                  <a:moveTo>
                    <a:pt x="8133588" y="1394459"/>
                  </a:moveTo>
                  <a:lnTo>
                    <a:pt x="8634984" y="1394459"/>
                  </a:lnTo>
                </a:path>
                <a:path w="9314815" h="1858010">
                  <a:moveTo>
                    <a:pt x="0" y="1394459"/>
                  </a:moveTo>
                  <a:lnTo>
                    <a:pt x="356616" y="1394459"/>
                  </a:lnTo>
                </a:path>
                <a:path w="9314815" h="1858010">
                  <a:moveTo>
                    <a:pt x="1507236" y="1394459"/>
                  </a:moveTo>
                  <a:lnTo>
                    <a:pt x="2218943" y="1394459"/>
                  </a:lnTo>
                </a:path>
                <a:path w="9314815" h="1858010">
                  <a:moveTo>
                    <a:pt x="681228" y="1394459"/>
                  </a:moveTo>
                  <a:lnTo>
                    <a:pt x="1182623" y="1394459"/>
                  </a:lnTo>
                </a:path>
                <a:path w="9314815" h="1858010">
                  <a:moveTo>
                    <a:pt x="2545079" y="1394459"/>
                  </a:moveTo>
                  <a:lnTo>
                    <a:pt x="4082795" y="1394459"/>
                  </a:lnTo>
                </a:path>
                <a:path w="9314815" h="1858010">
                  <a:moveTo>
                    <a:pt x="8959596" y="1394459"/>
                  </a:moveTo>
                  <a:lnTo>
                    <a:pt x="9314688" y="1394459"/>
                  </a:lnTo>
                </a:path>
                <a:path w="9314815" h="1858010">
                  <a:moveTo>
                    <a:pt x="8133588" y="1161288"/>
                  </a:moveTo>
                  <a:lnTo>
                    <a:pt x="8634984" y="1161288"/>
                  </a:lnTo>
                </a:path>
                <a:path w="9314815" h="1858010">
                  <a:moveTo>
                    <a:pt x="0" y="1161288"/>
                  </a:moveTo>
                  <a:lnTo>
                    <a:pt x="356616" y="1161288"/>
                  </a:lnTo>
                </a:path>
                <a:path w="9314815" h="1858010">
                  <a:moveTo>
                    <a:pt x="681228" y="1161288"/>
                  </a:moveTo>
                  <a:lnTo>
                    <a:pt x="1182623" y="1161288"/>
                  </a:lnTo>
                </a:path>
                <a:path w="9314815" h="1858010">
                  <a:moveTo>
                    <a:pt x="1507236" y="1161288"/>
                  </a:moveTo>
                  <a:lnTo>
                    <a:pt x="2218943" y="1161288"/>
                  </a:lnTo>
                </a:path>
                <a:path w="9314815" h="1858010">
                  <a:moveTo>
                    <a:pt x="2545079" y="1161288"/>
                  </a:moveTo>
                  <a:lnTo>
                    <a:pt x="4082795" y="1161288"/>
                  </a:lnTo>
                </a:path>
                <a:path w="9314815" h="1858010">
                  <a:moveTo>
                    <a:pt x="4407408" y="1161288"/>
                  </a:moveTo>
                  <a:lnTo>
                    <a:pt x="5945123" y="1161288"/>
                  </a:lnTo>
                </a:path>
                <a:path w="9314815" h="1858010">
                  <a:moveTo>
                    <a:pt x="6271260" y="1161288"/>
                  </a:moveTo>
                  <a:lnTo>
                    <a:pt x="7808976" y="1161288"/>
                  </a:lnTo>
                </a:path>
                <a:path w="9314815" h="1858010">
                  <a:moveTo>
                    <a:pt x="8959596" y="1161288"/>
                  </a:moveTo>
                  <a:lnTo>
                    <a:pt x="9314688" y="1161288"/>
                  </a:lnTo>
                </a:path>
                <a:path w="9314815" h="1858010">
                  <a:moveTo>
                    <a:pt x="0" y="929639"/>
                  </a:moveTo>
                  <a:lnTo>
                    <a:pt x="356616" y="929639"/>
                  </a:lnTo>
                </a:path>
                <a:path w="9314815" h="1858010">
                  <a:moveTo>
                    <a:pt x="681228" y="929639"/>
                  </a:moveTo>
                  <a:lnTo>
                    <a:pt x="1182623" y="929639"/>
                  </a:lnTo>
                </a:path>
                <a:path w="9314815" h="1858010">
                  <a:moveTo>
                    <a:pt x="1507236" y="929639"/>
                  </a:moveTo>
                  <a:lnTo>
                    <a:pt x="2218943" y="929639"/>
                  </a:lnTo>
                </a:path>
                <a:path w="9314815" h="1858010">
                  <a:moveTo>
                    <a:pt x="2545079" y="929639"/>
                  </a:moveTo>
                  <a:lnTo>
                    <a:pt x="4082795" y="929639"/>
                  </a:lnTo>
                </a:path>
                <a:path w="9314815" h="1858010">
                  <a:moveTo>
                    <a:pt x="4407408" y="929639"/>
                  </a:moveTo>
                  <a:lnTo>
                    <a:pt x="7808976" y="929639"/>
                  </a:lnTo>
                </a:path>
                <a:path w="9314815" h="1858010">
                  <a:moveTo>
                    <a:pt x="2545079" y="696467"/>
                  </a:moveTo>
                  <a:lnTo>
                    <a:pt x="7808976" y="696467"/>
                  </a:lnTo>
                </a:path>
                <a:path w="9314815" h="1858010">
                  <a:moveTo>
                    <a:pt x="8133588" y="696467"/>
                  </a:moveTo>
                  <a:lnTo>
                    <a:pt x="9314688" y="696467"/>
                  </a:lnTo>
                </a:path>
                <a:path w="9314815" h="1858010">
                  <a:moveTo>
                    <a:pt x="1507236" y="696467"/>
                  </a:moveTo>
                  <a:lnTo>
                    <a:pt x="2218943" y="696467"/>
                  </a:lnTo>
                </a:path>
                <a:path w="9314815" h="1858010">
                  <a:moveTo>
                    <a:pt x="0" y="464819"/>
                  </a:moveTo>
                  <a:lnTo>
                    <a:pt x="7808976" y="464819"/>
                  </a:lnTo>
                </a:path>
                <a:path w="9314815" h="1858010">
                  <a:moveTo>
                    <a:pt x="8133588" y="464819"/>
                  </a:moveTo>
                  <a:lnTo>
                    <a:pt x="9314688" y="464819"/>
                  </a:lnTo>
                </a:path>
                <a:path w="9314815" h="1858010">
                  <a:moveTo>
                    <a:pt x="0" y="0"/>
                  </a:moveTo>
                  <a:lnTo>
                    <a:pt x="931468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98676" y="2709671"/>
              <a:ext cx="7777480" cy="1789430"/>
            </a:xfrm>
            <a:custGeom>
              <a:avLst/>
              <a:gdLst/>
              <a:ahLst/>
              <a:cxnLst/>
              <a:rect l="l" t="t" r="r" b="b"/>
              <a:pathLst>
                <a:path w="7777480" h="1789429">
                  <a:moveTo>
                    <a:pt x="324612" y="464820"/>
                  </a:moveTo>
                  <a:lnTo>
                    <a:pt x="0" y="464820"/>
                  </a:lnTo>
                  <a:lnTo>
                    <a:pt x="0" y="1789176"/>
                  </a:lnTo>
                  <a:lnTo>
                    <a:pt x="324612" y="1789176"/>
                  </a:lnTo>
                  <a:lnTo>
                    <a:pt x="324612" y="464820"/>
                  </a:lnTo>
                  <a:close/>
                </a:path>
                <a:path w="7777480" h="1789429">
                  <a:moveTo>
                    <a:pt x="2188464" y="348996"/>
                  </a:moveTo>
                  <a:lnTo>
                    <a:pt x="1862328" y="348996"/>
                  </a:lnTo>
                  <a:lnTo>
                    <a:pt x="1862328" y="1789176"/>
                  </a:lnTo>
                  <a:lnTo>
                    <a:pt x="2188464" y="1789176"/>
                  </a:lnTo>
                  <a:lnTo>
                    <a:pt x="2188464" y="348996"/>
                  </a:lnTo>
                  <a:close/>
                </a:path>
                <a:path w="7777480" h="1789429">
                  <a:moveTo>
                    <a:pt x="4050792" y="417576"/>
                  </a:moveTo>
                  <a:lnTo>
                    <a:pt x="3726180" y="417576"/>
                  </a:lnTo>
                  <a:lnTo>
                    <a:pt x="3726180" y="1789176"/>
                  </a:lnTo>
                  <a:lnTo>
                    <a:pt x="4050792" y="1789176"/>
                  </a:lnTo>
                  <a:lnTo>
                    <a:pt x="4050792" y="417576"/>
                  </a:lnTo>
                  <a:close/>
                </a:path>
                <a:path w="7777480" h="1789429">
                  <a:moveTo>
                    <a:pt x="5914644" y="766572"/>
                  </a:moveTo>
                  <a:lnTo>
                    <a:pt x="5588508" y="766572"/>
                  </a:lnTo>
                  <a:lnTo>
                    <a:pt x="5588508" y="1789176"/>
                  </a:lnTo>
                  <a:lnTo>
                    <a:pt x="5914644" y="1789176"/>
                  </a:lnTo>
                  <a:lnTo>
                    <a:pt x="5914644" y="766572"/>
                  </a:lnTo>
                  <a:close/>
                </a:path>
                <a:path w="7777480" h="1789429">
                  <a:moveTo>
                    <a:pt x="7776972" y="0"/>
                  </a:moveTo>
                  <a:lnTo>
                    <a:pt x="7452360" y="0"/>
                  </a:lnTo>
                  <a:lnTo>
                    <a:pt x="7452360" y="1789176"/>
                  </a:lnTo>
                  <a:lnTo>
                    <a:pt x="7776972" y="1789176"/>
                  </a:lnTo>
                  <a:lnTo>
                    <a:pt x="7776972" y="0"/>
                  </a:lnTo>
                  <a:close/>
                </a:path>
              </a:pathLst>
            </a:custGeom>
            <a:solidFill>
              <a:srgbClr val="E2520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011680" y="4079747"/>
              <a:ext cx="7777480" cy="419100"/>
            </a:xfrm>
            <a:custGeom>
              <a:avLst/>
              <a:gdLst/>
              <a:ahLst/>
              <a:cxnLst/>
              <a:rect l="l" t="t" r="r" b="b"/>
              <a:pathLst>
                <a:path w="7777480" h="419100">
                  <a:moveTo>
                    <a:pt x="324612" y="70104"/>
                  </a:moveTo>
                  <a:lnTo>
                    <a:pt x="0" y="70104"/>
                  </a:lnTo>
                  <a:lnTo>
                    <a:pt x="0" y="419100"/>
                  </a:lnTo>
                  <a:lnTo>
                    <a:pt x="324612" y="419100"/>
                  </a:lnTo>
                  <a:lnTo>
                    <a:pt x="324612" y="70104"/>
                  </a:lnTo>
                  <a:close/>
                </a:path>
                <a:path w="7777480" h="419100">
                  <a:moveTo>
                    <a:pt x="2188464" y="0"/>
                  </a:moveTo>
                  <a:lnTo>
                    <a:pt x="1862328" y="0"/>
                  </a:lnTo>
                  <a:lnTo>
                    <a:pt x="1862328" y="419100"/>
                  </a:lnTo>
                  <a:lnTo>
                    <a:pt x="2188464" y="419100"/>
                  </a:lnTo>
                  <a:lnTo>
                    <a:pt x="2188464" y="0"/>
                  </a:lnTo>
                  <a:close/>
                </a:path>
                <a:path w="7777480" h="419100">
                  <a:moveTo>
                    <a:pt x="4050792" y="0"/>
                  </a:moveTo>
                  <a:lnTo>
                    <a:pt x="3726180" y="0"/>
                  </a:lnTo>
                  <a:lnTo>
                    <a:pt x="3726180" y="419100"/>
                  </a:lnTo>
                  <a:lnTo>
                    <a:pt x="4050792" y="419100"/>
                  </a:lnTo>
                  <a:lnTo>
                    <a:pt x="4050792" y="0"/>
                  </a:lnTo>
                  <a:close/>
                </a:path>
                <a:path w="7777480" h="419100">
                  <a:moveTo>
                    <a:pt x="5913120" y="233172"/>
                  </a:moveTo>
                  <a:lnTo>
                    <a:pt x="5588508" y="233172"/>
                  </a:lnTo>
                  <a:lnTo>
                    <a:pt x="5588508" y="419100"/>
                  </a:lnTo>
                  <a:lnTo>
                    <a:pt x="5913120" y="419100"/>
                  </a:lnTo>
                  <a:lnTo>
                    <a:pt x="5913120" y="233172"/>
                  </a:lnTo>
                  <a:close/>
                </a:path>
                <a:path w="7777480" h="419100">
                  <a:moveTo>
                    <a:pt x="7776972" y="163068"/>
                  </a:moveTo>
                  <a:lnTo>
                    <a:pt x="7452360" y="163068"/>
                  </a:lnTo>
                  <a:lnTo>
                    <a:pt x="7452360" y="419100"/>
                  </a:lnTo>
                  <a:lnTo>
                    <a:pt x="7776972" y="419100"/>
                  </a:lnTo>
                  <a:lnTo>
                    <a:pt x="7776972" y="163068"/>
                  </a:lnTo>
                  <a:close/>
                </a:path>
              </a:pathLst>
            </a:custGeom>
            <a:solidFill>
              <a:srgbClr val="00BE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24684" y="2965703"/>
              <a:ext cx="7777480" cy="1533525"/>
            </a:xfrm>
            <a:custGeom>
              <a:avLst/>
              <a:gdLst/>
              <a:ahLst/>
              <a:cxnLst/>
              <a:rect l="l" t="t" r="r" b="b"/>
              <a:pathLst>
                <a:path w="7777480" h="1533525">
                  <a:moveTo>
                    <a:pt x="324612" y="0"/>
                  </a:moveTo>
                  <a:lnTo>
                    <a:pt x="0" y="0"/>
                  </a:lnTo>
                  <a:lnTo>
                    <a:pt x="0" y="1533144"/>
                  </a:lnTo>
                  <a:lnTo>
                    <a:pt x="324612" y="1533144"/>
                  </a:lnTo>
                  <a:lnTo>
                    <a:pt x="324612" y="0"/>
                  </a:lnTo>
                  <a:close/>
                </a:path>
                <a:path w="7777480" h="1533525">
                  <a:moveTo>
                    <a:pt x="2186940" y="1068324"/>
                  </a:moveTo>
                  <a:lnTo>
                    <a:pt x="1862328" y="1068324"/>
                  </a:lnTo>
                  <a:lnTo>
                    <a:pt x="1862328" y="1533144"/>
                  </a:lnTo>
                  <a:lnTo>
                    <a:pt x="2186940" y="1533144"/>
                  </a:lnTo>
                  <a:lnTo>
                    <a:pt x="2186940" y="1068324"/>
                  </a:lnTo>
                  <a:close/>
                </a:path>
                <a:path w="7777480" h="1533525">
                  <a:moveTo>
                    <a:pt x="4050792" y="1231392"/>
                  </a:moveTo>
                  <a:lnTo>
                    <a:pt x="3726180" y="1231392"/>
                  </a:lnTo>
                  <a:lnTo>
                    <a:pt x="3726180" y="1533144"/>
                  </a:lnTo>
                  <a:lnTo>
                    <a:pt x="4050792" y="1533144"/>
                  </a:lnTo>
                  <a:lnTo>
                    <a:pt x="4050792" y="1231392"/>
                  </a:lnTo>
                  <a:close/>
                </a:path>
                <a:path w="7777480" h="1533525">
                  <a:moveTo>
                    <a:pt x="5913120" y="1114044"/>
                  </a:moveTo>
                  <a:lnTo>
                    <a:pt x="5588508" y="1114044"/>
                  </a:lnTo>
                  <a:lnTo>
                    <a:pt x="5588508" y="1533144"/>
                  </a:lnTo>
                  <a:lnTo>
                    <a:pt x="5913120" y="1533144"/>
                  </a:lnTo>
                  <a:lnTo>
                    <a:pt x="5913120" y="1114044"/>
                  </a:lnTo>
                  <a:close/>
                </a:path>
                <a:path w="7777480" h="1533525">
                  <a:moveTo>
                    <a:pt x="7776972" y="464820"/>
                  </a:moveTo>
                  <a:lnTo>
                    <a:pt x="7452360" y="464820"/>
                  </a:lnTo>
                  <a:lnTo>
                    <a:pt x="7452360" y="1533144"/>
                  </a:lnTo>
                  <a:lnTo>
                    <a:pt x="7776972" y="1533144"/>
                  </a:lnTo>
                  <a:lnTo>
                    <a:pt x="7776972" y="464820"/>
                  </a:lnTo>
                  <a:close/>
                </a:path>
              </a:pathLst>
            </a:custGeom>
            <a:solidFill>
              <a:srgbClr val="0071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42060" y="4498848"/>
              <a:ext cx="9314815" cy="0"/>
            </a:xfrm>
            <a:custGeom>
              <a:avLst/>
              <a:gdLst/>
              <a:ahLst/>
              <a:cxnLst/>
              <a:rect l="l" t="t" r="r" b="b"/>
              <a:pathLst>
                <a:path w="9314815" h="0">
                  <a:moveTo>
                    <a:pt x="0" y="0"/>
                  </a:moveTo>
                  <a:lnTo>
                    <a:pt x="931468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546347" y="2795142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62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42060" y="2911602"/>
            <a:ext cx="1195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40690" algn="l"/>
                <a:tab pos="1182370" algn="l"/>
              </a:tabLst>
            </a:pP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1200" spc="-25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57</a:t>
            </a: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409565" y="2864865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59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272781" y="3213608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44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096135" y="3887851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42060" y="2446096"/>
            <a:ext cx="93275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893684" algn="l"/>
                <a:tab pos="9314180" algn="l"/>
              </a:tabLst>
            </a:pP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1200" spc="-25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77</a:t>
            </a: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959352" y="3818001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822569" y="3818001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723885" y="4050283"/>
            <a:ext cx="90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549130" y="3980815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509139" y="2702178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66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372355" y="3771392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235572" y="3934205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098790" y="3818001"/>
            <a:ext cx="168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375647" y="3166694"/>
            <a:ext cx="1193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86105" algn="l"/>
                <a:tab pos="1180465" algn="l"/>
              </a:tabLst>
            </a:pP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1200" spc="-25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46</a:t>
            </a:r>
            <a:r>
              <a:rPr dirty="0" u="sng" sz="120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46708" y="2236470"/>
            <a:ext cx="168275" cy="235013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90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80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70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60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50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90"/>
              </a:spcBef>
            </a:pP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390"/>
              </a:spcBef>
            </a:pPr>
            <a:r>
              <a:rPr dirty="0" sz="12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491228" y="4953000"/>
            <a:ext cx="1531620" cy="83820"/>
            <a:chOff x="4491228" y="4953000"/>
            <a:chExt cx="1531620" cy="83820"/>
          </a:xfrm>
        </p:grpSpPr>
        <p:sp>
          <p:nvSpPr>
            <p:cNvPr id="26" name="object 26" descr=""/>
            <p:cNvSpPr/>
            <p:nvPr/>
          </p:nvSpPr>
          <p:spPr>
            <a:xfrm>
              <a:off x="4491228" y="495300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83820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83820" y="83819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E2520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204460" y="495300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83820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83820" y="83819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BE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939028" y="495300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83820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83820" y="83819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71C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918970" y="4576317"/>
            <a:ext cx="799084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863089" algn="l"/>
                <a:tab pos="3687445" algn="l"/>
                <a:tab pos="5512435" algn="l"/>
                <a:tab pos="7437755" algn="l"/>
              </a:tabLst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0-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r>
              <a:rPr dirty="0" sz="1200" spc="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mån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4-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r>
              <a:rPr dirty="0" sz="1200" spc="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mån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7-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12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mån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13-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24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mån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25+</a:t>
            </a: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85858"/>
                </a:solidFill>
                <a:latin typeface="Calibri"/>
                <a:cs typeface="Calibri"/>
              </a:rPr>
              <a:t>mån</a:t>
            </a:r>
            <a:endParaRPr sz="1200">
              <a:latin typeface="Calibri"/>
              <a:cs typeface="Calibri"/>
            </a:endParaRPr>
          </a:p>
          <a:p>
            <a:pPr algn="ctr" marR="81915">
              <a:lnSpc>
                <a:spcPct val="100000"/>
              </a:lnSpc>
              <a:spcBef>
                <a:spcPts val="900"/>
              </a:spcBef>
              <a:tabLst>
                <a:tab pos="713105" algn="l"/>
                <a:tab pos="1447800" algn="l"/>
              </a:tabLst>
            </a:pP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Arbete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Studier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	Annan</a:t>
            </a:r>
            <a:r>
              <a:rPr dirty="0" sz="1200" spc="-4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ersättning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863346" y="2250185"/>
            <a:ext cx="9834880" cy="2950845"/>
          </a:xfrm>
          <a:custGeom>
            <a:avLst/>
            <a:gdLst/>
            <a:ahLst/>
            <a:cxnLst/>
            <a:rect l="l" t="t" r="r" b="b"/>
            <a:pathLst>
              <a:path w="9834880" h="2950845">
                <a:moveTo>
                  <a:pt x="0" y="2950464"/>
                </a:moveTo>
                <a:lnTo>
                  <a:pt x="9834372" y="2950464"/>
                </a:lnTo>
                <a:lnTo>
                  <a:pt x="9834372" y="0"/>
                </a:lnTo>
                <a:lnTo>
                  <a:pt x="0" y="0"/>
                </a:lnTo>
                <a:lnTo>
                  <a:pt x="0" y="2950464"/>
                </a:lnTo>
                <a:close/>
              </a:path>
            </a:pathLst>
          </a:custGeom>
          <a:ln w="25400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75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Utbetalt</a:t>
            </a:r>
            <a:r>
              <a:rPr dirty="0" spc="-20"/>
              <a:t> </a:t>
            </a:r>
            <a:r>
              <a:rPr dirty="0"/>
              <a:t>ekonomiskt</a:t>
            </a:r>
            <a:r>
              <a:rPr dirty="0" spc="-15"/>
              <a:t> </a:t>
            </a:r>
            <a:r>
              <a:rPr dirty="0"/>
              <a:t>bistånd,</a:t>
            </a:r>
            <a:r>
              <a:rPr dirty="0" spc="-25"/>
              <a:t> tkr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57643" y="2893822"/>
          <a:ext cx="8290559" cy="765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7155"/>
                <a:gridCol w="1367155"/>
                <a:gridCol w="1367155"/>
                <a:gridCol w="1367154"/>
                <a:gridCol w="1367154"/>
                <a:gridCol w="1367154"/>
              </a:tblGrid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2020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2021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2022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2023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jan-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jun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143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650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145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841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132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799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115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320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115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787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1408" y="667004"/>
            <a:ext cx="9918065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pc="-10"/>
              <a:t>Genomsnittligt</a:t>
            </a:r>
            <a:r>
              <a:rPr dirty="0" spc="-100"/>
              <a:t> </a:t>
            </a:r>
            <a:r>
              <a:rPr dirty="0"/>
              <a:t>utbetalt</a:t>
            </a:r>
            <a:r>
              <a:rPr dirty="0" spc="-125"/>
              <a:t> </a:t>
            </a:r>
            <a:r>
              <a:rPr dirty="0"/>
              <a:t>bistånd</a:t>
            </a:r>
            <a:r>
              <a:rPr dirty="0" spc="-120"/>
              <a:t> </a:t>
            </a:r>
            <a:r>
              <a:rPr dirty="0"/>
              <a:t>per</a:t>
            </a:r>
            <a:r>
              <a:rPr dirty="0" spc="-125"/>
              <a:t> </a:t>
            </a:r>
            <a:r>
              <a:rPr dirty="0" spc="-10"/>
              <a:t>hushåll </a:t>
            </a:r>
            <a:r>
              <a:rPr dirty="0"/>
              <a:t>och</a:t>
            </a:r>
            <a:r>
              <a:rPr dirty="0" spc="-75"/>
              <a:t> </a:t>
            </a:r>
            <a:r>
              <a:rPr dirty="0" spc="-10"/>
              <a:t>månad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57643" y="2985516"/>
          <a:ext cx="8599170" cy="741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8590"/>
                <a:gridCol w="1418590"/>
                <a:gridCol w="1418590"/>
                <a:gridCol w="1418589"/>
                <a:gridCol w="1418589"/>
                <a:gridCol w="1418590"/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2020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2021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2022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000" spc="-20" b="0">
                          <a:solidFill>
                            <a:srgbClr val="FFFFFF"/>
                          </a:solidFill>
                          <a:latin typeface="Roboto Light"/>
                          <a:cs typeface="Roboto Light"/>
                        </a:rPr>
                        <a:t>2023</a:t>
                      </a:r>
                      <a:endParaRPr sz="2000">
                        <a:latin typeface="Roboto Light"/>
                        <a:cs typeface="Roboto Light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12700">
                      <a:solidFill>
                        <a:srgbClr val="FDFFFF"/>
                      </a:solidFill>
                      <a:prstDash val="solid"/>
                    </a:lnT>
                    <a:lnB w="38100">
                      <a:solidFill>
                        <a:srgbClr val="FDFFFF"/>
                      </a:solidFill>
                      <a:prstDash val="solid"/>
                    </a:lnB>
                    <a:solidFill>
                      <a:srgbClr val="1A355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jan-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jun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9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195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9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242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9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557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9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386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9 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970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DFFFF"/>
                      </a:solidFill>
                      <a:prstDash val="solid"/>
                    </a:lnL>
                    <a:lnR w="12700">
                      <a:solidFill>
                        <a:srgbClr val="FDFFFF"/>
                      </a:solidFill>
                      <a:prstDash val="solid"/>
                    </a:lnR>
                    <a:lnT w="38100">
                      <a:solidFill>
                        <a:srgbClr val="FDFFFF"/>
                      </a:solidFill>
                      <a:prstDash val="solid"/>
                    </a:lnT>
                    <a:lnB w="12700">
                      <a:solidFill>
                        <a:srgbClr val="FD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Nilsson Karina - AMF</dc:creator>
  <dc:title>Nulägeskoll januari 2023</dc:title>
  <dcterms:created xsi:type="dcterms:W3CDTF">2024-07-11T13:52:11Z</dcterms:created>
  <dcterms:modified xsi:type="dcterms:W3CDTF">2024-07-11T13:52:11Z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2024-07-11T00:00:00Z</vt:filetime>
  </property>
  <property fmtid="{D5CDD505-2E9C-101B-9397-08002B2CF9AE}" pid="3" name="Creator">
    <vt:lpwstr>Microsoft® PowerPoint® för Microsoft 365</vt:lpwstr>
  </property>
  <property fmtid="{D5CDD505-2E9C-101B-9397-08002B2CF9AE}" pid="4" name="LastSaved">
    <vt:filetime>2024-07-11T00:00:00Z</vt:filetime>
  </property>
  <property fmtid="{D5CDD505-2E9C-101B-9397-08002B2CF9AE}" pid="5" name="Producer">
    <vt:lpwstr>Microsoft® PowerPoint® för Microsoft 365</vt:lpwstr>
  </property>
</Properties>
</file>