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48" r:id="rId4"/>
    <p:sldMasterId id="2147484087" r:id="rId5"/>
    <p:sldMasterId id="2147484076" r:id="rId6"/>
    <p:sldMasterId id="2147484065" r:id="rId7"/>
    <p:sldMasterId id="2147484098" r:id="rId8"/>
  </p:sldMasterIdLst>
  <p:notesMasterIdLst>
    <p:notesMasterId r:id="rId20"/>
  </p:notesMasterIdLst>
  <p:handoutMasterIdLst>
    <p:handoutMasterId r:id="rId21"/>
  </p:handoutMasterIdLst>
  <p:sldIdLst>
    <p:sldId id="973" r:id="rId9"/>
    <p:sldId id="1008" r:id="rId10"/>
    <p:sldId id="1010" r:id="rId11"/>
    <p:sldId id="1012" r:id="rId12"/>
    <p:sldId id="1011" r:id="rId13"/>
    <p:sldId id="1018" r:id="rId14"/>
    <p:sldId id="1013" r:id="rId15"/>
    <p:sldId id="1014" r:id="rId16"/>
    <p:sldId id="1015" r:id="rId17"/>
    <p:sldId id="1016" r:id="rId18"/>
    <p:sldId id="1017" r:id="rId19"/>
  </p:sldIdLst>
  <p:sldSz cx="12192000" cy="6858000"/>
  <p:notesSz cx="6858000" cy="9144000"/>
  <p:embeddedFontLst>
    <p:embeddedFont>
      <p:font typeface="Helsingborg Sans" panose="020B0604020202020204" charset="0"/>
      <p:regular r:id="rId22"/>
      <p:bold r:id="rId23"/>
    </p:embeddedFont>
    <p:embeddedFont>
      <p:font typeface="Helsingborg Sans Light" panose="020B0604020202020204" charset="0"/>
      <p:regular r:id="rId24"/>
    </p:embeddedFont>
    <p:embeddedFont>
      <p:font typeface="Roboto Light" panose="02000000000000000000" pitchFamily="2" charset="0"/>
      <p:regular r:id="rId25"/>
      <p:italic r:id="rId26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B365D"/>
    <a:srgbClr val="002060"/>
    <a:srgbClr val="DFECF8"/>
    <a:srgbClr val="E35205"/>
    <a:srgbClr val="FFDCE4"/>
    <a:srgbClr val="FFEEF3"/>
    <a:srgbClr val="F6F4F0"/>
    <a:srgbClr val="FEFAD3"/>
    <a:srgbClr val="FCF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Mörkt format 1 - Dekorfär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84076" autoAdjust="0"/>
  </p:normalViewPr>
  <p:slideViewPr>
    <p:cSldViewPr snapToGrid="0">
      <p:cViewPr varScale="1">
        <p:scale>
          <a:sx n="40" d="100"/>
          <a:sy n="40" d="100"/>
        </p:scale>
        <p:origin x="60" y="12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81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002144.hbgadm.hbgstad.se\Gemensam\Arbetsmarknadsf&#246;rvaltningen\Support\Gemensam\Controllergruppen\Nyckeltal%20-%20uppdateras%20m&#229;nadsvis\2024\2024%2007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63679540057494"/>
          <c:y val="6.4046579330422126E-2"/>
          <c:w val="0.73328010469279581"/>
          <c:h val="0.67218466687297274"/>
        </c:manualLayout>
      </c:layout>
      <c:lineChart>
        <c:grouping val="standard"/>
        <c:varyColors val="0"/>
        <c:ser>
          <c:idx val="0"/>
          <c:order val="0"/>
          <c:tx>
            <c:strRef>
              <c:f>Arbetslöshet!$C$3</c:f>
              <c:strCache>
                <c:ptCount val="1"/>
                <c:pt idx="0">
                  <c:v>Helsingborg</c:v>
                </c:pt>
              </c:strCache>
            </c:strRef>
          </c:tx>
          <c:spPr>
            <a:ln w="28575" cap="rnd">
              <a:solidFill>
                <a:srgbClr val="000ECE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5787586109162026E-2"/>
                  <c:y val="-6.33673605929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0B-4366-A80D-AC891C4C81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Arbetslöshet!$A$83:$B$95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Arbetslöshet!$D$83:$D$95</c:f>
              <c:numCache>
                <c:formatCode>0.0%</c:formatCode>
                <c:ptCount val="13"/>
                <c:pt idx="0">
                  <c:v>0.1</c:v>
                </c:pt>
                <c:pt idx="1">
                  <c:v>0.10100000000000001</c:v>
                </c:pt>
                <c:pt idx="2">
                  <c:v>0.10199999999999999</c:v>
                </c:pt>
                <c:pt idx="3">
                  <c:v>0.10199999999999999</c:v>
                </c:pt>
                <c:pt idx="4">
                  <c:v>0.104</c:v>
                </c:pt>
                <c:pt idx="5">
                  <c:v>0.107</c:v>
                </c:pt>
                <c:pt idx="6">
                  <c:v>0.109</c:v>
                </c:pt>
                <c:pt idx="7">
                  <c:v>0.111</c:v>
                </c:pt>
                <c:pt idx="8">
                  <c:v>0.11</c:v>
                </c:pt>
                <c:pt idx="9">
                  <c:v>0.107</c:v>
                </c:pt>
                <c:pt idx="10">
                  <c:v>0.106</c:v>
                </c:pt>
                <c:pt idx="11">
                  <c:v>0.109</c:v>
                </c:pt>
                <c:pt idx="12">
                  <c:v>0.111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0B-4366-A80D-AC891C4C81F5}"/>
            </c:ext>
          </c:extLst>
        </c:ser>
        <c:ser>
          <c:idx val="1"/>
          <c:order val="1"/>
          <c:tx>
            <c:strRef>
              <c:f>Arbetslöshet!$E$3</c:f>
              <c:strCache>
                <c:ptCount val="1"/>
                <c:pt idx="0">
                  <c:v>Skåne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2.1050114812215779E-2"/>
                  <c:y val="-4.6085353158502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0B-4366-A80D-AC891C4C81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Arbetslöshet!$A$83:$B$95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Arbetslöshet!$F$83:$F$95</c:f>
              <c:numCache>
                <c:formatCode>0.0%</c:formatCode>
                <c:ptCount val="13"/>
                <c:pt idx="0">
                  <c:v>8.5000000000000006E-2</c:v>
                </c:pt>
                <c:pt idx="1">
                  <c:v>8.5000000000000006E-2</c:v>
                </c:pt>
                <c:pt idx="2">
                  <c:v>8.5000000000000006E-2</c:v>
                </c:pt>
                <c:pt idx="3">
                  <c:v>8.5999999999999993E-2</c:v>
                </c:pt>
                <c:pt idx="4">
                  <c:v>8.6999999999999994E-2</c:v>
                </c:pt>
                <c:pt idx="5">
                  <c:v>0.09</c:v>
                </c:pt>
                <c:pt idx="6">
                  <c:v>0.09</c:v>
                </c:pt>
                <c:pt idx="7">
                  <c:v>9.0999999999999998E-2</c:v>
                </c:pt>
                <c:pt idx="8">
                  <c:v>0.09</c:v>
                </c:pt>
                <c:pt idx="9">
                  <c:v>8.7999999999999995E-2</c:v>
                </c:pt>
                <c:pt idx="10">
                  <c:v>8.6999999999999994E-2</c:v>
                </c:pt>
                <c:pt idx="11">
                  <c:v>8.8999999999999996E-2</c:v>
                </c:pt>
                <c:pt idx="12">
                  <c:v>9.0999999999999998E-2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0B-4366-A80D-AC891C4C81F5}"/>
            </c:ext>
          </c:extLst>
        </c:ser>
        <c:ser>
          <c:idx val="2"/>
          <c:order val="2"/>
          <c:tx>
            <c:strRef>
              <c:f>Arbetslöshet!$G$3</c:f>
              <c:strCache>
                <c:ptCount val="1"/>
                <c:pt idx="0">
                  <c:v> Riket</c:v>
                </c:pt>
              </c:strCache>
            </c:strRef>
          </c:tx>
          <c:spPr>
            <a:ln w="28575" cap="rnd">
              <a:solidFill>
                <a:srgbClr val="00843D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5787586109161835E-2"/>
                  <c:y val="-6.33673605929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0B-4366-A80D-AC891C4C81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Arbetslöshet!$A$83:$B$95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Arbetslöshet!$H$83:$H$95</c:f>
              <c:numCache>
                <c:formatCode>0.0%</c:formatCode>
                <c:ptCount val="13"/>
                <c:pt idx="0">
                  <c:v>6.3E-2</c:v>
                </c:pt>
                <c:pt idx="1">
                  <c:v>6.4000000000000001E-2</c:v>
                </c:pt>
                <c:pt idx="2">
                  <c:v>6.4000000000000001E-2</c:v>
                </c:pt>
                <c:pt idx="3">
                  <c:v>6.4000000000000001E-2</c:v>
                </c:pt>
                <c:pt idx="4">
                  <c:v>6.5000000000000002E-2</c:v>
                </c:pt>
                <c:pt idx="5">
                  <c:v>6.7000000000000004E-2</c:v>
                </c:pt>
                <c:pt idx="6">
                  <c:v>6.8000000000000005E-2</c:v>
                </c:pt>
                <c:pt idx="7">
                  <c:v>6.8832000000000004E-2</c:v>
                </c:pt>
                <c:pt idx="8">
                  <c:v>6.7000000000000004E-2</c:v>
                </c:pt>
                <c:pt idx="9">
                  <c:v>6.6000000000000003E-2</c:v>
                </c:pt>
                <c:pt idx="10">
                  <c:v>6.5000000000000002E-2</c:v>
                </c:pt>
                <c:pt idx="11">
                  <c:v>6.6000000000000003E-2</c:v>
                </c:pt>
                <c:pt idx="12">
                  <c:v>6.8000000000000005E-2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0B-4366-A80D-AC891C4C8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At val="0"/>
        <c:auto val="1"/>
        <c:lblAlgn val="ctr"/>
        <c:lblOffset val="100"/>
        <c:noMultiLvlLbl val="1"/>
      </c:catAx>
      <c:valAx>
        <c:axId val="412053224"/>
        <c:scaling>
          <c:orientation val="minMax"/>
          <c:max val="0.12000000000000001"/>
          <c:min val="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/>
                  <a:t>Procent</a:t>
                </a:r>
              </a:p>
            </c:rich>
          </c:tx>
          <c:layout>
            <c:manualLayout>
              <c:xMode val="edge"/>
              <c:yMode val="edge"/>
              <c:x val="2.6143790849673203E-2"/>
              <c:y val="0.37762037387247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739899518851558"/>
          <c:y val="0.86942105275094617"/>
          <c:w val="0.46834019223147172"/>
          <c:h val="9.0254263235364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Antal individer, nya ärenden</c:v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bistånd'!$H$60:$M$61,'Ekonomiskt bistånd'!$B$48:$H$49)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('Ekonomiskt bistånd'!$H$94:$M$94,'Ekonomiskt bistånd'!$B$91:$H$91)</c:f>
              <c:numCache>
                <c:formatCode>0</c:formatCode>
                <c:ptCount val="13"/>
                <c:pt idx="0">
                  <c:v>210</c:v>
                </c:pt>
                <c:pt idx="1">
                  <c:v>198</c:v>
                </c:pt>
                <c:pt idx="2">
                  <c:v>183</c:v>
                </c:pt>
                <c:pt idx="3">
                  <c:v>242</c:v>
                </c:pt>
                <c:pt idx="4">
                  <c:v>214</c:v>
                </c:pt>
                <c:pt idx="5">
                  <c:v>208</c:v>
                </c:pt>
                <c:pt idx="6" formatCode="General">
                  <c:v>257</c:v>
                </c:pt>
                <c:pt idx="7" formatCode="General">
                  <c:v>216</c:v>
                </c:pt>
                <c:pt idx="8" formatCode="General">
                  <c:v>182</c:v>
                </c:pt>
                <c:pt idx="9" formatCode="General">
                  <c:v>184</c:v>
                </c:pt>
                <c:pt idx="10" formatCode="General">
                  <c:v>205</c:v>
                </c:pt>
                <c:pt idx="11" formatCode="General">
                  <c:v>217</c:v>
                </c:pt>
                <c:pt idx="12" formatCode="General">
                  <c:v>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8-465B-A556-9CA1EC63C1C8}"/>
            </c:ext>
          </c:extLst>
        </c:ser>
        <c:ser>
          <c:idx val="1"/>
          <c:order val="1"/>
          <c:tx>
            <c:v>Antal individer, avslutade ärenden</c:v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bistånd'!$H$60:$M$61,'Ekonomiskt bistånd'!$B$48:$H$49)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('Ekonomiskt bistånd'!$H$95:$M$95,'Ekonomiskt bistånd'!$B$92:$H$92)</c:f>
              <c:numCache>
                <c:formatCode>0</c:formatCode>
                <c:ptCount val="13"/>
                <c:pt idx="0">
                  <c:v>191</c:v>
                </c:pt>
                <c:pt idx="1">
                  <c:v>291</c:v>
                </c:pt>
                <c:pt idx="2">
                  <c:v>224</c:v>
                </c:pt>
                <c:pt idx="3">
                  <c:v>202</c:v>
                </c:pt>
                <c:pt idx="4">
                  <c:v>224</c:v>
                </c:pt>
                <c:pt idx="5">
                  <c:v>213</c:v>
                </c:pt>
                <c:pt idx="6" formatCode="General">
                  <c:v>251</c:v>
                </c:pt>
                <c:pt idx="7" formatCode="General">
                  <c:v>193</c:v>
                </c:pt>
                <c:pt idx="8" formatCode="General">
                  <c:v>172</c:v>
                </c:pt>
                <c:pt idx="9" formatCode="General">
                  <c:v>213</c:v>
                </c:pt>
                <c:pt idx="10" formatCode="General">
                  <c:v>263</c:v>
                </c:pt>
                <c:pt idx="11" formatCode="General">
                  <c:v>222</c:v>
                </c:pt>
                <c:pt idx="12" formatCode="General">
                  <c:v>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A8-465B-A556-9CA1EC63C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285416"/>
        <c:axId val="860289680"/>
      </c:lineChart>
      <c:catAx>
        <c:axId val="860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9680"/>
        <c:crosses val="autoZero"/>
        <c:auto val="1"/>
        <c:lblAlgn val="ctr"/>
        <c:lblOffset val="100"/>
        <c:noMultiLvlLbl val="0"/>
      </c:catAx>
      <c:valAx>
        <c:axId val="8602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0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'Ekonomiskt bistånd'!$A$36</c:f>
              <c:strCache>
                <c:ptCount val="1"/>
                <c:pt idx="0">
                  <c:v>Biståndsindivider 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bistånd'!$H$60:$M$61,'Ekonomiskt bistånd'!$B$48:$H$49)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('Ekonomiskt bistånd'!$H$38:$M$38,'Ekonomiskt bistånd'!$B$37:$H$37)</c:f>
              <c:numCache>
                <c:formatCode>General</c:formatCode>
                <c:ptCount val="13"/>
                <c:pt idx="0">
                  <c:v>2384</c:v>
                </c:pt>
                <c:pt idx="1">
                  <c:v>2333</c:v>
                </c:pt>
                <c:pt idx="2">
                  <c:v>2309</c:v>
                </c:pt>
                <c:pt idx="3">
                  <c:v>2306</c:v>
                </c:pt>
                <c:pt idx="4">
                  <c:v>2330</c:v>
                </c:pt>
                <c:pt idx="5">
                  <c:v>2371</c:v>
                </c:pt>
                <c:pt idx="6">
                  <c:v>2392</c:v>
                </c:pt>
                <c:pt idx="7">
                  <c:v>2359</c:v>
                </c:pt>
                <c:pt idx="8">
                  <c:v>2368</c:v>
                </c:pt>
                <c:pt idx="9">
                  <c:v>2330</c:v>
                </c:pt>
                <c:pt idx="10">
                  <c:v>2186</c:v>
                </c:pt>
                <c:pt idx="11">
                  <c:v>2206</c:v>
                </c:pt>
                <c:pt idx="12">
                  <c:v>2221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2D-4B40-93E6-F31EA2868A63}"/>
            </c:ext>
          </c:extLst>
        </c:ser>
        <c:ser>
          <c:idx val="0"/>
          <c:order val="1"/>
          <c:tx>
            <c:strRef>
              <c:f>'Ekonomiskt bistånd'!$A$42</c:f>
              <c:strCache>
                <c:ptCount val="1"/>
                <c:pt idx="0">
                  <c:v>Invånare med guide</c:v>
                </c:pt>
              </c:strCache>
            </c:strRef>
          </c:tx>
          <c:spPr>
            <a:ln w="28575" cap="rnd">
              <a:solidFill>
                <a:srgbClr val="DA291C"/>
              </a:solidFill>
              <a:round/>
            </a:ln>
            <a:effectLst/>
          </c:spPr>
          <c:marker>
            <c:symbol val="none"/>
          </c:marker>
          <c:cat>
            <c:multiLvlStrRef>
              <c:f>('Ekonomiskt bistånd'!$H$60:$M$61,'Ekonomiskt bistånd'!$B$48:$H$49)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('Ekonomiskt bistånd'!$H$44:$M$44,'Ekonomiskt bistånd'!$B$43:$H$43)</c:f>
              <c:numCache>
                <c:formatCode>0</c:formatCode>
                <c:ptCount val="13"/>
                <c:pt idx="0">
                  <c:v>2573</c:v>
                </c:pt>
                <c:pt idx="1">
                  <c:v>2583</c:v>
                </c:pt>
                <c:pt idx="2" formatCode="General">
                  <c:v>2559</c:v>
                </c:pt>
                <c:pt idx="3">
                  <c:v>2545</c:v>
                </c:pt>
                <c:pt idx="4" formatCode="General">
                  <c:v>2548</c:v>
                </c:pt>
                <c:pt idx="5" formatCode="General">
                  <c:v>2549</c:v>
                </c:pt>
                <c:pt idx="6" formatCode="General">
                  <c:v>2562</c:v>
                </c:pt>
                <c:pt idx="7" formatCode="General">
                  <c:v>2562</c:v>
                </c:pt>
                <c:pt idx="8" formatCode="General">
                  <c:v>2516</c:v>
                </c:pt>
                <c:pt idx="9" formatCode="General">
                  <c:v>2539</c:v>
                </c:pt>
                <c:pt idx="10">
                  <c:v>2513</c:v>
                </c:pt>
                <c:pt idx="11">
                  <c:v>2474</c:v>
                </c:pt>
                <c:pt idx="12" formatCode="General">
                  <c:v>2441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2D-4B40-93E6-F31EA2868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02143"/>
        <c:axId val="48791327"/>
      </c:lineChart>
      <c:catAx>
        <c:axId val="48802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791327"/>
        <c:crosses val="autoZero"/>
        <c:auto val="1"/>
        <c:lblAlgn val="ctr"/>
        <c:lblOffset val="100"/>
        <c:noMultiLvlLbl val="0"/>
      </c:catAx>
      <c:valAx>
        <c:axId val="48791327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8802143"/>
        <c:crosses val="autoZero"/>
        <c:crossBetween val="between"/>
        <c:majorUnit val="1000"/>
        <c:minorUnit val="2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3673323033507"/>
          <c:y val="0.12020888013998247"/>
          <c:w val="0.8651854859918211"/>
          <c:h val="0.64081199733788763"/>
        </c:manualLayout>
      </c:layout>
      <c:lineChart>
        <c:grouping val="standard"/>
        <c:varyColors val="0"/>
        <c:ser>
          <c:idx val="0"/>
          <c:order val="0"/>
          <c:tx>
            <c:strRef>
              <c:f>Vuxenutbildning!$B$3</c:f>
              <c:strCache>
                <c:ptCount val="1"/>
                <c:pt idx="0">
                  <c:v>Gr</c:v>
                </c:pt>
              </c:strCache>
            </c:strRef>
          </c:tx>
          <c:spPr>
            <a:ln w="28575" cap="rnd">
              <a:solidFill>
                <a:srgbClr val="0072CE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juni</c:v>
                </c:pt>
                <c:pt idx="1">
                  <c:v>juli</c:v>
                </c:pt>
                <c:pt idx="2">
                  <c:v>aug</c:v>
                </c:pt>
                <c:pt idx="3">
                  <c:v>sep</c:v>
                </c:pt>
                <c:pt idx="4">
                  <c:v>okt</c:v>
                </c:pt>
                <c:pt idx="5">
                  <c:v>nov</c:v>
                </c:pt>
                <c:pt idx="6">
                  <c:v>dec</c:v>
                </c:pt>
                <c:pt idx="7">
                  <c:v>jan-24</c:v>
                </c:pt>
                <c:pt idx="8">
                  <c:v>feb</c:v>
                </c:pt>
                <c:pt idx="9">
                  <c:v>mars</c:v>
                </c:pt>
                <c:pt idx="10">
                  <c:v>april</c:v>
                </c:pt>
                <c:pt idx="11">
                  <c:v>maj</c:v>
                </c:pt>
                <c:pt idx="12">
                  <c:v>juni</c:v>
                </c:pt>
                <c:pt idx="13">
                  <c:v>julli</c:v>
                </c:pt>
              </c:strCache>
            </c:strRef>
          </c:cat>
          <c:val>
            <c:numRef>
              <c:f>Vuxenutbildning!$C$3:$P$3</c:f>
              <c:numCache>
                <c:formatCode>General</c:formatCode>
                <c:ptCount val="14"/>
                <c:pt idx="0">
                  <c:v>425</c:v>
                </c:pt>
                <c:pt idx="1">
                  <c:v>295</c:v>
                </c:pt>
                <c:pt idx="2">
                  <c:v>462</c:v>
                </c:pt>
                <c:pt idx="3">
                  <c:v>506</c:v>
                </c:pt>
                <c:pt idx="4">
                  <c:v>513</c:v>
                </c:pt>
                <c:pt idx="5">
                  <c:v>513</c:v>
                </c:pt>
                <c:pt idx="6">
                  <c:v>463</c:v>
                </c:pt>
                <c:pt idx="7">
                  <c:v>470</c:v>
                </c:pt>
                <c:pt idx="8">
                  <c:v>528</c:v>
                </c:pt>
                <c:pt idx="9">
                  <c:v>545</c:v>
                </c:pt>
                <c:pt idx="10">
                  <c:v>527</c:v>
                </c:pt>
                <c:pt idx="11">
                  <c:v>487</c:v>
                </c:pt>
                <c:pt idx="12">
                  <c:v>402</c:v>
                </c:pt>
                <c:pt idx="13">
                  <c:v>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C-46FC-98D8-F7CFB05C1CD7}"/>
            </c:ext>
          </c:extLst>
        </c:ser>
        <c:ser>
          <c:idx val="1"/>
          <c:order val="1"/>
          <c:tx>
            <c:strRef>
              <c:f>Vuxenutbildning!$B$4</c:f>
              <c:strCache>
                <c:ptCount val="1"/>
                <c:pt idx="0">
                  <c:v>Gy</c:v>
                </c:pt>
              </c:strCache>
            </c:strRef>
          </c:tx>
          <c:spPr>
            <a:ln w="28575" cap="rnd">
              <a:solidFill>
                <a:srgbClr val="E35205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juni</c:v>
                </c:pt>
                <c:pt idx="1">
                  <c:v>juli</c:v>
                </c:pt>
                <c:pt idx="2">
                  <c:v>aug</c:v>
                </c:pt>
                <c:pt idx="3">
                  <c:v>sep</c:v>
                </c:pt>
                <c:pt idx="4">
                  <c:v>okt</c:v>
                </c:pt>
                <c:pt idx="5">
                  <c:v>nov</c:v>
                </c:pt>
                <c:pt idx="6">
                  <c:v>dec</c:v>
                </c:pt>
                <c:pt idx="7">
                  <c:v>jan-24</c:v>
                </c:pt>
                <c:pt idx="8">
                  <c:v>feb</c:v>
                </c:pt>
                <c:pt idx="9">
                  <c:v>mars</c:v>
                </c:pt>
                <c:pt idx="10">
                  <c:v>april</c:v>
                </c:pt>
                <c:pt idx="11">
                  <c:v>maj</c:v>
                </c:pt>
                <c:pt idx="12">
                  <c:v>juni</c:v>
                </c:pt>
                <c:pt idx="13">
                  <c:v>julli</c:v>
                </c:pt>
              </c:strCache>
            </c:strRef>
          </c:cat>
          <c:val>
            <c:numRef>
              <c:f>Vuxenutbildning!$C$4:$P$4</c:f>
              <c:numCache>
                <c:formatCode>General</c:formatCode>
                <c:ptCount val="14"/>
                <c:pt idx="0">
                  <c:v>1855</c:v>
                </c:pt>
                <c:pt idx="1">
                  <c:v>1522</c:v>
                </c:pt>
                <c:pt idx="2">
                  <c:v>1891</c:v>
                </c:pt>
                <c:pt idx="3">
                  <c:v>1987</c:v>
                </c:pt>
                <c:pt idx="4">
                  <c:v>2212</c:v>
                </c:pt>
                <c:pt idx="5">
                  <c:v>2264</c:v>
                </c:pt>
                <c:pt idx="6">
                  <c:v>2066</c:v>
                </c:pt>
                <c:pt idx="7">
                  <c:v>1994</c:v>
                </c:pt>
                <c:pt idx="8">
                  <c:v>2158</c:v>
                </c:pt>
                <c:pt idx="9">
                  <c:v>2393</c:v>
                </c:pt>
                <c:pt idx="10">
                  <c:v>2225</c:v>
                </c:pt>
                <c:pt idx="11">
                  <c:v>2170</c:v>
                </c:pt>
                <c:pt idx="12">
                  <c:v>1690</c:v>
                </c:pt>
                <c:pt idx="13">
                  <c:v>1559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DC-46FC-98D8-F7CFB05C1CD7}"/>
            </c:ext>
          </c:extLst>
        </c:ser>
        <c:ser>
          <c:idx val="2"/>
          <c:order val="2"/>
          <c:tx>
            <c:strRef>
              <c:f>Vuxenutbildning!$B$5</c:f>
              <c:strCache>
                <c:ptCount val="1"/>
                <c:pt idx="0">
                  <c:v>Sfi</c:v>
                </c:pt>
              </c:strCache>
            </c:strRef>
          </c:tx>
          <c:spPr>
            <a:ln w="28575" cap="rnd">
              <a:solidFill>
                <a:srgbClr val="F0B323"/>
              </a:solidFill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juni</c:v>
                </c:pt>
                <c:pt idx="1">
                  <c:v>juli</c:v>
                </c:pt>
                <c:pt idx="2">
                  <c:v>aug</c:v>
                </c:pt>
                <c:pt idx="3">
                  <c:v>sep</c:v>
                </c:pt>
                <c:pt idx="4">
                  <c:v>okt</c:v>
                </c:pt>
                <c:pt idx="5">
                  <c:v>nov</c:v>
                </c:pt>
                <c:pt idx="6">
                  <c:v>dec</c:v>
                </c:pt>
                <c:pt idx="7">
                  <c:v>jan-24</c:v>
                </c:pt>
                <c:pt idx="8">
                  <c:v>feb</c:v>
                </c:pt>
                <c:pt idx="9">
                  <c:v>mars</c:v>
                </c:pt>
                <c:pt idx="10">
                  <c:v>april</c:v>
                </c:pt>
                <c:pt idx="11">
                  <c:v>maj</c:v>
                </c:pt>
                <c:pt idx="12">
                  <c:v>juni</c:v>
                </c:pt>
                <c:pt idx="13">
                  <c:v>julli</c:v>
                </c:pt>
              </c:strCache>
            </c:strRef>
          </c:cat>
          <c:val>
            <c:numRef>
              <c:f>Vuxenutbildning!$C$5:$P$5</c:f>
              <c:numCache>
                <c:formatCode>General</c:formatCode>
                <c:ptCount val="14"/>
                <c:pt idx="0">
                  <c:v>1020</c:v>
                </c:pt>
                <c:pt idx="1">
                  <c:v>896</c:v>
                </c:pt>
                <c:pt idx="2">
                  <c:v>955</c:v>
                </c:pt>
                <c:pt idx="3">
                  <c:v>993</c:v>
                </c:pt>
                <c:pt idx="4">
                  <c:v>1021</c:v>
                </c:pt>
                <c:pt idx="5">
                  <c:v>1097</c:v>
                </c:pt>
                <c:pt idx="6">
                  <c:v>990</c:v>
                </c:pt>
                <c:pt idx="7">
                  <c:v>1041</c:v>
                </c:pt>
                <c:pt idx="8">
                  <c:v>1099</c:v>
                </c:pt>
                <c:pt idx="9">
                  <c:v>1096</c:v>
                </c:pt>
                <c:pt idx="10">
                  <c:v>1074</c:v>
                </c:pt>
                <c:pt idx="11">
                  <c:v>1072</c:v>
                </c:pt>
                <c:pt idx="12">
                  <c:v>966</c:v>
                </c:pt>
                <c:pt idx="13">
                  <c:v>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DC-46FC-98D8-F7CFB05C1CD7}"/>
            </c:ext>
          </c:extLst>
        </c:ser>
        <c:ser>
          <c:idx val="3"/>
          <c:order val="3"/>
          <c:tx>
            <c:strRef>
              <c:f>Vuxenutbildning!$B$6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BFB3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Vuxenutbildning!$C$2:$P$2</c:f>
              <c:strCache>
                <c:ptCount val="14"/>
                <c:pt idx="0">
                  <c:v>juni</c:v>
                </c:pt>
                <c:pt idx="1">
                  <c:v>juli</c:v>
                </c:pt>
                <c:pt idx="2">
                  <c:v>aug</c:v>
                </c:pt>
                <c:pt idx="3">
                  <c:v>sep</c:v>
                </c:pt>
                <c:pt idx="4">
                  <c:v>okt</c:v>
                </c:pt>
                <c:pt idx="5">
                  <c:v>nov</c:v>
                </c:pt>
                <c:pt idx="6">
                  <c:v>dec</c:v>
                </c:pt>
                <c:pt idx="7">
                  <c:v>jan-24</c:v>
                </c:pt>
                <c:pt idx="8">
                  <c:v>feb</c:v>
                </c:pt>
                <c:pt idx="9">
                  <c:v>mars</c:v>
                </c:pt>
                <c:pt idx="10">
                  <c:v>april</c:v>
                </c:pt>
                <c:pt idx="11">
                  <c:v>maj</c:v>
                </c:pt>
                <c:pt idx="12">
                  <c:v>juni</c:v>
                </c:pt>
                <c:pt idx="13">
                  <c:v>julli</c:v>
                </c:pt>
              </c:strCache>
            </c:strRef>
          </c:cat>
          <c:val>
            <c:numRef>
              <c:f>Vuxenutbildning!$C$6:$P$6</c:f>
              <c:numCache>
                <c:formatCode>General</c:formatCode>
                <c:ptCount val="14"/>
                <c:pt idx="0">
                  <c:v>2909</c:v>
                </c:pt>
                <c:pt idx="1">
                  <c:v>2389</c:v>
                </c:pt>
                <c:pt idx="2">
                  <c:v>2933</c:v>
                </c:pt>
                <c:pt idx="3">
                  <c:v>3146</c:v>
                </c:pt>
                <c:pt idx="4">
                  <c:v>3365</c:v>
                </c:pt>
                <c:pt idx="5">
                  <c:v>3466</c:v>
                </c:pt>
                <c:pt idx="6">
                  <c:v>3124</c:v>
                </c:pt>
                <c:pt idx="7">
                  <c:v>3354</c:v>
                </c:pt>
                <c:pt idx="8">
                  <c:v>3465</c:v>
                </c:pt>
                <c:pt idx="9">
                  <c:v>3622</c:v>
                </c:pt>
                <c:pt idx="10">
                  <c:v>3459</c:v>
                </c:pt>
                <c:pt idx="11">
                  <c:v>3362</c:v>
                </c:pt>
                <c:pt idx="12">
                  <c:v>2717</c:v>
                </c:pt>
                <c:pt idx="13">
                  <c:v>2425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DC-46FC-98D8-F7CFB05C1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50272"/>
        <c:axId val="412053224"/>
      </c:lineChart>
      <c:catAx>
        <c:axId val="41205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3224"/>
        <c:crosses val="autoZero"/>
        <c:auto val="1"/>
        <c:lblAlgn val="ctr"/>
        <c:lblOffset val="100"/>
        <c:noMultiLvlLbl val="1"/>
      </c:catAx>
      <c:valAx>
        <c:axId val="4120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2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25400" cap="flat" cmpd="sng" algn="ctr">
      <a:solidFill>
        <a:srgbClr val="1B365D"/>
      </a:solidFill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438439095680482E-2"/>
          <c:y val="6.9478802704604936E-2"/>
          <c:w val="0.91172997342225404"/>
          <c:h val="0.582135142349718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'Ekonomiskt bistånd'!$A$64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bistånd'!$H$60:$M$61,'Ekonomiskt bistånd'!$B$48:$H$49)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('Ekonomiskt bistånd'!$H$64:$M$64,'Ekonomiskt bistånd'!$B$52:$H$52)</c:f>
              <c:numCache>
                <c:formatCode>0</c:formatCode>
                <c:ptCount val="13"/>
                <c:pt idx="0">
                  <c:v>20</c:v>
                </c:pt>
                <c:pt idx="1">
                  <c:v>25</c:v>
                </c:pt>
                <c:pt idx="2" formatCode="General">
                  <c:v>22</c:v>
                </c:pt>
                <c:pt idx="3">
                  <c:v>27</c:v>
                </c:pt>
                <c:pt idx="4" formatCode="General">
                  <c:v>27</c:v>
                </c:pt>
                <c:pt idx="5" formatCode="General">
                  <c:v>28</c:v>
                </c:pt>
                <c:pt idx="6" formatCode="#,##0">
                  <c:v>37</c:v>
                </c:pt>
                <c:pt idx="7" formatCode="General">
                  <c:v>28</c:v>
                </c:pt>
                <c:pt idx="8" formatCode="General">
                  <c:v>21</c:v>
                </c:pt>
                <c:pt idx="9">
                  <c:v>26</c:v>
                </c:pt>
                <c:pt idx="10">
                  <c:v>28</c:v>
                </c:pt>
                <c:pt idx="11">
                  <c:v>23</c:v>
                </c:pt>
                <c:pt idx="1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45-4B26-947F-7217A6124739}"/>
            </c:ext>
          </c:extLst>
        </c:ser>
        <c:ser>
          <c:idx val="1"/>
          <c:order val="1"/>
          <c:tx>
            <c:strRef>
              <c:f>'Ekonomiskt bistånd'!$A$62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F0B32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bistånd'!$H$60:$M$61,'Ekonomiskt bistånd'!$B$48:$H$49)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('Ekonomiskt bistånd'!$H$62:$M$62,'Ekonomiskt bistånd'!$B$50:$H$50)</c:f>
              <c:numCache>
                <c:formatCode>General</c:formatCode>
                <c:ptCount val="13"/>
                <c:pt idx="0">
                  <c:v>47</c:v>
                </c:pt>
                <c:pt idx="1">
                  <c:v>55</c:v>
                </c:pt>
                <c:pt idx="2">
                  <c:v>60</c:v>
                </c:pt>
                <c:pt idx="3">
                  <c:v>29</c:v>
                </c:pt>
                <c:pt idx="4">
                  <c:v>39</c:v>
                </c:pt>
                <c:pt idx="5">
                  <c:v>50</c:v>
                </c:pt>
                <c:pt idx="6">
                  <c:v>52</c:v>
                </c:pt>
                <c:pt idx="7">
                  <c:v>42</c:v>
                </c:pt>
                <c:pt idx="8">
                  <c:v>39</c:v>
                </c:pt>
                <c:pt idx="9">
                  <c:v>40</c:v>
                </c:pt>
                <c:pt idx="10">
                  <c:v>74</c:v>
                </c:pt>
                <c:pt idx="11">
                  <c:v>52</c:v>
                </c:pt>
                <c:pt idx="1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45-4B26-947F-7217A6124739}"/>
            </c:ext>
          </c:extLst>
        </c:ser>
        <c:ser>
          <c:idx val="2"/>
          <c:order val="2"/>
          <c:tx>
            <c:strRef>
              <c:f>'Ekonomiskt bistånd'!$A$63</c:f>
              <c:strCache>
                <c:ptCount val="1"/>
                <c:pt idx="0">
                  <c:v>Studier 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('Ekonomiskt bistånd'!$H$60:$M$61,'Ekonomiskt bistånd'!$B$48:$H$49)</c:f>
              <c:multiLvlStrCache>
                <c:ptCount val="13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okt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maj</c:v>
                  </c:pt>
                  <c:pt idx="11">
                    <c:v>jun</c:v>
                  </c:pt>
                  <c:pt idx="12">
                    <c:v>jul</c:v>
                  </c:pt>
                </c:lvl>
                <c:lvl>
                  <c:pt idx="0">
                    <c:v>2023</c:v>
                  </c:pt>
                  <c:pt idx="6">
                    <c:v>2024</c:v>
                  </c:pt>
                </c:lvl>
              </c:multiLvlStrCache>
            </c:multiLvlStrRef>
          </c:cat>
          <c:val>
            <c:numRef>
              <c:f>('Ekonomiskt bistånd'!$H$63:$M$63,'Ekonomiskt bistånd'!$B$51:$H$51)</c:f>
              <c:numCache>
                <c:formatCode>General</c:formatCode>
                <c:ptCount val="13"/>
                <c:pt idx="0">
                  <c:v>7</c:v>
                </c:pt>
                <c:pt idx="1">
                  <c:v>21</c:v>
                </c:pt>
                <c:pt idx="2">
                  <c:v>26</c:v>
                </c:pt>
                <c:pt idx="3">
                  <c:v>12</c:v>
                </c:pt>
                <c:pt idx="4">
                  <c:v>24</c:v>
                </c:pt>
                <c:pt idx="5">
                  <c:v>13</c:v>
                </c:pt>
                <c:pt idx="6">
                  <c:v>9</c:v>
                </c:pt>
                <c:pt idx="7">
                  <c:v>10</c:v>
                </c:pt>
                <c:pt idx="8">
                  <c:v>14</c:v>
                </c:pt>
                <c:pt idx="9">
                  <c:v>15</c:v>
                </c:pt>
                <c:pt idx="10">
                  <c:v>8</c:v>
                </c:pt>
                <c:pt idx="11">
                  <c:v>14</c:v>
                </c:pt>
                <c:pt idx="1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45-4B26-947F-7217A6124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119190176"/>
        <c:axId val="1119188928"/>
      </c:barChart>
      <c:catAx>
        <c:axId val="111919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88928"/>
        <c:crosses val="autoZero"/>
        <c:auto val="1"/>
        <c:lblAlgn val="ctr"/>
        <c:lblOffset val="100"/>
        <c:noMultiLvlLbl val="0"/>
      </c:catAx>
      <c:valAx>
        <c:axId val="1119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1919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'Ekonomiskt bistånd'!$B$74:$E$75</c:f>
              <c:multiLvlStrCache>
                <c:ptCount val="4"/>
                <c:lvl>
                  <c:pt idx="0">
                    <c:v>kv</c:v>
                  </c:pt>
                  <c:pt idx="1">
                    <c:v>m</c:v>
                  </c:pt>
                  <c:pt idx="2">
                    <c:v>kv </c:v>
                  </c:pt>
                  <c:pt idx="3">
                    <c:v>m</c:v>
                  </c:pt>
                </c:lvl>
                <c:lvl>
                  <c:pt idx="0">
                    <c:v>inrikes</c:v>
                  </c:pt>
                  <c:pt idx="2">
                    <c:v>utrikes </c:v>
                  </c:pt>
                </c:lvl>
              </c:multiLvlStrCache>
            </c:multiLvlStrRef>
          </c:cat>
          <c:val>
            <c:numRef>
              <c:f>'Ekonomiskt bistånd'!$B$76:$E$76</c:f>
              <c:numCache>
                <c:formatCode>#,##0</c:formatCode>
                <c:ptCount val="4"/>
                <c:pt idx="0">
                  <c:v>122</c:v>
                </c:pt>
                <c:pt idx="1">
                  <c:v>129</c:v>
                </c:pt>
                <c:pt idx="2">
                  <c:v>199</c:v>
                </c:pt>
                <c:pt idx="3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B6-4B3B-A74D-EBCF21D93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4606832"/>
        <c:axId val="914608472"/>
      </c:barChart>
      <c:catAx>
        <c:axId val="91460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8472"/>
        <c:crosses val="autoZero"/>
        <c:auto val="1"/>
        <c:lblAlgn val="ctr"/>
        <c:lblOffset val="100"/>
        <c:noMultiLvlLbl val="0"/>
      </c:catAx>
      <c:valAx>
        <c:axId val="91460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1460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'Ekonomiskt bistånd'!$C$80</c:f>
              <c:strCache>
                <c:ptCount val="1"/>
                <c:pt idx="0">
                  <c:v>Arbete</c:v>
                </c:pt>
              </c:strCache>
            </c:strRef>
          </c:tx>
          <c:spPr>
            <a:solidFill>
              <a:srgbClr val="E3520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bistånd'!$A$81:$A$85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bistånd'!$C$81:$C$85</c:f>
              <c:numCache>
                <c:formatCode>0</c:formatCode>
                <c:ptCount val="5"/>
                <c:pt idx="0">
                  <c:v>77</c:v>
                </c:pt>
                <c:pt idx="1">
                  <c:v>73</c:v>
                </c:pt>
                <c:pt idx="2">
                  <c:v>73</c:v>
                </c:pt>
                <c:pt idx="3">
                  <c:v>54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EC-4474-996F-AA0FFA246A19}"/>
            </c:ext>
          </c:extLst>
        </c:ser>
        <c:ser>
          <c:idx val="2"/>
          <c:order val="1"/>
          <c:tx>
            <c:strRef>
              <c:f>'Ekonomiskt bistånd'!$D$80</c:f>
              <c:strCache>
                <c:ptCount val="1"/>
                <c:pt idx="0">
                  <c:v>Studier</c:v>
                </c:pt>
              </c:strCache>
            </c:strRef>
          </c:tx>
          <c:spPr>
            <a:solidFill>
              <a:srgbClr val="00BF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bistånd'!$A$81:$A$85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bistånd'!$D$81:$D$85</c:f>
              <c:numCache>
                <c:formatCode>0</c:formatCode>
                <c:ptCount val="5"/>
                <c:pt idx="0">
                  <c:v>19</c:v>
                </c:pt>
                <c:pt idx="1">
                  <c:v>21</c:v>
                </c:pt>
                <c:pt idx="2">
                  <c:v>18</c:v>
                </c:pt>
                <c:pt idx="3">
                  <c:v>9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EC-4474-996F-AA0FFA246A19}"/>
            </c:ext>
          </c:extLst>
        </c:ser>
        <c:ser>
          <c:idx val="0"/>
          <c:order val="2"/>
          <c:tx>
            <c:strRef>
              <c:f>'Ekonomiskt bistånd'!$B$80</c:f>
              <c:strCache>
                <c:ptCount val="1"/>
                <c:pt idx="0">
                  <c:v>Annan ersättning</c:v>
                </c:pt>
              </c:strCache>
            </c:strRef>
          </c:tx>
          <c:spPr>
            <a:solidFill>
              <a:srgbClr val="0072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'Ekonomiskt bistånd'!$A$81:$A$85</c:f>
              <c:strCache>
                <c:ptCount val="5"/>
                <c:pt idx="0">
                  <c:v>0-3 mån</c:v>
                </c:pt>
                <c:pt idx="1">
                  <c:v>4-6 mån</c:v>
                </c:pt>
                <c:pt idx="2">
                  <c:v>7-12 mån</c:v>
                </c:pt>
                <c:pt idx="3">
                  <c:v>13-24 mån</c:v>
                </c:pt>
                <c:pt idx="4">
                  <c:v>25+ mån</c:v>
                </c:pt>
              </c:strCache>
            </c:strRef>
          </c:cat>
          <c:val>
            <c:numRef>
              <c:f>'Ekonomiskt bistånd'!$B$81:$B$85</c:f>
              <c:numCache>
                <c:formatCode>0</c:formatCode>
                <c:ptCount val="5"/>
                <c:pt idx="0">
                  <c:v>77</c:v>
                </c:pt>
                <c:pt idx="1">
                  <c:v>23</c:v>
                </c:pt>
                <c:pt idx="2">
                  <c:v>16</c:v>
                </c:pt>
                <c:pt idx="3">
                  <c:v>23</c:v>
                </c:pt>
                <c:pt idx="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EC-4474-996F-AA0FFA246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673816"/>
        <c:axId val="732667584"/>
      </c:barChart>
      <c:catAx>
        <c:axId val="73267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67584"/>
        <c:crosses val="autoZero"/>
        <c:auto val="1"/>
        <c:lblAlgn val="ctr"/>
        <c:lblOffset val="100"/>
        <c:noMultiLvlLbl val="0"/>
      </c:catAx>
      <c:valAx>
        <c:axId val="73266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26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EEF5FB"/>
    </a:solidFill>
    <a:ln w="25400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A907-EAA3-4700-AB73-3FDE7AD6B0F1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34E5F-C909-488A-9CE0-60DFFFFC8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9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CDDA-ECDF-441D-AA30-F627962CB67D}" type="datetimeFigureOut">
              <a:rPr lang="sv-SE" smtClean="0"/>
              <a:t>2024-08-23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5D1D-61DE-406F-8114-F47C63AA31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8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6042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740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2019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752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270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Positiva avslutsorsaker: Arbete, Studier, Annan ersättning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612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563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85D1D-61DE-406F-8114-F47C63AA312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98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E0DEE2-831C-2D92-5DF1-D6D2FC25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1DAEBCF-EC9C-96A0-630A-78C20B7D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2975098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2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3063157-771C-F6C8-7F76-6142B337F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126841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4B3C61-0B6D-F0CA-8C53-C6C8656E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7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80860D-BAC7-D497-A1A7-694C253D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810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D31428F-86E1-0391-F9E2-E1F94088D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C19F31-180F-33B0-2F6D-6FF71076F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1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4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51F795E-1441-1477-A8CA-44A478A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4000" y="54912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15D81A-816A-C5FB-8999-AC305C684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B509AD-924F-09E1-A276-375395E348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29736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1798A76-8860-E7E1-F1DB-4F9F64FA8D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282E32C-4024-D884-E607-059B185C8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0BF057-A8AD-255D-2327-0CFD1E61F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72799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659BF82-4D19-633E-2728-5BD94DADC6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0EC5F-53AD-9C6E-E66F-00464DC4EF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C59C2C8-8516-DC3C-1553-C2F8E4D804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2800" y="5490000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30191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7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6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768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31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8783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örsta 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3885897"/>
            <a:ext cx="9144000" cy="1495794"/>
          </a:xfrm>
        </p:spPr>
        <p:txBody>
          <a:bodyPr lIns="0" tIns="0" rIns="0" bIns="0" anchor="t" anchorCtr="0">
            <a:spAutoFit/>
          </a:bodyPr>
          <a:lstStyle>
            <a:lvl1pPr algn="l">
              <a:defRPr sz="5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254E7E10-B45A-355D-EBF0-E6A28FF142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6004787"/>
            <a:ext cx="9144000" cy="369332"/>
          </a:xfr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66B8D03-7410-7B89-E586-C1405EA89F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51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11734798 w 12192000"/>
              <a:gd name="connsiteY3" fmla="*/ 3429000 h 3429000"/>
              <a:gd name="connsiteX4" fmla="*/ 11734798 w 12192000"/>
              <a:gd name="connsiteY4" fmla="*/ 2972103 h 3429000"/>
              <a:gd name="connsiteX5" fmla="*/ 10823999 w 12192000"/>
              <a:gd name="connsiteY5" fmla="*/ 2972103 h 3429000"/>
              <a:gd name="connsiteX6" fmla="*/ 1082399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11734798" y="3429000"/>
                </a:lnTo>
                <a:lnTo>
                  <a:pt x="11734798" y="2972103"/>
                </a:lnTo>
                <a:lnTo>
                  <a:pt x="10823999" y="2972103"/>
                </a:lnTo>
                <a:lnTo>
                  <a:pt x="10823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lIns="864000" t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ta sid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720000"/>
            <a:ext cx="9144000" cy="2387600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4917EE-8324-E067-11E0-3B843073356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930466-6BA6-F040-59C2-5E800257B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3885897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Skriv text här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2972103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Under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A98754A-6281-725D-A24E-61A3946AD447}"/>
              </a:ext>
            </a:extLst>
          </p:cNvPr>
          <p:cNvSpPr/>
          <p:nvPr/>
        </p:nvSpPr>
        <p:spPr>
          <a:xfrm flipV="1">
            <a:off x="0" y="0"/>
            <a:ext cx="12192000" cy="17235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5EFB33-DC24-F7E8-3018-41DB11FB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222715"/>
            <a:ext cx="9144000" cy="1148442"/>
          </a:xfrm>
        </p:spPr>
        <p:txBody>
          <a:bodyPr lIns="0" tIns="0" rIns="0" bIns="0" anchor="b">
            <a:noAutofit/>
          </a:bodyPr>
          <a:lstStyle>
            <a:lvl1pPr algn="l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8EF7481-0BB0-E9FC-29AC-96BEA349FB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4000" y="2180413"/>
            <a:ext cx="9144000" cy="165523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400" b="1" i="0">
                <a:solidFill>
                  <a:srgbClr val="1A355D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1268116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9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Rubri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10464000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0000"/>
            <a:ext cx="104640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5D5C29B-8D6B-9FE9-87A9-31FCD336E426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Rubrik + innehåll två kolu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754E6-803D-E2B7-1484-3BE9BC673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864000"/>
            <a:ext cx="10515600" cy="553998"/>
          </a:xfrm>
        </p:spPr>
        <p:txBody>
          <a:bodyPr lIns="0" tIns="0" rIns="0" bIns="0" anchor="b" anchorCtr="0">
            <a:spAutoFit/>
          </a:bodyPr>
          <a:lstStyle>
            <a:lvl1pPr>
              <a:defRPr sz="4000">
                <a:solidFill>
                  <a:srgbClr val="1A355D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700EFE7-4E7C-FBC2-CE68-501C22FB892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64000" y="1440000"/>
            <a:ext cx="5156200" cy="3367616"/>
          </a:xfrm>
        </p:spPr>
        <p:txBody>
          <a:bodyPr lIns="0" tIns="32400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1A355D"/>
                </a:solidFill>
                <a:latin typeface="+mn-lt"/>
              </a:defRPr>
            </a:lvl1pPr>
            <a:lvl2pPr marL="609585" indent="0"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2FBDAC-9D04-75A7-EA94-92ED7AFBD528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4A36A99-13BE-93FD-5BA3-10CCED865B3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23400" y="1440000"/>
            <a:ext cx="5156200" cy="3367616"/>
          </a:xfrm>
        </p:spPr>
        <p:txBody>
          <a:bodyPr lIns="0" tIns="324000" rIns="0"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1pPr>
            <a:lvl2pPr marL="609585" indent="0">
              <a:spcBef>
                <a:spcPts val="0"/>
              </a:spcBef>
              <a:buNone/>
              <a:defRPr sz="1800">
                <a:solidFill>
                  <a:srgbClr val="1A355D"/>
                </a:solidFill>
                <a:latin typeface="+mn-lt"/>
              </a:defRPr>
            </a:lvl2pPr>
            <a:lvl3pPr marL="1219170" indent="0">
              <a:buNone/>
              <a:defRPr sz="1600">
                <a:solidFill>
                  <a:srgbClr val="1A355D"/>
                </a:solidFill>
                <a:latin typeface="+mn-lt"/>
              </a:defRPr>
            </a:lvl3pPr>
            <a:lvl4pPr marL="1828755" indent="0">
              <a:buNone/>
              <a:defRPr sz="1400">
                <a:solidFill>
                  <a:srgbClr val="1A355D"/>
                </a:solidFill>
                <a:latin typeface="+mn-lt"/>
              </a:defRPr>
            </a:lvl4pPr>
            <a:lvl5pPr marL="2438339" indent="0">
              <a:buNone/>
              <a:defRPr sz="1200">
                <a:solidFill>
                  <a:srgbClr val="1A355D"/>
                </a:solidFill>
                <a:latin typeface="+mn-lt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sv-SE" dirty="0"/>
              <a:t>Skriv text här eller klicka på ikonen för att lägga till innehåll</a:t>
            </a:r>
          </a:p>
          <a:p>
            <a:pPr lvl="1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F78AD4-35D4-E8D7-C95C-0A7F7313D40B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6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ext + bild utan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57E195-7498-351F-5F44-85EF8461A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83241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+ bild med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D9A9EE2-89C7-5564-79CC-FDA84C2C4E66}"/>
              </a:ext>
            </a:extLst>
          </p:cNvPr>
          <p:cNvSpPr/>
          <p:nvPr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515C1179-A03E-1178-4EBA-435E3164B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946000"/>
          </a:xfrm>
          <a:custGeom>
            <a:avLst/>
            <a:gdLst>
              <a:gd name="connsiteX0" fmla="*/ 0 w 6096000"/>
              <a:gd name="connsiteY0" fmla="*/ 0 h 5946000"/>
              <a:gd name="connsiteX1" fmla="*/ 6096000 w 6096000"/>
              <a:gd name="connsiteY1" fmla="*/ 0 h 5946000"/>
              <a:gd name="connsiteX2" fmla="*/ 6096000 w 6096000"/>
              <a:gd name="connsiteY2" fmla="*/ 5946000 h 5946000"/>
              <a:gd name="connsiteX3" fmla="*/ 5638799 w 6096000"/>
              <a:gd name="connsiteY3" fmla="*/ 5946000 h 5946000"/>
              <a:gd name="connsiteX4" fmla="*/ 5638799 w 6096000"/>
              <a:gd name="connsiteY4" fmla="*/ 5489999 h 5946000"/>
              <a:gd name="connsiteX5" fmla="*/ 4728000 w 6096000"/>
              <a:gd name="connsiteY5" fmla="*/ 5489999 h 5946000"/>
              <a:gd name="connsiteX6" fmla="*/ 4728000 w 6096000"/>
              <a:gd name="connsiteY6" fmla="*/ 5946000 h 5946000"/>
              <a:gd name="connsiteX7" fmla="*/ 0 w 6096000"/>
              <a:gd name="connsiteY7" fmla="*/ 5946000 h 59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946000">
                <a:moveTo>
                  <a:pt x="0" y="0"/>
                </a:moveTo>
                <a:lnTo>
                  <a:pt x="6096000" y="0"/>
                </a:lnTo>
                <a:lnTo>
                  <a:pt x="6096000" y="5946000"/>
                </a:lnTo>
                <a:lnTo>
                  <a:pt x="5638799" y="5946000"/>
                </a:lnTo>
                <a:lnTo>
                  <a:pt x="5638799" y="5489999"/>
                </a:lnTo>
                <a:lnTo>
                  <a:pt x="4728000" y="5489999"/>
                </a:lnTo>
                <a:lnTo>
                  <a:pt x="4728000" y="5946000"/>
                </a:lnTo>
                <a:lnTo>
                  <a:pt x="0" y="5946000"/>
                </a:lnTo>
                <a:close/>
              </a:path>
            </a:pathLst>
          </a:custGeom>
        </p:spPr>
        <p:txBody>
          <a:bodyPr wrap="square" lIns="504000" tIns="828000" rIns="360000">
            <a:no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3908D6E-1D2E-6EE8-4602-EE1BC2B95424}"/>
              </a:ext>
            </a:extLst>
          </p:cNvPr>
          <p:cNvSpPr/>
          <p:nvPr userDrawn="1"/>
        </p:nvSpPr>
        <p:spPr>
          <a:xfrm>
            <a:off x="0" y="5946000"/>
            <a:ext cx="12192000" cy="91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9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Rubrik, text ljus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rgbClr val="1A355D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rgbClr val="1A355D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rgbClr val="762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A87B22-DE9F-9B10-1F07-FA1B488CB886}"/>
              </a:ext>
            </a:extLst>
          </p:cNvPr>
          <p:cNvSpPr/>
          <p:nvPr userDrawn="1"/>
        </p:nvSpPr>
        <p:spPr>
          <a:xfrm>
            <a:off x="11281200" y="0"/>
            <a:ext cx="910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0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Rubrik, text mörk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7041736-EA0B-5FDC-A6F8-37BE935EBA9C}"/>
              </a:ext>
            </a:extLst>
          </p:cNvPr>
          <p:cNvSpPr/>
          <p:nvPr/>
        </p:nvSpPr>
        <p:spPr>
          <a:xfrm flipH="1">
            <a:off x="0" y="0"/>
            <a:ext cx="11279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BD8FFB0-3ACD-1827-E72F-EBFA108B5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9576883" cy="553998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AC342BE6-2CF0-1FA7-CD08-E560475C07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444103"/>
            <a:ext cx="9576883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3D81F-7C9E-0DB4-3DA1-84AED02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999" y="5489999"/>
            <a:ext cx="910799" cy="9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3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höger-bild utan log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35A1799-D67C-D435-3AC2-EACAA8720E22}"/>
              </a:ext>
            </a:extLst>
          </p:cNvPr>
          <p:cNvSpPr/>
          <p:nvPr userDrawn="1"/>
        </p:nvSpPr>
        <p:spPr>
          <a:xfrm>
            <a:off x="-319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9E47F590-95F4-1290-7EB7-C1B70095B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4000" y="864000"/>
            <a:ext cx="4419200" cy="11079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5468362E-B706-B3B3-2631-1358105F4D0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4000" y="1971996"/>
            <a:ext cx="4419200" cy="604163"/>
          </a:xfrm>
        </p:spPr>
        <p:txBody>
          <a:bodyPr wrap="square" lIns="0" tIns="32400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6F0220BF-F9A4-FA47-BBD9-EA6C146DF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 lIns="504000" tIns="828000" rIns="360000"/>
          <a:lstStyle>
            <a:lvl1pPr marL="0" indent="0">
              <a:buNone/>
              <a:defRPr sz="4267" baseline="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8406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84781" y="1122364"/>
            <a:ext cx="9341908" cy="22193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84781" y="3476626"/>
            <a:ext cx="9341908" cy="1781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401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130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8639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4" r:id="rId5"/>
    <p:sldLayoutId id="2147484055" r:id="rId6"/>
    <p:sldLayoutId id="2147484056" r:id="rId7"/>
    <p:sldLayoutId id="2147484062" r:id="rId8"/>
    <p:sldLayoutId id="2147484063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21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01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27AE57-7001-3811-E8A4-8783AB7A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364997-53F8-A81E-607F-AC9E5916F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46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spcAft>
          <a:spcPts val="120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4"/>
          <p:cNvSpPr txBox="1"/>
          <p:nvPr/>
        </p:nvSpPr>
        <p:spPr>
          <a:xfrm>
            <a:off x="1484780" y="612981"/>
            <a:ext cx="5280587" cy="55457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sv-SE" sz="1050" b="0" i="0" u="none" kern="100" cap="all" spc="80" baseline="0" noProof="0" dirty="0">
                <a:solidFill>
                  <a:schemeClr val="tx1"/>
                </a:solidFill>
                <a:latin typeface="Arial"/>
                <a:cs typeface="Arial"/>
              </a:rPr>
              <a:t>Arbetsmarknadsförvaltningen</a:t>
            </a:r>
          </a:p>
        </p:txBody>
      </p:sp>
      <p:pic>
        <p:nvPicPr>
          <p:cNvPr id="21" name="Bildobjekt 20" descr="HBG_logo_liggande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7" y="235973"/>
            <a:ext cx="2482947" cy="527170"/>
          </a:xfrm>
          <a:prstGeom prst="rect">
            <a:avLst/>
          </a:prstGeom>
        </p:spPr>
      </p:pic>
      <p:sp>
        <p:nvSpPr>
          <p:cNvPr id="23" name="Rektangel 22"/>
          <p:cNvSpPr/>
          <p:nvPr/>
        </p:nvSpPr>
        <p:spPr>
          <a:xfrm>
            <a:off x="-2239" y="1"/>
            <a:ext cx="330200" cy="1371600"/>
          </a:xfrm>
          <a:prstGeom prst="rect">
            <a:avLst/>
          </a:prstGeom>
          <a:solidFill>
            <a:srgbClr val="C736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-4476" y="1371600"/>
            <a:ext cx="330200" cy="1371600"/>
          </a:xfrm>
          <a:prstGeom prst="rect">
            <a:avLst/>
          </a:prstGeom>
          <a:solidFill>
            <a:srgbClr val="5C0C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-4476" y="2743199"/>
            <a:ext cx="330200" cy="1371600"/>
          </a:xfrm>
          <a:prstGeom prst="rect">
            <a:avLst/>
          </a:prstGeom>
          <a:solidFill>
            <a:srgbClr val="9634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-4476" y="4114798"/>
            <a:ext cx="330200" cy="1371600"/>
          </a:xfrm>
          <a:prstGeom prst="rect">
            <a:avLst/>
          </a:prstGeom>
          <a:solidFill>
            <a:srgbClr val="6600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-4476" y="5486399"/>
            <a:ext cx="330200" cy="1371600"/>
          </a:xfrm>
          <a:prstGeom prst="rect">
            <a:avLst/>
          </a:prstGeom>
          <a:solidFill>
            <a:srgbClr val="930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07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885897"/>
            <a:ext cx="9296000" cy="747897"/>
          </a:xfrm>
        </p:spPr>
        <p:txBody>
          <a:bodyPr/>
          <a:lstStyle/>
          <a:p>
            <a:r>
              <a:rPr lang="sv-SE" dirty="0"/>
              <a:t>Månadsstatistik juli 2024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Arbetsmarknadsförvaltningen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5378CF6-4756-4C72-774E-D73611539D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22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Nämndens mål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716556"/>
              </p:ext>
            </p:extLst>
          </p:nvPr>
        </p:nvGraphicFramePr>
        <p:xfrm>
          <a:off x="864000" y="1989406"/>
          <a:ext cx="10880325" cy="2327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50424">
                  <a:extLst>
                    <a:ext uri="{9D8B030D-6E8A-4147-A177-3AD203B41FA5}">
                      <a16:colId xmlns:a16="http://schemas.microsoft.com/office/drawing/2014/main" val="1889669694"/>
                    </a:ext>
                  </a:extLst>
                </a:gridCol>
                <a:gridCol w="2086176">
                  <a:extLst>
                    <a:ext uri="{9D8B030D-6E8A-4147-A177-3AD203B41FA5}">
                      <a16:colId xmlns:a16="http://schemas.microsoft.com/office/drawing/2014/main" val="1851871940"/>
                    </a:ext>
                  </a:extLst>
                </a:gridCol>
                <a:gridCol w="1525784">
                  <a:extLst>
                    <a:ext uri="{9D8B030D-6E8A-4147-A177-3AD203B41FA5}">
                      <a16:colId xmlns:a16="http://schemas.microsoft.com/office/drawing/2014/main" val="3938996643"/>
                    </a:ext>
                  </a:extLst>
                </a:gridCol>
                <a:gridCol w="1583176">
                  <a:extLst>
                    <a:ext uri="{9D8B030D-6E8A-4147-A177-3AD203B41FA5}">
                      <a16:colId xmlns:a16="http://schemas.microsoft.com/office/drawing/2014/main" val="3069490524"/>
                    </a:ext>
                  </a:extLst>
                </a:gridCol>
                <a:gridCol w="2028785">
                  <a:extLst>
                    <a:ext uri="{9D8B030D-6E8A-4147-A177-3AD203B41FA5}">
                      <a16:colId xmlns:a16="http://schemas.microsoft.com/office/drawing/2014/main" val="591229695"/>
                    </a:ext>
                  </a:extLst>
                </a:gridCol>
                <a:gridCol w="1805980">
                  <a:extLst>
                    <a:ext uri="{9D8B030D-6E8A-4147-A177-3AD203B41FA5}">
                      <a16:colId xmlns:a16="http://schemas.microsoft.com/office/drawing/2014/main" val="4153905318"/>
                    </a:ext>
                  </a:extLst>
                </a:gridCol>
              </a:tblGrid>
              <a:tr h="501297"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Invånare som fullföljt yrkesutbildningsinsatser 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Avslutade individer till studier </a:t>
                      </a:r>
                      <a:r>
                        <a:rPr lang="sv-SE" sz="2000" b="0" i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(ack. från jan 2024)</a:t>
                      </a:r>
                      <a:endParaRPr lang="sv-SE" sz="2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4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av befolkning, 18-64 år, som erhållit ekonomiskt bistånd</a:t>
                      </a:r>
                      <a:endParaRPr lang="sv-SE" sz="2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50424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8416675"/>
                  </a:ext>
                </a:extLst>
              </a:tr>
              <a:tr h="569568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 2026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8259884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2A960097-8397-62AD-2BEF-7D613D02D208}"/>
              </a:ext>
            </a:extLst>
          </p:cNvPr>
          <p:cNvSpPr txBox="1"/>
          <p:nvPr/>
        </p:nvSpPr>
        <p:spPr>
          <a:xfrm>
            <a:off x="7852410" y="4477190"/>
            <a:ext cx="4446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rgbClr val="000000"/>
                </a:solidFill>
              </a:rPr>
              <a:t>Antal biståndsmottagare juli: 2 221 (+15)</a:t>
            </a:r>
          </a:p>
          <a:p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5037" y="3451860"/>
            <a:ext cx="1437819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sz="1400" dirty="0" err="1">
                <a:solidFill>
                  <a:srgbClr val="000000"/>
                </a:solidFill>
                <a:latin typeface="Helsingborg Sans Light"/>
                <a:cs typeface="Helsingborg Sans Light"/>
              </a:rPr>
              <a:t>Utrikes</a:t>
            </a:r>
            <a:r>
              <a:rPr sz="1400" spc="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9" dirty="0">
                <a:solidFill>
                  <a:srgbClr val="000000"/>
                </a:solidFill>
                <a:latin typeface="Helsingborg Sans Light"/>
                <a:cs typeface="Helsingborg Sans Light"/>
              </a:rPr>
              <a:t>födda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7" name="object 138"/>
          <p:cNvSpPr txBox="1"/>
          <p:nvPr/>
        </p:nvSpPr>
        <p:spPr>
          <a:xfrm>
            <a:off x="925037" y="4736615"/>
            <a:ext cx="3063931" cy="921378"/>
          </a:xfrm>
          <a:prstGeom prst="rect">
            <a:avLst/>
          </a:prstGeom>
        </p:spPr>
        <p:txBody>
          <a:bodyPr vert="horz" wrap="square" lIns="0" tIns="47216" rIns="0" bIns="0" rtlCol="0">
            <a:spAutoFit/>
          </a:bodyPr>
          <a:lstStyle/>
          <a:p>
            <a:pPr marL="11516">
              <a:spcBef>
                <a:spcPts val="371"/>
              </a:spcBef>
            </a:pPr>
            <a:r>
              <a:rPr sz="816" b="1" u="sng" spc="-9" dirty="0">
                <a:solidFill>
                  <a:srgbClr val="009448"/>
                </a:solidFill>
                <a:uFill>
                  <a:solidFill>
                    <a:srgbClr val="009448"/>
                  </a:solidFill>
                </a:uFill>
                <a:latin typeface="Helsingborg Sans"/>
                <a:cs typeface="Helsingborg Sans"/>
              </a:rPr>
              <a:t>Notis!</a:t>
            </a:r>
            <a:endParaRPr sz="816" dirty="0">
              <a:latin typeface="Helsingborg Sans"/>
              <a:cs typeface="Helsingborg Sans"/>
            </a:endParaRPr>
          </a:p>
          <a:p>
            <a:pPr marL="11516" marR="55853">
              <a:spcBef>
                <a:spcPts val="222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anledning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pensionsåldern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Sverige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utökats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årsskiftet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2023,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utökar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också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Arbetsförmedlingen</a:t>
            </a:r>
            <a:r>
              <a:rPr sz="635" spc="45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åldersurvalet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50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månadsstatistiken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14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beräkningarna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andel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inskrivna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arbetslösa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Detta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innebär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åldersspannet,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från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och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med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publiceringen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av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månadsstatistik</a:t>
            </a:r>
            <a:r>
              <a:rPr sz="635" spc="32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för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januari</a:t>
            </a:r>
            <a:r>
              <a:rPr sz="635" spc="36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18" dirty="0">
                <a:solidFill>
                  <a:srgbClr val="231F20"/>
                </a:solidFill>
                <a:latin typeface="Roboto Light"/>
                <a:cs typeface="Roboto Light"/>
              </a:rPr>
              <a:t>2023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(vilket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sker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den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14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februari),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16–65</a:t>
            </a:r>
            <a:r>
              <a:rPr sz="635" spc="18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23" dirty="0">
                <a:solidFill>
                  <a:srgbClr val="231F20"/>
                </a:solidFill>
                <a:latin typeface="Roboto Light"/>
                <a:cs typeface="Roboto Light"/>
              </a:rPr>
              <a:t>år.</a:t>
            </a:r>
            <a:endParaRPr sz="635" dirty="0">
              <a:latin typeface="Roboto Light"/>
              <a:cs typeface="Roboto Light"/>
            </a:endParaRPr>
          </a:p>
          <a:p>
            <a:pPr marL="11516" marR="4607">
              <a:spcBef>
                <a:spcPts val="258"/>
              </a:spcBef>
            </a:pP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Observera</a:t>
            </a:r>
            <a:r>
              <a:rPr sz="635" spc="9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att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vid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jämförelser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ett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eller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flera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bakåt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i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tiden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är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åldersspannet</a:t>
            </a:r>
            <a:r>
              <a:rPr sz="635" spc="45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fortfarande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16–64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år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eftersom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dessa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uppgifter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baseras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på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redan</a:t>
            </a:r>
            <a:r>
              <a:rPr sz="635" spc="27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dirty="0">
                <a:solidFill>
                  <a:srgbClr val="231F20"/>
                </a:solidFill>
                <a:latin typeface="Roboto Light"/>
                <a:cs typeface="Roboto Light"/>
              </a:rPr>
              <a:t>publicerad</a:t>
            </a:r>
            <a:r>
              <a:rPr sz="635" spc="23" dirty="0">
                <a:solidFill>
                  <a:srgbClr val="231F20"/>
                </a:solidFill>
                <a:latin typeface="Roboto Light"/>
                <a:cs typeface="Roboto Light"/>
              </a:rPr>
              <a:t> </a:t>
            </a:r>
            <a:r>
              <a:rPr sz="635" spc="-9" dirty="0">
                <a:solidFill>
                  <a:srgbClr val="231F20"/>
                </a:solidFill>
                <a:latin typeface="Roboto Light"/>
                <a:cs typeface="Roboto Light"/>
              </a:rPr>
              <a:t>statistik.</a:t>
            </a:r>
            <a:endParaRPr sz="635" dirty="0">
              <a:latin typeface="Roboto Light"/>
              <a:cs typeface="Roboto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59340" y="1957531"/>
            <a:ext cx="3585882" cy="42520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lnSpc>
                <a:spcPts val="1070"/>
              </a:lnSpc>
              <a:spcBef>
                <a:spcPts val="91"/>
              </a:spcBef>
            </a:pPr>
            <a:r>
              <a:rPr sz="1400" b="1" spc="-9" dirty="0" err="1">
                <a:solidFill>
                  <a:srgbClr val="000000"/>
                </a:solidFill>
                <a:latin typeface="Helsingborg Sans"/>
                <a:cs typeface="Helsingborg Sans"/>
              </a:rPr>
              <a:t>Arbetslöshe</a:t>
            </a:r>
            <a:r>
              <a:rPr lang="sv-SE" sz="1400" b="1" spc="-9" dirty="0">
                <a:solidFill>
                  <a:srgbClr val="000000"/>
                </a:solidFill>
                <a:latin typeface="Helsingborg Sans"/>
                <a:cs typeface="Helsingborg Sans"/>
              </a:rPr>
              <a:t>t</a:t>
            </a:r>
            <a:br>
              <a:rPr lang="sv-SE" sz="1400" b="1" spc="-9" dirty="0">
                <a:solidFill>
                  <a:srgbClr val="000000"/>
                </a:solidFill>
                <a:latin typeface="Helsingborg Sans"/>
                <a:cs typeface="Helsingborg Sans"/>
              </a:rPr>
            </a:br>
            <a:endParaRPr sz="1400" dirty="0">
              <a:solidFill>
                <a:srgbClr val="000000"/>
              </a:solidFill>
              <a:latin typeface="Helsingborg Sans"/>
              <a:cs typeface="Helsingborg Sans"/>
            </a:endParaRPr>
          </a:p>
          <a:p>
            <a:pPr marL="11516" algn="ctr">
              <a:lnSpc>
                <a:spcPts val="852"/>
              </a:lnSpc>
            </a:pP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16–6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5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år,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lang="sv-SE"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juli</a:t>
            </a:r>
            <a:r>
              <a:rPr sz="1400" spc="27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3</a:t>
            </a:r>
            <a:r>
              <a:rPr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–</a:t>
            </a: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juli</a:t>
            </a:r>
            <a:r>
              <a:rPr sz="1400" spc="32" dirty="0">
                <a:solidFill>
                  <a:srgbClr val="000000"/>
                </a:solidFill>
                <a:latin typeface="Helsingborg Sans Light"/>
                <a:cs typeface="Helsingborg Sans Light"/>
              </a:rPr>
              <a:t> </a:t>
            </a:r>
            <a:r>
              <a:rPr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202</a:t>
            </a:r>
            <a:r>
              <a:rPr lang="sv-SE" sz="1400" spc="-18" dirty="0">
                <a:solidFill>
                  <a:srgbClr val="000000"/>
                </a:solidFill>
                <a:latin typeface="Helsingborg Sans Light"/>
                <a:cs typeface="Helsingborg Sans Light"/>
              </a:rPr>
              <a:t>4</a:t>
            </a:r>
            <a:endParaRPr sz="1400" dirty="0">
              <a:solidFill>
                <a:srgbClr val="000000"/>
              </a:solidFill>
              <a:latin typeface="Helsingborg Sans Light"/>
              <a:cs typeface="Helsingborg Sans Light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87789" y="2067933"/>
            <a:ext cx="3978433" cy="15269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ts val="970"/>
              </a:lnSpc>
            </a:pPr>
            <a:r>
              <a:rPr lang="sv-SE" sz="1400" dirty="0">
                <a:solidFill>
                  <a:srgbClr val="000000"/>
                </a:solidFill>
                <a:latin typeface="Helsingborg Sans Light"/>
                <a:cs typeface="Helsingborg Sans Light"/>
              </a:rPr>
              <a:t>Arbetslöshet i Helsingborg juli 2024</a:t>
            </a:r>
          </a:p>
        </p:txBody>
      </p:sp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CA732D42-C975-B288-F6AD-F2213F00E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540668"/>
              </p:ext>
            </p:extLst>
          </p:nvPr>
        </p:nvGraphicFramePr>
        <p:xfrm>
          <a:off x="887788" y="2254962"/>
          <a:ext cx="3886201" cy="571500"/>
        </p:xfrm>
        <a:graphic>
          <a:graphicData uri="http://schemas.openxmlformats.org/drawingml/2006/table">
            <a:tbl>
              <a:tblPr/>
              <a:tblGrid>
                <a:gridCol w="761378">
                  <a:extLst>
                    <a:ext uri="{9D8B030D-6E8A-4147-A177-3AD203B41FA5}">
                      <a16:colId xmlns:a16="http://schemas.microsoft.com/office/drawing/2014/main" val="984021977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933642721"/>
                    </a:ext>
                  </a:extLst>
                </a:gridCol>
                <a:gridCol w="1170619">
                  <a:extLst>
                    <a:ext uri="{9D8B030D-6E8A-4147-A177-3AD203B41FA5}">
                      <a16:colId xmlns:a16="http://schemas.microsoft.com/office/drawing/2014/main" val="1495433866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391246885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1837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(+2,2)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0456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11,3% 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(+0,7)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5792871"/>
                  </a:ext>
                </a:extLst>
              </a:tr>
            </a:tbl>
          </a:graphicData>
        </a:graphic>
      </p:graphicFrame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5B4A2384-754C-7AC3-2F99-BFE5D3E00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942258"/>
              </p:ext>
            </p:extLst>
          </p:nvPr>
        </p:nvGraphicFramePr>
        <p:xfrm>
          <a:off x="887788" y="3638889"/>
          <a:ext cx="3886201" cy="571500"/>
        </p:xfrm>
        <a:graphic>
          <a:graphicData uri="http://schemas.openxmlformats.org/drawingml/2006/table">
            <a:tbl>
              <a:tblPr/>
              <a:tblGrid>
                <a:gridCol w="761378">
                  <a:extLst>
                    <a:ext uri="{9D8B030D-6E8A-4147-A177-3AD203B41FA5}">
                      <a16:colId xmlns:a16="http://schemas.microsoft.com/office/drawing/2014/main" val="2137930763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1756699445"/>
                    </a:ext>
                  </a:extLst>
                </a:gridCol>
                <a:gridCol w="1170619">
                  <a:extLst>
                    <a:ext uri="{9D8B030D-6E8A-4147-A177-3AD203B41FA5}">
                      <a16:colId xmlns:a16="http://schemas.microsoft.com/office/drawing/2014/main" val="102794252"/>
                    </a:ext>
                  </a:extLst>
                </a:gridCol>
                <a:gridCol w="977102">
                  <a:extLst>
                    <a:ext uri="{9D8B030D-6E8A-4147-A177-3AD203B41FA5}">
                      <a16:colId xmlns:a16="http://schemas.microsoft.com/office/drawing/2014/main" val="413913785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Män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Samtliga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2385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18-24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(+3,5)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(+2,3)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625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16-65 år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(+0,3)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19,4%</a:t>
                      </a:r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(+2,4)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21,4%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(+1,5)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432666"/>
                  </a:ext>
                </a:extLst>
              </a:tr>
            </a:tbl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071693"/>
              </p:ext>
            </p:extLst>
          </p:nvPr>
        </p:nvGraphicFramePr>
        <p:xfrm>
          <a:off x="6138992" y="2536251"/>
          <a:ext cx="4826577" cy="2204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373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864000"/>
            <a:ext cx="10464000" cy="553998"/>
          </a:xfrm>
        </p:spPr>
        <p:txBody>
          <a:bodyPr/>
          <a:lstStyle/>
          <a:p>
            <a:r>
              <a:rPr lang="sv-SE" dirty="0"/>
              <a:t>Flöde, individer i nya och avslutade ärenden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140396"/>
              </p:ext>
            </p:extLst>
          </p:nvPr>
        </p:nvGraphicFramePr>
        <p:xfrm>
          <a:off x="864000" y="2044800"/>
          <a:ext cx="7174005" cy="3058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707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Biståndsindivider och invånare med guide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D7B1C2-0B81-C72A-647A-59711558E3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682272"/>
              </p:ext>
            </p:extLst>
          </p:nvPr>
        </p:nvGraphicFramePr>
        <p:xfrm>
          <a:off x="1700086" y="1995855"/>
          <a:ext cx="7787631" cy="3354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573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DFFD4E-5D47-4551-5AED-0AEDD0B00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Antal elever per skolform och totalt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10F0068-0357-3A9E-D1DF-22F8904416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5793665"/>
              </p:ext>
            </p:extLst>
          </p:nvPr>
        </p:nvGraphicFramePr>
        <p:xfrm>
          <a:off x="863999" y="1699491"/>
          <a:ext cx="8834183" cy="3823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575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endParaRPr lang="sv-SE" sz="2000" b="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F883F36-4571-AD94-7AE8-9E30FFE93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356626"/>
              </p:ext>
            </p:extLst>
          </p:nvPr>
        </p:nvGraphicFramePr>
        <p:xfrm>
          <a:off x="864000" y="2037600"/>
          <a:ext cx="7891200" cy="3045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214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587001"/>
            <a:ext cx="10464000" cy="830997"/>
          </a:xfrm>
        </p:spPr>
        <p:txBody>
          <a:bodyPr/>
          <a:lstStyle/>
          <a:p>
            <a:r>
              <a:rPr lang="sv-SE" dirty="0"/>
              <a:t>Avslutade individer, positiva avslutsorsaker</a:t>
            </a:r>
            <a:br>
              <a:rPr lang="sv-SE" dirty="0"/>
            </a:br>
            <a:r>
              <a:rPr lang="sv-SE" sz="2000" b="0" dirty="0"/>
              <a:t>ackumuleras under året, jan-jul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1275080"/>
              </p:ext>
            </p:extLst>
          </p:nvPr>
        </p:nvGraphicFramePr>
        <p:xfrm>
          <a:off x="864000" y="2116801"/>
          <a:ext cx="8128800" cy="3021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746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304373"/>
            <a:ext cx="10464000" cy="1384995"/>
          </a:xfrm>
        </p:spPr>
        <p:txBody>
          <a:bodyPr/>
          <a:lstStyle/>
          <a:p>
            <a:r>
              <a:rPr lang="sv-SE" dirty="0"/>
              <a:t>Avslutade individer, positiva avslutsorsaker, </a:t>
            </a:r>
            <a:br>
              <a:rPr lang="sv-SE" dirty="0"/>
            </a:br>
            <a:r>
              <a:rPr lang="sv-SE" dirty="0" err="1"/>
              <a:t>ärendetid</a:t>
            </a:r>
            <a:r>
              <a:rPr lang="sv-SE" dirty="0"/>
              <a:t> vid avslut</a:t>
            </a:r>
            <a:br>
              <a:rPr lang="sv-SE" dirty="0"/>
            </a:br>
            <a:r>
              <a:rPr lang="sv-SE" sz="2000" b="0" dirty="0"/>
              <a:t>ackumuleras under året, jan-jul</a:t>
            </a:r>
            <a:endParaRPr lang="sv-SE" sz="20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653182"/>
              </p:ext>
            </p:extLst>
          </p:nvPr>
        </p:nvGraphicFramePr>
        <p:xfrm>
          <a:off x="864000" y="2397600"/>
          <a:ext cx="9202304" cy="2534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5587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Utbetalt ekonomiskt bistånd, tkr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852729"/>
              </p:ext>
            </p:extLst>
          </p:nvPr>
        </p:nvGraphicFramePr>
        <p:xfrm>
          <a:off x="863996" y="2900166"/>
          <a:ext cx="8201550" cy="767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6925">
                  <a:extLst>
                    <a:ext uri="{9D8B030D-6E8A-4147-A177-3AD203B41FA5}">
                      <a16:colId xmlns:a16="http://schemas.microsoft.com/office/drawing/2014/main" val="349430780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1500032837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026024959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20198816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3149022713"/>
                    </a:ext>
                  </a:extLst>
                </a:gridCol>
                <a:gridCol w="1366925">
                  <a:extLst>
                    <a:ext uri="{9D8B030D-6E8A-4147-A177-3AD203B41FA5}">
                      <a16:colId xmlns:a16="http://schemas.microsoft.com/office/drawing/2014/main" val="245867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v-S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262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jan-jul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169 013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152 606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133 410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134 223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647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75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64000" y="1307948"/>
            <a:ext cx="10464000" cy="553998"/>
          </a:xfrm>
        </p:spPr>
        <p:txBody>
          <a:bodyPr/>
          <a:lstStyle/>
          <a:p>
            <a:r>
              <a:rPr lang="sv-SE" dirty="0"/>
              <a:t>Genomsnittligt utbetalt bistånd per hushåll och månad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249654"/>
              </p:ext>
            </p:extLst>
          </p:nvPr>
        </p:nvGraphicFramePr>
        <p:xfrm>
          <a:off x="864000" y="2991812"/>
          <a:ext cx="851031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18385">
                  <a:extLst>
                    <a:ext uri="{9D8B030D-6E8A-4147-A177-3AD203B41FA5}">
                      <a16:colId xmlns:a16="http://schemas.microsoft.com/office/drawing/2014/main" val="3207317713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3747488518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0074197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39809420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1901080911"/>
                    </a:ext>
                  </a:extLst>
                </a:gridCol>
                <a:gridCol w="1418385">
                  <a:extLst>
                    <a:ext uri="{9D8B030D-6E8A-4147-A177-3AD203B41FA5}">
                      <a16:colId xmlns:a16="http://schemas.microsoft.com/office/drawing/2014/main" val="429492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sv-SE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2020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2021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2022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2023</a:t>
                      </a:r>
                      <a:endParaRPr lang="sv-S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072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jan-jul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9 153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9 248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9 496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9 339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9 952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7017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251138"/>
      </p:ext>
    </p:extLst>
  </p:cSld>
  <p:clrMapOvr>
    <a:masterClrMapping/>
  </p:clrMapOvr>
</p:sld>
</file>

<file path=ppt/theme/theme1.xml><?xml version="1.0" encoding="utf-8"?>
<a:theme xmlns:a="http://schemas.openxmlformats.org/drawingml/2006/main" name="HBG-Helsingborgstegel">
  <a:themeElements>
    <a:clrScheme name="Helsingborgstegel">
      <a:dk1>
        <a:srgbClr val="1A355C"/>
      </a:dk1>
      <a:lt1>
        <a:srgbClr val="FEFFFF"/>
      </a:lt1>
      <a:dk2>
        <a:srgbClr val="75222E"/>
      </a:dk2>
      <a:lt2>
        <a:srgbClr val="FCDDE5"/>
      </a:lt2>
      <a:accent1>
        <a:srgbClr val="00BFB3"/>
      </a:accent1>
      <a:accent2>
        <a:srgbClr val="1A355C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2D5D2EE0-0EB7-2E44-9E24-18DCDC75CA81}"/>
    </a:ext>
  </a:extLst>
</a:theme>
</file>

<file path=ppt/theme/theme2.xml><?xml version="1.0" encoding="utf-8"?>
<a:theme xmlns:a="http://schemas.openxmlformats.org/drawingml/2006/main" name="HBG-Pålsjö">
  <a:themeElements>
    <a:clrScheme name="Palsjo">
      <a:dk1>
        <a:srgbClr val="1A355C"/>
      </a:dk1>
      <a:lt1>
        <a:srgbClr val="FEFFFF"/>
      </a:lt1>
      <a:dk2>
        <a:srgbClr val="00833D"/>
      </a:dk2>
      <a:lt2>
        <a:srgbClr val="EAE8E1"/>
      </a:lt2>
      <a:accent1>
        <a:srgbClr val="0071CD"/>
      </a:accent1>
      <a:accent2>
        <a:srgbClr val="00BFB3"/>
      </a:accent2>
      <a:accent3>
        <a:srgbClr val="E25103"/>
      </a:accent3>
      <a:accent4>
        <a:srgbClr val="D9281C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1FB1F32C-29A3-F84E-AB36-56EF3C0E52D5}"/>
    </a:ext>
  </a:extLst>
</a:theme>
</file>

<file path=ppt/theme/theme3.xml><?xml version="1.0" encoding="utf-8"?>
<a:theme xmlns:a="http://schemas.openxmlformats.org/drawingml/2006/main" name="HBG-Vintersund">
  <a:themeElements>
    <a:clrScheme name="HBG_Blå">
      <a:dk1>
        <a:srgbClr val="1A355C"/>
      </a:dk1>
      <a:lt1>
        <a:srgbClr val="FEFFFF"/>
      </a:lt1>
      <a:dk2>
        <a:srgbClr val="1A355C"/>
      </a:dk2>
      <a:lt2>
        <a:srgbClr val="EEF5FB"/>
      </a:lt2>
      <a:accent1>
        <a:srgbClr val="E25103"/>
      </a:accent1>
      <a:accent2>
        <a:srgbClr val="1A355C"/>
      </a:accent2>
      <a:accent3>
        <a:srgbClr val="EFB323"/>
      </a:accent3>
      <a:accent4>
        <a:srgbClr val="00BFB3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 Light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0CED7DC9-F604-404C-BF1E-FA46ECD6AC8D}"/>
    </a:ext>
  </a:extLst>
</a:theme>
</file>

<file path=ppt/theme/theme4.xml><?xml version="1.0" encoding="utf-8"?>
<a:theme xmlns:a="http://schemas.openxmlformats.org/drawingml/2006/main" name="HBG-Raps">
  <a:themeElements>
    <a:clrScheme name="Raps">
      <a:dk1>
        <a:srgbClr val="1A355C"/>
      </a:dk1>
      <a:lt1>
        <a:srgbClr val="FEFFFF"/>
      </a:lt1>
      <a:dk2>
        <a:srgbClr val="EFB323"/>
      </a:dk2>
      <a:lt2>
        <a:srgbClr val="EAE8E1"/>
      </a:lt2>
      <a:accent1>
        <a:srgbClr val="E25103"/>
      </a:accent1>
      <a:accent2>
        <a:srgbClr val="1A355C"/>
      </a:accent2>
      <a:accent3>
        <a:srgbClr val="D9281C"/>
      </a:accent3>
      <a:accent4>
        <a:srgbClr val="75222E"/>
      </a:accent4>
      <a:accent5>
        <a:srgbClr val="D4EB8E"/>
      </a:accent5>
      <a:accent6>
        <a:srgbClr val="D5D2C3"/>
      </a:accent6>
      <a:hlink>
        <a:srgbClr val="75222E"/>
      </a:hlink>
      <a:folHlink>
        <a:srgbClr val="1A355C"/>
      </a:folHlink>
    </a:clrScheme>
    <a:fontScheme name="Helsingborg Sans - Roboto">
      <a:majorFont>
        <a:latin typeface="Helsingborg Sans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9" id="{0C027FDA-01E8-CB45-917D-CD5D2341C710}" vid="{A4E0B890-6B5B-8B48-8C83-0617A08EA4BC}"/>
    </a:ext>
  </a:extLst>
</a:theme>
</file>

<file path=ppt/theme/theme5.xml><?xml version="1.0" encoding="utf-8"?>
<a:theme xmlns:a="http://schemas.openxmlformats.org/drawingml/2006/main" name="Mall Hbg Ny">
  <a:themeElements>
    <a:clrScheme name="Helsingborg">
      <a:dk1>
        <a:sysClr val="windowText" lastClr="000000"/>
      </a:dk1>
      <a:lt1>
        <a:sysClr val="window" lastClr="FFFFFF"/>
      </a:lt1>
      <a:dk2>
        <a:srgbClr val="45697D"/>
      </a:dk2>
      <a:lt2>
        <a:srgbClr val="DDE8EC"/>
      </a:lt2>
      <a:accent1>
        <a:srgbClr val="81A1C1"/>
      </a:accent1>
      <a:accent2>
        <a:srgbClr val="45697D"/>
      </a:accent2>
      <a:accent3>
        <a:srgbClr val="DDE8EC"/>
      </a:accent3>
      <a:accent4>
        <a:srgbClr val="E1CD00"/>
      </a:accent4>
      <a:accent5>
        <a:srgbClr val="665547"/>
      </a:accent5>
      <a:accent6>
        <a:srgbClr val="A3AE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1A6F6954133344BB67F3759E3BC4D2" ma:contentTypeVersion="15" ma:contentTypeDescription="Skapa ett nytt dokument." ma:contentTypeScope="" ma:versionID="71386171653bcdf9e39f0f10d95dc9d4">
  <xsd:schema xmlns:xsd="http://www.w3.org/2001/XMLSchema" xmlns:xs="http://www.w3.org/2001/XMLSchema" xmlns:p="http://schemas.microsoft.com/office/2006/metadata/properties" xmlns:ns2="9d330d53-2165-4f85-94db-103f1cffbe12" xmlns:ns3="d84c9b22-4b2b-411e-a158-334ee370a1ea" targetNamespace="http://schemas.microsoft.com/office/2006/metadata/properties" ma:root="true" ma:fieldsID="c80cf909a787081686693469752675fb" ns2:_="" ns3:_="">
    <xsd:import namespace="9d330d53-2165-4f85-94db-103f1cffbe12"/>
    <xsd:import namespace="d84c9b22-4b2b-411e-a158-334ee370a1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0d53-2165-4f85-94db-103f1cffbe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754130b2-2ff3-49ba-9a00-32ff45e7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c9b22-4b2b-411e-a158-334ee370a1e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330d53-2165-4f85-94db-103f1cffbe1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A6E28F-A2AD-40A0-9993-3F32C4CD80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19E71A-BE2C-4225-AEFE-B78CC7FC8D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330d53-2165-4f85-94db-103f1cffbe12"/>
    <ds:schemaRef ds:uri="d84c9b22-4b2b-411e-a158-334ee370a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512BB2-E732-436A-B277-2DBDCAA4D4D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ab45f467-b5b2-40de-b0ea-a1591ac2096d"/>
    <ds:schemaRef ds:uri="http://schemas.microsoft.com/office/2006/metadata/properties"/>
    <ds:schemaRef ds:uri="http://www.w3.org/XML/1998/namespace"/>
    <ds:schemaRef ds:uri="9d330d53-2165-4f85-94db-103f1cffbe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HBG_PPT_Mall</Template>
  <TotalTime>23958</TotalTime>
  <Words>360</Words>
  <Application>Microsoft Office PowerPoint</Application>
  <PresentationFormat>Bredbild</PresentationFormat>
  <Paragraphs>93</Paragraphs>
  <Slides>11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HBG-Helsingborgstegel</vt:lpstr>
      <vt:lpstr>HBG-Pålsjö</vt:lpstr>
      <vt:lpstr>HBG-Vintersund</vt:lpstr>
      <vt:lpstr>HBG-Raps</vt:lpstr>
      <vt:lpstr>Mall Hbg Ny</vt:lpstr>
      <vt:lpstr>Månadsstatistik juli 2024</vt:lpstr>
      <vt:lpstr>Nämndens mål</vt:lpstr>
      <vt:lpstr>Arbetslöshet</vt:lpstr>
      <vt:lpstr>Flöde, individer i nya och avslutade ärenden</vt:lpstr>
      <vt:lpstr>Biståndsindivider och invånare med guide</vt:lpstr>
      <vt:lpstr>Antal elever per skolform och totalt</vt:lpstr>
      <vt:lpstr>Avslutade individer, positiva avslutsorsaker </vt:lpstr>
      <vt:lpstr>Avslutade individer, positiva avslutsorsaker ackumuleras under året, jan-jul</vt:lpstr>
      <vt:lpstr>Avslutade individer, positiva avslutsorsaker,  ärendetid vid avslut ackumuleras under året, jan-jul</vt:lpstr>
      <vt:lpstr>Utbetalt ekonomiskt bistånd, tkr</vt:lpstr>
      <vt:lpstr>Genomsnittligt utbetalt bistånd per hushåll och månad</vt:lpstr>
    </vt:vector>
  </TitlesOfParts>
  <Company>Helsingborgs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Nulägeskoll januari 2023</dc:title>
  <dc:creator>Nilsson Karina - AMF</dc:creator>
  <cp:lastModifiedBy>Möller Olsson Björn - AMF</cp:lastModifiedBy>
  <cp:revision>235</cp:revision>
  <dcterms:created xsi:type="dcterms:W3CDTF">2023-02-08T15:47:52Z</dcterms:created>
  <dcterms:modified xsi:type="dcterms:W3CDTF">2024-08-23T13:32:32Z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0x010100A755A38178A2D54C8E5C85C3E6D4E196</vt:lpwstr>
  </property>
</Properties>
</file>