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231" d="100"/>
          <a:sy n="231" d="100"/>
        </p:scale>
        <p:origin x="232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5193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dist/e1abd970130385a2174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4663440"/>
            <a:ext cx="1499616" cy="457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MPLE_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941832"/>
            <a:ext cx="228600" cy="228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8600" y="274320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Resultatrapport 2024-12-04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548640" y="9144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Resultat för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228600" y="1472184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Mätning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2377440" y="1472184"/>
            <a:ext cx="653796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Medarbetarenkät 2024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228600" y="1197864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Enhet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2377440" y="1197864"/>
            <a:ext cx="653796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AMF  (inkluderar underenheter)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228600" y="1755648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Svarsfrekvens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2377440" y="1755648"/>
            <a:ext cx="653796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85 % (317 av 372)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560320"/>
            <a:ext cx="2473036" cy="247303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8600" y="137160"/>
            <a:ext cx="89154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HME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3200400" y="1188720"/>
            <a:ext cx="5715000" cy="27432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Visar ett genomsnittligt värde för samtliga HME-frågor.</a:t>
            </a:r>
            <a:endParaRPr lang="en-US" sz="12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822960"/>
            <a:ext cx="1766455" cy="17664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137160"/>
            <a:ext cx="89154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383280" y="914400"/>
            <a:ext cx="5486400" cy="36576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 här området handlar om motivation och känslan av meningsfullhet i arbetet.</a:t>
            </a:r>
            <a:endParaRPr lang="en-US" sz="1200" dirty="0"/>
          </a:p>
          <a:p>
            <a:endParaRPr lang="en-US" sz="1200" dirty="0"/>
          </a:p>
          <a:p>
            <a:r>
              <a:rPr lang="en-US" sz="1200" b="1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Prata om hur arbetet kan bli mer motiverande och meningsfullt.</a:t>
            </a:r>
            <a:endParaRPr lang="en-US" sz="1200" dirty="0"/>
          </a:p>
          <a:p>
            <a:endParaRPr lang="en-US" sz="1200" dirty="0"/>
          </a:p>
          <a:p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Exempel på frågor att använda i dialogen: 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Vad gör att vi känner oss motiverade i arbetet? 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Finns det saker som gör oss mindre motiverade och kan vi göra något åt dessa? 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Vad gör att vi upplever att vårt arbete är meningsfullt? 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 vi göra något själva som ökar känslan av meningsfullhet? 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228600" y="3383280"/>
            <a:ext cx="3200400" cy="18288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Mitt arbete känns meningsfullt</a:t>
            </a:r>
            <a:endParaRPr lang="en-US" sz="1000" dirty="0"/>
          </a:p>
          <a:p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Jag lär nytt och utvecklas i mitt dagliga arbete</a:t>
            </a:r>
            <a:endParaRPr lang="en-US" sz="1000" dirty="0"/>
          </a:p>
          <a:p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Jag ser fram emot att gå till arbetet</a:t>
            </a:r>
            <a:endParaRPr lang="en-US" sz="1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371600"/>
            <a:ext cx="2119745" cy="21197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137160"/>
            <a:ext cx="89154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Ledarskap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383280" y="914400"/>
            <a:ext cx="5486400" cy="36576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 här området handlar om ledarskapet.</a:t>
            </a:r>
            <a:endParaRPr lang="en-US" sz="1200" dirty="0"/>
          </a:p>
          <a:p>
            <a:endParaRPr lang="en-US" sz="1200" dirty="0"/>
          </a:p>
          <a:p>
            <a:r>
              <a:rPr lang="en-US" sz="1200" b="1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Prata om hur både ledarskapet och medarbetarskapet kan utvecklas.</a:t>
            </a:r>
            <a:endParaRPr lang="en-US" sz="1200" dirty="0"/>
          </a:p>
          <a:p>
            <a:endParaRPr lang="en-US" sz="1200" dirty="0"/>
          </a:p>
          <a:p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Exempel på frågor att använda i dialogen: 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Vilka förväntningar har vi på varandra? 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Vad är chefen/ledarens ansvar och vad är vårt gemensamma ansvar? 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Hur gör vi för att tillsammans hitta flexibla lösningar när det behövs? 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228600" y="3383280"/>
            <a:ext cx="3200400" cy="18288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 närmaste chef visar uppskattning för mina arbetsinsatser</a:t>
            </a:r>
            <a:endParaRPr lang="en-US" sz="1000" dirty="0"/>
          </a:p>
          <a:p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 närmaste chef visar förtroende för mig som medarbetare</a:t>
            </a:r>
            <a:endParaRPr lang="en-US" sz="1000" dirty="0"/>
          </a:p>
          <a:p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 närmaste chef ger mig förutsättningar att ta ansvar i mitt arbete</a:t>
            </a:r>
            <a:endParaRPr lang="en-US" sz="1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371600"/>
            <a:ext cx="2119745" cy="21197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137160"/>
            <a:ext cx="89154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Styrning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383280" y="914400"/>
            <a:ext cx="5486400" cy="36576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 här området handlar om mål och uppföljning.</a:t>
            </a:r>
            <a:endParaRPr lang="en-US" sz="1200" dirty="0"/>
          </a:p>
          <a:p>
            <a:endParaRPr lang="en-US" sz="1200" dirty="0"/>
          </a:p>
          <a:p>
            <a:r>
              <a:rPr lang="en-US" sz="1200" b="1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Prata om hur mål och arbetsuppdrag blir tydliga så att de blir ett stöd i det vardagliga arbetet.</a:t>
            </a:r>
            <a:endParaRPr lang="en-US" sz="1200" dirty="0"/>
          </a:p>
          <a:p>
            <a:endParaRPr lang="en-US" sz="1200" dirty="0"/>
          </a:p>
          <a:p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Exempel på frågor att använda i dialogen: 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Känner vi till våra mål och vad vi förväntas åstadkomma som grupp och individuellt? 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På vilket sätt får vi feedback på om vi når våra mål eller inte? 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228600" y="3383280"/>
            <a:ext cx="3200400" cy="18288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Jag är insatt i min arbetsplats mål</a:t>
            </a:r>
            <a:endParaRPr lang="en-US" sz="1000" dirty="0"/>
          </a:p>
          <a:p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 arbetsplats mål följs upp och utvärderas på ett bra sätt</a:t>
            </a:r>
            <a:endParaRPr lang="en-US" sz="1000" dirty="0"/>
          </a:p>
          <a:p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Jag vet vad som förväntas av mig i mitt arbete</a:t>
            </a:r>
            <a:endParaRPr lang="en-US" sz="1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371600"/>
            <a:ext cx="2119745" cy="21197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137160"/>
            <a:ext cx="89154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 arbetsplats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108960" y="2926080"/>
            <a:ext cx="3200400" cy="18288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 arbetsplats är fri från kränkande/nedsättande jargong, bilder, skämt etc om te x kön, etnicitet, sexualitet, funktionsnedsättningar</a:t>
            </a:r>
            <a:endParaRPr lang="en-US" sz="1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0" y="822960"/>
            <a:ext cx="2119745" cy="21197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137160"/>
            <a:ext cx="89154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Kränkande särbehandling och trakasserier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023360" y="1188720"/>
            <a:ext cx="3200400" cy="2103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000" dirty="0">
                <a:solidFill>
                  <a:srgbClr val="C5D4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Ja</a:t>
            </a:r>
            <a:endParaRPr lang="en-US" sz="1000" dirty="0"/>
          </a:p>
          <a:p>
            <a:r>
              <a:rPr lang="en-US" sz="1000" dirty="0">
                <a:solidFill>
                  <a:srgbClr val="79BA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Nej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920240" y="3474720"/>
            <a:ext cx="4572000" cy="16459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Jag har under det senaste året känt mig utsatt för kränkande särbehandling eller trakasserier på min arbetsplats</a:t>
            </a:r>
            <a:endParaRPr lang="en-US" sz="12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1188720"/>
            <a:ext cx="2826327" cy="21197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137160"/>
            <a:ext cx="89154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Kränkande särbehandling och trakasserier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023360" y="1188720"/>
            <a:ext cx="3200400" cy="2103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Frågan är inte aktuell för mig - 95,3% (302 st)</a:t>
            </a:r>
            <a:endParaRPr lang="en-US" sz="1000" dirty="0"/>
          </a:p>
          <a:p>
            <a:r>
              <a:rPr lang="en-US" sz="1000" dirty="0">
                <a:solidFill>
                  <a:srgbClr val="FFD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Av chef/arbetskamrat</a:t>
            </a:r>
            <a:endParaRPr lang="en-US" sz="1000" dirty="0"/>
          </a:p>
          <a:p>
            <a:r>
              <a:rPr lang="en-US" sz="1000" dirty="0">
                <a:solidFill>
                  <a:srgbClr val="C5D4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Av kund/brukare/elev/invånare</a:t>
            </a:r>
            <a:endParaRPr lang="en-US" sz="1000" dirty="0"/>
          </a:p>
          <a:p>
            <a:r>
              <a:rPr lang="en-US" sz="1000" dirty="0">
                <a:solidFill>
                  <a:srgbClr val="79BA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Annan person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920240" y="3474720"/>
            <a:ext cx="4572000" cy="16459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vem har du blivit utsatt för kränkande särbehandling eller trakasserier? Du kan välja fler alternativ</a:t>
            </a:r>
            <a:endParaRPr lang="en-US" sz="12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1188720"/>
            <a:ext cx="2826327" cy="21197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137160"/>
            <a:ext cx="89154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Kränkande särbehandling och trakasserier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023360" y="1188720"/>
            <a:ext cx="3200400" cy="2103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Frågan är inte aktuell för mig - 95,3% (302 st)</a:t>
            </a:r>
            <a:endParaRPr lang="en-US" sz="1000" dirty="0"/>
          </a:p>
          <a:p>
            <a:r>
              <a:rPr lang="en-US" sz="1000" dirty="0">
                <a:solidFill>
                  <a:srgbClr val="B555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Kön</a:t>
            </a:r>
            <a:endParaRPr lang="en-US" sz="1000" dirty="0"/>
          </a:p>
          <a:p>
            <a:r>
              <a:rPr lang="en-US" sz="1000" dirty="0">
                <a:solidFill>
                  <a:srgbClr val="CD5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Könsöverskridande identitet eller uttryck</a:t>
            </a:r>
            <a:endParaRPr lang="en-US" sz="1000" dirty="0"/>
          </a:p>
          <a:p>
            <a:r>
              <a:rPr lang="en-US" sz="1000" dirty="0">
                <a:solidFill>
                  <a:srgbClr val="D55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Etnisk tillhörighet</a:t>
            </a:r>
            <a:endParaRPr lang="en-US" sz="1000" dirty="0"/>
          </a:p>
          <a:p>
            <a:r>
              <a:rPr lang="en-US" sz="1000" dirty="0">
                <a:solidFill>
                  <a:srgbClr val="FFD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Religion eller annan trosuppfattning</a:t>
            </a:r>
            <a:endParaRPr lang="en-US" sz="1000" dirty="0"/>
          </a:p>
          <a:p>
            <a:r>
              <a:rPr lang="en-US" sz="1000" dirty="0">
                <a:solidFill>
                  <a:srgbClr val="6D9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Funktionsnedsättning</a:t>
            </a:r>
            <a:endParaRPr lang="en-US" sz="1000" dirty="0"/>
          </a:p>
          <a:p>
            <a:r>
              <a:rPr lang="en-US" sz="1000" dirty="0">
                <a:solidFill>
                  <a:srgbClr val="C5D4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Sexuell läggning</a:t>
            </a:r>
            <a:endParaRPr lang="en-US" sz="1000" dirty="0"/>
          </a:p>
          <a:p>
            <a:r>
              <a:rPr lang="en-US" sz="1000" dirty="0">
                <a:solidFill>
                  <a:srgbClr val="1E57B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Ålder</a:t>
            </a:r>
            <a:endParaRPr lang="en-US" sz="1000" dirty="0"/>
          </a:p>
          <a:p>
            <a:r>
              <a:rPr lang="en-US" sz="1000" dirty="0">
                <a:solidFill>
                  <a:srgbClr val="79BA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Ingen av ovanstående/annat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920240" y="3474720"/>
            <a:ext cx="4572000" cy="16459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Utifrån vilken/vilka av de sju diskrimineringsgrunderna upplever du att du blivit utsatt för kränkande särbehandling eller trakasserier? Du kan välja fler alternativ.</a:t>
            </a:r>
            <a:endParaRPr lang="en-US" sz="12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1188720"/>
            <a:ext cx="2826327" cy="21197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137160"/>
            <a:ext cx="89154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Kränkande särbehandling och trakasserier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023360" y="1188720"/>
            <a:ext cx="3200400" cy="2103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Frågan är inte aktuell för mig - 95,3% (302 st)</a:t>
            </a:r>
            <a:endParaRPr lang="en-US" sz="1000" dirty="0"/>
          </a:p>
          <a:p>
            <a:r>
              <a:rPr lang="en-US" sz="1000" dirty="0">
                <a:solidFill>
                  <a:srgbClr val="C5D4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Ja</a:t>
            </a:r>
            <a:endParaRPr lang="en-US" sz="1000" dirty="0"/>
          </a:p>
          <a:p>
            <a:r>
              <a:rPr lang="en-US" sz="1000" dirty="0">
                <a:solidFill>
                  <a:srgbClr val="79BA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Nej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920240" y="3474720"/>
            <a:ext cx="4572000" cy="16459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 du tagit upp den kränkande särbehandlingen med exempelvis din chef, HR eller företagshälsovården?</a:t>
            </a:r>
            <a:endParaRPr lang="en-US" sz="12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1188720"/>
            <a:ext cx="2826327" cy="21197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137160"/>
            <a:ext cx="89154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Kränkande särbehandling och trakasserier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023360" y="1188720"/>
            <a:ext cx="3200400" cy="2103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000" dirty="0">
                <a:solidFill>
                  <a:srgbClr val="C5D4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Ja</a:t>
            </a:r>
            <a:endParaRPr lang="en-US" sz="1000" dirty="0"/>
          </a:p>
          <a:p>
            <a:r>
              <a:rPr lang="en-US" sz="1000" dirty="0">
                <a:solidFill>
                  <a:srgbClr val="79BA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Nej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920240" y="3474720"/>
            <a:ext cx="4572000" cy="16459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Jag har under det senaste året känt mig utsatt för sexuella trakasserier på min arbetsplats</a:t>
            </a:r>
            <a:endParaRPr lang="en-US" sz="12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1188720"/>
            <a:ext cx="2826327" cy="211974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137160"/>
            <a:ext cx="89154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Kränkande särbehandling och trakasserier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023360" y="1188720"/>
            <a:ext cx="3200400" cy="2103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Frågan är inte aktuell för mig - 99,4% (315 st)</a:t>
            </a:r>
            <a:endParaRPr lang="en-US" sz="1000" dirty="0"/>
          </a:p>
          <a:p>
            <a:r>
              <a:rPr lang="en-US" sz="1000" dirty="0">
                <a:solidFill>
                  <a:srgbClr val="FFD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Av chef/arbetskamrat</a:t>
            </a:r>
            <a:endParaRPr lang="en-US" sz="1000" dirty="0"/>
          </a:p>
          <a:p>
            <a:r>
              <a:rPr lang="en-US" sz="1000" dirty="0">
                <a:solidFill>
                  <a:srgbClr val="C5D4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Av kund/brukare/elev/invånare</a:t>
            </a:r>
            <a:endParaRPr lang="en-US" sz="1000" dirty="0"/>
          </a:p>
          <a:p>
            <a:r>
              <a:rPr lang="en-US" sz="1000" dirty="0">
                <a:solidFill>
                  <a:srgbClr val="79BA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Annan person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920240" y="3474720"/>
            <a:ext cx="4572000" cy="16459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vem har du blivit utsatt för sexuella trakasserier? Du kan välja fler alternativ</a:t>
            </a:r>
            <a:endParaRPr lang="en-US" sz="12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1188720"/>
            <a:ext cx="2826327" cy="211974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137160"/>
            <a:ext cx="89154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Kränkande särbehandling och trakasserier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023360" y="1188720"/>
            <a:ext cx="3200400" cy="2103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Frågan är inte aktuell för mig - 99,4% (315 st)</a:t>
            </a:r>
            <a:endParaRPr lang="en-US" sz="1000" dirty="0"/>
          </a:p>
          <a:p>
            <a:r>
              <a:rPr lang="en-US" sz="1000" dirty="0">
                <a:solidFill>
                  <a:srgbClr val="C5D4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Ja</a:t>
            </a:r>
            <a:endParaRPr lang="en-US" sz="1000" dirty="0"/>
          </a:p>
          <a:p>
            <a:r>
              <a:rPr lang="en-US" sz="1000" dirty="0">
                <a:solidFill>
                  <a:srgbClr val="79BA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Nej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920240" y="3474720"/>
            <a:ext cx="4572000" cy="16459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 du tagit upp de sexuella trakasserierna med exempelvis din chef, HR eller företagshälsovården?</a:t>
            </a:r>
            <a:endParaRPr lang="en-US" sz="12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1188720"/>
            <a:ext cx="2826327" cy="21197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137160"/>
            <a:ext cx="89154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Kränkande särbehandling och trakasserier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023360" y="1188720"/>
            <a:ext cx="3200400" cy="2103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000" dirty="0">
                <a:solidFill>
                  <a:srgbClr val="C5D4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Ja</a:t>
            </a:r>
            <a:endParaRPr lang="en-US" sz="1000" dirty="0"/>
          </a:p>
          <a:p>
            <a:r>
              <a:rPr lang="en-US" sz="1000" dirty="0">
                <a:solidFill>
                  <a:srgbClr val="79BA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█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Nej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920240" y="3474720"/>
            <a:ext cx="4572000" cy="16459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Jag vet till vem jag ska vända mig om jag blir utsatt för kränkande särbehandling eller sexuella trakasserier</a:t>
            </a:r>
            <a:endParaRPr lang="en-US" sz="12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1188720"/>
            <a:ext cx="2826327" cy="211974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137160"/>
            <a:ext cx="89154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Föräldraskap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108960" y="2926080"/>
            <a:ext cx="3200400" cy="18288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Jag har goda förutsättningar att förena mitt arbete med föräldraskap</a:t>
            </a:r>
            <a:endParaRPr lang="en-US" sz="1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0" y="822960"/>
            <a:ext cx="2119745" cy="211974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137160"/>
            <a:ext cx="89154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Arbetsbelastning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383280" y="914400"/>
            <a:ext cx="5486400" cy="36576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 här området handlar om arbetsbelastning och återhämtning i arbetet.</a:t>
            </a:r>
            <a:endParaRPr lang="en-US" sz="1200" dirty="0"/>
          </a:p>
          <a:p>
            <a:endParaRPr lang="en-US" sz="1200" dirty="0"/>
          </a:p>
          <a:p>
            <a:r>
              <a:rPr lang="en-US" sz="1200" b="1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Prata om arbetsbelastningen, prioriteringar och stöd för att utföra arbetet.</a:t>
            </a:r>
            <a:endParaRPr lang="en-US" sz="1200" dirty="0"/>
          </a:p>
          <a:p>
            <a:endParaRPr lang="en-US" sz="1200" dirty="0"/>
          </a:p>
          <a:p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Exempel på frågor att använda i dialogen: 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Hur skapar vi tid och utrymme för reflektion och återhämtning? 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Hur ser våra krav ut, från kollegor, kunder m.fl.? 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Hur stöttar vi varandra i psykiskt påfrestande situationer? 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Hur gör vi för att vara tillgängliga för varandra i den mån vi behöver det? 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b="0" i="0" u="none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Är vår arbetstid förlagd på ett sätt som ger en rimlig arbetsbelastning? 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228600" y="3383280"/>
            <a:ext cx="3200400" cy="18288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Jag har möjlighet till återhämtning</a:t>
            </a:r>
            <a:endParaRPr lang="en-US" sz="1000" dirty="0"/>
          </a:p>
          <a:p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det stora hela har jag en hälsosam arbetsbelastning</a:t>
            </a:r>
            <a:endParaRPr lang="en-US" sz="1000" dirty="0"/>
          </a:p>
          <a:p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Arbetstidens förläggning påverkar min hälsa</a:t>
            </a:r>
            <a:endParaRPr lang="en-US" sz="1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371600"/>
            <a:ext cx="2119745" cy="21197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820</Words>
  <Application>Microsoft Office PowerPoint</Application>
  <PresentationFormat>Bildspel på skärmen (16:9)</PresentationFormat>
  <Paragraphs>125</Paragraphs>
  <Slides>16</Slides>
  <Notes>16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18" baseType="lpstr">
      <vt:lpstr>Arial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Agerus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subject>PptxGenJS Presentation</dc:subject>
  <dc:creator>Agerus</dc:creator>
  <cp:lastModifiedBy>Birr Annette - AMF</cp:lastModifiedBy>
  <cp:revision>1</cp:revision>
  <dcterms:created xsi:type="dcterms:W3CDTF">2024-12-04T06:55:27Z</dcterms:created>
  <dcterms:modified xsi:type="dcterms:W3CDTF">2024-12-17T13:04:10Z</dcterms:modified>
</cp:coreProperties>
</file>