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5" d="100"/>
          <a:sy n="105" d="100"/>
        </p:scale>
        <p:origin x="1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61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a:effectLst/>
      </p:bgPr>
    </p:bg>
    <p:spTree>
      <p:nvGrpSpPr>
        <p:cNvPr id="1" name=""/>
        <p:cNvGrpSpPr/>
        <p:nvPr/>
      </p:nvGrpSpPr>
      <p:grpSpPr>
        <a:xfrm>
          <a:off x="0" y="0"/>
          <a:ext cx="0" cy="0"/>
          <a:chOff x="0" y="0"/>
          <a:chExt cx="0" cy="0"/>
        </a:xfrm>
      </p:grpSpPr>
      <p:pic>
        <p:nvPicPr>
          <p:cNvPr id="2" name="Image 0" descr="/dist/e1abd970130385a21747.png"/>
          <p:cNvPicPr>
            <a:picLocks noChangeAspect="1"/>
          </p:cNvPicPr>
          <p:nvPr/>
        </p:nvPicPr>
        <p:blipFill>
          <a:blip r:embed="rId2"/>
          <a:stretch>
            <a:fillRect/>
          </a:stretch>
        </p:blipFill>
        <p:spPr>
          <a:xfrm>
            <a:off x="7589520" y="4663440"/>
            <a:ext cx="1499616" cy="4572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IMPLE_SLIDE">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10896" y="941832"/>
            <a:ext cx="228600" cy="228600"/>
          </a:xfrm>
          <a:prstGeom prst="rect">
            <a:avLst/>
          </a:prstGeom>
        </p:spPr>
      </p:pic>
      <p:sp>
        <p:nvSpPr>
          <p:cNvPr id="3" name="Text 0"/>
          <p:cNvSpPr/>
          <p:nvPr/>
        </p:nvSpPr>
        <p:spPr>
          <a:xfrm>
            <a:off x="228600" y="274320"/>
            <a:ext cx="8686800" cy="640080"/>
          </a:xfrm>
          <a:prstGeom prst="rect">
            <a:avLst/>
          </a:prstGeom>
          <a:noFill/>
          <a:ln/>
        </p:spPr>
        <p:txBody>
          <a:bodyPr wrap="square" rtlCol="0" anchor="ctr">
            <a:normAutofit/>
          </a:bodyPr>
          <a:lstStyle/>
          <a:p>
            <a:r>
              <a:rPr lang="en-US" sz="2800" b="1" dirty="0">
                <a:solidFill>
                  <a:srgbClr val="000000"/>
                </a:solidFill>
                <a:latin typeface="Arial" pitchFamily="34" charset="0"/>
                <a:ea typeface="Arial" pitchFamily="34" charset="-122"/>
                <a:cs typeface="Arial" pitchFamily="34" charset="-120"/>
              </a:rPr>
              <a:t>Resultatrapport 2024-12-04</a:t>
            </a:r>
            <a:endParaRPr lang="en-US" sz="2800" dirty="0"/>
          </a:p>
        </p:txBody>
      </p:sp>
      <p:sp>
        <p:nvSpPr>
          <p:cNvPr id="4" name="Text 1"/>
          <p:cNvSpPr/>
          <p:nvPr/>
        </p:nvSpPr>
        <p:spPr>
          <a:xfrm>
            <a:off x="548640" y="914400"/>
            <a:ext cx="1828800" cy="274320"/>
          </a:xfrm>
          <a:prstGeom prst="rect">
            <a:avLst/>
          </a:prstGeom>
          <a:noFill/>
          <a:ln/>
        </p:spPr>
        <p:txBody>
          <a:bodyPr wrap="square" rtlCol="0" anchor="ctr">
            <a:normAutofit/>
          </a:bodyPr>
          <a:lstStyle/>
          <a:p>
            <a:r>
              <a:rPr lang="en-US" sz="1200" b="1" dirty="0">
                <a:solidFill>
                  <a:srgbClr val="000000"/>
                </a:solidFill>
                <a:latin typeface="Arial" pitchFamily="34" charset="0"/>
                <a:ea typeface="Arial" pitchFamily="34" charset="-122"/>
                <a:cs typeface="Arial" pitchFamily="34" charset="-120"/>
              </a:rPr>
              <a:t>Resultat för</a:t>
            </a:r>
            <a:endParaRPr lang="en-US" sz="1200" dirty="0"/>
          </a:p>
        </p:txBody>
      </p:sp>
      <p:sp>
        <p:nvSpPr>
          <p:cNvPr id="5" name="Text 2"/>
          <p:cNvSpPr/>
          <p:nvPr/>
        </p:nvSpPr>
        <p:spPr>
          <a:xfrm>
            <a:off x="228600" y="1472184"/>
            <a:ext cx="182880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Mätning</a:t>
            </a:r>
            <a:endParaRPr lang="en-US" sz="1200" dirty="0"/>
          </a:p>
        </p:txBody>
      </p:sp>
      <p:sp>
        <p:nvSpPr>
          <p:cNvPr id="6" name="Text 3"/>
          <p:cNvSpPr/>
          <p:nvPr/>
        </p:nvSpPr>
        <p:spPr>
          <a:xfrm>
            <a:off x="2377440" y="1472184"/>
            <a:ext cx="653796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Medarbetarenkät 2024</a:t>
            </a:r>
            <a:endParaRPr lang="en-US" sz="1200" dirty="0"/>
          </a:p>
        </p:txBody>
      </p:sp>
      <p:sp>
        <p:nvSpPr>
          <p:cNvPr id="7" name="Text 4"/>
          <p:cNvSpPr/>
          <p:nvPr/>
        </p:nvSpPr>
        <p:spPr>
          <a:xfrm>
            <a:off x="228600" y="1197864"/>
            <a:ext cx="182880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Enhet</a:t>
            </a:r>
            <a:endParaRPr lang="en-US" sz="1200" dirty="0"/>
          </a:p>
        </p:txBody>
      </p:sp>
      <p:sp>
        <p:nvSpPr>
          <p:cNvPr id="8" name="Text 5"/>
          <p:cNvSpPr/>
          <p:nvPr/>
        </p:nvSpPr>
        <p:spPr>
          <a:xfrm>
            <a:off x="2377440" y="1197864"/>
            <a:ext cx="653796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AMF  (inkluderar underenheter)</a:t>
            </a:r>
            <a:endParaRPr lang="en-US" sz="1200" dirty="0"/>
          </a:p>
        </p:txBody>
      </p:sp>
      <p:sp>
        <p:nvSpPr>
          <p:cNvPr id="9" name="Text 6"/>
          <p:cNvSpPr/>
          <p:nvPr/>
        </p:nvSpPr>
        <p:spPr>
          <a:xfrm>
            <a:off x="228600" y="1755648"/>
            <a:ext cx="182880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Svarsfrekvens</a:t>
            </a:r>
            <a:endParaRPr lang="en-US" sz="1200" dirty="0"/>
          </a:p>
        </p:txBody>
      </p:sp>
      <p:sp>
        <p:nvSpPr>
          <p:cNvPr id="10" name="Text 7"/>
          <p:cNvSpPr/>
          <p:nvPr/>
        </p:nvSpPr>
        <p:spPr>
          <a:xfrm>
            <a:off x="2377440" y="1755648"/>
            <a:ext cx="6537960" cy="274320"/>
          </a:xfrm>
          <a:prstGeom prst="rect">
            <a:avLst/>
          </a:prstGeom>
          <a:noFill/>
          <a:ln/>
        </p:spPr>
        <p:txBody>
          <a:bodyPr wrap="square" rtlCol="0" anchor="ctr">
            <a:normAutofit/>
          </a:bodyPr>
          <a:lstStyle/>
          <a:p>
            <a:r>
              <a:rPr lang="en-US" sz="1200" dirty="0">
                <a:solidFill>
                  <a:srgbClr val="000000"/>
                </a:solidFill>
                <a:latin typeface="Arial" pitchFamily="34" charset="0"/>
                <a:ea typeface="Arial" pitchFamily="34" charset="-122"/>
                <a:cs typeface="Arial" pitchFamily="34" charset="-120"/>
              </a:rPr>
              <a:t>85 % (317 av 372)</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Tips för gruppens utvecklingsarbete</a:t>
            </a:r>
            <a:endParaRPr lang="en-US" sz="2400" dirty="0"/>
          </a:p>
        </p:txBody>
      </p:sp>
      <p:sp>
        <p:nvSpPr>
          <p:cNvPr id="3" name="Text 1"/>
          <p:cNvSpPr/>
          <p:nvPr/>
        </p:nvSpPr>
        <p:spPr>
          <a:xfrm>
            <a:off x="228600" y="914400"/>
            <a:ext cx="4343400" cy="4114800"/>
          </a:xfrm>
          <a:prstGeom prst="rect">
            <a:avLst/>
          </a:prstGeom>
          <a:noFill/>
          <a:ln/>
        </p:spPr>
        <p:txBody>
          <a:bodyPr wrap="square" rtlCol="0" anchor="t">
            <a:normAutofit/>
          </a:bodyPr>
          <a:lstStyle/>
          <a:p>
            <a:r>
              <a:rPr lang="en-US" sz="1200" b="1" i="0" u="none" dirty="0">
                <a:solidFill>
                  <a:srgbClr val="000000"/>
                </a:solidFill>
                <a:latin typeface="Arial" pitchFamily="34" charset="0"/>
                <a:ea typeface="Arial" pitchFamily="34" charset="-122"/>
                <a:cs typeface="Arial" pitchFamily="34" charset="-120"/>
              </a:rPr>
              <a:t>1. Sätt igång direkt.</a:t>
            </a:r>
            <a:r>
              <a:rPr lang="en-US" sz="1200" b="0" i="0" u="none" dirty="0">
                <a:solidFill>
                  <a:srgbClr val="000000"/>
                </a:solidFill>
                <a:latin typeface="Arial" pitchFamily="34" charset="0"/>
                <a:ea typeface="Arial" pitchFamily="34" charset="-122"/>
                <a:cs typeface="Arial" pitchFamily="34" charset="-120"/>
              </a:rPr>
              <a:t> Håll dialogen om resultatet med gruppen så snart mätningen har stängt. När medarbetarna nyligen har svarat är frågorna som mest aktuella.</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2. Be om förslag inför dialogen.</a:t>
            </a:r>
            <a:r>
              <a:rPr lang="en-US" sz="1200" b="0" i="0" u="none" dirty="0">
                <a:solidFill>
                  <a:srgbClr val="000000"/>
                </a:solidFill>
                <a:latin typeface="Arial" pitchFamily="34" charset="0"/>
                <a:ea typeface="Arial" pitchFamily="34" charset="-122"/>
                <a:cs typeface="Arial" pitchFamily="34" charset="-120"/>
              </a:rPr>
              <a:t> Använd gärna Be om förslag-funktionen för att aktivera din grupp redan innan dialogen om resultatet.</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3. Utgå från uppdraget.</a:t>
            </a:r>
            <a:r>
              <a:rPr lang="en-US" sz="1200" b="0" i="0" u="none" dirty="0">
                <a:solidFill>
                  <a:srgbClr val="000000"/>
                </a:solidFill>
                <a:latin typeface="Arial" pitchFamily="34" charset="0"/>
                <a:ea typeface="Arial" pitchFamily="34" charset="-122"/>
                <a:cs typeface="Arial" pitchFamily="34" charset="-120"/>
              </a:rPr>
              <a:t> Resultatet ska alltid ses i relation till det uppdrag vi är på jobbet för att utföra. Har vi rätt förutsättningar i gruppen för att lyckas med uppdraget mår både verksamheten och vi människor bra.</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4. Dialogen om resultatet är det centrala.</a:t>
            </a:r>
            <a:r>
              <a:rPr lang="en-US" sz="1200" b="0" i="0" u="none" dirty="0">
                <a:solidFill>
                  <a:srgbClr val="000000"/>
                </a:solidFill>
                <a:latin typeface="Arial" pitchFamily="34" charset="0"/>
                <a:ea typeface="Arial" pitchFamily="34" charset="-122"/>
                <a:cs typeface="Arial" pitchFamily="34" charset="-120"/>
              </a:rPr>
              <a:t> Resultatet är i första hand ett underlag för dialog. Det är ingen absolut sanning men ger en tydlig vägledning om vad som ska bibehållas eller behöver utvecklas. Lägg därför inte för stor vikt vid siffervärden och mindre förändringar utan fokusera på att ha en konstruktiv dialog om resultatet.</a:t>
            </a:r>
            <a:endParaRPr lang="en-US" sz="1200" dirty="0"/>
          </a:p>
        </p:txBody>
      </p:sp>
      <p:sp>
        <p:nvSpPr>
          <p:cNvPr id="4" name="Text 2"/>
          <p:cNvSpPr/>
          <p:nvPr/>
        </p:nvSpPr>
        <p:spPr>
          <a:xfrm>
            <a:off x="4572000" y="914400"/>
            <a:ext cx="4343400" cy="4114800"/>
          </a:xfrm>
          <a:prstGeom prst="rect">
            <a:avLst/>
          </a:prstGeom>
          <a:noFill/>
          <a:ln/>
        </p:spPr>
        <p:txBody>
          <a:bodyPr wrap="square" rtlCol="0" anchor="t">
            <a:normAutofit/>
          </a:bodyPr>
          <a:lstStyle/>
          <a:p>
            <a:r>
              <a:rPr lang="en-US" sz="1200" b="1" i="0" u="none" dirty="0">
                <a:solidFill>
                  <a:srgbClr val="000000"/>
                </a:solidFill>
                <a:latin typeface="Arial" pitchFamily="34" charset="0"/>
                <a:ea typeface="Arial" pitchFamily="34" charset="-122"/>
                <a:cs typeface="Arial" pitchFamily="34" charset="-120"/>
              </a:rPr>
              <a:t>5. Byt bilder med varandra.</a:t>
            </a:r>
            <a:r>
              <a:rPr lang="en-US" sz="1200" b="0" i="0" u="none" dirty="0">
                <a:solidFill>
                  <a:srgbClr val="000000"/>
                </a:solidFill>
                <a:latin typeface="Arial" pitchFamily="34" charset="0"/>
                <a:ea typeface="Arial" pitchFamily="34" charset="-122"/>
                <a:cs typeface="Arial" pitchFamily="34" charset="-120"/>
              </a:rPr>
              <a:t> Det är inte chefen/ledaren som ska förklara resultatet för medarbetarna. Det är medarbetarna som utifrån resultatet ska berätta hur de upplever sin situation och hur den kan bli bättre. Se till att alla i gruppen är med i dialogen. Glöm inte att uppmärksamma det som idag är bra, de höga värdena, som ni kan bygga vidare på.</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6. Bestäm en handlingsplan.</a:t>
            </a:r>
            <a:r>
              <a:rPr lang="en-US" sz="1200" b="0" i="0" u="none" dirty="0">
                <a:solidFill>
                  <a:srgbClr val="000000"/>
                </a:solidFill>
                <a:latin typeface="Arial" pitchFamily="34" charset="0"/>
                <a:ea typeface="Arial" pitchFamily="34" charset="-122"/>
                <a:cs typeface="Arial" pitchFamily="34" charset="-120"/>
              </a:rPr>
              <a:t> När ni har identifierat ett område som behöver förbättras, kom fram till hur det borde vara – det önskade läget. Samtala sedan om vad som behöver göras för att gå från dagens situation till det önskade läget och sätt ner dessa aktiviteter i en handlingsplan. Om möjligt; låt alla i gruppen få bidra i genomförandet av utvecklingsaktiviteterna.</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Identifiera också ett område med ett bra resultat och tala om hur det kan bibehållas eller till och med stärkas ytterligare och lägg till i handlingsplanen.</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Tips för gruppens utvecklingsarbete, forts</a:t>
            </a:r>
            <a:endParaRPr lang="en-US" sz="2400" dirty="0"/>
          </a:p>
        </p:txBody>
      </p:sp>
      <p:sp>
        <p:nvSpPr>
          <p:cNvPr id="3" name="Text 1"/>
          <p:cNvSpPr/>
          <p:nvPr/>
        </p:nvSpPr>
        <p:spPr>
          <a:xfrm>
            <a:off x="228600" y="914400"/>
            <a:ext cx="4343400" cy="4114800"/>
          </a:xfrm>
          <a:prstGeom prst="rect">
            <a:avLst/>
          </a:prstGeom>
          <a:noFill/>
          <a:ln/>
        </p:spPr>
        <p:txBody>
          <a:bodyPr wrap="square" rtlCol="0" anchor="t">
            <a:normAutofit/>
          </a:bodyPr>
          <a:lstStyle/>
          <a:p>
            <a:r>
              <a:rPr lang="en-US" sz="1200" b="1" i="0" u="none" dirty="0">
                <a:solidFill>
                  <a:srgbClr val="000000"/>
                </a:solidFill>
                <a:latin typeface="Arial" pitchFamily="34" charset="0"/>
                <a:ea typeface="Arial" pitchFamily="34" charset="-122"/>
                <a:cs typeface="Arial" pitchFamily="34" charset="-120"/>
              </a:rPr>
              <a:t>7. Prioritera.</a:t>
            </a:r>
            <a:r>
              <a:rPr lang="en-US" sz="1200" b="0" i="0" u="none" dirty="0">
                <a:solidFill>
                  <a:srgbClr val="000000"/>
                </a:solidFill>
                <a:latin typeface="Arial" pitchFamily="34" charset="0"/>
                <a:ea typeface="Arial" pitchFamily="34" charset="-122"/>
                <a:cs typeface="Arial" pitchFamily="34" charset="-120"/>
              </a:rPr>
              <a:t> Diskutera vilket område som är mest angeläget att arbeta med och bestäm ett begränsat antal aktiviteter som kan göra skillnad. När ni genomfört dessa, gå tillbaka till resultatet och hitta ett annat område som ni nu kan ta tag i.</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8. Våra resurser och hur vi använder dem.</a:t>
            </a:r>
            <a:r>
              <a:rPr lang="en-US" sz="1200" b="0" i="0" u="none" dirty="0">
                <a:solidFill>
                  <a:srgbClr val="000000"/>
                </a:solidFill>
                <a:latin typeface="Arial" pitchFamily="34" charset="0"/>
                <a:ea typeface="Arial" pitchFamily="34" charset="-122"/>
                <a:cs typeface="Arial" pitchFamily="34" charset="-120"/>
              </a:rPr>
              <a:t> Ibland behövs det ytterligare resurser för att klara av uppdraget och nå målen. Det kan vara fysiska resurser av olika slag men också immateriella resurser som kompetens, information mm. Vi måste också tala om hur vi använder de resurser vi redan har och ställa oss frågan om vi kan jobba annorlunda på något så sätt.</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9. Plocka de lågt hängande frukterna.</a:t>
            </a:r>
            <a:r>
              <a:rPr lang="en-US" sz="1200" b="0" i="0" u="none" dirty="0">
                <a:solidFill>
                  <a:srgbClr val="000000"/>
                </a:solidFill>
                <a:latin typeface="Arial" pitchFamily="34" charset="0"/>
                <a:ea typeface="Arial" pitchFamily="34" charset="-122"/>
                <a:cs typeface="Arial" pitchFamily="34" charset="-120"/>
              </a:rPr>
              <a:t> Det finns åtgärder som kräver en hel del tid och resurser att genomföra. Om dessa är väsentliga för verksamheten ska de naturligtvis föras in i handlingsplanen och genomföras. Men det finns också saker som kan göras här och nu och som många gånger är enkla att genomföra. Dessa kan vara nog så viktiga och ge snabb effekt när de genomförs.</a:t>
            </a:r>
            <a:endParaRPr lang="en-US" sz="1200" dirty="0"/>
          </a:p>
        </p:txBody>
      </p:sp>
      <p:sp>
        <p:nvSpPr>
          <p:cNvPr id="4" name="Text 2"/>
          <p:cNvSpPr/>
          <p:nvPr/>
        </p:nvSpPr>
        <p:spPr>
          <a:xfrm>
            <a:off x="4572000" y="914400"/>
            <a:ext cx="4343400" cy="4114800"/>
          </a:xfrm>
          <a:prstGeom prst="rect">
            <a:avLst/>
          </a:prstGeom>
          <a:noFill/>
          <a:ln/>
        </p:spPr>
        <p:txBody>
          <a:bodyPr wrap="square" rtlCol="0" anchor="t">
            <a:normAutofit/>
          </a:bodyPr>
          <a:lstStyle/>
          <a:p>
            <a:r>
              <a:rPr lang="en-US" sz="1200" b="1" i="0" u="none" dirty="0">
                <a:solidFill>
                  <a:srgbClr val="000000"/>
                </a:solidFill>
                <a:latin typeface="Arial" pitchFamily="34" charset="0"/>
                <a:ea typeface="Arial" pitchFamily="34" charset="-122"/>
                <a:cs typeface="Arial" pitchFamily="34" charset="-120"/>
              </a:rPr>
              <a:t>10. Följ upp.</a:t>
            </a:r>
            <a:r>
              <a:rPr lang="en-US" sz="1200" b="0" i="0" u="none" dirty="0">
                <a:solidFill>
                  <a:srgbClr val="000000"/>
                </a:solidFill>
                <a:latin typeface="Arial" pitchFamily="34" charset="0"/>
                <a:ea typeface="Arial" pitchFamily="34" charset="-122"/>
                <a:cs typeface="Arial" pitchFamily="34" charset="-120"/>
              </a:rPr>
              <a:t> Används gruppens ordinarie möten för att följa upp de pågående utvecklingsaktiviteterna. Glöm inte att utvärdera effekterna av genomförda aktiviteter; Har det blivit bättre? Är vi mer effektiva? Mår vi bättre? Vad har vi lärt oss?</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11. Uppföljningsmätning.</a:t>
            </a:r>
            <a:r>
              <a:rPr lang="en-US" sz="1200" b="0" i="0" u="none" dirty="0">
                <a:solidFill>
                  <a:srgbClr val="000000"/>
                </a:solidFill>
                <a:latin typeface="Arial" pitchFamily="34" charset="0"/>
                <a:ea typeface="Arial" pitchFamily="34" charset="-122"/>
                <a:cs typeface="Arial" pitchFamily="34" charset="-120"/>
              </a:rPr>
              <a:t> Använd Agerus System för att göra en uppföljande pulsmätning av ett eller flera områden för att se om det blivit en förändring.</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1" i="0" u="none" dirty="0">
                <a:solidFill>
                  <a:srgbClr val="000000"/>
                </a:solidFill>
                <a:latin typeface="Arial" pitchFamily="34" charset="0"/>
                <a:ea typeface="Arial" pitchFamily="34" charset="-122"/>
                <a:cs typeface="Arial" pitchFamily="34" charset="-120"/>
              </a:rPr>
              <a:t>12. Be om förslag.</a:t>
            </a:r>
            <a:r>
              <a:rPr lang="en-US" sz="1200" b="0" i="0" u="none" dirty="0">
                <a:solidFill>
                  <a:srgbClr val="000000"/>
                </a:solidFill>
                <a:latin typeface="Arial" pitchFamily="34" charset="0"/>
                <a:ea typeface="Arial" pitchFamily="34" charset="-122"/>
                <a:cs typeface="Arial" pitchFamily="34" charset="-120"/>
              </a:rPr>
              <a:t> Du kan när som helst gå in i Agerus System och be medarbetarna om förslag på utvecklingsaktiviteter inom ett område utan att först göra en ny mätning. Det är ett bra sätt att engagera gruppen i en fortlöpande utveckling av verksamheten. Inkomna förslag kan tas upp till diskussion på gruppens nästa möte.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PRESTATIONSKULTUR, ÖVERSIKT</a:t>
            </a:r>
            <a:endParaRPr lang="en-US" sz="2400" dirty="0"/>
          </a:p>
        </p:txBody>
      </p:sp>
      <p:pic>
        <p:nvPicPr>
          <p:cNvPr id="3" name="Image 0" descr="preencoded.png"/>
          <p:cNvPicPr>
            <a:picLocks noChangeAspect="1"/>
          </p:cNvPicPr>
          <p:nvPr/>
        </p:nvPicPr>
        <p:blipFill>
          <a:blip r:embed="rId3"/>
          <a:stretch>
            <a:fillRect/>
          </a:stretch>
        </p:blipFill>
        <p:spPr>
          <a:xfrm>
            <a:off x="91440" y="1261872"/>
            <a:ext cx="2685011" cy="2685011"/>
          </a:xfrm>
          <a:prstGeom prst="rect">
            <a:avLst/>
          </a:prstGeom>
        </p:spPr>
      </p:pic>
      <p:pic>
        <p:nvPicPr>
          <p:cNvPr id="4" name="Image 1" descr="preencoded.png"/>
          <p:cNvPicPr>
            <a:picLocks noChangeAspect="1"/>
          </p:cNvPicPr>
          <p:nvPr/>
        </p:nvPicPr>
        <p:blipFill>
          <a:blip r:embed="rId4"/>
          <a:stretch>
            <a:fillRect/>
          </a:stretch>
        </p:blipFill>
        <p:spPr>
          <a:xfrm>
            <a:off x="3017520" y="1078992"/>
            <a:ext cx="2826327" cy="2473036"/>
          </a:xfrm>
          <a:prstGeom prst="rect">
            <a:avLst/>
          </a:prstGeom>
        </p:spPr>
      </p:pic>
      <p:pic>
        <p:nvPicPr>
          <p:cNvPr id="5" name="Image 2" descr="preencoded.png"/>
          <p:cNvPicPr>
            <a:picLocks noChangeAspect="1"/>
          </p:cNvPicPr>
          <p:nvPr/>
        </p:nvPicPr>
        <p:blipFill>
          <a:blip r:embed="rId5"/>
          <a:stretch>
            <a:fillRect/>
          </a:stretch>
        </p:blipFill>
        <p:spPr>
          <a:xfrm>
            <a:off x="3017520" y="3657600"/>
            <a:ext cx="2826327" cy="1413164"/>
          </a:xfrm>
          <a:prstGeom prst="rect">
            <a:avLst/>
          </a:prstGeom>
        </p:spPr>
      </p:pic>
      <p:pic>
        <p:nvPicPr>
          <p:cNvPr id="6" name="Image 3" descr="preencoded.png"/>
          <p:cNvPicPr>
            <a:picLocks noChangeAspect="1"/>
          </p:cNvPicPr>
          <p:nvPr/>
        </p:nvPicPr>
        <p:blipFill>
          <a:blip r:embed="rId6"/>
          <a:stretch>
            <a:fillRect/>
          </a:stretch>
        </p:blipFill>
        <p:spPr>
          <a:xfrm>
            <a:off x="5852160" y="1078992"/>
            <a:ext cx="2826327" cy="2473036"/>
          </a:xfrm>
          <a:prstGeom prst="rect">
            <a:avLst/>
          </a:prstGeom>
        </p:spPr>
      </p:pic>
      <p:pic>
        <p:nvPicPr>
          <p:cNvPr id="7" name="Image 4" descr="preencoded.png"/>
          <p:cNvPicPr>
            <a:picLocks noChangeAspect="1"/>
          </p:cNvPicPr>
          <p:nvPr/>
        </p:nvPicPr>
        <p:blipFill>
          <a:blip r:embed="rId7"/>
          <a:stretch>
            <a:fillRect/>
          </a:stretch>
        </p:blipFill>
        <p:spPr>
          <a:xfrm>
            <a:off x="5852160" y="3657600"/>
            <a:ext cx="2826327" cy="847898"/>
          </a:xfrm>
          <a:prstGeom prst="rect">
            <a:avLst/>
          </a:prstGeom>
        </p:spPr>
      </p:pic>
      <p:pic>
        <p:nvPicPr>
          <p:cNvPr id="8" name="Image 5" descr="preencoded.png"/>
          <p:cNvPicPr>
            <a:picLocks noChangeAspect="1"/>
          </p:cNvPicPr>
          <p:nvPr/>
        </p:nvPicPr>
        <p:blipFill>
          <a:blip r:embed="rId8"/>
          <a:stretch>
            <a:fillRect/>
          </a:stretch>
        </p:blipFill>
        <p:spPr>
          <a:xfrm>
            <a:off x="283464" y="4206240"/>
            <a:ext cx="2826327" cy="84789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28600" y="2560320"/>
            <a:ext cx="2826327" cy="2473036"/>
          </a:xfrm>
          <a:prstGeom prst="rect">
            <a:avLst/>
          </a:prstGeom>
        </p:spPr>
      </p:pic>
      <p:sp>
        <p:nvSpPr>
          <p:cNvPr id="3"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AGERUS PERFORMANCE INDEX, API</a:t>
            </a:r>
            <a:endParaRPr lang="en-US" sz="2400" dirty="0"/>
          </a:p>
        </p:txBody>
      </p:sp>
      <p:sp>
        <p:nvSpPr>
          <p:cNvPr id="4" name="Text 1"/>
          <p:cNvSpPr/>
          <p:nvPr/>
        </p:nvSpPr>
        <p:spPr>
          <a:xfrm>
            <a:off x="3200400" y="1188720"/>
            <a:ext cx="5715000" cy="27432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API-värde 79,1 (max 100) </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API visar hur villkoren för prestation är uppfyllda och beräknas som medelvärdet av de fem villkoren. Ju högre värde på API desto bättre kan gruppen generellt prestera.</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Ett API-värde på 79,1 tyder på att villkoren för prestation är uppfyllda i hög grad. Arbetssituationen kan dock alltid utvecklas. Medlemmarna i gruppen bör utifrån resultatet besluta ett antal utvecklingsaktiviteter som bibehåller eller ytterligare stärker villkoren för prestation.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Alla fem villkor för prestation måste vara över 50 för att förutsättningar för prestation ska finnas, oavsett API-värde. Ett lågt skattat villkor vägs inte upp av andra högt skattade villkor. Upplevs villkoren som ojämna kan även detta hindra prestation. Bäst prestation får man med en hög och jämn profil.</a:t>
            </a:r>
            <a:endParaRPr lang="en-US" sz="1200" dirty="0"/>
          </a:p>
        </p:txBody>
      </p:sp>
      <p:pic>
        <p:nvPicPr>
          <p:cNvPr id="5" name="Image 1" descr="preencoded.png"/>
          <p:cNvPicPr>
            <a:picLocks noChangeAspect="1"/>
          </p:cNvPicPr>
          <p:nvPr/>
        </p:nvPicPr>
        <p:blipFill>
          <a:blip r:embed="rId4"/>
          <a:stretch>
            <a:fillRect/>
          </a:stretch>
        </p:blipFill>
        <p:spPr>
          <a:xfrm>
            <a:off x="731520" y="822960"/>
            <a:ext cx="1766455" cy="17664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Vill</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engagemanget för arbetsuppgifterna och uppdraget.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ni kan skapa en inspirerande arbetssituation.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engagerar oss i arbetet?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själva påverka vårt engagemang för arbetet?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Finns det externa faktorer som påverkar vårt engagemang för arbetet och vad kan vi göra åt dem?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bidra till engagemang hos varandra?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se en större mening med vårt arbete?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skapar känslan av stolthet för vårt arbete?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vill i hög grad arbeta med mina arbetsuppgifter</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Mina arbetsuppgifter motiverar mig i arbetet</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Mina arbetsuppgifter är viktiga för organisationen</a:t>
            </a:r>
            <a:endParaRPr lang="en-US" sz="1000" dirty="0"/>
          </a:p>
          <a:p>
            <a:r>
              <a:rPr lang="en-US" sz="1000" b="1" dirty="0">
                <a:solidFill>
                  <a:srgbClr val="000000"/>
                </a:solidFill>
                <a:latin typeface="Arial" pitchFamily="34" charset="0"/>
                <a:ea typeface="Arial" pitchFamily="34" charset="-122"/>
                <a:cs typeface="Arial" pitchFamily="34" charset="-120"/>
              </a:rPr>
              <a:t>4 </a:t>
            </a:r>
            <a:r>
              <a:rPr lang="en-US" sz="1000" dirty="0">
                <a:solidFill>
                  <a:srgbClr val="000000"/>
                </a:solidFill>
                <a:latin typeface="Arial" pitchFamily="34" charset="0"/>
                <a:ea typeface="Arial" pitchFamily="34" charset="-122"/>
                <a:cs typeface="Arial" pitchFamily="34" charset="-120"/>
              </a:rPr>
              <a:t>Jag är stolt över mina arbetsuppgifter</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Vet</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att känna till sitt uppdrag och ha tillgång till rätt information för sitt arbete. Området handlar också om hur arbetet är organiserat.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ni får ett öppet informationsflöde i arbetssituationen.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förbättra förståelsen för vårt eget uppdrag?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förbättra förståelsen för gruppens gemensamma uppdrag?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hittar vi rätt information?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Vilken information är viktig för oss att ha tillgång till?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Saknar vi någon väsentlig information och hur kan vi i så fall få tag i den?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informerar vi varandra?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organisera arbetet bättre?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Finns det något som kan göras för att förbättra överblicken i arbetet?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är oftast säker på vad som är min uppgift i arbetet</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hittar själv information ifall jag behöver veta något</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Jag är uppdaterad med den senaste informationen som berör mitt arbete</a:t>
            </a:r>
            <a:endParaRPr lang="en-US" sz="1000" dirty="0"/>
          </a:p>
          <a:p>
            <a:r>
              <a:rPr lang="en-US" sz="1000" b="1" dirty="0">
                <a:solidFill>
                  <a:srgbClr val="000000"/>
                </a:solidFill>
                <a:latin typeface="Arial" pitchFamily="34" charset="0"/>
                <a:ea typeface="Arial" pitchFamily="34" charset="-122"/>
                <a:cs typeface="Arial" pitchFamily="34" charset="-120"/>
              </a:rPr>
              <a:t>4 </a:t>
            </a:r>
            <a:r>
              <a:rPr lang="en-US" sz="1000" dirty="0">
                <a:solidFill>
                  <a:srgbClr val="000000"/>
                </a:solidFill>
                <a:latin typeface="Arial" pitchFamily="34" charset="0"/>
                <a:ea typeface="Arial" pitchFamily="34" charset="-122"/>
                <a:cs typeface="Arial" pitchFamily="34" charset="-120"/>
              </a:rPr>
              <a:t>Mitt arbete är organiserat på ett sådant sätt att jag har god överblick</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Kan</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kompetens för arbetsuppgifterna; att man har tillräcklig kompetens, att man får användning för den kompetens man har och att man lär sig mer.</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ni får till stånd kompetensutveckling i arbetssituationen.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Har vi arbetsuppgifter där vi behöver stärka vår kompetens?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ser vi till att inte få kompetensbrist i gruppen?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lär vi oss av varandra?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Har vi kompetenser som inte kommer till användning?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använder vi varandras kompetens?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utveckla vår kompetens genom vårt vardagliga arbete?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kan tillräckligt mycket för att kunna utföra mina uppgifter på ett bra sätt</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klarar av alla mina arbetsuppgifter</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Jag tycker att jag får användning av min kompetens i arbetet</a:t>
            </a:r>
            <a:endParaRPr lang="en-US" sz="1000" dirty="0"/>
          </a:p>
          <a:p>
            <a:r>
              <a:rPr lang="en-US" sz="1000" b="1" dirty="0">
                <a:solidFill>
                  <a:srgbClr val="000000"/>
                </a:solidFill>
                <a:latin typeface="Arial" pitchFamily="34" charset="0"/>
                <a:ea typeface="Arial" pitchFamily="34" charset="-122"/>
                <a:cs typeface="Arial" pitchFamily="34" charset="-120"/>
              </a:rPr>
              <a:t>4 </a:t>
            </a:r>
            <a:r>
              <a:rPr lang="en-US" sz="1000" dirty="0">
                <a:solidFill>
                  <a:srgbClr val="000000"/>
                </a:solidFill>
                <a:latin typeface="Arial" pitchFamily="34" charset="0"/>
                <a:ea typeface="Arial" pitchFamily="34" charset="-122"/>
                <a:cs typeface="Arial" pitchFamily="34" charset="-120"/>
              </a:rPr>
              <a:t>I mitt arbete behöver jag ständigt lära mig nya saker</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Får</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mandat och frihet i arbetet. Tänk på att det bästa inte nödvändigtvis är att ha alla mandat eller befogenheter. Viktigare är att ha rätt befogenheter kopplat till ansvaret och uppdraget.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ni skapar en arbetssituation med rätt befogenheter för uppdraget.</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Är vi ofta rädda att göra fel?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Behöver vi ofta fråga om lov och tillåtelse?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Är det tydligt vilket mandat vi har?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kan vi bestämma själva?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är det viktigaste i arbetet som vi behöver kunna påverka själva?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Finns det ramar för vårt arbete som begränsar vårt handlingsutrymme och som bör förändras för att vi ska kunna göra ett så bra arbete som möjligt?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behöver vi för handlingsutrymme och befogenheter för att göra ett bra jobb?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I mitt arbete kan jag ta egna initiativ för att lösa problem</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I praktiken bestämmer jag själv på vilket sätt jag utför mitt arbete</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Jag kan själv påverka de viktigaste besluten som rör mitt arbete</a:t>
            </a:r>
            <a:endParaRPr lang="en-US" sz="1000" dirty="0"/>
          </a:p>
          <a:p>
            <a:r>
              <a:rPr lang="en-US" sz="1000" b="1" dirty="0">
                <a:solidFill>
                  <a:srgbClr val="000000"/>
                </a:solidFill>
                <a:latin typeface="Arial" pitchFamily="34" charset="0"/>
                <a:ea typeface="Arial" pitchFamily="34" charset="-122"/>
                <a:cs typeface="Arial" pitchFamily="34" charset="-120"/>
              </a:rPr>
              <a:t>4 </a:t>
            </a:r>
            <a:r>
              <a:rPr lang="en-US" sz="1000" dirty="0">
                <a:solidFill>
                  <a:srgbClr val="000000"/>
                </a:solidFill>
                <a:latin typeface="Arial" pitchFamily="34" charset="0"/>
                <a:ea typeface="Arial" pitchFamily="34" charset="-122"/>
                <a:cs typeface="Arial" pitchFamily="34" charset="-120"/>
              </a:rPr>
              <a:t>Jag planerar själv hur mycket tid jag lägger ned på olika arbetsuppgifter</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Bör</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vårt ansvar och vilka krav som ställs på oss. Ansvar bör vara både tydligt och tillräckligt stort. För lite ansvar är lika illa som för stort ansvar.</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ert uppdrag och hur kraven blir tydliga och möjliga att klara av.</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Behöver vi tydliggöra vårt ansvar?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Är kraven på oss för höga eller för låga?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delar vi på ansvaret i gruppen?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Vet vi vad som förväntas av oss?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tar var och en i gruppen sitt ansvar?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hantera det ansvar vi har?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Mitt ansvar stämmer bra överens med de befogenheter jag har</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har tillräckligt med ansvar i mitt arbete</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När det gäller mitt arbete vet jag vad som förväntas av mig</a:t>
            </a:r>
            <a:endParaRPr lang="en-US" sz="1000" dirty="0"/>
          </a:p>
          <a:p>
            <a:r>
              <a:rPr lang="en-US" sz="1000" b="1" dirty="0">
                <a:solidFill>
                  <a:srgbClr val="000000"/>
                </a:solidFill>
                <a:latin typeface="Arial" pitchFamily="34" charset="0"/>
                <a:ea typeface="Arial" pitchFamily="34" charset="-122"/>
                <a:cs typeface="Arial" pitchFamily="34" charset="-120"/>
              </a:rPr>
              <a:t>4 </a:t>
            </a:r>
            <a:r>
              <a:rPr lang="en-US" sz="1000" dirty="0">
                <a:solidFill>
                  <a:srgbClr val="000000"/>
                </a:solidFill>
                <a:latin typeface="Arial" pitchFamily="34" charset="0"/>
                <a:ea typeface="Arial" pitchFamily="34" charset="-122"/>
                <a:cs typeface="Arial" pitchFamily="34" charset="-120"/>
              </a:rPr>
              <a:t>Mitt arbete känns ansvarsfullt</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Gruppeffektivitet</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upplevelsen av gruppens gemensamma prestation, effektivitet och samverkan.</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gruppens effektivitet och samverkan.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Är gruppens gemensamma uppdrag tydligt?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Vilka gemensamma förbättringsaktiviteter bör vi driva och hur?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Vilka hinder finns för ett väl fungerande samarbete och hur kan vi ta bort dem?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I vilken utsträckning klarar vi av vårt uppdrag? </a:t>
            </a:r>
            <a:endParaRPr lang="en-US" sz="1200" dirty="0"/>
          </a:p>
          <a:p>
            <a:pPr marL="0" indent="0">
              <a:buNone/>
            </a:pPr>
            <a:endParaRPr lang="en-US" sz="1200" dirty="0"/>
          </a:p>
          <a:p>
            <a:r>
              <a:rPr lang="en-US" sz="1200" b="0" i="1" u="none" dirty="0">
                <a:solidFill>
                  <a:srgbClr val="000000"/>
                </a:solidFill>
                <a:latin typeface="Arial" pitchFamily="34" charset="0"/>
                <a:ea typeface="Arial" pitchFamily="34" charset="-122"/>
                <a:cs typeface="Arial" pitchFamily="34" charset="-120"/>
              </a:rPr>
              <a:t>Gruppeffektiviteten påverkas starkt av de fem villkoren för prestation. Se därför också över områdena Vill, Vet, Kan, Får och Bör och se vilka delar som kan utvecklas ytterligare för att förbättra gruppens effektivitet och samverkan.</a:t>
            </a: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Vår arbetsgrupp arbetar effektivt tillsammans</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Vår arbetsgrupp är effektiv i att driva förbättringsarbete tillsammans</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Vår arbetsgrupp är duktig på att leverera kvalitativa tjänster/produkter</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Individprestation</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uppfattningen av den egna prestationen. Att vi gör goda arbetsprestationer är självklart av högsta vikt för våra kunder och andra vi arbetar för. Men att prestera bra på jobbet är också bra för den egna hälsan och därför centralt för vårt välmående.</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de individuella prestationerna. I gruppdiskussionen kan man be deltagarna ge exempel på när de upplevt sig prestera bra och hur det kändes.</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När gjorde jag en riktigt god prestation senast? Hur kändes det?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När presterar jag som bäst?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bidrar till att prestationen blir bra? </a:t>
            </a:r>
            <a:endParaRPr lang="en-US" sz="1200" dirty="0"/>
          </a:p>
          <a:p>
            <a:pPr marL="0" indent="0">
              <a:buNone/>
            </a:pPr>
            <a:endParaRPr lang="en-US" sz="1200" dirty="0"/>
          </a:p>
          <a:p>
            <a:r>
              <a:rPr lang="en-US" sz="1200" b="0" i="1" u="none" dirty="0">
                <a:solidFill>
                  <a:srgbClr val="000000"/>
                </a:solidFill>
                <a:latin typeface="Arial" pitchFamily="34" charset="0"/>
                <a:ea typeface="Arial" pitchFamily="34" charset="-122"/>
                <a:cs typeface="Arial" pitchFamily="34" charset="-120"/>
              </a:rPr>
              <a:t>Individprestationen påverkas starkt av de fem villkoren för prestation. Se därför också över områdena Vill, Vet, Kan, Får och Bör och se vilka delar som kan utvecklas ytterligare för att förbättra individernas prestation.</a:t>
            </a: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är effektiv i mitt arbete</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När jag avslutar mitt arbete en vanlig dag känner jag mig oftast nöjd med vad jag har uträttat</a:t>
            </a:r>
            <a:endParaRPr lang="en-US" sz="1000" dirty="0"/>
          </a:p>
          <a:p>
            <a:r>
              <a:rPr lang="en-US" sz="1000" b="1" dirty="0">
                <a:solidFill>
                  <a:srgbClr val="000000"/>
                </a:solidFill>
                <a:latin typeface="Arial" pitchFamily="34" charset="0"/>
                <a:ea typeface="Arial" pitchFamily="34" charset="-122"/>
                <a:cs typeface="Arial" pitchFamily="34" charset="-120"/>
              </a:rPr>
              <a:t>3 </a:t>
            </a:r>
            <a:r>
              <a:rPr lang="en-US" sz="1000" dirty="0">
                <a:solidFill>
                  <a:srgbClr val="000000"/>
                </a:solidFill>
                <a:latin typeface="Arial" pitchFamily="34" charset="0"/>
                <a:ea typeface="Arial" pitchFamily="34" charset="-122"/>
                <a:cs typeface="Arial" pitchFamily="34" charset="-120"/>
              </a:rPr>
              <a:t>På det hela taget gör jag ett utmärkt jobb</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28600" y="2560320"/>
            <a:ext cx="2826327" cy="2473036"/>
          </a:xfrm>
          <a:prstGeom prst="rect">
            <a:avLst/>
          </a:prstGeom>
        </p:spPr>
      </p:pic>
      <p:sp>
        <p:nvSpPr>
          <p:cNvPr id="3"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AGERUS IDENTIFICATION INDEX, AII</a:t>
            </a:r>
            <a:endParaRPr lang="en-US" sz="2400" dirty="0"/>
          </a:p>
        </p:txBody>
      </p:sp>
      <p:sp>
        <p:nvSpPr>
          <p:cNvPr id="4" name="Text 1"/>
          <p:cNvSpPr/>
          <p:nvPr/>
        </p:nvSpPr>
        <p:spPr>
          <a:xfrm>
            <a:off x="3200400" y="1188720"/>
            <a:ext cx="5715000" cy="27432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AII-värde 79 (max 100) </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AII visar hur de mänskliga basbehoven är uppfyllda och beräknas som medelvärdet av de fyra basbehoven.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Ett AII-värde på 79 tyder på att basbehoven är uppfyllda i hög grad. Arbetssituationen kan dock alltid utvecklas. Medlemmarna i gruppen bör utifrån resultatet besluta ett antal utvecklingsaktiviteter som bibehåller eller ytterligare stärker basbehoven.</a:t>
            </a:r>
            <a:endParaRPr lang="en-US" sz="1200" dirty="0"/>
          </a:p>
        </p:txBody>
      </p:sp>
      <p:pic>
        <p:nvPicPr>
          <p:cNvPr id="5" name="Image 1" descr="preencoded.png"/>
          <p:cNvPicPr>
            <a:picLocks noChangeAspect="1"/>
          </p:cNvPicPr>
          <p:nvPr/>
        </p:nvPicPr>
        <p:blipFill>
          <a:blip r:embed="rId4"/>
          <a:stretch>
            <a:fillRect/>
          </a:stretch>
        </p:blipFill>
        <p:spPr>
          <a:xfrm>
            <a:off x="731520" y="822960"/>
            <a:ext cx="1766455" cy="17664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Tillhöra</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känslan av tillhörighet med de människor vi arbetar med och möter i arbetet. Social tillhörighet är något som alla behöver känna.</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vad som skapar tillhörighet i arbetet.</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skapar känsla av tillhörighet med våra arbetskamrater?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lära känna varandra bättre?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kan utveckla vår känsla av tillhörighet?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motverkar känslan av tillhörighet och vad kan vi göra åt det?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känner att jag tillhör min arbetsgrupp</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Det känns bra att återgå till jobbet efter ledighet för att få träffa mina arbetskamrater</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Bidra</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att bidra till helheten genom att utföra sin del av arbetsuppgifterna. Känner vi samhörighet och tillhörighet så vill vi vara med och bidra med det vi kan och förmår.</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alla skall kunna få bidra på bästa sätt.</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alla bidra fullt ut eller finns det hinder som gör att vi inte vill, kan eller får göra det?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Gör alla rätt saker? Kan vi bidra med något mer än vi gör idag?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Känner vi att vår arbetsinsats är viktig för verksamheten som helhet?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Min arbetsinsats bidrar till verksamheten</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känner att jag bidrar med mitt kunnande i arbetet</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Bekräftas</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att bli bekräftad för den man är och det man gör vilket är något som alla behöver bli. All form av konstruktiv återkoppling i arbetssituationen kan vara bekräftande. Tänk på att bekräftelse kan ske medarbetare emellan också. Observera att bekräftelse inte bara är beröm. Bekräftelsen skapar lojalitet och samhörighet.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ni ger och får bekräftelse i arbetet.</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När upplever vi att vi bekräftas för vårt arbete?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även tala om det vi inte tycker fungerar bra i varandras arbete?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är bekräftelse?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bekräftar vi varandra i gruppen?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bli bättre på att bekräfta varandra som individer?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känner mig bekräftad för det jag gör i jobbet</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känner mig bekräftad som person i arbetet</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Utvecklas</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att växa, lära sig mer och få nya utmaningar så att vi kan utvecklas både professionellt och personligt.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alla kan få utvecklas i arbetet.</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Utvecklas vi i vårt arbete på det sätt och i den takt vi vill?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Finns det saker som hindrar vår utveckling och vad kan vi göra åt dem?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På vilket sätt kan vårt uppdrag vara utvecklande?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Hur kan vi bidra till varandras personliga utveckling?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känner att jag utvecklas genom mina arbetsuppgifter</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Mitt arbete bidrar till min personliga utveckling</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Identifikation</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relationen till arbetet, organisationen och varumärket.</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er relation till arbetet och till organisationen.</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innebär det att vara stolt över sitt arbete?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När var vi senast riktigt stolta över vårt arbete? Vad hade vi gjort?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innebär det att känna samhörighet med organisationen? Hur kan detta utvecklas ytterligare? </a:t>
            </a:r>
            <a:endParaRPr lang="en-US" sz="1200" dirty="0"/>
          </a:p>
          <a:p>
            <a:pPr marL="0" indent="0">
              <a:buNone/>
            </a:pPr>
            <a:endParaRPr lang="en-US" sz="1200" dirty="0"/>
          </a:p>
          <a:p>
            <a:r>
              <a:rPr lang="en-US" sz="1200" b="0" i="1" u="none" dirty="0">
                <a:solidFill>
                  <a:srgbClr val="000000"/>
                </a:solidFill>
                <a:latin typeface="Arial" pitchFamily="34" charset="0"/>
                <a:ea typeface="Arial" pitchFamily="34" charset="-122"/>
                <a:cs typeface="Arial" pitchFamily="34" charset="-120"/>
              </a:rPr>
              <a:t>Identifikation är bland annat en följd av att mänskliga basbehov är uppfyllda. Se därför över områdena Tillhöra, Bidra, Bekräftas och Utvecklas och se vilka delar som kan utvecklas ytterligare för att förstärka känslan av stolthet och samhörighet.</a:t>
            </a: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Jag är stolt över att arbeta i Helsingborgs stad</a:t>
            </a:r>
            <a:endParaRPr lang="en-US" sz="1000" dirty="0"/>
          </a:p>
          <a:p>
            <a:r>
              <a:rPr lang="en-US" sz="1000" b="1" dirty="0">
                <a:solidFill>
                  <a:srgbClr val="000000"/>
                </a:solidFill>
                <a:latin typeface="Arial" pitchFamily="34" charset="0"/>
                <a:ea typeface="Arial" pitchFamily="34" charset="-122"/>
                <a:cs typeface="Arial" pitchFamily="34" charset="-120"/>
              </a:rPr>
              <a:t>2 </a:t>
            </a:r>
            <a:r>
              <a:rPr lang="en-US" sz="1000" dirty="0">
                <a:solidFill>
                  <a:srgbClr val="000000"/>
                </a:solidFill>
                <a:latin typeface="Arial" pitchFamily="34" charset="0"/>
                <a:ea typeface="Arial" pitchFamily="34" charset="-122"/>
                <a:cs typeface="Arial" pitchFamily="34" charset="-120"/>
              </a:rPr>
              <a:t>Jag känner en stor samhörighet med Helsingborgs stad</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28600" y="2560320"/>
            <a:ext cx="2826327" cy="847898"/>
          </a:xfrm>
          <a:prstGeom prst="rect">
            <a:avLst/>
          </a:prstGeom>
        </p:spPr>
      </p:pic>
      <p:sp>
        <p:nvSpPr>
          <p:cNvPr id="3"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AGERUS DIALOGUE INDEX, ADI</a:t>
            </a:r>
            <a:endParaRPr lang="en-US" sz="2400" dirty="0"/>
          </a:p>
        </p:txBody>
      </p:sp>
      <p:sp>
        <p:nvSpPr>
          <p:cNvPr id="4" name="Text 1"/>
          <p:cNvSpPr/>
          <p:nvPr/>
        </p:nvSpPr>
        <p:spPr>
          <a:xfrm>
            <a:off x="3200400" y="1188720"/>
            <a:ext cx="5715000" cy="27432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ADI-värde 75,2 (max 100) </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ADI visar om dialogen i vardagen om arbetet upplevs vara god.</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Ett ADI-värde på 75,2 tyder på att dialogen är mycket god. Dialogen kan dock alltid utvecklas. Medlemmarna i gruppen bör utifrån resultatet hitta ett antal utvecklingsaktiviteter som bibehåller eller ytterligare förbättrar dialogen.</a:t>
            </a:r>
            <a:endParaRPr lang="en-US" sz="1200" dirty="0"/>
          </a:p>
        </p:txBody>
      </p:sp>
      <p:pic>
        <p:nvPicPr>
          <p:cNvPr id="5" name="Image 1" descr="preencoded.png"/>
          <p:cNvPicPr>
            <a:picLocks noChangeAspect="1"/>
          </p:cNvPicPr>
          <p:nvPr/>
        </p:nvPicPr>
        <p:blipFill>
          <a:blip r:embed="rId4"/>
          <a:stretch>
            <a:fillRect/>
          </a:stretch>
        </p:blipFill>
        <p:spPr>
          <a:xfrm>
            <a:off x="731520" y="822960"/>
            <a:ext cx="1766455" cy="17664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Kommunikationsklimat</a:t>
            </a:r>
            <a:endParaRPr lang="en-US" sz="2400" dirty="0"/>
          </a:p>
        </p:txBody>
      </p:sp>
      <p:sp>
        <p:nvSpPr>
          <p:cNvPr id="3" name="Text 1"/>
          <p:cNvSpPr/>
          <p:nvPr/>
        </p:nvSpPr>
        <p:spPr>
          <a:xfrm>
            <a:off x="3383280" y="914400"/>
            <a:ext cx="5486400" cy="36576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Det här området handlar om den vardagliga dialogen i arbetet. En god dialog är en förutsättning för bra samarbete och positiv utveckling av verksamheten.</a:t>
            </a:r>
            <a:endParaRPr lang="en-US" sz="1200" dirty="0"/>
          </a:p>
          <a:p>
            <a:endParaRPr lang="en-US" sz="1200" dirty="0"/>
          </a:p>
          <a:p>
            <a:r>
              <a:rPr lang="en-US" sz="1200" b="1" i="0" u="none" dirty="0">
                <a:solidFill>
                  <a:srgbClr val="000000"/>
                </a:solidFill>
                <a:latin typeface="Arial" pitchFamily="34" charset="0"/>
                <a:ea typeface="Arial" pitchFamily="34" charset="-122"/>
                <a:cs typeface="Arial" pitchFamily="34" charset="-120"/>
              </a:rPr>
              <a:t>Prata om hur dialogen och kommunikationsklimatet kan förbättras.</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Exempel på frågor att använda i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Är alla med i den löpande dialogen?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Kan vi uttrycka oss fritt utan risk för negativa konsekvenser?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Tas våra åsikter på allvar?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Finns det tid och utrymme för reflektion och dialog om arbetssituationen?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Vad kan vi göra för att förbättra dialogen och få ett bättre kommunikationsklimat? </a:t>
            </a:r>
            <a:endParaRPr lang="en-US" sz="1200" dirty="0"/>
          </a:p>
          <a:p>
            <a:pPr marL="342900" indent="-342900">
              <a:buSzPct val="100000"/>
              <a:buChar char="•"/>
            </a:pPr>
            <a:r>
              <a:rPr lang="en-US" sz="1200" b="0" i="0" u="none" dirty="0">
                <a:solidFill>
                  <a:srgbClr val="000000"/>
                </a:solidFill>
                <a:latin typeface="Arial" pitchFamily="34" charset="0"/>
                <a:ea typeface="Arial" pitchFamily="34" charset="-122"/>
                <a:cs typeface="Arial" pitchFamily="34" charset="-120"/>
              </a:rPr>
              <a:t>Behöver vi utveckla dialogen med andra delar av organisationen? </a:t>
            </a:r>
            <a:endParaRPr lang="en-US" sz="1200" dirty="0"/>
          </a:p>
          <a:p>
            <a:pPr marL="0" indent="0">
              <a:buNone/>
            </a:pPr>
            <a:endParaRPr lang="en-US" sz="1200" dirty="0"/>
          </a:p>
        </p:txBody>
      </p:sp>
      <p:sp>
        <p:nvSpPr>
          <p:cNvPr id="4" name="Text 2"/>
          <p:cNvSpPr/>
          <p:nvPr/>
        </p:nvSpPr>
        <p:spPr>
          <a:xfrm>
            <a:off x="228600" y="3383280"/>
            <a:ext cx="3200400" cy="1828800"/>
          </a:xfrm>
          <a:prstGeom prst="rect">
            <a:avLst/>
          </a:prstGeom>
          <a:noFill/>
          <a:ln/>
        </p:spPr>
        <p:txBody>
          <a:bodyPr wrap="square" rtlCol="0" anchor="t">
            <a:normAutofit/>
          </a:bodyPr>
          <a:lstStyle/>
          <a:p>
            <a:r>
              <a:rPr lang="en-US" sz="1000" b="1" dirty="0">
                <a:solidFill>
                  <a:srgbClr val="000000"/>
                </a:solidFill>
                <a:latin typeface="Arial" pitchFamily="34" charset="0"/>
                <a:ea typeface="Arial" pitchFamily="34" charset="-122"/>
                <a:cs typeface="Arial" pitchFamily="34" charset="-120"/>
              </a:rPr>
              <a:t>1 </a:t>
            </a:r>
            <a:r>
              <a:rPr lang="en-US" sz="1000" dirty="0">
                <a:solidFill>
                  <a:srgbClr val="000000"/>
                </a:solidFill>
                <a:latin typeface="Arial" pitchFamily="34" charset="0"/>
                <a:ea typeface="Arial" pitchFamily="34" charset="-122"/>
                <a:cs typeface="Arial" pitchFamily="34" charset="-120"/>
              </a:rPr>
              <a:t>Vi har en god dialog i vardagen om vårt arbete</a:t>
            </a:r>
            <a:endParaRPr lang="en-US" sz="1000" dirty="0"/>
          </a:p>
        </p:txBody>
      </p:sp>
      <p:pic>
        <p:nvPicPr>
          <p:cNvPr id="5" name="Image 0" descr="preencoded.png"/>
          <p:cNvPicPr>
            <a:picLocks noChangeAspect="1"/>
          </p:cNvPicPr>
          <p:nvPr/>
        </p:nvPicPr>
        <p:blipFill>
          <a:blip r:embed="rId3"/>
          <a:stretch>
            <a:fillRect/>
          </a:stretch>
        </p:blipFill>
        <p:spPr>
          <a:xfrm>
            <a:off x="228600" y="1371600"/>
            <a:ext cx="2119745" cy="211974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HÖGSTA &amp; LÄGSTA FRÅGOR</a:t>
            </a:r>
            <a:endParaRPr lang="en-US" sz="2400" dirty="0"/>
          </a:p>
        </p:txBody>
      </p:sp>
      <p:sp>
        <p:nvSpPr>
          <p:cNvPr id="3" name="Text 1"/>
          <p:cNvSpPr/>
          <p:nvPr/>
        </p:nvSpPr>
        <p:spPr>
          <a:xfrm>
            <a:off x="228600" y="914400"/>
            <a:ext cx="4343400" cy="274320"/>
          </a:xfrm>
          <a:prstGeom prst="rect">
            <a:avLst/>
          </a:prstGeom>
          <a:noFill/>
          <a:ln/>
        </p:spPr>
        <p:txBody>
          <a:bodyPr wrap="square" rtlCol="0" anchor="ctr">
            <a:normAutofit/>
          </a:bodyPr>
          <a:lstStyle/>
          <a:p>
            <a:r>
              <a:rPr lang="en-US" sz="1400" dirty="0">
                <a:solidFill>
                  <a:srgbClr val="000000"/>
                </a:solidFill>
                <a:latin typeface="Arial" pitchFamily="34" charset="0"/>
                <a:ea typeface="Arial" pitchFamily="34" charset="-122"/>
                <a:cs typeface="Arial" pitchFamily="34" charset="-120"/>
              </a:rPr>
              <a:t>FRÅGOR MED HÖGST RESULTAT</a:t>
            </a:r>
            <a:endParaRPr lang="en-US" sz="1400" dirty="0"/>
          </a:p>
        </p:txBody>
      </p:sp>
      <p:sp>
        <p:nvSpPr>
          <p:cNvPr id="4" name="Text 2"/>
          <p:cNvSpPr/>
          <p:nvPr/>
        </p:nvSpPr>
        <p:spPr>
          <a:xfrm>
            <a:off x="4572000" y="914400"/>
            <a:ext cx="4343400" cy="274320"/>
          </a:xfrm>
          <a:prstGeom prst="rect">
            <a:avLst/>
          </a:prstGeom>
          <a:noFill/>
          <a:ln/>
        </p:spPr>
        <p:txBody>
          <a:bodyPr wrap="square" rtlCol="0" anchor="ctr">
            <a:normAutofit/>
          </a:bodyPr>
          <a:lstStyle/>
          <a:p>
            <a:r>
              <a:rPr lang="en-US" sz="1400" dirty="0">
                <a:solidFill>
                  <a:srgbClr val="000000"/>
                </a:solidFill>
                <a:latin typeface="Arial" pitchFamily="34" charset="0"/>
                <a:ea typeface="Arial" pitchFamily="34" charset="-122"/>
                <a:cs typeface="Arial" pitchFamily="34" charset="-120"/>
              </a:rPr>
              <a:t>FRÅGOR MED LÄGST RESULTAT</a:t>
            </a:r>
            <a:endParaRPr lang="en-US" sz="1400" dirty="0"/>
          </a:p>
        </p:txBody>
      </p:sp>
      <p:sp>
        <p:nvSpPr>
          <p:cNvPr id="5" name="Text 3"/>
          <p:cNvSpPr/>
          <p:nvPr/>
        </p:nvSpPr>
        <p:spPr>
          <a:xfrm>
            <a:off x="228600" y="1188720"/>
            <a:ext cx="4343400" cy="3657600"/>
          </a:xfrm>
          <a:prstGeom prst="rect">
            <a:avLst/>
          </a:prstGeom>
          <a:noFill/>
          <a:ln/>
        </p:spPr>
        <p:txBody>
          <a:bodyPr wrap="square" rtlCol="0" anchor="t">
            <a:normAutofit/>
          </a:bodyPr>
          <a:lstStyle/>
          <a:p>
            <a:pPr>
              <a:lnSpc>
                <a:spcPct val="125000"/>
              </a:lnSpc>
            </a:pPr>
            <a:r>
              <a:rPr lang="en-US" sz="1200" b="1" dirty="0">
                <a:solidFill>
                  <a:srgbClr val="000000"/>
                </a:solidFill>
                <a:latin typeface="Arial" pitchFamily="34" charset="0"/>
                <a:ea typeface="Arial" pitchFamily="34" charset="-122"/>
                <a:cs typeface="Arial" pitchFamily="34" charset="-120"/>
              </a:rPr>
              <a:t>91 </a:t>
            </a:r>
            <a:r>
              <a:rPr lang="en-US" sz="1200" dirty="0">
                <a:solidFill>
                  <a:srgbClr val="000000"/>
                </a:solidFill>
                <a:latin typeface="Arial" pitchFamily="34" charset="0"/>
                <a:ea typeface="Arial" pitchFamily="34" charset="-122"/>
                <a:cs typeface="Arial" pitchFamily="34" charset="-120"/>
              </a:rPr>
              <a:t>Min arbetsinsats bidrar till verksamheten – </a:t>
            </a:r>
            <a:r>
              <a:rPr lang="en-US" sz="1000" b="1" dirty="0">
                <a:solidFill>
                  <a:srgbClr val="000000"/>
                </a:solidFill>
                <a:latin typeface="Arial" pitchFamily="34" charset="0"/>
                <a:ea typeface="Arial" pitchFamily="34" charset="-122"/>
                <a:cs typeface="Arial" pitchFamily="34" charset="-120"/>
              </a:rPr>
              <a:t>Bidra</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90 </a:t>
            </a:r>
            <a:r>
              <a:rPr lang="en-US" sz="1200" dirty="0">
                <a:solidFill>
                  <a:srgbClr val="000000"/>
                </a:solidFill>
                <a:latin typeface="Arial" pitchFamily="34" charset="0"/>
                <a:ea typeface="Arial" pitchFamily="34" charset="-122"/>
                <a:cs typeface="Arial" pitchFamily="34" charset="-120"/>
              </a:rPr>
              <a:t>Mina arbetsuppgifter är viktiga för organisationen – </a:t>
            </a:r>
            <a:r>
              <a:rPr lang="en-US" sz="1000" b="1" dirty="0">
                <a:solidFill>
                  <a:srgbClr val="000000"/>
                </a:solidFill>
                <a:latin typeface="Arial" pitchFamily="34" charset="0"/>
                <a:ea typeface="Arial" pitchFamily="34" charset="-122"/>
                <a:cs typeface="Arial" pitchFamily="34" charset="-120"/>
              </a:rPr>
              <a:t>Vill</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88 </a:t>
            </a:r>
            <a:r>
              <a:rPr lang="en-US" sz="1200" dirty="0">
                <a:solidFill>
                  <a:srgbClr val="000000"/>
                </a:solidFill>
                <a:latin typeface="Arial" pitchFamily="34" charset="0"/>
                <a:ea typeface="Arial" pitchFamily="34" charset="-122"/>
                <a:cs typeface="Arial" pitchFamily="34" charset="-120"/>
              </a:rPr>
              <a:t>Mitt arbete känns ansvarsfullt – </a:t>
            </a:r>
            <a:r>
              <a:rPr lang="en-US" sz="1000" b="1" dirty="0">
                <a:solidFill>
                  <a:srgbClr val="000000"/>
                </a:solidFill>
                <a:latin typeface="Arial" pitchFamily="34" charset="0"/>
                <a:ea typeface="Arial" pitchFamily="34" charset="-122"/>
                <a:cs typeface="Arial" pitchFamily="34" charset="-120"/>
              </a:rPr>
              <a:t>Bör</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87 </a:t>
            </a:r>
            <a:r>
              <a:rPr lang="en-US" sz="1200" dirty="0">
                <a:solidFill>
                  <a:srgbClr val="000000"/>
                </a:solidFill>
                <a:latin typeface="Arial" pitchFamily="34" charset="0"/>
                <a:ea typeface="Arial" pitchFamily="34" charset="-122"/>
                <a:cs typeface="Arial" pitchFamily="34" charset="-120"/>
              </a:rPr>
              <a:t>Jag känner att jag bidrar med mitt kunnande i arbetet – </a:t>
            </a:r>
            <a:r>
              <a:rPr lang="en-US" sz="1000" b="1" dirty="0">
                <a:solidFill>
                  <a:srgbClr val="000000"/>
                </a:solidFill>
                <a:latin typeface="Arial" pitchFamily="34" charset="0"/>
                <a:ea typeface="Arial" pitchFamily="34" charset="-122"/>
                <a:cs typeface="Arial" pitchFamily="34" charset="-120"/>
              </a:rPr>
              <a:t>Bidra</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87 </a:t>
            </a:r>
            <a:r>
              <a:rPr lang="en-US" sz="1200" dirty="0">
                <a:solidFill>
                  <a:srgbClr val="000000"/>
                </a:solidFill>
                <a:latin typeface="Arial" pitchFamily="34" charset="0"/>
                <a:ea typeface="Arial" pitchFamily="34" charset="-122"/>
                <a:cs typeface="Arial" pitchFamily="34" charset="-120"/>
              </a:rPr>
              <a:t>Jag kan tillräckligt mycket för att kunna utföra mina uppgifter på ett bra sätt – </a:t>
            </a:r>
            <a:r>
              <a:rPr lang="en-US" sz="1000" b="1" dirty="0">
                <a:solidFill>
                  <a:srgbClr val="000000"/>
                </a:solidFill>
                <a:latin typeface="Arial" pitchFamily="34" charset="0"/>
                <a:ea typeface="Arial" pitchFamily="34" charset="-122"/>
                <a:cs typeface="Arial" pitchFamily="34" charset="-120"/>
              </a:rPr>
              <a:t>Kan</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86 </a:t>
            </a:r>
            <a:r>
              <a:rPr lang="en-US" sz="1200" dirty="0">
                <a:solidFill>
                  <a:srgbClr val="000000"/>
                </a:solidFill>
                <a:latin typeface="Arial" pitchFamily="34" charset="0"/>
                <a:ea typeface="Arial" pitchFamily="34" charset="-122"/>
                <a:cs typeface="Arial" pitchFamily="34" charset="-120"/>
              </a:rPr>
              <a:t>Jag är effektiv i mitt arbete – </a:t>
            </a:r>
            <a:r>
              <a:rPr lang="en-US" sz="1000" b="1" dirty="0">
                <a:solidFill>
                  <a:srgbClr val="000000"/>
                </a:solidFill>
                <a:latin typeface="Arial" pitchFamily="34" charset="0"/>
                <a:ea typeface="Arial" pitchFamily="34" charset="-122"/>
                <a:cs typeface="Arial" pitchFamily="34" charset="-120"/>
              </a:rPr>
              <a:t>Individprestation</a:t>
            </a:r>
            <a:endParaRPr lang="en-US" sz="1200" dirty="0"/>
          </a:p>
        </p:txBody>
      </p:sp>
      <p:sp>
        <p:nvSpPr>
          <p:cNvPr id="6" name="Text 4"/>
          <p:cNvSpPr/>
          <p:nvPr/>
        </p:nvSpPr>
        <p:spPr>
          <a:xfrm>
            <a:off x="4572000" y="1188720"/>
            <a:ext cx="4343400" cy="3657600"/>
          </a:xfrm>
          <a:prstGeom prst="rect">
            <a:avLst/>
          </a:prstGeom>
          <a:noFill/>
          <a:ln/>
        </p:spPr>
        <p:txBody>
          <a:bodyPr wrap="square" rtlCol="0" anchor="t">
            <a:normAutofit/>
          </a:bodyPr>
          <a:lstStyle/>
          <a:p>
            <a:pPr>
              <a:lnSpc>
                <a:spcPct val="125000"/>
              </a:lnSpc>
            </a:pPr>
            <a:r>
              <a:rPr lang="en-US" sz="1200" b="1" dirty="0">
                <a:solidFill>
                  <a:srgbClr val="000000"/>
                </a:solidFill>
                <a:latin typeface="Arial" pitchFamily="34" charset="0"/>
                <a:ea typeface="Arial" pitchFamily="34" charset="-122"/>
                <a:cs typeface="Arial" pitchFamily="34" charset="-120"/>
              </a:rPr>
              <a:t>62 </a:t>
            </a:r>
            <a:r>
              <a:rPr lang="en-US" sz="1200" dirty="0">
                <a:solidFill>
                  <a:srgbClr val="000000"/>
                </a:solidFill>
                <a:latin typeface="Arial" pitchFamily="34" charset="0"/>
                <a:ea typeface="Arial" pitchFamily="34" charset="-122"/>
                <a:cs typeface="Arial" pitchFamily="34" charset="-120"/>
              </a:rPr>
              <a:t>Jag kan själv påverka de viktigaste besluten som rör mitt arbete – </a:t>
            </a:r>
            <a:r>
              <a:rPr lang="en-US" sz="1000" b="1" dirty="0">
                <a:solidFill>
                  <a:srgbClr val="000000"/>
                </a:solidFill>
                <a:latin typeface="Arial" pitchFamily="34" charset="0"/>
                <a:ea typeface="Arial" pitchFamily="34" charset="-122"/>
                <a:cs typeface="Arial" pitchFamily="34" charset="-120"/>
              </a:rPr>
              <a:t>Får</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64 </a:t>
            </a:r>
            <a:r>
              <a:rPr lang="en-US" sz="1200" dirty="0">
                <a:solidFill>
                  <a:srgbClr val="000000"/>
                </a:solidFill>
                <a:latin typeface="Arial" pitchFamily="34" charset="0"/>
                <a:ea typeface="Arial" pitchFamily="34" charset="-122"/>
                <a:cs typeface="Arial" pitchFamily="34" charset="-120"/>
              </a:rPr>
              <a:t>Jag känner en stor samhörighet med Helsingborgs stad – </a:t>
            </a:r>
            <a:r>
              <a:rPr lang="en-US" sz="1000" b="1" dirty="0">
                <a:solidFill>
                  <a:srgbClr val="000000"/>
                </a:solidFill>
                <a:latin typeface="Arial" pitchFamily="34" charset="0"/>
                <a:ea typeface="Arial" pitchFamily="34" charset="-122"/>
                <a:cs typeface="Arial" pitchFamily="34" charset="-120"/>
              </a:rPr>
              <a:t>Identifikation</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68 </a:t>
            </a:r>
            <a:r>
              <a:rPr lang="en-US" sz="1200" dirty="0">
                <a:solidFill>
                  <a:srgbClr val="000000"/>
                </a:solidFill>
                <a:latin typeface="Arial" pitchFamily="34" charset="0"/>
                <a:ea typeface="Arial" pitchFamily="34" charset="-122"/>
                <a:cs typeface="Arial" pitchFamily="34" charset="-120"/>
              </a:rPr>
              <a:t>I praktiken bestämmer jag själv på vilket sätt jag utför mitt arbete – </a:t>
            </a:r>
            <a:r>
              <a:rPr lang="en-US" sz="1000" b="1" dirty="0">
                <a:solidFill>
                  <a:srgbClr val="000000"/>
                </a:solidFill>
                <a:latin typeface="Arial" pitchFamily="34" charset="0"/>
                <a:ea typeface="Arial" pitchFamily="34" charset="-122"/>
                <a:cs typeface="Arial" pitchFamily="34" charset="-120"/>
              </a:rPr>
              <a:t>Får</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70 </a:t>
            </a:r>
            <a:r>
              <a:rPr lang="en-US" sz="1200" dirty="0">
                <a:solidFill>
                  <a:srgbClr val="000000"/>
                </a:solidFill>
                <a:latin typeface="Arial" pitchFamily="34" charset="0"/>
                <a:ea typeface="Arial" pitchFamily="34" charset="-122"/>
                <a:cs typeface="Arial" pitchFamily="34" charset="-120"/>
              </a:rPr>
              <a:t>Mitt arbete är organiserat på ett sådant sätt att jag har god överblick – </a:t>
            </a:r>
            <a:r>
              <a:rPr lang="en-US" sz="1000" b="1" dirty="0">
                <a:solidFill>
                  <a:srgbClr val="000000"/>
                </a:solidFill>
                <a:latin typeface="Arial" pitchFamily="34" charset="0"/>
                <a:ea typeface="Arial" pitchFamily="34" charset="-122"/>
                <a:cs typeface="Arial" pitchFamily="34" charset="-120"/>
              </a:rPr>
              <a:t>Vet</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70 </a:t>
            </a:r>
            <a:r>
              <a:rPr lang="en-US" sz="1200" dirty="0">
                <a:solidFill>
                  <a:srgbClr val="000000"/>
                </a:solidFill>
                <a:latin typeface="Arial" pitchFamily="34" charset="0"/>
                <a:ea typeface="Arial" pitchFamily="34" charset="-122"/>
                <a:cs typeface="Arial" pitchFamily="34" charset="-120"/>
              </a:rPr>
              <a:t>Vår arbetsgrupp är effektiv i att driva förbättringsarbete tillsammans – </a:t>
            </a:r>
            <a:r>
              <a:rPr lang="en-US" sz="1000" b="1" dirty="0">
                <a:solidFill>
                  <a:srgbClr val="000000"/>
                </a:solidFill>
                <a:latin typeface="Arial" pitchFamily="34" charset="0"/>
                <a:ea typeface="Arial" pitchFamily="34" charset="-122"/>
                <a:cs typeface="Arial" pitchFamily="34" charset="-120"/>
              </a:rPr>
              <a:t>Gruppeffektivitet</a:t>
            </a:r>
            <a:endParaRPr lang="en-US" sz="1200" dirty="0"/>
          </a:p>
          <a:p>
            <a:pPr>
              <a:lnSpc>
                <a:spcPct val="125000"/>
              </a:lnSpc>
            </a:pPr>
            <a:r>
              <a:rPr lang="en-US" sz="1200" b="1" dirty="0">
                <a:solidFill>
                  <a:srgbClr val="000000"/>
                </a:solidFill>
                <a:latin typeface="Arial" pitchFamily="34" charset="0"/>
                <a:ea typeface="Arial" pitchFamily="34" charset="-122"/>
                <a:cs typeface="Arial" pitchFamily="34" charset="-120"/>
              </a:rPr>
              <a:t>71 </a:t>
            </a:r>
            <a:r>
              <a:rPr lang="en-US" sz="1200" dirty="0">
                <a:solidFill>
                  <a:srgbClr val="000000"/>
                </a:solidFill>
                <a:latin typeface="Arial" pitchFamily="34" charset="0"/>
                <a:ea typeface="Arial" pitchFamily="34" charset="-122"/>
                <a:cs typeface="Arial" pitchFamily="34" charset="-120"/>
              </a:rPr>
              <a:t>Mitt arbete bidrar till min personliga utveckling – </a:t>
            </a:r>
            <a:r>
              <a:rPr lang="en-US" sz="1000" b="1" dirty="0">
                <a:solidFill>
                  <a:srgbClr val="000000"/>
                </a:solidFill>
                <a:latin typeface="Arial" pitchFamily="34" charset="0"/>
                <a:ea typeface="Arial" pitchFamily="34" charset="-122"/>
                <a:cs typeface="Arial" pitchFamily="34" charset="-120"/>
              </a:rPr>
              <a:t>Utvecklas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228600" y="137160"/>
            <a:ext cx="8915400" cy="640080"/>
          </a:xfrm>
          <a:prstGeom prst="rect">
            <a:avLst/>
          </a:prstGeom>
          <a:noFill/>
          <a:ln/>
        </p:spPr>
        <p:txBody>
          <a:bodyPr wrap="square" rtlCol="0" anchor="ctr">
            <a:normAutofit/>
          </a:bodyPr>
          <a:lstStyle/>
          <a:p>
            <a:r>
              <a:rPr lang="en-US" sz="2400" b="1" dirty="0">
                <a:solidFill>
                  <a:srgbClr val="000000"/>
                </a:solidFill>
                <a:latin typeface="Arial" pitchFamily="34" charset="0"/>
                <a:ea typeface="Arial" pitchFamily="34" charset="-122"/>
                <a:cs typeface="Arial" pitchFamily="34" charset="-120"/>
              </a:rPr>
              <a:t>AGERUS PERFORMANCE CULTURE INDEX, APCI</a:t>
            </a:r>
            <a:endParaRPr lang="en-US" sz="2400" dirty="0"/>
          </a:p>
        </p:txBody>
      </p:sp>
      <p:sp>
        <p:nvSpPr>
          <p:cNvPr id="3" name="Text 1"/>
          <p:cNvSpPr/>
          <p:nvPr/>
        </p:nvSpPr>
        <p:spPr>
          <a:xfrm>
            <a:off x="3200400" y="1188720"/>
            <a:ext cx="5715000" cy="2743200"/>
          </a:xfrm>
          <a:prstGeom prst="rect">
            <a:avLst/>
          </a:prstGeom>
          <a:noFill/>
          <a:ln/>
        </p:spPr>
        <p:txBody>
          <a:bodyPr wrap="square" rtlCol="0" anchor="t">
            <a:normAutofit/>
          </a:bodyPr>
          <a:lstStyle/>
          <a:p>
            <a:r>
              <a:rPr lang="en-US" sz="1200" b="0" i="0" u="none" dirty="0">
                <a:solidFill>
                  <a:srgbClr val="000000"/>
                </a:solidFill>
                <a:latin typeface="Arial" pitchFamily="34" charset="0"/>
                <a:ea typeface="Arial" pitchFamily="34" charset="-122"/>
                <a:cs typeface="Arial" pitchFamily="34" charset="-120"/>
              </a:rPr>
              <a:t>APCI-värde 59 % (max 100) </a:t>
            </a:r>
            <a:endParaRPr lang="en-US" sz="1200" dirty="0"/>
          </a:p>
          <a:p>
            <a:endParaRPr lang="en-US" sz="1200" dirty="0"/>
          </a:p>
          <a:p>
            <a:r>
              <a:rPr lang="en-US" sz="1200" b="0" i="0" u="none" dirty="0">
                <a:solidFill>
                  <a:srgbClr val="000000"/>
                </a:solidFill>
                <a:latin typeface="Arial" pitchFamily="34" charset="0"/>
                <a:ea typeface="Arial" pitchFamily="34" charset="-122"/>
                <a:cs typeface="Arial" pitchFamily="34" charset="-120"/>
              </a:rPr>
              <a:t>Positionen i diagrammet styrs av indexvärdet för villkoren för prestation (API) och indexvärdet för de mänskliga basbehoven (AII). </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0" i="0" u="none" dirty="0">
                <a:solidFill>
                  <a:srgbClr val="000000"/>
                </a:solidFill>
                <a:latin typeface="Arial" pitchFamily="34" charset="0"/>
                <a:ea typeface="Arial" pitchFamily="34" charset="-122"/>
                <a:cs typeface="Arial" pitchFamily="34" charset="-120"/>
              </a:rPr>
              <a:t>APCI visar andelen medarbetare som ligger över 75 på både API och AII. </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0" i="0" u="none" dirty="0">
                <a:solidFill>
                  <a:srgbClr val="000000"/>
                </a:solidFill>
                <a:latin typeface="Arial" pitchFamily="34" charset="0"/>
                <a:ea typeface="Arial" pitchFamily="34" charset="-122"/>
                <a:cs typeface="Arial" pitchFamily="34" charset="-120"/>
              </a:rPr>
              <a:t>Medarbetare som har över 75 på både API och AII, d.v.s. har en position i det övre högra hörnet över tid, presterar sannolikt väl, identifierar sig med organisationen, utvecklas och mår bra. De upplever och bidrar till en hållbar prestationskultur. För att förbättra APCI; förbättra villkoren för prestation och de mänskliga basbehoven. </a:t>
            </a:r>
            <a:endParaRPr lang="en-US" sz="1200" dirty="0"/>
          </a:p>
          <a:p>
            <a:r>
              <a:rPr lang="en-US" sz="1200" b="0" i="0" u="none" dirty="0">
                <a:solidFill>
                  <a:srgbClr val="000000"/>
                </a:solidFill>
                <a:latin typeface="Arial" pitchFamily="34" charset="0"/>
                <a:ea typeface="Arial" pitchFamily="34" charset="-122"/>
                <a:cs typeface="Arial" pitchFamily="34" charset="-120"/>
              </a:rPr>
              <a:t> </a:t>
            </a:r>
            <a:endParaRPr lang="en-US" sz="1200" dirty="0"/>
          </a:p>
          <a:p>
            <a:r>
              <a:rPr lang="en-US" sz="1200" b="0" i="0" u="none" dirty="0">
                <a:solidFill>
                  <a:srgbClr val="000000"/>
                </a:solidFill>
                <a:latin typeface="Arial" pitchFamily="34" charset="0"/>
                <a:ea typeface="Arial" pitchFamily="34" charset="-122"/>
                <a:cs typeface="Arial" pitchFamily="34" charset="-120"/>
              </a:rPr>
              <a:t>APCI kan inte jämföras med värden för övriga index eftersom det beräknas på ett annat sätt.</a:t>
            </a:r>
            <a:endParaRPr lang="en-US" sz="1200" dirty="0"/>
          </a:p>
        </p:txBody>
      </p:sp>
      <p:pic>
        <p:nvPicPr>
          <p:cNvPr id="4" name="Image 0" descr="preencoded.png"/>
          <p:cNvPicPr>
            <a:picLocks noChangeAspect="1"/>
          </p:cNvPicPr>
          <p:nvPr/>
        </p:nvPicPr>
        <p:blipFill>
          <a:blip r:embed="rId3"/>
          <a:stretch>
            <a:fillRect/>
          </a:stretch>
        </p:blipFill>
        <p:spPr>
          <a:xfrm>
            <a:off x="731520" y="822960"/>
            <a:ext cx="1766455" cy="1766455"/>
          </a:xfrm>
          <a:prstGeom prst="rect">
            <a:avLst/>
          </a:prstGeom>
        </p:spPr>
      </p:pic>
      <p:pic>
        <p:nvPicPr>
          <p:cNvPr id="5" name="Image 1" descr="preencoded.png"/>
          <p:cNvPicPr>
            <a:picLocks noChangeAspect="1"/>
          </p:cNvPicPr>
          <p:nvPr/>
        </p:nvPicPr>
        <p:blipFill>
          <a:blip r:embed="rId4"/>
          <a:stretch>
            <a:fillRect/>
          </a:stretch>
        </p:blipFill>
        <p:spPr>
          <a:xfrm>
            <a:off x="137160" y="2560320"/>
            <a:ext cx="2685011" cy="26850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3105</Words>
  <Application>Microsoft Office PowerPoint</Application>
  <PresentationFormat>Bildspel på skärmen (16:9)</PresentationFormat>
  <Paragraphs>286</Paragraphs>
  <Slides>22</Slides>
  <Notes>22</Notes>
  <HiddenSlides>0</HiddenSlides>
  <MMClips>0</MMClips>
  <ScaleCrop>false</ScaleCrop>
  <HeadingPairs>
    <vt:vector size="6" baseType="variant">
      <vt:variant>
        <vt:lpstr>Använt teckensnitt</vt:lpstr>
      </vt:variant>
      <vt:variant>
        <vt:i4>1</vt:i4>
      </vt:variant>
      <vt:variant>
        <vt:lpstr>Tema</vt:lpstr>
      </vt:variant>
      <vt:variant>
        <vt:i4>1</vt:i4>
      </vt:variant>
      <vt:variant>
        <vt:lpstr>Bildrubriker</vt:lpstr>
      </vt:variant>
      <vt:variant>
        <vt:i4>22</vt:i4>
      </vt:variant>
    </vt:vector>
  </HeadingPairs>
  <TitlesOfParts>
    <vt:vector size="24" baseType="lpstr">
      <vt:lpstr>Arial</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Agerus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Export</dc:title>
  <dc:subject>PptxGenJS Presentation</dc:subject>
  <dc:creator>Agerus</dc:creator>
  <cp:lastModifiedBy>Birr Annette - AMF</cp:lastModifiedBy>
  <cp:revision>1</cp:revision>
  <dcterms:created xsi:type="dcterms:W3CDTF">2024-12-04T06:56:58Z</dcterms:created>
  <dcterms:modified xsi:type="dcterms:W3CDTF">2024-12-04T06:57:58Z</dcterms:modified>
</cp:coreProperties>
</file>