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129" r:id="rId8"/>
    <p:sldMasterId id="2147484261" r:id="rId9"/>
    <p:sldMasterId id="2147483648" r:id="rId10"/>
    <p:sldMasterId id="2147484168" r:id="rId11"/>
  </p:sldMasterIdLst>
  <p:notesMasterIdLst>
    <p:notesMasterId r:id="rId19"/>
  </p:notesMasterIdLst>
  <p:handoutMasterIdLst>
    <p:handoutMasterId r:id="rId20"/>
  </p:handoutMasterIdLst>
  <p:sldIdLst>
    <p:sldId id="1159" r:id="rId12"/>
    <p:sldId id="1163" r:id="rId13"/>
    <p:sldId id="1164" r:id="rId14"/>
    <p:sldId id="1161" r:id="rId15"/>
    <p:sldId id="1154" r:id="rId16"/>
    <p:sldId id="1153" r:id="rId17"/>
    <p:sldId id="1165" r:id="rId18"/>
  </p:sldIdLst>
  <p:sldSz cx="12192000" cy="6858000"/>
  <p:notesSz cx="6858000" cy="9144000"/>
  <p:embeddedFontLst>
    <p:embeddedFont>
      <p:font typeface="Helsingborg Sans" pitchFamily="2" charset="0"/>
      <p:regular r:id="rId21"/>
      <p:bold r:id="rId22"/>
    </p:embeddedFont>
    <p:embeddedFont>
      <p:font typeface="Roboto Light" panose="02000000000000000000" pitchFamily="2" charset="0"/>
      <p:regular r:id="rId23"/>
      <p:italic r:id="rId24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E25103"/>
    <a:srgbClr val="00C3B4"/>
    <a:srgbClr val="EAB60E"/>
    <a:srgbClr val="1A355C"/>
    <a:srgbClr val="000000"/>
    <a:srgbClr val="112C34"/>
    <a:srgbClr val="B58D0E"/>
    <a:srgbClr val="00BFB3"/>
    <a:srgbClr val="762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font" Target="fonts/font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118541341680328E-2"/>
          <c:y val="3.5536116856197772E-2"/>
          <c:w val="0.90872742852389643"/>
          <c:h val="0.80540396346654619"/>
        </c:manualLayout>
      </c:layout>
      <c:lineChart>
        <c:grouping val="standard"/>
        <c:varyColors val="0"/>
        <c:ser>
          <c:idx val="0"/>
          <c:order val="0"/>
          <c:tx>
            <c:v>2021</c:v>
          </c:tx>
          <c:spPr>
            <a:ln w="28575" cap="rnd">
              <a:solidFill>
                <a:srgbClr val="00C3B4"/>
              </a:solidFill>
              <a:round/>
            </a:ln>
            <a:effectLst/>
          </c:spPr>
          <c:marker>
            <c:symbol val="none"/>
          </c:marker>
          <c:cat>
            <c:strRef>
              <c:f>'Arbetslösa och biståndsmottagar'!$C$86:$C$97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'Arbetslösa och biståndsmottagar'!$A$50:$A$61</c:f>
              <c:numCache>
                <c:formatCode>#,##0</c:formatCode>
                <c:ptCount val="12"/>
                <c:pt idx="0">
                  <c:v>9118</c:v>
                </c:pt>
                <c:pt idx="1">
                  <c:v>9018</c:v>
                </c:pt>
                <c:pt idx="2">
                  <c:v>8772</c:v>
                </c:pt>
                <c:pt idx="3">
                  <c:v>8506</c:v>
                </c:pt>
                <c:pt idx="4">
                  <c:v>8217</c:v>
                </c:pt>
                <c:pt idx="5">
                  <c:v>8173</c:v>
                </c:pt>
                <c:pt idx="6">
                  <c:v>8214</c:v>
                </c:pt>
                <c:pt idx="7">
                  <c:v>8131</c:v>
                </c:pt>
                <c:pt idx="8">
                  <c:v>8011</c:v>
                </c:pt>
                <c:pt idx="9">
                  <c:v>7950</c:v>
                </c:pt>
                <c:pt idx="10">
                  <c:v>7845</c:v>
                </c:pt>
                <c:pt idx="11">
                  <c:v>7883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B-44CD-9B18-FF167CD76082}"/>
            </c:ext>
          </c:extLst>
        </c:ser>
        <c:ser>
          <c:idx val="1"/>
          <c:order val="1"/>
          <c:tx>
            <c:v>2022</c:v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EAB60E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10EB-44CD-9B18-FF167CD76082}"/>
              </c:ext>
            </c:extLst>
          </c:dPt>
          <c:dLbls>
            <c:dLbl>
              <c:idx val="1"/>
              <c:layout>
                <c:manualLayout>
                  <c:x val="-5.7885075336058453E-3"/>
                  <c:y val="3.7482433656546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EB-44CD-9B18-FF167CD760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'Arbetslösa och biståndsmottagar'!$C$86:$C$97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'Arbetslösa och biståndsmottagar'!$A$62:$A$73</c:f>
              <c:numCache>
                <c:formatCode>#,##0</c:formatCode>
                <c:ptCount val="12"/>
                <c:pt idx="0">
                  <c:v>7863</c:v>
                </c:pt>
                <c:pt idx="1">
                  <c:v>7227</c:v>
                </c:pt>
                <c:pt idx="2">
                  <c:v>7470</c:v>
                </c:pt>
                <c:pt idx="3">
                  <c:v>7338</c:v>
                </c:pt>
                <c:pt idx="4">
                  <c:v>7115</c:v>
                </c:pt>
                <c:pt idx="5">
                  <c:v>7092</c:v>
                </c:pt>
                <c:pt idx="6">
                  <c:v>7196</c:v>
                </c:pt>
                <c:pt idx="7">
                  <c:v>7174</c:v>
                </c:pt>
                <c:pt idx="8">
                  <c:v>7170</c:v>
                </c:pt>
                <c:pt idx="9">
                  <c:v>7223</c:v>
                </c:pt>
                <c:pt idx="10">
                  <c:v>7274</c:v>
                </c:pt>
                <c:pt idx="11">
                  <c:v>7443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EB-44CD-9B18-FF167CD76082}"/>
            </c:ext>
          </c:extLst>
        </c:ser>
        <c:ser>
          <c:idx val="2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10EB-44CD-9B18-FF167CD76082}"/>
              </c:ext>
            </c:extLst>
          </c:dPt>
          <c:dLbls>
            <c:dLbl>
              <c:idx val="1"/>
              <c:layout>
                <c:manualLayout>
                  <c:x val="-2.6530353048124332E-17"/>
                  <c:y val="-2.3066113019413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EB-44CD-9B18-FF167CD760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'Arbetslösa och biståndsmottagar'!$C$86:$C$97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'Arbetslösa och biståndsmottagar'!$A$74:$A$85</c:f>
              <c:numCache>
                <c:formatCode>#,##0</c:formatCode>
                <c:ptCount val="12"/>
                <c:pt idx="0">
                  <c:v>7574</c:v>
                </c:pt>
                <c:pt idx="1">
                  <c:v>7603</c:v>
                </c:pt>
                <c:pt idx="2">
                  <c:v>7561</c:v>
                </c:pt>
                <c:pt idx="3">
                  <c:v>7446</c:v>
                </c:pt>
                <c:pt idx="4">
                  <c:v>7245</c:v>
                </c:pt>
                <c:pt idx="5">
                  <c:v>7337</c:v>
                </c:pt>
                <c:pt idx="6">
                  <c:v>7487</c:v>
                </c:pt>
                <c:pt idx="7">
                  <c:v>7545</c:v>
                </c:pt>
                <c:pt idx="8">
                  <c:v>7639</c:v>
                </c:pt>
                <c:pt idx="9">
                  <c:v>7663</c:v>
                </c:pt>
                <c:pt idx="10">
                  <c:v>7848</c:v>
                </c:pt>
                <c:pt idx="11">
                  <c:v>8103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EB-44CD-9B18-FF167CD76082}"/>
            </c:ext>
          </c:extLst>
        </c:ser>
        <c:ser>
          <c:idx val="3"/>
          <c:order val="3"/>
          <c:tx>
            <c:v>2024</c:v>
          </c:tx>
          <c:spPr>
            <a:ln w="28575" cap="rnd">
              <a:solidFill>
                <a:srgbClr val="E2510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E2510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10EB-44CD-9B18-FF167CD76082}"/>
              </c:ext>
            </c:extLst>
          </c:dPt>
          <c:dLbls>
            <c:dLbl>
              <c:idx val="1"/>
              <c:layout>
                <c:manualLayout>
                  <c:x val="-5.7885075336058184E-3"/>
                  <c:y val="-2.5949377146839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EB-44CD-9B18-FF167CD760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'Arbetslösa och biståndsmottagar'!$C$86:$C$97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'Arbetslösa och biståndsmottagar'!$A$86:$A$97</c:f>
              <c:numCache>
                <c:formatCode>#,##0</c:formatCode>
                <c:ptCount val="12"/>
                <c:pt idx="0">
                  <c:v>8226</c:v>
                </c:pt>
                <c:pt idx="1">
                  <c:v>8320</c:v>
                </c:pt>
                <c:pt idx="2">
                  <c:v>8244</c:v>
                </c:pt>
                <c:pt idx="3">
                  <c:v>8088</c:v>
                </c:pt>
                <c:pt idx="4">
                  <c:v>7998</c:v>
                </c:pt>
                <c:pt idx="5">
                  <c:v>8173</c:v>
                </c:pt>
                <c:pt idx="6">
                  <c:v>8348</c:v>
                </c:pt>
                <c:pt idx="7">
                  <c:v>8478</c:v>
                </c:pt>
                <c:pt idx="8">
                  <c:v>8539</c:v>
                </c:pt>
                <c:pt idx="9">
                  <c:v>8630</c:v>
                </c:pt>
                <c:pt idx="10">
                  <c:v>8668</c:v>
                </c:pt>
                <c:pt idx="11">
                  <c:v>8873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EB-44CD-9B18-FF167CD76082}"/>
            </c:ext>
          </c:extLst>
        </c:ser>
        <c:ser>
          <c:idx val="4"/>
          <c:order val="4"/>
          <c:tx>
            <c:v>2025</c:v>
          </c:tx>
          <c:spPr>
            <a:ln w="28575" cap="rnd">
              <a:solidFill>
                <a:srgbClr val="FEFFFF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FEFFFF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10EB-44CD-9B18-FF167CD76082}"/>
              </c:ext>
            </c:extLst>
          </c:dPt>
          <c:dLbls>
            <c:dLbl>
              <c:idx val="1"/>
              <c:layout>
                <c:manualLayout>
                  <c:x val="-5.7885075336058453E-3"/>
                  <c:y val="-3.7482433656546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EB-44CD-9B18-FF167CD760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'Arbetslösa och biståndsmottagar'!$C$86:$C$97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'Arbetslösa och biståndsmottagar'!$A$98:$A$99</c:f>
              <c:numCache>
                <c:formatCode>#,##0</c:formatCode>
                <c:ptCount val="2"/>
                <c:pt idx="0">
                  <c:v>8916</c:v>
                </c:pt>
                <c:pt idx="1">
                  <c:v>8976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EB-44CD-9B18-FF167CD76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8507408"/>
        <c:axId val="888500208"/>
      </c:lineChart>
      <c:catAx>
        <c:axId val="88850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888500208"/>
        <c:crosses val="autoZero"/>
        <c:auto val="1"/>
        <c:lblAlgn val="ctr"/>
        <c:lblOffset val="100"/>
        <c:noMultiLvlLbl val="0"/>
      </c:catAx>
      <c:valAx>
        <c:axId val="88850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88850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1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870845112003527E-2"/>
          <c:y val="0.11970149253731345"/>
          <c:w val="0.90942139936668165"/>
          <c:h val="0.72416787453807085"/>
        </c:manualLayout>
      </c:layout>
      <c:lineChart>
        <c:grouping val="standard"/>
        <c:varyColors val="0"/>
        <c:ser>
          <c:idx val="3"/>
          <c:order val="0"/>
          <c:tx>
            <c:v>2021</c:v>
          </c:tx>
          <c:spPr>
            <a:ln w="28575" cap="rnd">
              <a:solidFill>
                <a:srgbClr val="00BFB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00BFB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81E6-47DF-8AC7-F70F2A90261D}"/>
              </c:ext>
            </c:extLst>
          </c:dPt>
          <c:dLbls>
            <c:dLbl>
              <c:idx val="1"/>
              <c:layout>
                <c:manualLayout>
                  <c:x val="-1.2357492027532394E-2"/>
                  <c:y val="-3.1620828913886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E6-47DF-8AC7-F70F2A9026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'F-hinder'!$BD$16:$BO$16</c:f>
              <c:numCache>
                <c:formatCode>General</c:formatCode>
                <c:ptCount val="12"/>
                <c:pt idx="0">
                  <c:v>3295</c:v>
                </c:pt>
                <c:pt idx="1">
                  <c:v>3206</c:v>
                </c:pt>
                <c:pt idx="2">
                  <c:v>3314</c:v>
                </c:pt>
                <c:pt idx="3">
                  <c:v>3275</c:v>
                </c:pt>
                <c:pt idx="4">
                  <c:v>3116</c:v>
                </c:pt>
                <c:pt idx="5">
                  <c:v>3140</c:v>
                </c:pt>
                <c:pt idx="6">
                  <c:v>3049</c:v>
                </c:pt>
                <c:pt idx="7">
                  <c:v>3024</c:v>
                </c:pt>
                <c:pt idx="8">
                  <c:v>3000</c:v>
                </c:pt>
                <c:pt idx="9">
                  <c:v>2930</c:v>
                </c:pt>
                <c:pt idx="10">
                  <c:v>2925</c:v>
                </c:pt>
                <c:pt idx="11">
                  <c:v>2888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E6-47DF-8AC7-F70F2A90261D}"/>
            </c:ext>
          </c:extLst>
        </c:ser>
        <c:ser>
          <c:idx val="2"/>
          <c:order val="1"/>
          <c:tx>
            <c:v>2022</c:v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F0B32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81E6-47DF-8AC7-F70F2A90261D}"/>
              </c:ext>
            </c:extLst>
          </c:dPt>
          <c:dLbls>
            <c:dLbl>
              <c:idx val="1"/>
              <c:layout>
                <c:manualLayout>
                  <c:x val="-1.5446865034415521E-2"/>
                  <c:y val="-3.4495449724240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E6-47DF-8AC7-F70F2A9026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'F-hinder'!$AP$16:$BA$16</c:f>
              <c:numCache>
                <c:formatCode>General</c:formatCode>
                <c:ptCount val="12"/>
                <c:pt idx="0">
                  <c:v>2916</c:v>
                </c:pt>
                <c:pt idx="1">
                  <c:v>2842</c:v>
                </c:pt>
                <c:pt idx="2">
                  <c:v>2895</c:v>
                </c:pt>
                <c:pt idx="3">
                  <c:v>2881</c:v>
                </c:pt>
                <c:pt idx="4">
                  <c:v>2722</c:v>
                </c:pt>
                <c:pt idx="5">
                  <c:v>2736</c:v>
                </c:pt>
                <c:pt idx="6">
                  <c:v>2640</c:v>
                </c:pt>
                <c:pt idx="7">
                  <c:v>2634</c:v>
                </c:pt>
                <c:pt idx="8">
                  <c:v>2560</c:v>
                </c:pt>
                <c:pt idx="9">
                  <c:v>2513</c:v>
                </c:pt>
                <c:pt idx="10">
                  <c:v>2474</c:v>
                </c:pt>
                <c:pt idx="11">
                  <c:v>2491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E6-47DF-8AC7-F70F2A90261D}"/>
            </c:ext>
          </c:extLst>
        </c:ser>
        <c:ser>
          <c:idx val="1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1E6-47DF-8AC7-F70F2A90261D}"/>
              </c:ext>
            </c:extLst>
          </c:dPt>
          <c:dLbls>
            <c:dLbl>
              <c:idx val="1"/>
              <c:layout>
                <c:manualLayout>
                  <c:x val="-1.8536238041298593E-2"/>
                  <c:y val="-3.1620828913886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E6-47DF-8AC7-F70F2A9026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'F-hinder'!$AB$16:$AM$16</c:f>
              <c:numCache>
                <c:formatCode>General</c:formatCode>
                <c:ptCount val="12"/>
                <c:pt idx="0">
                  <c:v>2512</c:v>
                </c:pt>
                <c:pt idx="1">
                  <c:v>2506</c:v>
                </c:pt>
                <c:pt idx="2">
                  <c:v>2501</c:v>
                </c:pt>
                <c:pt idx="3">
                  <c:v>2397</c:v>
                </c:pt>
                <c:pt idx="4">
                  <c:v>2390</c:v>
                </c:pt>
                <c:pt idx="5">
                  <c:v>2399</c:v>
                </c:pt>
                <c:pt idx="6">
                  <c:v>2384</c:v>
                </c:pt>
                <c:pt idx="7">
                  <c:v>2333</c:v>
                </c:pt>
                <c:pt idx="8">
                  <c:v>2309</c:v>
                </c:pt>
                <c:pt idx="9">
                  <c:v>2306</c:v>
                </c:pt>
                <c:pt idx="10">
                  <c:v>2330</c:v>
                </c:pt>
                <c:pt idx="11">
                  <c:v>2371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E6-47DF-8AC7-F70F2A90261D}"/>
            </c:ext>
          </c:extLst>
        </c:ser>
        <c:ser>
          <c:idx val="0"/>
          <c:order val="3"/>
          <c:tx>
            <c:v>2024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81E6-47DF-8AC7-F70F2A90261D}"/>
              </c:ext>
            </c:extLst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E6-47DF-8AC7-F70F2A9026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'F-hinder'!$N$16:$Y$16</c:f>
              <c:numCache>
                <c:formatCode>General</c:formatCode>
                <c:ptCount val="12"/>
                <c:pt idx="0">
                  <c:v>2392</c:v>
                </c:pt>
                <c:pt idx="1">
                  <c:v>2359</c:v>
                </c:pt>
                <c:pt idx="2">
                  <c:v>2368</c:v>
                </c:pt>
                <c:pt idx="3">
                  <c:v>2330</c:v>
                </c:pt>
                <c:pt idx="4">
                  <c:v>2186</c:v>
                </c:pt>
                <c:pt idx="5">
                  <c:v>2206</c:v>
                </c:pt>
                <c:pt idx="6">
                  <c:v>2221</c:v>
                </c:pt>
                <c:pt idx="7">
                  <c:v>2263</c:v>
                </c:pt>
                <c:pt idx="8">
                  <c:v>2225</c:v>
                </c:pt>
                <c:pt idx="9">
                  <c:v>2176</c:v>
                </c:pt>
                <c:pt idx="10">
                  <c:v>2134</c:v>
                </c:pt>
                <c:pt idx="11">
                  <c:v>2154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1E6-47DF-8AC7-F70F2A90261D}"/>
            </c:ext>
          </c:extLst>
        </c:ser>
        <c:ser>
          <c:idx val="7"/>
          <c:order val="4"/>
          <c:tx>
            <c:v>2025</c:v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81E6-47DF-8AC7-F70F2A90261D}"/>
              </c:ext>
            </c:extLst>
          </c:dPt>
          <c:dLbls>
            <c:dLbl>
              <c:idx val="1"/>
              <c:layout>
                <c:manualLayout>
                  <c:x val="-9.2681190206493243E-3"/>
                  <c:y val="4.31193121553001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E6-47DF-8AC7-F70F2A9026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'F-hinder'!$B$16:$C$16</c:f>
              <c:numCache>
                <c:formatCode>General</c:formatCode>
                <c:ptCount val="2"/>
                <c:pt idx="0">
                  <c:v>2262</c:v>
                </c:pt>
                <c:pt idx="1">
                  <c:v>2264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1E6-47DF-8AC7-F70F2A902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48479"/>
        <c:axId val="1380348959"/>
        <c:extLst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'Utbet bistånd'!$A$9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'Utbet bistånd'!$B$9:$M$9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24059471</c:v>
                      </c:pt>
                      <c:pt idx="1">
                        <c:v>23439124</c:v>
                      </c:pt>
                      <c:pt idx="2">
                        <c:v>24333746</c:v>
                      </c:pt>
                      <c:pt idx="3">
                        <c:v>25151367</c:v>
                      </c:pt>
                      <c:pt idx="4">
                        <c:v>22669529</c:v>
                      </c:pt>
                      <c:pt idx="5">
                        <c:v>23996302</c:v>
                      </c:pt>
                      <c:pt idx="6">
                        <c:v>24350155</c:v>
                      </c:pt>
                      <c:pt idx="7">
                        <c:v>24289421</c:v>
                      </c:pt>
                      <c:pt idx="8">
                        <c:v>23950373</c:v>
                      </c:pt>
                      <c:pt idx="9">
                        <c:v>24161536</c:v>
                      </c:pt>
                      <c:pt idx="10">
                        <c:v>23480792</c:v>
                      </c:pt>
                      <c:pt idx="11">
                        <c:v>23835864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81E6-47DF-8AC7-F70F2A90261D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bistånd'!$A$10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bistånd'!$B$10:$M$10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21446670</c:v>
                      </c:pt>
                      <c:pt idx="1">
                        <c:v>20903982</c:v>
                      </c:pt>
                      <c:pt idx="2">
                        <c:v>22372463</c:v>
                      </c:pt>
                      <c:pt idx="3">
                        <c:v>21511784</c:v>
                      </c:pt>
                      <c:pt idx="4">
                        <c:v>21595265</c:v>
                      </c:pt>
                      <c:pt idx="5">
                        <c:v>21351714</c:v>
                      </c:pt>
                      <c:pt idx="6">
                        <c:v>22758033</c:v>
                      </c:pt>
                      <c:pt idx="7">
                        <c:v>22345837</c:v>
                      </c:pt>
                      <c:pt idx="8">
                        <c:v>21909162</c:v>
                      </c:pt>
                      <c:pt idx="9">
                        <c:v>22905450</c:v>
                      </c:pt>
                      <c:pt idx="10">
                        <c:v>18656098</c:v>
                      </c:pt>
                      <c:pt idx="11">
                        <c:v>23156754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81E6-47DF-8AC7-F70F2A90261D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bistånd'!$A$11</c15:sqref>
                        </c15:formulaRef>
                      </c:ext>
                    </c:extLst>
                    <c:strCache>
                      <c:ptCount val="1"/>
                      <c:pt idx="0">
                        <c:v>2018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bistånd'!$B$11:$M$11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20220000</c:v>
                      </c:pt>
                      <c:pt idx="1">
                        <c:v>20615000</c:v>
                      </c:pt>
                      <c:pt idx="2">
                        <c:v>20630000</c:v>
                      </c:pt>
                      <c:pt idx="3">
                        <c:v>19933000</c:v>
                      </c:pt>
                      <c:pt idx="4">
                        <c:v>20579000</c:v>
                      </c:pt>
                      <c:pt idx="5">
                        <c:v>19955000</c:v>
                      </c:pt>
                      <c:pt idx="6">
                        <c:v>20481000</c:v>
                      </c:pt>
                      <c:pt idx="7">
                        <c:v>19654000</c:v>
                      </c:pt>
                      <c:pt idx="8">
                        <c:v>19299000</c:v>
                      </c:pt>
                      <c:pt idx="9">
                        <c:v>20543000</c:v>
                      </c:pt>
                      <c:pt idx="10">
                        <c:v>20678000</c:v>
                      </c:pt>
                      <c:pt idx="11">
                        <c:v>20608000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81E6-47DF-8AC7-F70F2A90261D}"/>
                  </c:ext>
                </c:extLst>
              </c15:ser>
            </c15:filteredLineSeries>
          </c:ext>
        </c:extLst>
      </c:lineChart>
      <c:catAx>
        <c:axId val="138034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959"/>
        <c:crosses val="autoZero"/>
        <c:auto val="1"/>
        <c:lblAlgn val="ctr"/>
        <c:lblOffset val="100"/>
        <c:noMultiLvlLbl val="0"/>
      </c:catAx>
      <c:valAx>
        <c:axId val="138034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1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278219267275714E-2"/>
          <c:y val="0.13296849087893864"/>
          <c:w val="0.91417735340863593"/>
          <c:h val="0.72416787453807085"/>
        </c:manualLayout>
      </c:layout>
      <c:lineChart>
        <c:grouping val="standard"/>
        <c:varyColors val="0"/>
        <c:ser>
          <c:idx val="3"/>
          <c:order val="0"/>
          <c:tx>
            <c:v>2021</c:v>
          </c:tx>
          <c:spPr>
            <a:ln w="28575" cap="rnd">
              <a:solidFill>
                <a:srgbClr val="00BFB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00BFB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1E2-43EA-868B-AED6350A0234}"/>
              </c:ext>
            </c:extLst>
          </c:dPt>
          <c:dLbls>
            <c:dLbl>
              <c:idx val="1"/>
              <c:layout>
                <c:manualLayout>
                  <c:x val="-2.9636514319203593E-2"/>
                  <c:y val="-3.6721268887765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E2-43EA-868B-AED6350A023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bistånd'!$B$8:$M$8</c:f>
              <c:numCache>
                <c:formatCode>#,##0</c:formatCode>
                <c:ptCount val="12"/>
                <c:pt idx="0">
                  <c:v>24122004</c:v>
                </c:pt>
                <c:pt idx="1">
                  <c:v>24123291</c:v>
                </c:pt>
                <c:pt idx="2">
                  <c:v>25640135</c:v>
                </c:pt>
                <c:pt idx="3">
                  <c:v>24841236</c:v>
                </c:pt>
                <c:pt idx="4">
                  <c:v>23009134</c:v>
                </c:pt>
                <c:pt idx="5">
                  <c:v>24105485</c:v>
                </c:pt>
                <c:pt idx="6">
                  <c:v>23171885</c:v>
                </c:pt>
                <c:pt idx="7">
                  <c:v>22927226</c:v>
                </c:pt>
                <c:pt idx="8">
                  <c:v>22713957</c:v>
                </c:pt>
                <c:pt idx="9">
                  <c:v>22144019</c:v>
                </c:pt>
                <c:pt idx="10">
                  <c:v>21545168</c:v>
                </c:pt>
                <c:pt idx="11">
                  <c:v>21759345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E2-43EA-868B-AED6350A0234}"/>
            </c:ext>
          </c:extLst>
        </c:ser>
        <c:ser>
          <c:idx val="2"/>
          <c:order val="1"/>
          <c:tx>
            <c:v>2022</c:v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F0B32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C1E2-43EA-868B-AED6350A0234}"/>
              </c:ext>
            </c:extLst>
          </c:dPt>
          <c:dLbls>
            <c:dLbl>
              <c:idx val="1"/>
              <c:layout>
                <c:manualLayout>
                  <c:x val="-9.8788381064011978E-3"/>
                  <c:y val="-1.6948277948199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E2-43EA-868B-AED6350A023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bistånd'!$B$7:$M$7</c:f>
              <c:numCache>
                <c:formatCode>#,##0</c:formatCode>
                <c:ptCount val="12"/>
                <c:pt idx="0">
                  <c:v>22259756</c:v>
                </c:pt>
                <c:pt idx="1">
                  <c:v>22651293</c:v>
                </c:pt>
                <c:pt idx="2">
                  <c:v>22962850</c:v>
                </c:pt>
                <c:pt idx="3">
                  <c:v>23004692</c:v>
                </c:pt>
                <c:pt idx="4">
                  <c:v>20789350</c:v>
                </c:pt>
                <c:pt idx="5">
                  <c:v>21130651</c:v>
                </c:pt>
                <c:pt idx="6">
                  <c:v>19807068</c:v>
                </c:pt>
                <c:pt idx="7">
                  <c:v>20647237</c:v>
                </c:pt>
                <c:pt idx="8">
                  <c:v>19570561</c:v>
                </c:pt>
                <c:pt idx="9">
                  <c:v>19062458</c:v>
                </c:pt>
                <c:pt idx="10">
                  <c:v>18424387</c:v>
                </c:pt>
                <c:pt idx="11">
                  <c:v>18620888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E2-43EA-868B-AED6350A0234}"/>
            </c:ext>
          </c:extLst>
        </c:ser>
        <c:ser>
          <c:idx val="1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C1E2-43EA-868B-AED6350A0234}"/>
              </c:ext>
            </c:extLst>
          </c:dPt>
          <c:dLbls>
            <c:dLbl>
              <c:idx val="1"/>
              <c:layout>
                <c:manualLayout>
                  <c:x val="1.8346413626173629E-2"/>
                  <c:y val="1.4123564956833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E2-43EA-868B-AED6350A023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bistånd'!$B$6:$M$6</c:f>
              <c:numCache>
                <c:formatCode>#,##0</c:formatCode>
                <c:ptCount val="12"/>
                <c:pt idx="0">
                  <c:v>19855377</c:v>
                </c:pt>
                <c:pt idx="1">
                  <c:v>20025629</c:v>
                </c:pt>
                <c:pt idx="2">
                  <c:v>20954781</c:v>
                </c:pt>
                <c:pt idx="3">
                  <c:v>17003753</c:v>
                </c:pt>
                <c:pt idx="4">
                  <c:v>18377965</c:v>
                </c:pt>
                <c:pt idx="5">
                  <c:v>19102365</c:v>
                </c:pt>
                <c:pt idx="6">
                  <c:v>18090253</c:v>
                </c:pt>
                <c:pt idx="7">
                  <c:v>18468995</c:v>
                </c:pt>
                <c:pt idx="8">
                  <c:v>18075295</c:v>
                </c:pt>
                <c:pt idx="9">
                  <c:v>17642458</c:v>
                </c:pt>
                <c:pt idx="10">
                  <c:v>17356699</c:v>
                </c:pt>
                <c:pt idx="11">
                  <c:v>18258440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1E2-43EA-868B-AED6350A0234}"/>
            </c:ext>
          </c:extLst>
        </c:ser>
        <c:ser>
          <c:idx val="0"/>
          <c:order val="3"/>
          <c:tx>
            <c:v>2024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C1E2-43EA-868B-AED6350A0234}"/>
              </c:ext>
            </c:extLst>
          </c:dPt>
          <c:dLbls>
            <c:dLbl>
              <c:idx val="1"/>
              <c:layout>
                <c:manualLayout>
                  <c:x val="-1.9757676212802423E-2"/>
                  <c:y val="3.10718429050326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1E2-43EA-868B-AED6350A023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bistånd'!$B$3:$M$3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bistånd'!$B$5:$M$5</c:f>
              <c:numCache>
                <c:formatCode>#,##0</c:formatCode>
                <c:ptCount val="12"/>
                <c:pt idx="0">
                  <c:v>18602596</c:v>
                </c:pt>
                <c:pt idx="1">
                  <c:v>19676794</c:v>
                </c:pt>
                <c:pt idx="2">
                  <c:v>20090262</c:v>
                </c:pt>
                <c:pt idx="3">
                  <c:v>19739806</c:v>
                </c:pt>
                <c:pt idx="4">
                  <c:v>17930233</c:v>
                </c:pt>
                <c:pt idx="5">
                  <c:v>18638198</c:v>
                </c:pt>
                <c:pt idx="6">
                  <c:v>18436019</c:v>
                </c:pt>
                <c:pt idx="7">
                  <c:v>19411582</c:v>
                </c:pt>
                <c:pt idx="8">
                  <c:v>19255868</c:v>
                </c:pt>
                <c:pt idx="9">
                  <c:v>18800888</c:v>
                </c:pt>
                <c:pt idx="10">
                  <c:v>18140224</c:v>
                </c:pt>
                <c:pt idx="11">
                  <c:v>18442319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1E2-43EA-868B-AED6350A0234}"/>
            </c:ext>
          </c:extLst>
        </c:ser>
        <c:ser>
          <c:idx val="7"/>
          <c:order val="4"/>
          <c:tx>
            <c:v>2025</c:v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chemeClr val="bg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C1E2-43EA-868B-AED6350A0234}"/>
              </c:ext>
            </c:extLst>
          </c:dPt>
          <c:dLbls>
            <c:dLbl>
              <c:idx val="1"/>
              <c:layout>
                <c:manualLayout>
                  <c:x val="-8.4675755197724818E-3"/>
                  <c:y val="-2.2597703930932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1E2-43EA-868B-AED6350A023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bistånd'!$B$4:$C$4</c:f>
              <c:numCache>
                <c:formatCode>#,##0</c:formatCode>
                <c:ptCount val="2"/>
                <c:pt idx="0">
                  <c:v>19742445</c:v>
                </c:pt>
                <c:pt idx="1">
                  <c:v>20431412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1E2-43EA-868B-AED6350A0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48479"/>
        <c:axId val="1380348959"/>
        <c:extLst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'Utbet bistånd'!$B$9:$M$9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24059471</c:v>
                      </c:pt>
                      <c:pt idx="1">
                        <c:v>23439124</c:v>
                      </c:pt>
                      <c:pt idx="2">
                        <c:v>24333746</c:v>
                      </c:pt>
                      <c:pt idx="3">
                        <c:v>25151367</c:v>
                      </c:pt>
                      <c:pt idx="4">
                        <c:v>22669529</c:v>
                      </c:pt>
                      <c:pt idx="5">
                        <c:v>23996302</c:v>
                      </c:pt>
                      <c:pt idx="6">
                        <c:v>24350155</c:v>
                      </c:pt>
                      <c:pt idx="7">
                        <c:v>24289421</c:v>
                      </c:pt>
                      <c:pt idx="8">
                        <c:v>23950373</c:v>
                      </c:pt>
                      <c:pt idx="9">
                        <c:v>24161536</c:v>
                      </c:pt>
                      <c:pt idx="10">
                        <c:v>23480792</c:v>
                      </c:pt>
                      <c:pt idx="11">
                        <c:v>23835864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C1E2-43EA-868B-AED6350A0234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bistånd'!$B$10:$M$10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21446670</c:v>
                      </c:pt>
                      <c:pt idx="1">
                        <c:v>20903982</c:v>
                      </c:pt>
                      <c:pt idx="2">
                        <c:v>22372463</c:v>
                      </c:pt>
                      <c:pt idx="3">
                        <c:v>21511784</c:v>
                      </c:pt>
                      <c:pt idx="4">
                        <c:v>21595265</c:v>
                      </c:pt>
                      <c:pt idx="5">
                        <c:v>21351714</c:v>
                      </c:pt>
                      <c:pt idx="6">
                        <c:v>22758033</c:v>
                      </c:pt>
                      <c:pt idx="7">
                        <c:v>22345837</c:v>
                      </c:pt>
                      <c:pt idx="8">
                        <c:v>21909162</c:v>
                      </c:pt>
                      <c:pt idx="9">
                        <c:v>22905450</c:v>
                      </c:pt>
                      <c:pt idx="10">
                        <c:v>18656098</c:v>
                      </c:pt>
                      <c:pt idx="11">
                        <c:v>23156754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C1E2-43EA-868B-AED6350A0234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bistånd'!$B$11:$M$11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20220000</c:v>
                      </c:pt>
                      <c:pt idx="1">
                        <c:v>20615000</c:v>
                      </c:pt>
                      <c:pt idx="2">
                        <c:v>20630000</c:v>
                      </c:pt>
                      <c:pt idx="3">
                        <c:v>19933000</c:v>
                      </c:pt>
                      <c:pt idx="4">
                        <c:v>20579000</c:v>
                      </c:pt>
                      <c:pt idx="5">
                        <c:v>19955000</c:v>
                      </c:pt>
                      <c:pt idx="6">
                        <c:v>20481000</c:v>
                      </c:pt>
                      <c:pt idx="7">
                        <c:v>19654000</c:v>
                      </c:pt>
                      <c:pt idx="8">
                        <c:v>19299000</c:v>
                      </c:pt>
                      <c:pt idx="9">
                        <c:v>20543000</c:v>
                      </c:pt>
                      <c:pt idx="10">
                        <c:v>20678000</c:v>
                      </c:pt>
                      <c:pt idx="11">
                        <c:v>20608000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1E2-43EA-868B-AED6350A0234}"/>
                  </c:ext>
                </c:extLst>
              </c15:ser>
            </c15:filteredLineSeries>
          </c:ext>
        </c:extLst>
      </c:lineChart>
      <c:catAx>
        <c:axId val="138034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959"/>
        <c:crosses val="autoZero"/>
        <c:auto val="1"/>
        <c:lblAlgn val="ctr"/>
        <c:lblOffset val="100"/>
        <c:noMultiLvlLbl val="0"/>
      </c:catAx>
      <c:valAx>
        <c:axId val="138034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479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1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638079660135689E-2"/>
          <c:y val="4.4002372625968449E-2"/>
          <c:w val="0.87748861002221201"/>
          <c:h val="0.61207031293924508"/>
        </c:manualLayout>
      </c:layout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bistånd'!$C$48:$M$49,'Ekonomiskt bistånd'!$B$40:$C$41)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2024</c:v>
                  </c:pt>
                  <c:pt idx="11">
                    <c:v>2025</c:v>
                  </c:pt>
                </c:lvl>
              </c:multiLvlStrCache>
            </c:multiLvlStrRef>
          </c:cat>
          <c:val>
            <c:numRef>
              <c:f>('Ekonomiskt bistånd'!$C$72:$M$72,'Ekonomiskt bistånd'!$B$67:$C$67)</c:f>
              <c:numCache>
                <c:formatCode>General</c:formatCode>
                <c:ptCount val="13"/>
                <c:pt idx="0">
                  <c:v>216</c:v>
                </c:pt>
                <c:pt idx="1">
                  <c:v>182</c:v>
                </c:pt>
                <c:pt idx="2">
                  <c:v>184</c:v>
                </c:pt>
                <c:pt idx="3">
                  <c:v>205</c:v>
                </c:pt>
                <c:pt idx="4">
                  <c:v>217</c:v>
                </c:pt>
                <c:pt idx="5">
                  <c:v>236</c:v>
                </c:pt>
                <c:pt idx="6">
                  <c:v>252</c:v>
                </c:pt>
                <c:pt idx="7">
                  <c:v>233</c:v>
                </c:pt>
                <c:pt idx="8">
                  <c:v>223</c:v>
                </c:pt>
                <c:pt idx="9">
                  <c:v>236</c:v>
                </c:pt>
                <c:pt idx="10">
                  <c:v>185</c:v>
                </c:pt>
                <c:pt idx="11">
                  <c:v>266</c:v>
                </c:pt>
                <c:pt idx="12">
                  <c:v>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5A-40E1-BC83-FA4F057A9708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bistånd'!$C$48:$M$49,'Ekonomiskt bistånd'!$B$40:$C$41)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2024</c:v>
                  </c:pt>
                  <c:pt idx="11">
                    <c:v>2025</c:v>
                  </c:pt>
                </c:lvl>
              </c:multiLvlStrCache>
            </c:multiLvlStrRef>
          </c:cat>
          <c:val>
            <c:numRef>
              <c:f>('Ekonomiskt bistånd'!$C$73:$M$73,'Ekonomiskt bistånd'!$B$68:$C$68)</c:f>
              <c:numCache>
                <c:formatCode>General</c:formatCode>
                <c:ptCount val="13"/>
                <c:pt idx="0">
                  <c:v>193</c:v>
                </c:pt>
                <c:pt idx="1">
                  <c:v>172</c:v>
                </c:pt>
                <c:pt idx="2">
                  <c:v>213</c:v>
                </c:pt>
                <c:pt idx="3">
                  <c:v>263</c:v>
                </c:pt>
                <c:pt idx="4">
                  <c:v>222</c:v>
                </c:pt>
                <c:pt idx="5">
                  <c:v>271</c:v>
                </c:pt>
                <c:pt idx="6">
                  <c:v>273</c:v>
                </c:pt>
                <c:pt idx="7">
                  <c:v>252</c:v>
                </c:pt>
                <c:pt idx="8">
                  <c:v>213</c:v>
                </c:pt>
                <c:pt idx="9">
                  <c:v>220</c:v>
                </c:pt>
                <c:pt idx="10">
                  <c:v>191</c:v>
                </c:pt>
                <c:pt idx="11">
                  <c:v>268</c:v>
                </c:pt>
                <c:pt idx="12">
                  <c:v>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5A-40E1-BC83-FA4F057A9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659059159029864E-2"/>
          <c:y val="0.14393519656563991"/>
          <c:w val="0.89521062992125988"/>
          <c:h val="0.6207774624357232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bistånd'!$C$48:$M$49,'Ekonomiskt bistånd'!$B$40:$C$41)</c:f>
              <c:multiLvlStrCache>
                <c:ptCount val="13"/>
                <c:lvl>
                  <c:pt idx="0">
                    <c:v>feb</c:v>
                  </c:pt>
                  <c:pt idx="1">
                    <c:v>mar</c:v>
                  </c:pt>
                  <c:pt idx="2">
                    <c:v>apr</c:v>
                  </c:pt>
                  <c:pt idx="3">
                    <c:v>maj</c:v>
                  </c:pt>
                  <c:pt idx="4">
                    <c:v>jun</c:v>
                  </c:pt>
                  <c:pt idx="5">
                    <c:v>jul</c:v>
                  </c:pt>
                  <c:pt idx="6">
                    <c:v>aug</c:v>
                  </c:pt>
                  <c:pt idx="7">
                    <c:v>sep</c:v>
                  </c:pt>
                  <c:pt idx="8">
                    <c:v>okt</c:v>
                  </c:pt>
                  <c:pt idx="9">
                    <c:v>nov</c:v>
                  </c:pt>
                  <c:pt idx="10">
                    <c:v>dec</c:v>
                  </c:pt>
                  <c:pt idx="11">
                    <c:v>jan</c:v>
                  </c:pt>
                  <c:pt idx="12">
                    <c:v>feb</c:v>
                  </c:pt>
                </c:lvl>
                <c:lvl>
                  <c:pt idx="0">
                    <c:v>2024</c:v>
                  </c:pt>
                  <c:pt idx="11">
                    <c:v>2025</c:v>
                  </c:pt>
                </c:lvl>
              </c:multiLvlStrCache>
            </c:multiLvlStrRef>
          </c:cat>
          <c:val>
            <c:numRef>
              <c:f>('Ekonomiskt bistånd'!$C$74:$M$74,'Ekonomiskt bistånd'!$B$69:$C$69)</c:f>
              <c:numCache>
                <c:formatCode>General</c:formatCode>
                <c:ptCount val="13"/>
                <c:pt idx="0">
                  <c:v>23</c:v>
                </c:pt>
                <c:pt idx="1">
                  <c:v>10</c:v>
                </c:pt>
                <c:pt idx="2">
                  <c:v>-29</c:v>
                </c:pt>
                <c:pt idx="3">
                  <c:v>-58</c:v>
                </c:pt>
                <c:pt idx="4">
                  <c:v>-5</c:v>
                </c:pt>
                <c:pt idx="5">
                  <c:v>-35</c:v>
                </c:pt>
                <c:pt idx="6">
                  <c:v>-21</c:v>
                </c:pt>
                <c:pt idx="7">
                  <c:v>-19</c:v>
                </c:pt>
                <c:pt idx="8">
                  <c:v>10</c:v>
                </c:pt>
                <c:pt idx="9">
                  <c:v>16</c:v>
                </c:pt>
                <c:pt idx="10">
                  <c:v>-6</c:v>
                </c:pt>
                <c:pt idx="11">
                  <c:v>-2</c:v>
                </c:pt>
                <c:pt idx="12">
                  <c:v>-14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35-4FAE-B981-A4BD6D5717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16948640"/>
        <c:axId val="1916945760"/>
      </c:barChart>
      <c:catAx>
        <c:axId val="1916948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16945760"/>
        <c:crosses val="autoZero"/>
        <c:auto val="1"/>
        <c:lblAlgn val="ctr"/>
        <c:lblOffset val="100"/>
        <c:noMultiLvlLbl val="0"/>
      </c:catAx>
      <c:valAx>
        <c:axId val="19169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91694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22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162330075790481E-2"/>
          <c:y val="0.22637819778073504"/>
          <c:w val="0.9047386460864798"/>
          <c:h val="0.49241365853846086"/>
        </c:manualLayout>
      </c:layout>
      <c:barChart>
        <c:barDir val="col"/>
        <c:grouping val="clustered"/>
        <c:varyColors val="0"/>
        <c:ser>
          <c:idx val="1"/>
          <c:order val="1"/>
          <c:tx>
            <c:v>2024</c:v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bistånd'!$B$49:$M$49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'Ekonomiskt bistånd'!$B$54:$M$54</c:f>
              <c:numCache>
                <c:formatCode>General</c:formatCode>
                <c:ptCount val="12"/>
                <c:pt idx="0">
                  <c:v>254</c:v>
                </c:pt>
                <c:pt idx="1">
                  <c:v>192</c:v>
                </c:pt>
                <c:pt idx="2">
                  <c:v>171</c:v>
                </c:pt>
                <c:pt idx="3">
                  <c:v>212</c:v>
                </c:pt>
                <c:pt idx="4">
                  <c:v>263</c:v>
                </c:pt>
                <c:pt idx="5">
                  <c:v>222</c:v>
                </c:pt>
                <c:pt idx="6">
                  <c:v>269</c:v>
                </c:pt>
                <c:pt idx="7">
                  <c:v>277</c:v>
                </c:pt>
                <c:pt idx="8">
                  <c:v>252</c:v>
                </c:pt>
                <c:pt idx="9">
                  <c:v>213</c:v>
                </c:pt>
                <c:pt idx="10">
                  <c:v>220</c:v>
                </c:pt>
                <c:pt idx="11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2-4410-8F8D-EAE080CC1884}"/>
            </c:ext>
          </c:extLst>
        </c:ser>
        <c:ser>
          <c:idx val="2"/>
          <c:order val="2"/>
          <c:tx>
            <c:v>2025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bistånd'!$B$49:$M$49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'Ekonomiskt bistånd'!$B$46:$M$46</c:f>
              <c:numCache>
                <c:formatCode>General</c:formatCode>
                <c:ptCount val="12"/>
                <c:pt idx="0">
                  <c:v>268</c:v>
                </c:pt>
                <c:pt idx="1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42-4410-8F8D-EAE080CC1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7893407"/>
        <c:axId val="38788332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v>2023</c:v>
                </c:tx>
                <c:spPr>
                  <a:solidFill>
                    <a:srgbClr val="0072CE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'Ekonomiskt bistånd'!$B$49:$M$49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'[2]Ekonomiskt bistånd'!$B$69:$M$69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246</c:v>
                      </c:pt>
                      <c:pt idx="1">
                        <c:v>224</c:v>
                      </c:pt>
                      <c:pt idx="2">
                        <c:v>224</c:v>
                      </c:pt>
                      <c:pt idx="3">
                        <c:v>146</c:v>
                      </c:pt>
                      <c:pt idx="4">
                        <c:v>199</c:v>
                      </c:pt>
                      <c:pt idx="5">
                        <c:v>207</c:v>
                      </c:pt>
                      <c:pt idx="6">
                        <c:v>191</c:v>
                      </c:pt>
                      <c:pt idx="7">
                        <c:v>291</c:v>
                      </c:pt>
                      <c:pt idx="8">
                        <c:v>224</c:v>
                      </c:pt>
                      <c:pt idx="9">
                        <c:v>202</c:v>
                      </c:pt>
                      <c:pt idx="10">
                        <c:v>224</c:v>
                      </c:pt>
                      <c:pt idx="11">
                        <c:v>114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6742-4410-8F8D-EAE080CC1884}"/>
                  </c:ext>
                </c:extLst>
              </c15:ser>
            </c15:filteredBarSeries>
          </c:ext>
        </c:extLst>
      </c:barChart>
      <c:catAx>
        <c:axId val="38789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387883327"/>
        <c:crosses val="autoZero"/>
        <c:auto val="1"/>
        <c:lblAlgn val="ctr"/>
        <c:lblOffset val="100"/>
        <c:noMultiLvlLbl val="0"/>
      </c:catAx>
      <c:valAx>
        <c:axId val="387883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387893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656180001635581"/>
          <c:y val="5.7779892522098378E-2"/>
          <c:w val="0.84860731304016546"/>
          <c:h val="0.72765047473595657"/>
        </c:manualLayout>
      </c:layout>
      <c:barChart>
        <c:barDir val="col"/>
        <c:grouping val="clustered"/>
        <c:varyColors val="0"/>
        <c:ser>
          <c:idx val="1"/>
          <c:order val="1"/>
          <c:tx>
            <c:v>2024</c:v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3328885351779489E-3"/>
                  <c:y val="0.23971977863446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B4-459C-88F8-F87FC6B65C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'Ekonomiskt bistånd'!$O$54</c:f>
              <c:numCache>
                <c:formatCode>0</c:formatCode>
                <c:ptCount val="1"/>
                <c:pt idx="0">
                  <c:v>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B4-459C-88F8-F87FC6B65C08}"/>
            </c:ext>
          </c:extLst>
        </c:ser>
        <c:ser>
          <c:idx val="2"/>
          <c:order val="2"/>
          <c:tx>
            <c:v>2025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612784734084255E-16"/>
                  <c:y val="0.26292540290550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B4-459C-88F8-F87FC6B65C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'Ekonomiskt bistånd'!$N$46</c:f>
              <c:numCache>
                <c:formatCode>General</c:formatCode>
                <c:ptCount val="1"/>
                <c:pt idx="0">
                  <c:v>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B4-459C-88F8-F87FC6B65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2776495"/>
        <c:axId val="38275249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v>2023</c:v>
                </c:tx>
                <c:spPr>
                  <a:solidFill>
                    <a:srgbClr val="0072CE"/>
                  </a:solidFill>
                  <a:ln>
                    <a:solidFill>
                      <a:srgbClr val="0072FF"/>
                    </a:solidFill>
                    <a:prstDash val="solid"/>
                  </a:ln>
                  <a:effectLst/>
                </c:spPr>
                <c:invertIfNegative val="0"/>
                <c:dLbls>
                  <c:numFmt formatCode="#,##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0"/>
                    <a:lstStyle/>
                    <a:p>
                      <a:pPr algn="ctr">
                        <a:defRPr lang="en-US" sz="1200" b="0" i="0" u="none" strike="noStrike" kern="1200" baseline="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'Ekonomiskt bistånd'!$O$73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2492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3CB4-459C-88F8-F87FC6B65C08}"/>
                  </c:ext>
                </c:extLst>
              </c15:ser>
            </c15:filteredBarSeries>
          </c:ext>
        </c:extLst>
      </c:barChart>
      <c:catAx>
        <c:axId val="3827764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752495"/>
        <c:crosses val="autoZero"/>
        <c:auto val="1"/>
        <c:lblAlgn val="ctr"/>
        <c:lblOffset val="100"/>
        <c:noMultiLvlLbl val="0"/>
      </c:catAx>
      <c:valAx>
        <c:axId val="382752495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38277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69199991605895E-2"/>
          <c:y val="0.12838341684429308"/>
          <c:w val="0.87753018372703417"/>
          <c:h val="0.54307925051035288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Vuxenutbildning!$D$1:$P$2</c:f>
              <c:strCache>
                <c:ptCount val="13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Vuxenutbildning!$C$3:$P$3</c:f>
              <c:numCache>
                <c:formatCode>General</c:formatCode>
                <c:ptCount val="14"/>
                <c:pt idx="0">
                  <c:v>470</c:v>
                </c:pt>
                <c:pt idx="1">
                  <c:v>528</c:v>
                </c:pt>
                <c:pt idx="2">
                  <c:v>545</c:v>
                </c:pt>
                <c:pt idx="3">
                  <c:v>527</c:v>
                </c:pt>
                <c:pt idx="4">
                  <c:v>487</c:v>
                </c:pt>
                <c:pt idx="5">
                  <c:v>402</c:v>
                </c:pt>
                <c:pt idx="6">
                  <c:v>304</c:v>
                </c:pt>
                <c:pt idx="7">
                  <c:v>416</c:v>
                </c:pt>
                <c:pt idx="8">
                  <c:v>472</c:v>
                </c:pt>
                <c:pt idx="9">
                  <c:v>532</c:v>
                </c:pt>
                <c:pt idx="10">
                  <c:v>528</c:v>
                </c:pt>
                <c:pt idx="11">
                  <c:v>488</c:v>
                </c:pt>
                <c:pt idx="12">
                  <c:v>501</c:v>
                </c:pt>
                <c:pt idx="13">
                  <c:v>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FE-45EB-A0CA-B3686223719E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Vuxenutbildning!$D$1:$P$2</c:f>
              <c:strCache>
                <c:ptCount val="13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Vuxenutbildning!$C$4:$P$4</c:f>
              <c:numCache>
                <c:formatCode>General</c:formatCode>
                <c:ptCount val="14"/>
                <c:pt idx="0">
                  <c:v>2153</c:v>
                </c:pt>
                <c:pt idx="1">
                  <c:v>2226</c:v>
                </c:pt>
                <c:pt idx="2">
                  <c:v>2393</c:v>
                </c:pt>
                <c:pt idx="3">
                  <c:v>2225</c:v>
                </c:pt>
                <c:pt idx="4">
                  <c:v>2170</c:v>
                </c:pt>
                <c:pt idx="5">
                  <c:v>1690</c:v>
                </c:pt>
                <c:pt idx="6">
                  <c:v>1559</c:v>
                </c:pt>
                <c:pt idx="7">
                  <c:v>1979</c:v>
                </c:pt>
                <c:pt idx="8">
                  <c:v>2148</c:v>
                </c:pt>
                <c:pt idx="9">
                  <c:v>2328</c:v>
                </c:pt>
                <c:pt idx="10">
                  <c:v>2316</c:v>
                </c:pt>
                <c:pt idx="11">
                  <c:v>2089</c:v>
                </c:pt>
                <c:pt idx="12">
                  <c:v>2352</c:v>
                </c:pt>
                <c:pt idx="13">
                  <c:v>2339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FE-45EB-A0CA-B3686223719E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Vuxenutbildning!$D$1:$P$2</c:f>
              <c:strCache>
                <c:ptCount val="13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Vuxenutbildning!$C$5:$P$5</c:f>
              <c:numCache>
                <c:formatCode>General</c:formatCode>
                <c:ptCount val="14"/>
                <c:pt idx="0">
                  <c:v>1041</c:v>
                </c:pt>
                <c:pt idx="1">
                  <c:v>1099</c:v>
                </c:pt>
                <c:pt idx="2">
                  <c:v>1096</c:v>
                </c:pt>
                <c:pt idx="3">
                  <c:v>1074</c:v>
                </c:pt>
                <c:pt idx="4">
                  <c:v>1072</c:v>
                </c:pt>
                <c:pt idx="5">
                  <c:v>966</c:v>
                </c:pt>
                <c:pt idx="6">
                  <c:v>894</c:v>
                </c:pt>
                <c:pt idx="7">
                  <c:v>861</c:v>
                </c:pt>
                <c:pt idx="8">
                  <c:v>886</c:v>
                </c:pt>
                <c:pt idx="9">
                  <c:v>998</c:v>
                </c:pt>
                <c:pt idx="10">
                  <c:v>1014</c:v>
                </c:pt>
                <c:pt idx="11">
                  <c:v>1045</c:v>
                </c:pt>
                <c:pt idx="12">
                  <c:v>1045</c:v>
                </c:pt>
                <c:pt idx="13">
                  <c:v>1028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FE-45EB-A0CA-B3686223719E}"/>
            </c:ext>
          </c:extLst>
        </c:ser>
        <c:ser>
          <c:idx val="3"/>
          <c:order val="3"/>
          <c:tx>
            <c:strRef>
              <c:f>Vuxenutbildning!$B$7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Vuxenutbildning!$D$1:$P$2</c:f>
              <c:strCache>
                <c:ptCount val="13"/>
                <c:pt idx="0">
                  <c:v>feb</c:v>
                </c:pt>
                <c:pt idx="1">
                  <c:v>mars</c:v>
                </c:pt>
                <c:pt idx="2">
                  <c:v>april</c:v>
                </c:pt>
                <c:pt idx="3">
                  <c:v>maj</c:v>
                </c:pt>
                <c:pt idx="4">
                  <c:v>juni</c:v>
                </c:pt>
                <c:pt idx="5">
                  <c:v>juli</c:v>
                </c:pt>
                <c:pt idx="6">
                  <c:v>aug</c:v>
                </c:pt>
                <c:pt idx="7">
                  <c:v>sep</c:v>
                </c:pt>
                <c:pt idx="8">
                  <c:v>okt</c:v>
                </c:pt>
                <c:pt idx="9">
                  <c:v>nov</c:v>
                </c:pt>
                <c:pt idx="10">
                  <c:v>dec</c:v>
                </c:pt>
                <c:pt idx="11">
                  <c:v>jan</c:v>
                </c:pt>
                <c:pt idx="12">
                  <c:v>feb</c:v>
                </c:pt>
              </c:strCache>
            </c:strRef>
          </c:cat>
          <c:val>
            <c:numRef>
              <c:f>Vuxenutbildning!$C$7:$P$7</c:f>
              <c:numCache>
                <c:formatCode>General</c:formatCode>
                <c:ptCount val="14"/>
                <c:pt idx="0">
                  <c:v>3349</c:v>
                </c:pt>
                <c:pt idx="1">
                  <c:v>3468</c:v>
                </c:pt>
                <c:pt idx="2">
                  <c:v>3602</c:v>
                </c:pt>
                <c:pt idx="3">
                  <c:v>3413</c:v>
                </c:pt>
                <c:pt idx="4">
                  <c:v>3311</c:v>
                </c:pt>
                <c:pt idx="5">
                  <c:v>2705</c:v>
                </c:pt>
                <c:pt idx="6">
                  <c:v>2396</c:v>
                </c:pt>
                <c:pt idx="7">
                  <c:v>2917</c:v>
                </c:pt>
                <c:pt idx="8">
                  <c:v>3166</c:v>
                </c:pt>
                <c:pt idx="9">
                  <c:v>3451</c:v>
                </c:pt>
                <c:pt idx="10">
                  <c:v>3509</c:v>
                </c:pt>
                <c:pt idx="11">
                  <c:v>3219</c:v>
                </c:pt>
                <c:pt idx="12">
                  <c:v>3489</c:v>
                </c:pt>
                <c:pt idx="13">
                  <c:v>3502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FE-45EB-A0CA-B36862237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2025-03-14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2025-03-14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162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168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815005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person, klädsel, Människoansikte, kvinna&#10;&#10;Automatiskt genererad beskrivning">
            <a:extLst>
              <a:ext uri="{FF2B5EF4-FFF2-40B4-BE49-F238E27FC236}">
                <a16:creationId xmlns:a16="http://schemas.microsoft.com/office/drawing/2014/main" id="{A770A448-902C-7A4B-97D2-890C791F6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166528CE-5576-8F4D-9E5C-89627D89A4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810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6999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AA85AA3-AF18-2649-A5F3-1B203780FF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6933" y="5278654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3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17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09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04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590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44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38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8221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597533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018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9514633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04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54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40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480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57999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  <p:sldLayoutId id="2147484099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39" y="5757064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</p:sldLayoutIdLst>
  <p:hf sldNum="0"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DC35AC-5AE1-DA78-1636-CE694625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B20E91-310D-CDE7-6147-8848963BB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C8C6B5-D812-DC6A-3BD2-096251BB4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3402-D0FF-4EB7-A181-D9CE36D46E30}" type="datetimeFigureOut">
              <a:rPr lang="sv-SE" smtClean="0"/>
              <a:t>2025-03-14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85A289-A35D-DF74-0BA4-B773555DA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AB73F0-9E1F-7845-CF2C-EB1B5317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9CE0C-71EF-4617-93A6-0AF58CC7B2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21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6190" y="834337"/>
            <a:ext cx="8221734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Nämndens mål 2025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F9973ED8-84FB-AD83-8F2F-6E7B33247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334844"/>
              </p:ext>
            </p:extLst>
          </p:nvPr>
        </p:nvGraphicFramePr>
        <p:xfrm>
          <a:off x="1206190" y="2559626"/>
          <a:ext cx="9749915" cy="1457832"/>
        </p:xfrm>
        <a:graphic>
          <a:graphicData uri="http://schemas.openxmlformats.org/drawingml/2006/table">
            <a:tbl>
              <a:tblPr/>
              <a:tblGrid>
                <a:gridCol w="767576">
                  <a:extLst>
                    <a:ext uri="{9D8B030D-6E8A-4147-A177-3AD203B41FA5}">
                      <a16:colId xmlns:a16="http://schemas.microsoft.com/office/drawing/2014/main" val="1679217701"/>
                    </a:ext>
                  </a:extLst>
                </a:gridCol>
                <a:gridCol w="2542478">
                  <a:extLst>
                    <a:ext uri="{9D8B030D-6E8A-4147-A177-3AD203B41FA5}">
                      <a16:colId xmlns:a16="http://schemas.microsoft.com/office/drawing/2014/main" val="2680143480"/>
                    </a:ext>
                  </a:extLst>
                </a:gridCol>
                <a:gridCol w="2180095">
                  <a:extLst>
                    <a:ext uri="{9D8B030D-6E8A-4147-A177-3AD203B41FA5}">
                      <a16:colId xmlns:a16="http://schemas.microsoft.com/office/drawing/2014/main" val="1451971155"/>
                    </a:ext>
                  </a:extLst>
                </a:gridCol>
                <a:gridCol w="1037063">
                  <a:extLst>
                    <a:ext uri="{9D8B030D-6E8A-4147-A177-3AD203B41FA5}">
                      <a16:colId xmlns:a16="http://schemas.microsoft.com/office/drawing/2014/main" val="4187667307"/>
                    </a:ext>
                  </a:extLst>
                </a:gridCol>
                <a:gridCol w="2380754">
                  <a:extLst>
                    <a:ext uri="{9D8B030D-6E8A-4147-A177-3AD203B41FA5}">
                      <a16:colId xmlns:a16="http://schemas.microsoft.com/office/drawing/2014/main" val="3706130240"/>
                    </a:ext>
                  </a:extLst>
                </a:gridCol>
                <a:gridCol w="841949">
                  <a:extLst>
                    <a:ext uri="{9D8B030D-6E8A-4147-A177-3AD203B41FA5}">
                      <a16:colId xmlns:a16="http://schemas.microsoft.com/office/drawing/2014/main" val="1833391965"/>
                    </a:ext>
                  </a:extLst>
                </a:gridCol>
              </a:tblGrid>
              <a:tr h="777953">
                <a:tc gridSpan="2"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Invånare som fullföljt yrkesutbildningsinsatser 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Avslutade individer till studier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sv-SE" sz="1400" b="0" i="0" u="none" strike="noStrike" baseline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Andel av befolkning, 18-64 år, som erhåller ekonomiskt bistånd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61"/>
                  </a:ext>
                </a:extLst>
              </a:tr>
              <a:tr h="251799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Februari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53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Februari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4,4%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815116"/>
                  </a:ext>
                </a:extLst>
              </a:tr>
              <a:tr h="414824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Mål 2025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1 200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Mål 2025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330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Mål 2026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3,8%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081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15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9425746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Arbetslöshet – inskrivna arbetslösa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4A110B2-C094-3DCE-64C9-F7E667D76B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378848"/>
              </p:ext>
            </p:extLst>
          </p:nvPr>
        </p:nvGraphicFramePr>
        <p:xfrm>
          <a:off x="1561171" y="1821944"/>
          <a:ext cx="8776010" cy="4404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76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8221734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Vuxna biståndsmottagare</a:t>
            </a:r>
            <a:r>
              <a:rPr lang="sv-SE" sz="3200" dirty="0">
                <a:solidFill>
                  <a:schemeClr val="bg1"/>
                </a:solidFill>
                <a:latin typeface="Helsingborg Sans" pitchFamily="2" charset="0"/>
              </a:rPr>
              <a:t> – februari 2024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78C3958-FA05-4439-AE3A-BD4589102D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7406388"/>
              </p:ext>
            </p:extLst>
          </p:nvPr>
        </p:nvGraphicFramePr>
        <p:xfrm>
          <a:off x="1747776" y="1750653"/>
          <a:ext cx="8221733" cy="441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462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-828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9425746" cy="443198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Utbetalt ekonomiskt bistånd, mnkr </a:t>
            </a:r>
            <a:r>
              <a:rPr lang="sv-SE" sz="3200" dirty="0">
                <a:solidFill>
                  <a:schemeClr val="bg1"/>
                </a:solidFill>
                <a:latin typeface="Helsingborg Sans" pitchFamily="2" charset="0"/>
              </a:rPr>
              <a:t>–</a:t>
            </a:r>
            <a:r>
              <a:rPr lang="sv-SE" sz="3200" b="1" dirty="0">
                <a:solidFill>
                  <a:schemeClr val="bg1"/>
                </a:solidFill>
                <a:latin typeface="Helsingborg Sans" pitchFamily="2" charset="0"/>
              </a:rPr>
              <a:t> </a:t>
            </a:r>
            <a:r>
              <a:rPr lang="sv-SE" sz="3200" dirty="0">
                <a:solidFill>
                  <a:schemeClr val="bg1"/>
                </a:solidFill>
                <a:latin typeface="Helsingborg Sans" pitchFamily="2" charset="0"/>
              </a:rPr>
              <a:t>februari 2025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3AD0102-14EA-443D-B414-17982E0556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898737"/>
              </p:ext>
            </p:extLst>
          </p:nvPr>
        </p:nvGraphicFramePr>
        <p:xfrm>
          <a:off x="1747776" y="1672595"/>
          <a:ext cx="8999034" cy="4496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982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816" y="851678"/>
            <a:ext cx="7711667" cy="1772793"/>
          </a:xfrm>
        </p:spPr>
        <p:txBody>
          <a:bodyPr/>
          <a:lstStyle/>
          <a:p>
            <a:r>
              <a:rPr lang="sv-SE" sz="3200">
                <a:solidFill>
                  <a:schemeClr val="bg1"/>
                </a:solidFill>
              </a:rPr>
              <a:t>Flödesanalys</a:t>
            </a:r>
            <a:r>
              <a:rPr lang="sv-SE" sz="3200" b="0">
                <a:solidFill>
                  <a:schemeClr val="bg1"/>
                </a:solidFill>
              </a:rPr>
              <a:t>, nya och avslutade individer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0F35E8-D403-0247-5805-F71F1522121F}"/>
              </a:ext>
            </a:extLst>
          </p:cNvPr>
          <p:cNvSpPr txBox="1">
            <a:spLocks/>
          </p:cNvSpPr>
          <p:nvPr/>
        </p:nvSpPr>
        <p:spPr>
          <a:xfrm>
            <a:off x="1253787" y="1738075"/>
            <a:ext cx="4514496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Individer</a:t>
            </a:r>
            <a:r>
              <a:rPr lang="sv-SE" sz="1600" b="0">
                <a:solidFill>
                  <a:schemeClr val="bg1"/>
                </a:solidFill>
              </a:rPr>
              <a:t>, nya och avslutade ärenden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53DAD75-2528-98CD-3013-59C996B0F68D}"/>
              </a:ext>
            </a:extLst>
          </p:cNvPr>
          <p:cNvSpPr txBox="1">
            <a:spLocks/>
          </p:cNvSpPr>
          <p:nvPr/>
        </p:nvSpPr>
        <p:spPr>
          <a:xfrm>
            <a:off x="7151482" y="1738152"/>
            <a:ext cx="4514496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Nettoflöde</a:t>
            </a:r>
            <a:r>
              <a:rPr lang="sv-SE" sz="1600" b="0">
                <a:solidFill>
                  <a:schemeClr val="bg1"/>
                </a:solidFill>
              </a:rPr>
              <a:t>, individer i nya och avslutade ärenden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639917"/>
              </p:ext>
            </p:extLst>
          </p:nvPr>
        </p:nvGraphicFramePr>
        <p:xfrm>
          <a:off x="901110" y="2235234"/>
          <a:ext cx="4956331" cy="3557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13F49B7-1600-4F0A-98E2-1D9D13909E7E}"/>
              </a:ext>
              <a:ext uri="{147F2762-F138-4A5C-976F-8EAC2B608ADB}">
                <a16:predDERef xmlns:a16="http://schemas.microsoft.com/office/drawing/2014/main" pred="{DF883F36-4571-AD94-7AE8-9E30FFE93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977333"/>
              </p:ext>
            </p:extLst>
          </p:nvPr>
        </p:nvGraphicFramePr>
        <p:xfrm>
          <a:off x="6758551" y="2085278"/>
          <a:ext cx="4956331" cy="2883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Bildobjekt 13">
            <a:extLst>
              <a:ext uri="{FF2B5EF4-FFF2-40B4-BE49-F238E27FC236}">
                <a16:creationId xmlns:a16="http://schemas.microsoft.com/office/drawing/2014/main" id="{ABB076C2-A85C-54EE-D47E-CC99BB964A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5433" y="4582523"/>
            <a:ext cx="456054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2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CB6D0707-76BB-AE49-9792-40C1E0FB7EAE}"/>
              </a:ext>
            </a:extLst>
          </p:cNvPr>
          <p:cNvSpPr/>
          <p:nvPr/>
        </p:nvSpPr>
        <p:spPr>
          <a:xfrm>
            <a:off x="-25090" y="-828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618" y="756169"/>
            <a:ext cx="9198757" cy="443198"/>
          </a:xfrm>
        </p:spPr>
        <p:txBody>
          <a:bodyPr/>
          <a:lstStyle/>
          <a:p>
            <a:r>
              <a:rPr lang="sv-SE" sz="3200">
                <a:solidFill>
                  <a:schemeClr val="bg1"/>
                </a:solidFill>
              </a:rPr>
              <a:t>Individer som avslutats från ekonomiskt bistånd</a:t>
            </a:r>
            <a:endParaRPr lang="sv-SE" sz="3200" b="0">
              <a:solidFill>
                <a:schemeClr val="bg1"/>
              </a:solidFill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0F35E8-D403-0247-5805-F71F1522121F}"/>
              </a:ext>
            </a:extLst>
          </p:cNvPr>
          <p:cNvSpPr txBox="1">
            <a:spLocks/>
          </p:cNvSpPr>
          <p:nvPr/>
        </p:nvSpPr>
        <p:spPr>
          <a:xfrm>
            <a:off x="2331362" y="1731830"/>
            <a:ext cx="2945488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Samtliga avslutsorsaker</a:t>
            </a:r>
            <a:endParaRPr lang="sv-SE" sz="1600" b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53DAD75-2528-98CD-3013-59C996B0F68D}"/>
              </a:ext>
            </a:extLst>
          </p:cNvPr>
          <p:cNvSpPr txBox="1">
            <a:spLocks/>
          </p:cNvSpPr>
          <p:nvPr/>
        </p:nvSpPr>
        <p:spPr>
          <a:xfrm>
            <a:off x="7625691" y="1731830"/>
            <a:ext cx="3356633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>
                <a:solidFill>
                  <a:schemeClr val="bg1"/>
                </a:solidFill>
              </a:rPr>
              <a:t>Samtliga avslutsorsaker</a:t>
            </a:r>
            <a:r>
              <a:rPr lang="sv-SE" sz="1600" b="0" dirty="0">
                <a:solidFill>
                  <a:schemeClr val="bg1"/>
                </a:solidFill>
              </a:rPr>
              <a:t>, feb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BEFD860-0190-4A2F-A66C-AC1C96B825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712240"/>
              </p:ext>
            </p:extLst>
          </p:nvPr>
        </p:nvGraphicFramePr>
        <p:xfrm>
          <a:off x="1103972" y="2228850"/>
          <a:ext cx="5337132" cy="3569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1DAF371-75DE-4DC5-93CC-AD06645F3783}"/>
              </a:ext>
              <a:ext uri="{147F2762-F138-4A5C-976F-8EAC2B608ADB}">
                <a16:predDERef xmlns:a16="http://schemas.microsoft.com/office/drawing/2014/main" pred="{76DA6421-92D3-6A1A-EA45-830B64ABE4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21707"/>
              </p:ext>
            </p:extLst>
          </p:nvPr>
        </p:nvGraphicFramePr>
        <p:xfrm>
          <a:off x="7077220" y="2228850"/>
          <a:ext cx="4010808" cy="341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5258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26AB-8BFE-74E2-B563-B1DE851A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EABFF505-6EBB-9B08-8D58-5F9E88B82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652A6E45-7AA6-76CE-3A37-FC7DC536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40281A-E305-E23B-3F12-8203807D6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8395197" cy="886397"/>
          </a:xfrm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Helsingborg Sans"/>
              </a:rPr>
              <a:t>Studerande per skolform - vuxenutbildningen</a:t>
            </a:r>
            <a:endParaRPr lang="sv-SE" sz="3200" dirty="0">
              <a:solidFill>
                <a:schemeClr val="bg1"/>
              </a:solidFill>
              <a:latin typeface="Helsingborg Sans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43272"/>
              </p:ext>
            </p:extLst>
          </p:nvPr>
        </p:nvGraphicFramePr>
        <p:xfrm>
          <a:off x="1424391" y="2265143"/>
          <a:ext cx="8567102" cy="3675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6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2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TaxCatchAll xmlns="7b2ba3d5-ae7e-4872-ab6d-f5dc97d2246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5" ma:contentTypeDescription="Skapa ett nytt dokument." ma:contentTypeScope="" ma:versionID="6df4c735d3f24f29cd91a501e6429089">
  <xsd:schema xmlns:xsd="http://www.w3.org/2001/XMLSchema" xmlns:xs="http://www.w3.org/2001/XMLSchema" xmlns:p="http://schemas.microsoft.com/office/2006/metadata/properties" xmlns:ns2="9d330d53-2165-4f85-94db-103f1cffbe12" xmlns:ns3="d84c9b22-4b2b-411e-a158-334ee370a1ea" xmlns:ns4="7b2ba3d5-ae7e-4872-ab6d-f5dc97d22469" targetNamespace="http://schemas.microsoft.com/office/2006/metadata/properties" ma:root="true" ma:fieldsID="eeb7d3157c25ad30f5faddb9f3490207" ns2:_="" ns3:_="" ns4:_="">
    <xsd:import namespace="9d330d53-2165-4f85-94db-103f1cffbe12"/>
    <xsd:import namespace="d84c9b22-4b2b-411e-a158-334ee370a1ea"/>
    <xsd:import namespace="7b2ba3d5-ae7e-4872-ab6d-f5dc97d224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8d0c02c-5aa7-4bdc-ac58-d3eb77ca0d1a}" ma:internalName="TaxCatchAll" ma:showField="CatchAllData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microsoft.com/office/2006/documentManagement/types"/>
    <ds:schemaRef ds:uri="http://purl.org/dc/terms/"/>
    <ds:schemaRef ds:uri="7b2ba3d5-ae7e-4872-ab6d-f5dc97d22469"/>
    <ds:schemaRef ds:uri="9d330d53-2165-4f85-94db-103f1cffbe12"/>
    <ds:schemaRef ds:uri="d84c9b22-4b2b-411e-a158-334ee370a1ea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865297-8417-4E16-9C0A-0240C5996E3D}">
  <ds:schemaRefs>
    <ds:schemaRef ds:uri="7b2ba3d5-ae7e-4872-ab6d-f5dc97d22469"/>
    <ds:schemaRef ds:uri="9d330d53-2165-4f85-94db-103f1cffbe12"/>
    <ds:schemaRef ds:uri="d84c9b22-4b2b-411e-a158-334ee370a1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9749</TotalTime>
  <Words>97</Words>
  <Application>Microsoft Office PowerPoint</Application>
  <PresentationFormat>Bredbild</PresentationFormat>
  <Paragraphs>29</Paragraphs>
  <Slides>7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8</vt:i4>
      </vt:variant>
      <vt:variant>
        <vt:lpstr>Bildrubriker</vt:lpstr>
      </vt:variant>
      <vt:variant>
        <vt:i4>7</vt:i4>
      </vt:variant>
    </vt:vector>
  </HeadingPairs>
  <TitlesOfParts>
    <vt:vector size="21" baseType="lpstr">
      <vt:lpstr>Calibri Light</vt:lpstr>
      <vt:lpstr>Helsingborg Sans</vt:lpstr>
      <vt:lpstr>Arial</vt:lpstr>
      <vt:lpstr>Calibri</vt:lpstr>
      <vt:lpstr>Roboto Light</vt:lpstr>
      <vt:lpstr>Aptos</vt:lpstr>
      <vt:lpstr>HBG-Helsingborgstegel</vt:lpstr>
      <vt:lpstr>HBG-Pålsjö</vt:lpstr>
      <vt:lpstr>HBG-Vintersund</vt:lpstr>
      <vt:lpstr>HBG-Raps</vt:lpstr>
      <vt:lpstr>2_Följande sidor</vt:lpstr>
      <vt:lpstr>4_HBG-Raps</vt:lpstr>
      <vt:lpstr>Office-tema</vt:lpstr>
      <vt:lpstr>1_HBG-Helsingborgstegel</vt:lpstr>
      <vt:lpstr>Nämndens mål 2025</vt:lpstr>
      <vt:lpstr>Arbetslöshet – inskrivna arbetslösa</vt:lpstr>
      <vt:lpstr>Vuxna biståndsmottagare – februari 2024</vt:lpstr>
      <vt:lpstr>Utbetalt ekonomiskt bistånd, mnkr – februari 2025</vt:lpstr>
      <vt:lpstr>Flödesanalys, nya och avslutade individer</vt:lpstr>
      <vt:lpstr>Individer som avslutats från ekonomiskt bistånd</vt:lpstr>
      <vt:lpstr>Studerande per skolform - vuxenutbildningen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Eriksson Johanna - AMF</dc:creator>
  <cp:lastModifiedBy>Nilsson Karina - AMF</cp:lastModifiedBy>
  <cp:revision>60</cp:revision>
  <dcterms:created xsi:type="dcterms:W3CDTF">2023-02-06T14:34:41Z</dcterms:created>
  <dcterms:modified xsi:type="dcterms:W3CDTF">2025-03-14T12:40:02Z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0x010100211A6F6954133344BB67F3759E3BC4D2</vt:lpwstr>
  </property>
  <property fmtid="{D5CDD505-2E9C-101B-9397-08002B2CF9AE}" pid="3" name="MediaServiceImageTags">
    <vt:lpwstr/>
  </property>
</Properties>
</file>