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  <p:sldMasterId id="2147484129" r:id="rId8"/>
    <p:sldMasterId id="2147484261" r:id="rId9"/>
    <p:sldMasterId id="2147483648" r:id="rId10"/>
    <p:sldMasterId id="2147484168" r:id="rId11"/>
  </p:sldMasterIdLst>
  <p:notesMasterIdLst>
    <p:notesMasterId r:id="rId21"/>
  </p:notesMasterIdLst>
  <p:handoutMasterIdLst>
    <p:handoutMasterId r:id="rId22"/>
  </p:handoutMasterIdLst>
  <p:sldIdLst>
    <p:sldId id="1159" r:id="rId12"/>
    <p:sldId id="1171" r:id="rId13"/>
    <p:sldId id="1172" r:id="rId14"/>
    <p:sldId id="1173" r:id="rId15"/>
    <p:sldId id="1164" r:id="rId16"/>
    <p:sldId id="1161" r:id="rId17"/>
    <p:sldId id="1167" r:id="rId18"/>
    <p:sldId id="1168" r:id="rId19"/>
    <p:sldId id="1165" r:id="rId20"/>
  </p:sldIdLst>
  <p:sldSz cx="12192000" cy="6858000"/>
  <p:notesSz cx="6858000" cy="9144000"/>
  <p:embeddedFontLst>
    <p:embeddedFont>
      <p:font typeface="Helsingborg Sans" pitchFamily="2" charset="0"/>
      <p:regular r:id="rId23"/>
      <p:bold r:id="rId24"/>
    </p:embeddedFont>
    <p:embeddedFont>
      <p:font typeface="Roboto Light" panose="02000000000000000000" pitchFamily="2" charset="0"/>
      <p:regular r:id="rId25"/>
      <p:italic r:id="rId26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5103"/>
    <a:srgbClr val="00C3B4"/>
    <a:srgbClr val="002060"/>
    <a:srgbClr val="EAB60E"/>
    <a:srgbClr val="1A355C"/>
    <a:srgbClr val="000000"/>
    <a:srgbClr val="112C34"/>
    <a:srgbClr val="B58D0E"/>
    <a:srgbClr val="00BFB3"/>
    <a:srgbClr val="7623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3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678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font" Target="fonts/font2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136752550050933E-2"/>
          <c:y val="3.3259636459447774E-2"/>
          <c:w val="0.91326202932649303"/>
          <c:h val="0.68350064754797646"/>
        </c:manualLayout>
      </c:layout>
      <c:lineChart>
        <c:grouping val="standard"/>
        <c:varyColors val="0"/>
        <c:ser>
          <c:idx val="0"/>
          <c:order val="0"/>
          <c:tx>
            <c:strRef>
              <c:f>'Andel arbetslösa'!$B$4</c:f>
              <c:strCache>
                <c:ptCount val="1"/>
                <c:pt idx="0">
                  <c:v>Helsingborg</c:v>
                </c:pt>
              </c:strCache>
            </c:strRef>
          </c:tx>
          <c:spPr>
            <a:ln w="28575" cap="rnd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dPt>
            <c:idx val="26"/>
            <c:marker>
              <c:symbol val="circle"/>
              <c:size val="5"/>
              <c:spPr>
                <a:solidFill>
                  <a:srgbClr val="FEFFFF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5722-4D35-B95C-A0885174AC37}"/>
              </c:ext>
            </c:extLst>
          </c:dPt>
          <c:dLbls>
            <c:dLbl>
              <c:idx val="26"/>
              <c:layout>
                <c:manualLayout>
                  <c:x val="0"/>
                  <c:y val="-5.2699221383988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22-4D35-B95C-A0885174AC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'Andel arbetslösa'!$A$5:$A$31</c:f>
              <c:strCache>
                <c:ptCount val="27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  <c:pt idx="9">
                  <c:v>2023-10</c:v>
                </c:pt>
                <c:pt idx="10">
                  <c:v>2023-11</c:v>
                </c:pt>
                <c:pt idx="11">
                  <c:v>2023-12</c:v>
                </c:pt>
                <c:pt idx="12">
                  <c:v>2024-01</c:v>
                </c:pt>
                <c:pt idx="13">
                  <c:v>2024-02</c:v>
                </c:pt>
                <c:pt idx="14">
                  <c:v>2024-03</c:v>
                </c:pt>
                <c:pt idx="15">
                  <c:v>2024-04</c:v>
                </c:pt>
                <c:pt idx="16">
                  <c:v>2024-05</c:v>
                </c:pt>
                <c:pt idx="17">
                  <c:v>2024-06</c:v>
                </c:pt>
                <c:pt idx="18">
                  <c:v>2024-07</c:v>
                </c:pt>
                <c:pt idx="19">
                  <c:v>2024-08</c:v>
                </c:pt>
                <c:pt idx="20">
                  <c:v>2024-09</c:v>
                </c:pt>
                <c:pt idx="21">
                  <c:v>2024-10</c:v>
                </c:pt>
                <c:pt idx="22">
                  <c:v>2024-11</c:v>
                </c:pt>
                <c:pt idx="23">
                  <c:v>2024-12</c:v>
                </c:pt>
                <c:pt idx="24">
                  <c:v>2025-01</c:v>
                </c:pt>
                <c:pt idx="25">
                  <c:v>2025-02</c:v>
                </c:pt>
                <c:pt idx="26">
                  <c:v>2025-03</c:v>
                </c:pt>
              </c:strCache>
            </c:strRef>
          </c:cat>
          <c:val>
            <c:numRef>
              <c:f>'Andel arbetslösa'!$B$5:$B$31</c:f>
              <c:numCache>
                <c:formatCode>0.0%</c:formatCode>
                <c:ptCount val="27"/>
                <c:pt idx="0">
                  <c:v>0.10100000000000001</c:v>
                </c:pt>
                <c:pt idx="1">
                  <c:v>0.10100000000000001</c:v>
                </c:pt>
                <c:pt idx="2">
                  <c:v>0.10100000000000001</c:v>
                </c:pt>
                <c:pt idx="3">
                  <c:v>9.9000000000000005E-2</c:v>
                </c:pt>
                <c:pt idx="4">
                  <c:v>9.7000000000000003E-2</c:v>
                </c:pt>
                <c:pt idx="5">
                  <c:v>9.8000000000000004E-2</c:v>
                </c:pt>
                <c:pt idx="6">
                  <c:v>0.1</c:v>
                </c:pt>
                <c:pt idx="7">
                  <c:v>0.1</c:v>
                </c:pt>
                <c:pt idx="8">
                  <c:v>0.10199999999999999</c:v>
                </c:pt>
                <c:pt idx="9">
                  <c:v>0.10199999999999999</c:v>
                </c:pt>
                <c:pt idx="10">
                  <c:v>0.104</c:v>
                </c:pt>
                <c:pt idx="11">
                  <c:v>0.108</c:v>
                </c:pt>
                <c:pt idx="12">
                  <c:v>0.109</c:v>
                </c:pt>
                <c:pt idx="13">
                  <c:v>0.111</c:v>
                </c:pt>
                <c:pt idx="14">
                  <c:v>0.11</c:v>
                </c:pt>
                <c:pt idx="15">
                  <c:v>0.107</c:v>
                </c:pt>
                <c:pt idx="16">
                  <c:v>0.106</c:v>
                </c:pt>
                <c:pt idx="17">
                  <c:v>0.109</c:v>
                </c:pt>
                <c:pt idx="18">
                  <c:v>0.111</c:v>
                </c:pt>
                <c:pt idx="19">
                  <c:v>0.113</c:v>
                </c:pt>
                <c:pt idx="20">
                  <c:v>0.113</c:v>
                </c:pt>
                <c:pt idx="21">
                  <c:v>0.115</c:v>
                </c:pt>
                <c:pt idx="22">
                  <c:v>0.115</c:v>
                </c:pt>
                <c:pt idx="23">
                  <c:v>0.11799999999999999</c:v>
                </c:pt>
                <c:pt idx="24">
                  <c:v>0.11799999999999999</c:v>
                </c:pt>
                <c:pt idx="25">
                  <c:v>0.11899999999999999</c:v>
                </c:pt>
                <c:pt idx="26">
                  <c:v>0.11600000000000001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22-4D35-B95C-A0885174AC37}"/>
            </c:ext>
          </c:extLst>
        </c:ser>
        <c:ser>
          <c:idx val="1"/>
          <c:order val="1"/>
          <c:tx>
            <c:strRef>
              <c:f>'Andel arbetslösa'!$C$4</c:f>
              <c:strCache>
                <c:ptCount val="1"/>
                <c:pt idx="0">
                  <c:v>Skåne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26"/>
            <c:marker>
              <c:symbol val="circle"/>
              <c:size val="5"/>
              <c:spPr>
                <a:solidFill>
                  <a:srgbClr val="E2510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5722-4D35-B95C-A0885174AC37}"/>
              </c:ext>
            </c:extLst>
          </c:dPt>
          <c:dLbls>
            <c:dLbl>
              <c:idx val="26"/>
              <c:layout>
                <c:manualLayout>
                  <c:x val="0"/>
                  <c:y val="-4.0988283298657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22-4D35-B95C-A0885174AC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'Andel arbetslösa'!$A$5:$A$31</c:f>
              <c:strCache>
                <c:ptCount val="27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  <c:pt idx="9">
                  <c:v>2023-10</c:v>
                </c:pt>
                <c:pt idx="10">
                  <c:v>2023-11</c:v>
                </c:pt>
                <c:pt idx="11">
                  <c:v>2023-12</c:v>
                </c:pt>
                <c:pt idx="12">
                  <c:v>2024-01</c:v>
                </c:pt>
                <c:pt idx="13">
                  <c:v>2024-02</c:v>
                </c:pt>
                <c:pt idx="14">
                  <c:v>2024-03</c:v>
                </c:pt>
                <c:pt idx="15">
                  <c:v>2024-04</c:v>
                </c:pt>
                <c:pt idx="16">
                  <c:v>2024-05</c:v>
                </c:pt>
                <c:pt idx="17">
                  <c:v>2024-06</c:v>
                </c:pt>
                <c:pt idx="18">
                  <c:v>2024-07</c:v>
                </c:pt>
                <c:pt idx="19">
                  <c:v>2024-08</c:v>
                </c:pt>
                <c:pt idx="20">
                  <c:v>2024-09</c:v>
                </c:pt>
                <c:pt idx="21">
                  <c:v>2024-10</c:v>
                </c:pt>
                <c:pt idx="22">
                  <c:v>2024-11</c:v>
                </c:pt>
                <c:pt idx="23">
                  <c:v>2024-12</c:v>
                </c:pt>
                <c:pt idx="24">
                  <c:v>2025-01</c:v>
                </c:pt>
                <c:pt idx="25">
                  <c:v>2025-02</c:v>
                </c:pt>
                <c:pt idx="26">
                  <c:v>2025-03</c:v>
                </c:pt>
              </c:strCache>
            </c:strRef>
          </c:cat>
          <c:val>
            <c:numRef>
              <c:f>'Andel arbetslösa'!$C$5:$C$31</c:f>
              <c:numCache>
                <c:formatCode>0.0%</c:formatCode>
                <c:ptCount val="27"/>
                <c:pt idx="0">
                  <c:v>8.4000000000000005E-2</c:v>
                </c:pt>
                <c:pt idx="1">
                  <c:v>8.4000000000000005E-2</c:v>
                </c:pt>
                <c:pt idx="2">
                  <c:v>8.3000000000000004E-2</c:v>
                </c:pt>
                <c:pt idx="3">
                  <c:v>8.1000000000000003E-2</c:v>
                </c:pt>
                <c:pt idx="4">
                  <c:v>0.08</c:v>
                </c:pt>
                <c:pt idx="5">
                  <c:v>8.2000000000000003E-2</c:v>
                </c:pt>
                <c:pt idx="6">
                  <c:v>8.4000000000000005E-2</c:v>
                </c:pt>
                <c:pt idx="7">
                  <c:v>8.4000000000000005E-2</c:v>
                </c:pt>
                <c:pt idx="8">
                  <c:v>8.4000000000000005E-2</c:v>
                </c:pt>
                <c:pt idx="9">
                  <c:v>8.4000000000000005E-2</c:v>
                </c:pt>
                <c:pt idx="10">
                  <c:v>8.5999999999999993E-2</c:v>
                </c:pt>
                <c:pt idx="11">
                  <c:v>8.8999999999999996E-2</c:v>
                </c:pt>
                <c:pt idx="12">
                  <c:v>0.09</c:v>
                </c:pt>
                <c:pt idx="13">
                  <c:v>9.0999999999999998E-2</c:v>
                </c:pt>
                <c:pt idx="14">
                  <c:v>0.09</c:v>
                </c:pt>
                <c:pt idx="15">
                  <c:v>8.7999999999999995E-2</c:v>
                </c:pt>
                <c:pt idx="16">
                  <c:v>8.6999999999999994E-2</c:v>
                </c:pt>
                <c:pt idx="17">
                  <c:v>8.8999999999999996E-2</c:v>
                </c:pt>
                <c:pt idx="18">
                  <c:v>9.0999999999999998E-2</c:v>
                </c:pt>
                <c:pt idx="19">
                  <c:v>9.0999999999999998E-2</c:v>
                </c:pt>
                <c:pt idx="20">
                  <c:v>9.0999999999999998E-2</c:v>
                </c:pt>
                <c:pt idx="21">
                  <c:v>9.0999999999999998E-2</c:v>
                </c:pt>
                <c:pt idx="22">
                  <c:v>9.1999999999999998E-2</c:v>
                </c:pt>
                <c:pt idx="23">
                  <c:v>9.5000000000000001E-2</c:v>
                </c:pt>
                <c:pt idx="24">
                  <c:v>9.5000000000000001E-2</c:v>
                </c:pt>
                <c:pt idx="25">
                  <c:v>9.5000000000000001E-2</c:v>
                </c:pt>
                <c:pt idx="26">
                  <c:v>9.1999999999999998E-2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22-4D35-B95C-A0885174AC37}"/>
            </c:ext>
          </c:extLst>
        </c:ser>
        <c:ser>
          <c:idx val="2"/>
          <c:order val="2"/>
          <c:tx>
            <c:strRef>
              <c:f>'Andel arbetslösa'!$D$4</c:f>
              <c:strCache>
                <c:ptCount val="1"/>
                <c:pt idx="0">
                  <c:v>Riket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Pt>
            <c:idx val="26"/>
            <c:marker>
              <c:symbol val="circle"/>
              <c:size val="5"/>
              <c:spPr>
                <a:solidFill>
                  <a:srgbClr val="00B05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5722-4D35-B95C-A0885174AC37}"/>
              </c:ext>
            </c:extLst>
          </c:dPt>
          <c:dLbls>
            <c:dLbl>
              <c:idx val="26"/>
              <c:layout>
                <c:manualLayout>
                  <c:x val="-5.673170226711273E-3"/>
                  <c:y val="-4.0988283298657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722-4D35-B95C-A0885174AC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'Andel arbetslösa'!$A$5:$A$31</c:f>
              <c:strCache>
                <c:ptCount val="27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  <c:pt idx="9">
                  <c:v>2023-10</c:v>
                </c:pt>
                <c:pt idx="10">
                  <c:v>2023-11</c:v>
                </c:pt>
                <c:pt idx="11">
                  <c:v>2023-12</c:v>
                </c:pt>
                <c:pt idx="12">
                  <c:v>2024-01</c:v>
                </c:pt>
                <c:pt idx="13">
                  <c:v>2024-02</c:v>
                </c:pt>
                <c:pt idx="14">
                  <c:v>2024-03</c:v>
                </c:pt>
                <c:pt idx="15">
                  <c:v>2024-04</c:v>
                </c:pt>
                <c:pt idx="16">
                  <c:v>2024-05</c:v>
                </c:pt>
                <c:pt idx="17">
                  <c:v>2024-06</c:v>
                </c:pt>
                <c:pt idx="18">
                  <c:v>2024-07</c:v>
                </c:pt>
                <c:pt idx="19">
                  <c:v>2024-08</c:v>
                </c:pt>
                <c:pt idx="20">
                  <c:v>2024-09</c:v>
                </c:pt>
                <c:pt idx="21">
                  <c:v>2024-10</c:v>
                </c:pt>
                <c:pt idx="22">
                  <c:v>2024-11</c:v>
                </c:pt>
                <c:pt idx="23">
                  <c:v>2024-12</c:v>
                </c:pt>
                <c:pt idx="24">
                  <c:v>2025-01</c:v>
                </c:pt>
                <c:pt idx="25">
                  <c:v>2025-02</c:v>
                </c:pt>
                <c:pt idx="26">
                  <c:v>2025-03</c:v>
                </c:pt>
              </c:strCache>
            </c:strRef>
          </c:cat>
          <c:val>
            <c:numRef>
              <c:f>'Andel arbetslösa'!$D$5:$D$31</c:f>
              <c:numCache>
                <c:formatCode>0.0%</c:formatCode>
                <c:ptCount val="27"/>
                <c:pt idx="0">
                  <c:v>6.5000000000000002E-2</c:v>
                </c:pt>
                <c:pt idx="1">
                  <c:v>6.5000000000000002E-2</c:v>
                </c:pt>
                <c:pt idx="2">
                  <c:v>6.4000000000000001E-2</c:v>
                </c:pt>
                <c:pt idx="3">
                  <c:v>6.3E-2</c:v>
                </c:pt>
                <c:pt idx="4">
                  <c:v>6.0999999999999999E-2</c:v>
                </c:pt>
                <c:pt idx="5">
                  <c:v>6.0999999999999999E-2</c:v>
                </c:pt>
                <c:pt idx="6">
                  <c:v>6.3E-2</c:v>
                </c:pt>
                <c:pt idx="7">
                  <c:v>6.3E-2</c:v>
                </c:pt>
                <c:pt idx="8">
                  <c:v>6.3E-2</c:v>
                </c:pt>
                <c:pt idx="9">
                  <c:v>6.4000000000000001E-2</c:v>
                </c:pt>
                <c:pt idx="10">
                  <c:v>6.4000000000000001E-2</c:v>
                </c:pt>
                <c:pt idx="11">
                  <c:v>6.6000000000000003E-2</c:v>
                </c:pt>
                <c:pt idx="12">
                  <c:v>6.8000000000000005E-2</c:v>
                </c:pt>
                <c:pt idx="13">
                  <c:v>6.8000000000000005E-2</c:v>
                </c:pt>
                <c:pt idx="14">
                  <c:v>6.7000000000000004E-2</c:v>
                </c:pt>
                <c:pt idx="15">
                  <c:v>6.6000000000000003E-2</c:v>
                </c:pt>
                <c:pt idx="16">
                  <c:v>6.5000000000000002E-2</c:v>
                </c:pt>
                <c:pt idx="17">
                  <c:v>6.6000000000000003E-2</c:v>
                </c:pt>
                <c:pt idx="18">
                  <c:v>6.8000000000000005E-2</c:v>
                </c:pt>
                <c:pt idx="19">
                  <c:v>6.8000000000000005E-2</c:v>
                </c:pt>
                <c:pt idx="20">
                  <c:v>6.8000000000000005E-2</c:v>
                </c:pt>
                <c:pt idx="21">
                  <c:v>6.9000000000000006E-2</c:v>
                </c:pt>
                <c:pt idx="22">
                  <c:v>6.9000000000000006E-2</c:v>
                </c:pt>
                <c:pt idx="23">
                  <c:v>7.0999999999999994E-2</c:v>
                </c:pt>
                <c:pt idx="24">
                  <c:v>7.1999999999999995E-2</c:v>
                </c:pt>
                <c:pt idx="25">
                  <c:v>7.1999999999999995E-2</c:v>
                </c:pt>
                <c:pt idx="26">
                  <c:v>7.0999999999999994E-2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22-4D35-B95C-A0885174AC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4488543"/>
        <c:axId val="714477023"/>
      </c:lineChart>
      <c:catAx>
        <c:axId val="714488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714477023"/>
        <c:crosses val="autoZero"/>
        <c:auto val="1"/>
        <c:lblAlgn val="ctr"/>
        <c:lblOffset val="100"/>
        <c:noMultiLvlLbl val="0"/>
      </c:catAx>
      <c:valAx>
        <c:axId val="714477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714488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3137469623782675E-2"/>
          <c:y val="1.8884544781738913E-2"/>
          <c:w val="0.90622759655043117"/>
          <c:h val="0.74914191837636035"/>
        </c:manualLayout>
      </c:layout>
      <c:lineChart>
        <c:grouping val="standard"/>
        <c:varyColors val="0"/>
        <c:ser>
          <c:idx val="0"/>
          <c:order val="0"/>
          <c:tx>
            <c:strRef>
              <c:f>'Andel arbetslösa unga'!$B$4</c:f>
              <c:strCache>
                <c:ptCount val="1"/>
                <c:pt idx="0">
                  <c:v>Helsingborg</c:v>
                </c:pt>
              </c:strCache>
            </c:strRef>
          </c:tx>
          <c:spPr>
            <a:ln w="28575" cap="rnd">
              <a:solidFill>
                <a:srgbClr val="FEFFFF"/>
              </a:solidFill>
              <a:round/>
            </a:ln>
            <a:effectLst/>
          </c:spPr>
          <c:marker>
            <c:symbol val="none"/>
          </c:marker>
          <c:dPt>
            <c:idx val="26"/>
            <c:marker>
              <c:symbol val="circle"/>
              <c:size val="5"/>
              <c:spPr>
                <a:solidFill>
                  <a:srgbClr val="FEFFFF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CB01-4FCC-B3BC-2BF180556767}"/>
              </c:ext>
            </c:extLst>
          </c:dPt>
          <c:dLbls>
            <c:dLbl>
              <c:idx val="26"/>
              <c:layout>
                <c:manualLayout>
                  <c:x val="0"/>
                  <c:y val="-4.1044136990462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01-4FCC-B3BC-2BF1805567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'Andel arbetslösa unga'!$A$5:$A$31</c:f>
              <c:strCache>
                <c:ptCount val="27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  <c:pt idx="9">
                  <c:v>2023-10</c:v>
                </c:pt>
                <c:pt idx="10">
                  <c:v>2023-11</c:v>
                </c:pt>
                <c:pt idx="11">
                  <c:v>2023-12</c:v>
                </c:pt>
                <c:pt idx="12">
                  <c:v>2024-01</c:v>
                </c:pt>
                <c:pt idx="13">
                  <c:v>2024-02</c:v>
                </c:pt>
                <c:pt idx="14">
                  <c:v>2024-03</c:v>
                </c:pt>
                <c:pt idx="15">
                  <c:v>2024-04</c:v>
                </c:pt>
                <c:pt idx="16">
                  <c:v>2024-05</c:v>
                </c:pt>
                <c:pt idx="17">
                  <c:v>2024-06</c:v>
                </c:pt>
                <c:pt idx="18">
                  <c:v>2024-07</c:v>
                </c:pt>
                <c:pt idx="19">
                  <c:v>2024-08</c:v>
                </c:pt>
                <c:pt idx="20">
                  <c:v>2024-09</c:v>
                </c:pt>
                <c:pt idx="21">
                  <c:v>2024-10</c:v>
                </c:pt>
                <c:pt idx="22">
                  <c:v>2024-11</c:v>
                </c:pt>
                <c:pt idx="23">
                  <c:v>2024-12</c:v>
                </c:pt>
                <c:pt idx="24">
                  <c:v>2025-01</c:v>
                </c:pt>
                <c:pt idx="25">
                  <c:v>2025-02</c:v>
                </c:pt>
                <c:pt idx="26">
                  <c:v>2025-03</c:v>
                </c:pt>
              </c:strCache>
            </c:strRef>
          </c:cat>
          <c:val>
            <c:numRef>
              <c:f>'Andel arbetslösa unga'!$B$5:$B$31</c:f>
              <c:numCache>
                <c:formatCode>0.0%</c:formatCode>
                <c:ptCount val="27"/>
                <c:pt idx="0">
                  <c:v>0.112</c:v>
                </c:pt>
                <c:pt idx="1">
                  <c:v>0.109</c:v>
                </c:pt>
                <c:pt idx="2">
                  <c:v>0.106</c:v>
                </c:pt>
                <c:pt idx="3">
                  <c:v>0.10299999999999999</c:v>
                </c:pt>
                <c:pt idx="4">
                  <c:v>9.7000000000000003E-2</c:v>
                </c:pt>
                <c:pt idx="5">
                  <c:v>0.10299999999999999</c:v>
                </c:pt>
                <c:pt idx="6">
                  <c:v>0.106</c:v>
                </c:pt>
                <c:pt idx="7">
                  <c:v>0.106</c:v>
                </c:pt>
                <c:pt idx="8">
                  <c:v>0.111</c:v>
                </c:pt>
                <c:pt idx="9">
                  <c:v>0.112</c:v>
                </c:pt>
                <c:pt idx="10">
                  <c:v>0.11799999999999999</c:v>
                </c:pt>
                <c:pt idx="11">
                  <c:v>0.11899999999999999</c:v>
                </c:pt>
                <c:pt idx="12">
                  <c:v>0.121</c:v>
                </c:pt>
                <c:pt idx="13">
                  <c:v>0.125</c:v>
                </c:pt>
                <c:pt idx="14">
                  <c:v>0.121</c:v>
                </c:pt>
                <c:pt idx="15">
                  <c:v>0.11700000000000001</c:v>
                </c:pt>
                <c:pt idx="16">
                  <c:v>0.111</c:v>
                </c:pt>
                <c:pt idx="17">
                  <c:v>0.121</c:v>
                </c:pt>
                <c:pt idx="18">
                  <c:v>0.124</c:v>
                </c:pt>
                <c:pt idx="19">
                  <c:v>0.127</c:v>
                </c:pt>
                <c:pt idx="20">
                  <c:v>0.127</c:v>
                </c:pt>
                <c:pt idx="21">
                  <c:v>0.125</c:v>
                </c:pt>
                <c:pt idx="22">
                  <c:v>0.121</c:v>
                </c:pt>
                <c:pt idx="23">
                  <c:v>0.125</c:v>
                </c:pt>
                <c:pt idx="24">
                  <c:v>0.122</c:v>
                </c:pt>
                <c:pt idx="25">
                  <c:v>0.123</c:v>
                </c:pt>
                <c:pt idx="26">
                  <c:v>0.112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01-4FCC-B3BC-2BF180556767}"/>
            </c:ext>
          </c:extLst>
        </c:ser>
        <c:ser>
          <c:idx val="1"/>
          <c:order val="1"/>
          <c:tx>
            <c:strRef>
              <c:f>'Andel arbetslösa unga'!$C$4</c:f>
              <c:strCache>
                <c:ptCount val="1"/>
                <c:pt idx="0">
                  <c:v>Skåne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26"/>
            <c:marker>
              <c:symbol val="circle"/>
              <c:size val="5"/>
              <c:spPr>
                <a:solidFill>
                  <a:srgbClr val="E2510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CB01-4FCC-B3BC-2BF180556767}"/>
              </c:ext>
            </c:extLst>
          </c:dPt>
          <c:dLbls>
            <c:dLbl>
              <c:idx val="26"/>
              <c:layout>
                <c:manualLayout>
                  <c:x val="0"/>
                  <c:y val="-2.8217844180943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01-4FCC-B3BC-2BF1805567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'Andel arbetslösa unga'!$A$5:$A$31</c:f>
              <c:strCache>
                <c:ptCount val="27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  <c:pt idx="9">
                  <c:v>2023-10</c:v>
                </c:pt>
                <c:pt idx="10">
                  <c:v>2023-11</c:v>
                </c:pt>
                <c:pt idx="11">
                  <c:v>2023-12</c:v>
                </c:pt>
                <c:pt idx="12">
                  <c:v>2024-01</c:v>
                </c:pt>
                <c:pt idx="13">
                  <c:v>2024-02</c:v>
                </c:pt>
                <c:pt idx="14">
                  <c:v>2024-03</c:v>
                </c:pt>
                <c:pt idx="15">
                  <c:v>2024-04</c:v>
                </c:pt>
                <c:pt idx="16">
                  <c:v>2024-05</c:v>
                </c:pt>
                <c:pt idx="17">
                  <c:v>2024-06</c:v>
                </c:pt>
                <c:pt idx="18">
                  <c:v>2024-07</c:v>
                </c:pt>
                <c:pt idx="19">
                  <c:v>2024-08</c:v>
                </c:pt>
                <c:pt idx="20">
                  <c:v>2024-09</c:v>
                </c:pt>
                <c:pt idx="21">
                  <c:v>2024-10</c:v>
                </c:pt>
                <c:pt idx="22">
                  <c:v>2024-11</c:v>
                </c:pt>
                <c:pt idx="23">
                  <c:v>2024-12</c:v>
                </c:pt>
                <c:pt idx="24">
                  <c:v>2025-01</c:v>
                </c:pt>
                <c:pt idx="25">
                  <c:v>2025-02</c:v>
                </c:pt>
                <c:pt idx="26">
                  <c:v>2025-03</c:v>
                </c:pt>
              </c:strCache>
            </c:strRef>
          </c:cat>
          <c:val>
            <c:numRef>
              <c:f>'Andel arbetslösa unga'!$C$5:$C$31</c:f>
              <c:numCache>
                <c:formatCode>0.0%</c:formatCode>
                <c:ptCount val="27"/>
                <c:pt idx="0">
                  <c:v>9.1999999999999998E-2</c:v>
                </c:pt>
                <c:pt idx="1">
                  <c:v>9.1999999999999998E-2</c:v>
                </c:pt>
                <c:pt idx="2">
                  <c:v>8.8999999999999996E-2</c:v>
                </c:pt>
                <c:pt idx="3">
                  <c:v>8.5999999999999993E-2</c:v>
                </c:pt>
                <c:pt idx="4">
                  <c:v>8.4000000000000005E-2</c:v>
                </c:pt>
                <c:pt idx="5">
                  <c:v>9.4E-2</c:v>
                </c:pt>
                <c:pt idx="6">
                  <c:v>9.7000000000000003E-2</c:v>
                </c:pt>
                <c:pt idx="7">
                  <c:v>9.6000000000000002E-2</c:v>
                </c:pt>
                <c:pt idx="8">
                  <c:v>9.8000000000000004E-2</c:v>
                </c:pt>
                <c:pt idx="9">
                  <c:v>9.7000000000000003E-2</c:v>
                </c:pt>
                <c:pt idx="10">
                  <c:v>9.8000000000000004E-2</c:v>
                </c:pt>
                <c:pt idx="11">
                  <c:v>0.1</c:v>
                </c:pt>
                <c:pt idx="12">
                  <c:v>0.10199999999999999</c:v>
                </c:pt>
                <c:pt idx="13">
                  <c:v>0.10199999999999999</c:v>
                </c:pt>
                <c:pt idx="14">
                  <c:v>9.9000000000000005E-2</c:v>
                </c:pt>
                <c:pt idx="15">
                  <c:v>9.5000000000000001E-2</c:v>
                </c:pt>
                <c:pt idx="16">
                  <c:v>9.0999999999999998E-2</c:v>
                </c:pt>
                <c:pt idx="17">
                  <c:v>0.104</c:v>
                </c:pt>
                <c:pt idx="18">
                  <c:v>0.106</c:v>
                </c:pt>
                <c:pt idx="19">
                  <c:v>0.109</c:v>
                </c:pt>
                <c:pt idx="20">
                  <c:v>0.108</c:v>
                </c:pt>
                <c:pt idx="21">
                  <c:v>0.107</c:v>
                </c:pt>
                <c:pt idx="22">
                  <c:v>0.107</c:v>
                </c:pt>
                <c:pt idx="23">
                  <c:v>0.107</c:v>
                </c:pt>
                <c:pt idx="24">
                  <c:v>0.106</c:v>
                </c:pt>
                <c:pt idx="25">
                  <c:v>0.105</c:v>
                </c:pt>
                <c:pt idx="26">
                  <c:v>9.8000000000000004E-2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01-4FCC-B3BC-2BF180556767}"/>
            </c:ext>
          </c:extLst>
        </c:ser>
        <c:ser>
          <c:idx val="2"/>
          <c:order val="2"/>
          <c:tx>
            <c:strRef>
              <c:f>'Andel arbetslösa unga'!$D$4</c:f>
              <c:strCache>
                <c:ptCount val="1"/>
                <c:pt idx="0">
                  <c:v>Riket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Pt>
            <c:idx val="26"/>
            <c:marker>
              <c:symbol val="circle"/>
              <c:size val="5"/>
              <c:spPr>
                <a:solidFill>
                  <a:srgbClr val="00B05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CB01-4FCC-B3BC-2BF180556767}"/>
              </c:ext>
            </c:extLst>
          </c:dPt>
          <c:dLbls>
            <c:dLbl>
              <c:idx val="26"/>
              <c:layout>
                <c:manualLayout>
                  <c:x val="-4.275732446434948E-3"/>
                  <c:y val="-3.5913619866655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01-4FCC-B3BC-2BF1805567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'Andel arbetslösa unga'!$A$5:$A$31</c:f>
              <c:strCache>
                <c:ptCount val="27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  <c:pt idx="9">
                  <c:v>2023-10</c:v>
                </c:pt>
                <c:pt idx="10">
                  <c:v>2023-11</c:v>
                </c:pt>
                <c:pt idx="11">
                  <c:v>2023-12</c:v>
                </c:pt>
                <c:pt idx="12">
                  <c:v>2024-01</c:v>
                </c:pt>
                <c:pt idx="13">
                  <c:v>2024-02</c:v>
                </c:pt>
                <c:pt idx="14">
                  <c:v>2024-03</c:v>
                </c:pt>
                <c:pt idx="15">
                  <c:v>2024-04</c:v>
                </c:pt>
                <c:pt idx="16">
                  <c:v>2024-05</c:v>
                </c:pt>
                <c:pt idx="17">
                  <c:v>2024-06</c:v>
                </c:pt>
                <c:pt idx="18">
                  <c:v>2024-07</c:v>
                </c:pt>
                <c:pt idx="19">
                  <c:v>2024-08</c:v>
                </c:pt>
                <c:pt idx="20">
                  <c:v>2024-09</c:v>
                </c:pt>
                <c:pt idx="21">
                  <c:v>2024-10</c:v>
                </c:pt>
                <c:pt idx="22">
                  <c:v>2024-11</c:v>
                </c:pt>
                <c:pt idx="23">
                  <c:v>2024-12</c:v>
                </c:pt>
                <c:pt idx="24">
                  <c:v>2025-01</c:v>
                </c:pt>
                <c:pt idx="25">
                  <c:v>2025-02</c:v>
                </c:pt>
                <c:pt idx="26">
                  <c:v>2025-03</c:v>
                </c:pt>
              </c:strCache>
            </c:strRef>
          </c:cat>
          <c:val>
            <c:numRef>
              <c:f>'Andel arbetslösa unga'!$D$5:$D$31</c:f>
              <c:numCache>
                <c:formatCode>0.0%</c:formatCode>
                <c:ptCount val="27"/>
                <c:pt idx="0">
                  <c:v>7.2999999999999995E-2</c:v>
                </c:pt>
                <c:pt idx="1">
                  <c:v>7.2999999999999995E-2</c:v>
                </c:pt>
                <c:pt idx="2">
                  <c:v>7.0000000000000007E-2</c:v>
                </c:pt>
                <c:pt idx="3">
                  <c:v>6.6000000000000003E-2</c:v>
                </c:pt>
                <c:pt idx="4">
                  <c:v>6.3E-2</c:v>
                </c:pt>
                <c:pt idx="5">
                  <c:v>6.9000000000000006E-2</c:v>
                </c:pt>
                <c:pt idx="6">
                  <c:v>7.0999999999999994E-2</c:v>
                </c:pt>
                <c:pt idx="7">
                  <c:v>7.2999999999999995E-2</c:v>
                </c:pt>
                <c:pt idx="8">
                  <c:v>7.3999999999999996E-2</c:v>
                </c:pt>
                <c:pt idx="9">
                  <c:v>7.3999999999999996E-2</c:v>
                </c:pt>
                <c:pt idx="10">
                  <c:v>7.4999999999999997E-2</c:v>
                </c:pt>
                <c:pt idx="11">
                  <c:v>7.6999999999999999E-2</c:v>
                </c:pt>
                <c:pt idx="12">
                  <c:v>7.8E-2</c:v>
                </c:pt>
                <c:pt idx="13">
                  <c:v>7.9000000000000001E-2</c:v>
                </c:pt>
                <c:pt idx="14">
                  <c:v>7.5999999999999998E-2</c:v>
                </c:pt>
                <c:pt idx="15">
                  <c:v>7.1999999999999995E-2</c:v>
                </c:pt>
                <c:pt idx="16">
                  <c:v>6.9000000000000006E-2</c:v>
                </c:pt>
                <c:pt idx="17">
                  <c:v>7.6999999999999999E-2</c:v>
                </c:pt>
                <c:pt idx="18">
                  <c:v>7.9000000000000001E-2</c:v>
                </c:pt>
                <c:pt idx="19">
                  <c:v>8.4000000000000005E-2</c:v>
                </c:pt>
                <c:pt idx="20">
                  <c:v>8.4000000000000005E-2</c:v>
                </c:pt>
                <c:pt idx="21">
                  <c:v>8.3000000000000004E-2</c:v>
                </c:pt>
                <c:pt idx="22">
                  <c:v>8.3000000000000004E-2</c:v>
                </c:pt>
                <c:pt idx="23">
                  <c:v>8.3000000000000004E-2</c:v>
                </c:pt>
                <c:pt idx="24">
                  <c:v>8.3000000000000004E-2</c:v>
                </c:pt>
                <c:pt idx="25">
                  <c:v>8.1000000000000003E-2</c:v>
                </c:pt>
                <c:pt idx="26">
                  <c:v>7.6999999999999999E-2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01-4FCC-B3BC-2BF180556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4488543"/>
        <c:axId val="714477023"/>
      </c:lineChart>
      <c:catAx>
        <c:axId val="714488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714477023"/>
        <c:crosses val="autoZero"/>
        <c:auto val="1"/>
        <c:lblAlgn val="ctr"/>
        <c:lblOffset val="100"/>
        <c:noMultiLvlLbl val="0"/>
      </c:catAx>
      <c:valAx>
        <c:axId val="714477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714488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chemeClr val="bg1"/>
          </a:solidFill>
          <a:latin typeface="+mn-lt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7729434609110132E-2"/>
          <c:y val="3.4319413237071376E-2"/>
          <c:w val="0.8894935176466936"/>
          <c:h val="0.66756254483775979"/>
        </c:manualLayout>
      </c:layout>
      <c:lineChart>
        <c:grouping val="standard"/>
        <c:varyColors val="0"/>
        <c:ser>
          <c:idx val="0"/>
          <c:order val="0"/>
          <c:tx>
            <c:strRef>
              <c:f>'Antal a-lös+Lång-a-lös'!$B$4</c:f>
              <c:strCache>
                <c:ptCount val="1"/>
                <c:pt idx="0">
                  <c:v>Antal arbetslösa</c:v>
                </c:pt>
              </c:strCache>
            </c:strRef>
          </c:tx>
          <c:spPr>
            <a:ln w="28575" cap="rnd">
              <a:solidFill>
                <a:srgbClr val="00C3B4"/>
              </a:solidFill>
              <a:round/>
            </a:ln>
            <a:effectLst/>
          </c:spPr>
          <c:marker>
            <c:symbol val="none"/>
          </c:marker>
          <c:dPt>
            <c:idx val="26"/>
            <c:marker>
              <c:symbol val="circle"/>
              <c:size val="5"/>
              <c:spPr>
                <a:solidFill>
                  <a:srgbClr val="00C3B4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868C-4177-81AD-D5F3E0F46D1A}"/>
              </c:ext>
            </c:extLst>
          </c:dPt>
          <c:dLbls>
            <c:dLbl>
              <c:idx val="26"/>
              <c:layout>
                <c:manualLayout>
                  <c:x val="-4.4066477693573197E-3"/>
                  <c:y val="-3.7516183865593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8C-4177-81AD-D5F3E0F46D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'Antal a-lös+Lång-a-lös'!$A$5:$A$31</c:f>
              <c:strCache>
                <c:ptCount val="27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  <c:pt idx="9">
                  <c:v>2023-10</c:v>
                </c:pt>
                <c:pt idx="10">
                  <c:v>2023-11</c:v>
                </c:pt>
                <c:pt idx="11">
                  <c:v>2023-12</c:v>
                </c:pt>
                <c:pt idx="12">
                  <c:v>2024-01</c:v>
                </c:pt>
                <c:pt idx="13">
                  <c:v>2024-02</c:v>
                </c:pt>
                <c:pt idx="14">
                  <c:v>2024-03</c:v>
                </c:pt>
                <c:pt idx="15">
                  <c:v>2024-04</c:v>
                </c:pt>
                <c:pt idx="16">
                  <c:v>2024-05</c:v>
                </c:pt>
                <c:pt idx="17">
                  <c:v>2024-06</c:v>
                </c:pt>
                <c:pt idx="18">
                  <c:v>2024-07</c:v>
                </c:pt>
                <c:pt idx="19">
                  <c:v>2024-08</c:v>
                </c:pt>
                <c:pt idx="20">
                  <c:v>2024-09</c:v>
                </c:pt>
                <c:pt idx="21">
                  <c:v>2024-10</c:v>
                </c:pt>
                <c:pt idx="22">
                  <c:v>2024-11</c:v>
                </c:pt>
                <c:pt idx="23">
                  <c:v>2024-12</c:v>
                </c:pt>
                <c:pt idx="24">
                  <c:v>2025-01</c:v>
                </c:pt>
                <c:pt idx="25">
                  <c:v>2025-02</c:v>
                </c:pt>
                <c:pt idx="26">
                  <c:v>2025-03</c:v>
                </c:pt>
              </c:strCache>
            </c:strRef>
          </c:cat>
          <c:val>
            <c:numRef>
              <c:f>'Antal a-lös+Lång-a-lös'!$B$5:$B$31</c:f>
              <c:numCache>
                <c:formatCode>#,##0</c:formatCode>
                <c:ptCount val="27"/>
                <c:pt idx="0">
                  <c:v>7574</c:v>
                </c:pt>
                <c:pt idx="1">
                  <c:v>7603</c:v>
                </c:pt>
                <c:pt idx="2">
                  <c:v>7561</c:v>
                </c:pt>
                <c:pt idx="3">
                  <c:v>7446</c:v>
                </c:pt>
                <c:pt idx="4">
                  <c:v>7245</c:v>
                </c:pt>
                <c:pt idx="5">
                  <c:v>7337</c:v>
                </c:pt>
                <c:pt idx="6">
                  <c:v>7487</c:v>
                </c:pt>
                <c:pt idx="7">
                  <c:v>7545</c:v>
                </c:pt>
                <c:pt idx="8">
                  <c:v>7639</c:v>
                </c:pt>
                <c:pt idx="9">
                  <c:v>7663</c:v>
                </c:pt>
                <c:pt idx="10">
                  <c:v>7848</c:v>
                </c:pt>
                <c:pt idx="11">
                  <c:v>8103</c:v>
                </c:pt>
                <c:pt idx="12">
                  <c:v>8226</c:v>
                </c:pt>
                <c:pt idx="13">
                  <c:v>8320</c:v>
                </c:pt>
                <c:pt idx="14">
                  <c:v>8244</c:v>
                </c:pt>
                <c:pt idx="15">
                  <c:v>8088</c:v>
                </c:pt>
                <c:pt idx="16">
                  <c:v>7998</c:v>
                </c:pt>
                <c:pt idx="17">
                  <c:v>8173</c:v>
                </c:pt>
                <c:pt idx="18">
                  <c:v>8348</c:v>
                </c:pt>
                <c:pt idx="19">
                  <c:v>8478</c:v>
                </c:pt>
                <c:pt idx="20">
                  <c:v>8539</c:v>
                </c:pt>
                <c:pt idx="21">
                  <c:v>8630</c:v>
                </c:pt>
                <c:pt idx="22">
                  <c:v>8668</c:v>
                </c:pt>
                <c:pt idx="23">
                  <c:v>8873</c:v>
                </c:pt>
                <c:pt idx="24">
                  <c:v>8916</c:v>
                </c:pt>
                <c:pt idx="25">
                  <c:v>8976</c:v>
                </c:pt>
                <c:pt idx="26" formatCode="General">
                  <c:v>8778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8C-4177-81AD-D5F3E0F46D1A}"/>
            </c:ext>
          </c:extLst>
        </c:ser>
        <c:ser>
          <c:idx val="1"/>
          <c:order val="1"/>
          <c:tx>
            <c:strRef>
              <c:f>'Antal a-lös+Lång-a-lös'!$C$4</c:f>
              <c:strCache>
                <c:ptCount val="1"/>
                <c:pt idx="0">
                  <c:v> Utan arbete i mer än 6 månader</c:v>
                </c:pt>
              </c:strCache>
            </c:strRef>
          </c:tx>
          <c:spPr>
            <a:ln w="28575" cap="rnd">
              <a:solidFill>
                <a:srgbClr val="E25103"/>
              </a:solidFill>
              <a:round/>
            </a:ln>
            <a:effectLst/>
          </c:spPr>
          <c:marker>
            <c:symbol val="none"/>
          </c:marker>
          <c:dPt>
            <c:idx val="26"/>
            <c:marker>
              <c:symbol val="circle"/>
              <c:size val="5"/>
              <c:spPr>
                <a:solidFill>
                  <a:srgbClr val="E2510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868C-4177-81AD-D5F3E0F46D1A}"/>
              </c:ext>
            </c:extLst>
          </c:dPt>
          <c:dLbls>
            <c:dLbl>
              <c:idx val="26"/>
              <c:layout>
                <c:manualLayout>
                  <c:x val="0"/>
                  <c:y val="-3.4836456446622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8C-4177-81AD-D5F3E0F46D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'Antal a-lös+Lång-a-lös'!$A$5:$A$31</c:f>
              <c:strCache>
                <c:ptCount val="27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  <c:pt idx="9">
                  <c:v>2023-10</c:v>
                </c:pt>
                <c:pt idx="10">
                  <c:v>2023-11</c:v>
                </c:pt>
                <c:pt idx="11">
                  <c:v>2023-12</c:v>
                </c:pt>
                <c:pt idx="12">
                  <c:v>2024-01</c:v>
                </c:pt>
                <c:pt idx="13">
                  <c:v>2024-02</c:v>
                </c:pt>
                <c:pt idx="14">
                  <c:v>2024-03</c:v>
                </c:pt>
                <c:pt idx="15">
                  <c:v>2024-04</c:v>
                </c:pt>
                <c:pt idx="16">
                  <c:v>2024-05</c:v>
                </c:pt>
                <c:pt idx="17">
                  <c:v>2024-06</c:v>
                </c:pt>
                <c:pt idx="18">
                  <c:v>2024-07</c:v>
                </c:pt>
                <c:pt idx="19">
                  <c:v>2024-08</c:v>
                </c:pt>
                <c:pt idx="20">
                  <c:v>2024-09</c:v>
                </c:pt>
                <c:pt idx="21">
                  <c:v>2024-10</c:v>
                </c:pt>
                <c:pt idx="22">
                  <c:v>2024-11</c:v>
                </c:pt>
                <c:pt idx="23">
                  <c:v>2024-12</c:v>
                </c:pt>
                <c:pt idx="24">
                  <c:v>2025-01</c:v>
                </c:pt>
                <c:pt idx="25">
                  <c:v>2025-02</c:v>
                </c:pt>
                <c:pt idx="26">
                  <c:v>2025-03</c:v>
                </c:pt>
              </c:strCache>
            </c:strRef>
          </c:cat>
          <c:val>
            <c:numRef>
              <c:f>'Antal a-lös+Lång-a-lös'!$C$5:$C$31</c:f>
              <c:numCache>
                <c:formatCode>#,##0</c:formatCode>
                <c:ptCount val="27"/>
                <c:pt idx="0">
                  <c:v>4358</c:v>
                </c:pt>
                <c:pt idx="1">
                  <c:v>4336</c:v>
                </c:pt>
                <c:pt idx="2">
                  <c:v>4456</c:v>
                </c:pt>
                <c:pt idx="3">
                  <c:v>4495</c:v>
                </c:pt>
                <c:pt idx="4">
                  <c:v>4452</c:v>
                </c:pt>
                <c:pt idx="5">
                  <c:v>4442</c:v>
                </c:pt>
                <c:pt idx="6">
                  <c:v>4607</c:v>
                </c:pt>
                <c:pt idx="7">
                  <c:v>4681</c:v>
                </c:pt>
                <c:pt idx="8">
                  <c:v>4637</c:v>
                </c:pt>
                <c:pt idx="9">
                  <c:v>4590</c:v>
                </c:pt>
                <c:pt idx="10">
                  <c:v>4581</c:v>
                </c:pt>
                <c:pt idx="11">
                  <c:v>4776</c:v>
                </c:pt>
                <c:pt idx="12">
                  <c:v>4801</c:v>
                </c:pt>
                <c:pt idx="13">
                  <c:v>4870</c:v>
                </c:pt>
                <c:pt idx="14">
                  <c:v>4980</c:v>
                </c:pt>
                <c:pt idx="15">
                  <c:v>5036</c:v>
                </c:pt>
                <c:pt idx="16">
                  <c:v>5106</c:v>
                </c:pt>
                <c:pt idx="17">
                  <c:v>5083</c:v>
                </c:pt>
                <c:pt idx="18">
                  <c:v>5235</c:v>
                </c:pt>
                <c:pt idx="19">
                  <c:v>5374</c:v>
                </c:pt>
                <c:pt idx="20">
                  <c:v>5286</c:v>
                </c:pt>
                <c:pt idx="21">
                  <c:v>5296</c:v>
                </c:pt>
                <c:pt idx="22">
                  <c:v>5329</c:v>
                </c:pt>
                <c:pt idx="23">
                  <c:v>5564</c:v>
                </c:pt>
                <c:pt idx="24">
                  <c:v>5528</c:v>
                </c:pt>
                <c:pt idx="25">
                  <c:v>5617</c:v>
                </c:pt>
                <c:pt idx="26">
                  <c:v>5673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8C-4177-81AD-D5F3E0F46D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6795727"/>
        <c:axId val="650710943"/>
      </c:lineChart>
      <c:catAx>
        <c:axId val="656795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650710943"/>
        <c:crosses val="autoZero"/>
        <c:auto val="1"/>
        <c:lblAlgn val="ctr"/>
        <c:lblOffset val="100"/>
        <c:noMultiLvlLbl val="0"/>
      </c:catAx>
      <c:valAx>
        <c:axId val="650710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656795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3870845112003527E-2"/>
          <c:y val="0.11970149253731345"/>
          <c:w val="0.90942139936668165"/>
          <c:h val="0.72416787453807085"/>
        </c:manualLayout>
      </c:layout>
      <c:lineChart>
        <c:grouping val="standard"/>
        <c:varyColors val="0"/>
        <c:ser>
          <c:idx val="3"/>
          <c:order val="0"/>
          <c:tx>
            <c:v>2021</c:v>
          </c:tx>
          <c:spPr>
            <a:ln w="28575" cap="rnd">
              <a:solidFill>
                <a:srgbClr val="00BFB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B3A3-4757-91CD-DDD6746B9981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rgbClr val="00BFB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B3A3-4757-91CD-DDD6746B9981}"/>
              </c:ext>
            </c:extLst>
          </c:dPt>
          <c:dLbls>
            <c:dLbl>
              <c:idx val="2"/>
              <c:layout>
                <c:manualLayout>
                  <c:x val="-1.2314056447654827E-2"/>
                  <c:y val="-3.4992975418023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A3-4757-91CD-DDD6746B99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'F-hinder'!$BD$16:$BO$16</c:f>
              <c:numCache>
                <c:formatCode>General</c:formatCode>
                <c:ptCount val="12"/>
                <c:pt idx="0">
                  <c:v>3295</c:v>
                </c:pt>
                <c:pt idx="1">
                  <c:v>3206</c:v>
                </c:pt>
                <c:pt idx="2">
                  <c:v>3314</c:v>
                </c:pt>
                <c:pt idx="3">
                  <c:v>3275</c:v>
                </c:pt>
                <c:pt idx="4">
                  <c:v>3116</c:v>
                </c:pt>
                <c:pt idx="5">
                  <c:v>3140</c:v>
                </c:pt>
                <c:pt idx="6">
                  <c:v>3049</c:v>
                </c:pt>
                <c:pt idx="7">
                  <c:v>3024</c:v>
                </c:pt>
                <c:pt idx="8">
                  <c:v>3000</c:v>
                </c:pt>
                <c:pt idx="9">
                  <c:v>2930</c:v>
                </c:pt>
                <c:pt idx="10">
                  <c:v>2925</c:v>
                </c:pt>
                <c:pt idx="11">
                  <c:v>2888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A3-4757-91CD-DDD6746B9981}"/>
            </c:ext>
          </c:extLst>
        </c:ser>
        <c:ser>
          <c:idx val="2"/>
          <c:order val="1"/>
          <c:tx>
            <c:v>2022</c:v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B3A3-4757-91CD-DDD6746B9981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4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B3A3-4757-91CD-DDD6746B9981}"/>
              </c:ext>
            </c:extLst>
          </c:dPt>
          <c:dLbls>
            <c:dLbl>
              <c:idx val="2"/>
              <c:layout>
                <c:manualLayout>
                  <c:x val="-1.2314007183170895E-2"/>
                  <c:y val="-2.3509655751469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3A3-4757-91CD-DDD6746B99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'F-hinder'!$AP$16:$BA$16</c:f>
              <c:numCache>
                <c:formatCode>General</c:formatCode>
                <c:ptCount val="12"/>
                <c:pt idx="0">
                  <c:v>2916</c:v>
                </c:pt>
                <c:pt idx="1">
                  <c:v>2842</c:v>
                </c:pt>
                <c:pt idx="2">
                  <c:v>2895</c:v>
                </c:pt>
                <c:pt idx="3">
                  <c:v>2881</c:v>
                </c:pt>
                <c:pt idx="4">
                  <c:v>2722</c:v>
                </c:pt>
                <c:pt idx="5">
                  <c:v>2736</c:v>
                </c:pt>
                <c:pt idx="6">
                  <c:v>2640</c:v>
                </c:pt>
                <c:pt idx="7">
                  <c:v>2634</c:v>
                </c:pt>
                <c:pt idx="8">
                  <c:v>2560</c:v>
                </c:pt>
                <c:pt idx="9">
                  <c:v>2513</c:v>
                </c:pt>
                <c:pt idx="10">
                  <c:v>2474</c:v>
                </c:pt>
                <c:pt idx="11">
                  <c:v>2491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3A3-4757-91CD-DDD6746B9981}"/>
            </c:ext>
          </c:extLst>
        </c:ser>
        <c:ser>
          <c:idx val="1"/>
          <c:order val="2"/>
          <c:tx>
            <c:v>2023</c:v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B3A3-4757-91CD-DDD6746B9981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6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B3A3-4757-91CD-DDD6746B9981}"/>
              </c:ext>
            </c:extLst>
          </c:dPt>
          <c:dLbls>
            <c:dLbl>
              <c:idx val="2"/>
              <c:layout>
                <c:manualLayout>
                  <c:x val="-1.2314007183170895E-2"/>
                  <c:y val="-3.0226700251889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3A3-4757-91CD-DDD6746B99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'F-hinder'!$AB$16:$AM$16</c:f>
              <c:numCache>
                <c:formatCode>General</c:formatCode>
                <c:ptCount val="12"/>
                <c:pt idx="0">
                  <c:v>2512</c:v>
                </c:pt>
                <c:pt idx="1">
                  <c:v>2506</c:v>
                </c:pt>
                <c:pt idx="2">
                  <c:v>2501</c:v>
                </c:pt>
                <c:pt idx="3">
                  <c:v>2397</c:v>
                </c:pt>
                <c:pt idx="4">
                  <c:v>2390</c:v>
                </c:pt>
                <c:pt idx="5">
                  <c:v>2399</c:v>
                </c:pt>
                <c:pt idx="6">
                  <c:v>2384</c:v>
                </c:pt>
                <c:pt idx="7">
                  <c:v>2333</c:v>
                </c:pt>
                <c:pt idx="8">
                  <c:v>2309</c:v>
                </c:pt>
                <c:pt idx="9">
                  <c:v>2306</c:v>
                </c:pt>
                <c:pt idx="10">
                  <c:v>2330</c:v>
                </c:pt>
                <c:pt idx="11">
                  <c:v>2371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3A3-4757-91CD-DDD6746B9981}"/>
            </c:ext>
          </c:extLst>
        </c:ser>
        <c:ser>
          <c:idx val="0"/>
          <c:order val="3"/>
          <c:tx>
            <c:v>2024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9-B3A3-4757-91CD-DDD6746B9981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B3A3-4757-91CD-DDD6746B9981}"/>
              </c:ext>
            </c:extLst>
          </c:dPt>
          <c:dLbls>
            <c:dLbl>
              <c:idx val="2"/>
              <c:layout>
                <c:manualLayout>
                  <c:x val="0"/>
                  <c:y val="-1.00755667506297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3A3-4757-91CD-DDD6746B99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'F-hinder'!$N$16:$Y$16</c:f>
              <c:numCache>
                <c:formatCode>General</c:formatCode>
                <c:ptCount val="12"/>
                <c:pt idx="0">
                  <c:v>2392</c:v>
                </c:pt>
                <c:pt idx="1">
                  <c:v>2359</c:v>
                </c:pt>
                <c:pt idx="2">
                  <c:v>2368</c:v>
                </c:pt>
                <c:pt idx="3">
                  <c:v>2330</c:v>
                </c:pt>
                <c:pt idx="4">
                  <c:v>2186</c:v>
                </c:pt>
                <c:pt idx="5">
                  <c:v>2206</c:v>
                </c:pt>
                <c:pt idx="6">
                  <c:v>2221</c:v>
                </c:pt>
                <c:pt idx="7">
                  <c:v>2263</c:v>
                </c:pt>
                <c:pt idx="8">
                  <c:v>2225</c:v>
                </c:pt>
                <c:pt idx="9">
                  <c:v>2176</c:v>
                </c:pt>
                <c:pt idx="10">
                  <c:v>2134</c:v>
                </c:pt>
                <c:pt idx="11">
                  <c:v>2154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B3A3-4757-91CD-DDD6746B9981}"/>
            </c:ext>
          </c:extLst>
        </c:ser>
        <c:ser>
          <c:idx val="7"/>
          <c:order val="4"/>
          <c:tx>
            <c:v>2025</c:v>
          </c:tx>
          <c:spPr>
            <a:ln w="28575" cap="rnd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C-B3A3-4757-91CD-DDD6746B9981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2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B3A3-4757-91CD-DDD6746B9981}"/>
              </c:ext>
            </c:extLst>
          </c:dPt>
          <c:dLbls>
            <c:dLbl>
              <c:idx val="2"/>
              <c:layout>
                <c:manualLayout>
                  <c:x val="-5.7929182258891444E-3"/>
                  <c:y val="1.21335860049117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2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3A3-4757-91CD-DDD6746B99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'F-hinder'!$B$16:$D$16</c:f>
              <c:numCache>
                <c:formatCode>General</c:formatCode>
                <c:ptCount val="3"/>
                <c:pt idx="0">
                  <c:v>2262</c:v>
                </c:pt>
                <c:pt idx="1">
                  <c:v>2264</c:v>
                </c:pt>
                <c:pt idx="2">
                  <c:v>2286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B3A3-4757-91CD-DDD6746B99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0348479"/>
        <c:axId val="1380348959"/>
        <c:extLst>
          <c:ext xmlns:c15="http://schemas.microsoft.com/office/drawing/2012/chart" uri="{02D57815-91ED-43cb-92C2-25804820EDAC}">
            <c15:filteredLineSeries>
              <c15:ser>
                <c:idx val="4"/>
                <c:order val="5"/>
                <c:tx>
                  <c:strRef>
                    <c:extLst>
                      <c:ext uri="{02D57815-91ED-43cb-92C2-25804820EDAC}">
                        <c15:formulaRef>
                          <c15:sqref>'Utbet bistånd'!$A$9</c15:sqref>
                        </c15:formulaRef>
                      </c:ext>
                    </c:extLst>
                    <c:strCache>
                      <c:ptCount val="1"/>
                      <c:pt idx="0">
                        <c:v>2020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'Utbet bistånd'!$B$3:$M$3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'Utbet bistånd'!$B$9:$M$9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24059471</c:v>
                      </c:pt>
                      <c:pt idx="1">
                        <c:v>23439124</c:v>
                      </c:pt>
                      <c:pt idx="2">
                        <c:v>24333746</c:v>
                      </c:pt>
                      <c:pt idx="3">
                        <c:v>25151367</c:v>
                      </c:pt>
                      <c:pt idx="4">
                        <c:v>22669529</c:v>
                      </c:pt>
                      <c:pt idx="5">
                        <c:v>23996302</c:v>
                      </c:pt>
                      <c:pt idx="6">
                        <c:v>24350155</c:v>
                      </c:pt>
                      <c:pt idx="7">
                        <c:v>24289421</c:v>
                      </c:pt>
                      <c:pt idx="8">
                        <c:v>23950373</c:v>
                      </c:pt>
                      <c:pt idx="9">
                        <c:v>24161536</c:v>
                      </c:pt>
                      <c:pt idx="10">
                        <c:v>23480792</c:v>
                      </c:pt>
                      <c:pt idx="11">
                        <c:v>23835864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F-B3A3-4757-91CD-DDD6746B9981}"/>
                  </c:ext>
                </c:extLst>
              </c15:ser>
            </c15:filteredLineSeries>
            <c15:filteredLineSeries>
              <c15:ser>
                <c:idx val="5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bistånd'!$A$10</c15:sqref>
                        </c15:formulaRef>
                      </c:ext>
                    </c:extLst>
                    <c:strCache>
                      <c:ptCount val="1"/>
                      <c:pt idx="0">
                        <c:v>2019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bistånd'!$B$10:$M$10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21446670</c:v>
                      </c:pt>
                      <c:pt idx="1">
                        <c:v>20903982</c:v>
                      </c:pt>
                      <c:pt idx="2">
                        <c:v>22372463</c:v>
                      </c:pt>
                      <c:pt idx="3">
                        <c:v>21511784</c:v>
                      </c:pt>
                      <c:pt idx="4">
                        <c:v>21595265</c:v>
                      </c:pt>
                      <c:pt idx="5">
                        <c:v>21351714</c:v>
                      </c:pt>
                      <c:pt idx="6">
                        <c:v>22758033</c:v>
                      </c:pt>
                      <c:pt idx="7">
                        <c:v>22345837</c:v>
                      </c:pt>
                      <c:pt idx="8">
                        <c:v>21909162</c:v>
                      </c:pt>
                      <c:pt idx="9">
                        <c:v>22905450</c:v>
                      </c:pt>
                      <c:pt idx="10">
                        <c:v>18656098</c:v>
                      </c:pt>
                      <c:pt idx="11">
                        <c:v>23156754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B3A3-4757-91CD-DDD6746B9981}"/>
                  </c:ext>
                </c:extLst>
              </c15:ser>
            </c15:filteredLineSeries>
            <c15:filteredLineSeries>
              <c15:ser>
                <c:idx val="6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bistånd'!$A$11</c15:sqref>
                        </c15:formulaRef>
                      </c:ext>
                    </c:extLst>
                    <c:strCache>
                      <c:ptCount val="1"/>
                      <c:pt idx="0">
                        <c:v>2018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bistånd'!$B$11:$M$11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20220000</c:v>
                      </c:pt>
                      <c:pt idx="1">
                        <c:v>20615000</c:v>
                      </c:pt>
                      <c:pt idx="2">
                        <c:v>20630000</c:v>
                      </c:pt>
                      <c:pt idx="3">
                        <c:v>19933000</c:v>
                      </c:pt>
                      <c:pt idx="4">
                        <c:v>20579000</c:v>
                      </c:pt>
                      <c:pt idx="5">
                        <c:v>19955000</c:v>
                      </c:pt>
                      <c:pt idx="6">
                        <c:v>20481000</c:v>
                      </c:pt>
                      <c:pt idx="7">
                        <c:v>19654000</c:v>
                      </c:pt>
                      <c:pt idx="8">
                        <c:v>19299000</c:v>
                      </c:pt>
                      <c:pt idx="9">
                        <c:v>20543000</c:v>
                      </c:pt>
                      <c:pt idx="10">
                        <c:v>20678000</c:v>
                      </c:pt>
                      <c:pt idx="11">
                        <c:v>20608000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B3A3-4757-91CD-DDD6746B9981}"/>
                  </c:ext>
                </c:extLst>
              </c15:ser>
            </c15:filteredLineSeries>
          </c:ext>
        </c:extLst>
      </c:lineChart>
      <c:catAx>
        <c:axId val="138034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380348959"/>
        <c:crosses val="autoZero"/>
        <c:auto val="1"/>
        <c:lblAlgn val="ctr"/>
        <c:lblOffset val="100"/>
        <c:noMultiLvlLbl val="0"/>
      </c:catAx>
      <c:valAx>
        <c:axId val="1380348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380348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5278219267275714E-2"/>
          <c:y val="2.3675801511852279E-2"/>
          <c:w val="0.91417735340863593"/>
          <c:h val="0.77413018334602057"/>
        </c:manualLayout>
      </c:layout>
      <c:lineChart>
        <c:grouping val="standard"/>
        <c:varyColors val="0"/>
        <c:ser>
          <c:idx val="3"/>
          <c:order val="0"/>
          <c:tx>
            <c:v>2021</c:v>
          </c:tx>
          <c:spPr>
            <a:ln w="28575" cap="rnd">
              <a:solidFill>
                <a:srgbClr val="00BFB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2CEB-460E-842F-91BB139E8C77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rgbClr val="00BFB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2CEB-460E-842F-91BB139E8C77}"/>
              </c:ext>
            </c:extLst>
          </c:dPt>
          <c:dLbls>
            <c:dLbl>
              <c:idx val="2"/>
              <c:layout>
                <c:manualLayout>
                  <c:x val="-1.5509982261221104E-2"/>
                  <c:y val="-2.4981165774622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EB-460E-842F-91BB139E8C7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'Utbet bistånd'!$B$8:$M$8</c:f>
              <c:numCache>
                <c:formatCode>#,##0</c:formatCode>
                <c:ptCount val="12"/>
                <c:pt idx="0">
                  <c:v>24122004</c:v>
                </c:pt>
                <c:pt idx="1">
                  <c:v>24123291</c:v>
                </c:pt>
                <c:pt idx="2">
                  <c:v>25640135</c:v>
                </c:pt>
                <c:pt idx="3">
                  <c:v>24841236</c:v>
                </c:pt>
                <c:pt idx="4">
                  <c:v>23009134</c:v>
                </c:pt>
                <c:pt idx="5">
                  <c:v>24105485</c:v>
                </c:pt>
                <c:pt idx="6">
                  <c:v>23171885</c:v>
                </c:pt>
                <c:pt idx="7">
                  <c:v>22927226</c:v>
                </c:pt>
                <c:pt idx="8">
                  <c:v>22713957</c:v>
                </c:pt>
                <c:pt idx="9">
                  <c:v>22144019</c:v>
                </c:pt>
                <c:pt idx="10">
                  <c:v>21545168</c:v>
                </c:pt>
                <c:pt idx="11">
                  <c:v>21759345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EB-460E-842F-91BB139E8C77}"/>
            </c:ext>
          </c:extLst>
        </c:ser>
        <c:ser>
          <c:idx val="2"/>
          <c:order val="1"/>
          <c:tx>
            <c:v>2022</c:v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2CEB-460E-842F-91BB139E8C77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rgbClr val="F0B32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2CEB-460E-842F-91BB139E8C77}"/>
              </c:ext>
            </c:extLst>
          </c:dPt>
          <c:dLbls>
            <c:dLbl>
              <c:idx val="2"/>
              <c:layout>
                <c:manualLayout>
                  <c:x val="-1.8611978713465319E-2"/>
                  <c:y val="-2.8103811496450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EB-460E-842F-91BB139E8C7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'Utbet bistånd'!$B$7:$M$7</c:f>
              <c:numCache>
                <c:formatCode>#,##0</c:formatCode>
                <c:ptCount val="12"/>
                <c:pt idx="0">
                  <c:v>22259756</c:v>
                </c:pt>
                <c:pt idx="1">
                  <c:v>22651293</c:v>
                </c:pt>
                <c:pt idx="2">
                  <c:v>22962850</c:v>
                </c:pt>
                <c:pt idx="3">
                  <c:v>23004692</c:v>
                </c:pt>
                <c:pt idx="4">
                  <c:v>20789350</c:v>
                </c:pt>
                <c:pt idx="5">
                  <c:v>21130651</c:v>
                </c:pt>
                <c:pt idx="6">
                  <c:v>19807068</c:v>
                </c:pt>
                <c:pt idx="7">
                  <c:v>20647237</c:v>
                </c:pt>
                <c:pt idx="8">
                  <c:v>19570561</c:v>
                </c:pt>
                <c:pt idx="9">
                  <c:v>19062458</c:v>
                </c:pt>
                <c:pt idx="10">
                  <c:v>18424387</c:v>
                </c:pt>
                <c:pt idx="11">
                  <c:v>18620888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CEB-460E-842F-91BB139E8C77}"/>
            </c:ext>
          </c:extLst>
        </c:ser>
        <c:ser>
          <c:idx val="1"/>
          <c:order val="2"/>
          <c:tx>
            <c:v>2023</c:v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2CEB-460E-842F-91BB139E8C77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6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2CEB-460E-842F-91BB139E8C77}"/>
              </c:ext>
            </c:extLst>
          </c:dPt>
          <c:dLbls>
            <c:dLbl>
              <c:idx val="2"/>
              <c:layout>
                <c:manualLayout>
                  <c:x val="-1.0856987582854753E-2"/>
                  <c:y val="-2.2681718310801107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200" b="0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CEB-460E-842F-91BB139E8C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'Utbet bistånd'!$B$6:$M$6</c:f>
              <c:numCache>
                <c:formatCode>#,##0</c:formatCode>
                <c:ptCount val="12"/>
                <c:pt idx="0">
                  <c:v>19855377</c:v>
                </c:pt>
                <c:pt idx="1">
                  <c:v>20025629</c:v>
                </c:pt>
                <c:pt idx="2">
                  <c:v>20954781</c:v>
                </c:pt>
                <c:pt idx="3">
                  <c:v>17003753</c:v>
                </c:pt>
                <c:pt idx="4">
                  <c:v>18377965</c:v>
                </c:pt>
                <c:pt idx="5">
                  <c:v>19102365</c:v>
                </c:pt>
                <c:pt idx="6">
                  <c:v>18090253</c:v>
                </c:pt>
                <c:pt idx="7">
                  <c:v>18468995</c:v>
                </c:pt>
                <c:pt idx="8">
                  <c:v>18075295</c:v>
                </c:pt>
                <c:pt idx="9">
                  <c:v>17642458</c:v>
                </c:pt>
                <c:pt idx="10">
                  <c:v>17356699</c:v>
                </c:pt>
                <c:pt idx="11">
                  <c:v>18258440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CEB-460E-842F-91BB139E8C77}"/>
            </c:ext>
          </c:extLst>
        </c:ser>
        <c:ser>
          <c:idx val="0"/>
          <c:order val="3"/>
          <c:tx>
            <c:v>2024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9-2CEB-460E-842F-91BB139E8C77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2CEB-460E-842F-91BB139E8C77}"/>
              </c:ext>
            </c:extLst>
          </c:dPt>
          <c:dLbls>
            <c:dLbl>
              <c:idx val="2"/>
              <c:layout>
                <c:manualLayout>
                  <c:x val="-1.7060980487343211E-2"/>
                  <c:y val="2.8103811496450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CEB-460E-842F-91BB139E8C7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'Utbet bistånd'!$B$5:$M$5</c:f>
              <c:numCache>
                <c:formatCode>#,##0</c:formatCode>
                <c:ptCount val="12"/>
                <c:pt idx="0">
                  <c:v>18602596</c:v>
                </c:pt>
                <c:pt idx="1">
                  <c:v>19676794</c:v>
                </c:pt>
                <c:pt idx="2">
                  <c:v>20090262</c:v>
                </c:pt>
                <c:pt idx="3">
                  <c:v>19739806</c:v>
                </c:pt>
                <c:pt idx="4">
                  <c:v>17930233</c:v>
                </c:pt>
                <c:pt idx="5">
                  <c:v>18638198</c:v>
                </c:pt>
                <c:pt idx="6">
                  <c:v>18436019</c:v>
                </c:pt>
                <c:pt idx="7">
                  <c:v>19411582</c:v>
                </c:pt>
                <c:pt idx="8">
                  <c:v>19255868</c:v>
                </c:pt>
                <c:pt idx="9">
                  <c:v>18800888</c:v>
                </c:pt>
                <c:pt idx="10">
                  <c:v>18140224</c:v>
                </c:pt>
                <c:pt idx="11">
                  <c:v>18442319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CEB-460E-842F-91BB139E8C77}"/>
            </c:ext>
          </c:extLst>
        </c:ser>
        <c:ser>
          <c:idx val="7"/>
          <c:order val="4"/>
          <c:tx>
            <c:v>2025</c:v>
          </c:tx>
          <c:spPr>
            <a:ln w="28575" cap="rnd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C-2CEB-460E-842F-91BB139E8C77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2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2CEB-460E-842F-91BB139E8C77}"/>
              </c:ext>
            </c:extLst>
          </c:dPt>
          <c:dLbls>
            <c:dLbl>
              <c:idx val="2"/>
              <c:layout>
                <c:manualLayout>
                  <c:x val="3.10199645224421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CEB-460E-842F-91BB139E8C7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4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bistånd'!$B$4:$D$4</c:f>
              <c:numCache>
                <c:formatCode>#,##0</c:formatCode>
                <c:ptCount val="3"/>
                <c:pt idx="0">
                  <c:v>19742445</c:v>
                </c:pt>
                <c:pt idx="1">
                  <c:v>20431412</c:v>
                </c:pt>
                <c:pt idx="2">
                  <c:v>20776317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CEB-460E-842F-91BB139E8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0348479"/>
        <c:axId val="1380348959"/>
        <c:extLst>
          <c:ext xmlns:c15="http://schemas.microsoft.com/office/drawing/2012/chart" uri="{02D57815-91ED-43cb-92C2-25804820EDAC}">
            <c15:filteredLineSeries>
              <c15:ser>
                <c:idx val="4"/>
                <c:order val="5"/>
                <c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'Utbet bistånd'!$B$3:$M$3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'Utbet bistånd'!$B$9:$M$9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24059471</c:v>
                      </c:pt>
                      <c:pt idx="1">
                        <c:v>23439124</c:v>
                      </c:pt>
                      <c:pt idx="2">
                        <c:v>24333746</c:v>
                      </c:pt>
                      <c:pt idx="3">
                        <c:v>25151367</c:v>
                      </c:pt>
                      <c:pt idx="4">
                        <c:v>22669529</c:v>
                      </c:pt>
                      <c:pt idx="5">
                        <c:v>23996302</c:v>
                      </c:pt>
                      <c:pt idx="6">
                        <c:v>24350155</c:v>
                      </c:pt>
                      <c:pt idx="7">
                        <c:v>24289421</c:v>
                      </c:pt>
                      <c:pt idx="8">
                        <c:v>23950373</c:v>
                      </c:pt>
                      <c:pt idx="9">
                        <c:v>24161536</c:v>
                      </c:pt>
                      <c:pt idx="10">
                        <c:v>23480792</c:v>
                      </c:pt>
                      <c:pt idx="11">
                        <c:v>23835864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F-2CEB-460E-842F-91BB139E8C77}"/>
                  </c:ext>
                </c:extLst>
              </c15:ser>
            </c15:filteredLineSeries>
            <c15:filteredLineSeries>
              <c15:ser>
                <c:idx val="5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bistånd'!$B$10:$M$10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21446670</c:v>
                      </c:pt>
                      <c:pt idx="1">
                        <c:v>20903982</c:v>
                      </c:pt>
                      <c:pt idx="2">
                        <c:v>22372463</c:v>
                      </c:pt>
                      <c:pt idx="3">
                        <c:v>21511784</c:v>
                      </c:pt>
                      <c:pt idx="4">
                        <c:v>21595265</c:v>
                      </c:pt>
                      <c:pt idx="5">
                        <c:v>21351714</c:v>
                      </c:pt>
                      <c:pt idx="6">
                        <c:v>22758033</c:v>
                      </c:pt>
                      <c:pt idx="7">
                        <c:v>22345837</c:v>
                      </c:pt>
                      <c:pt idx="8">
                        <c:v>21909162</c:v>
                      </c:pt>
                      <c:pt idx="9">
                        <c:v>22905450</c:v>
                      </c:pt>
                      <c:pt idx="10">
                        <c:v>18656098</c:v>
                      </c:pt>
                      <c:pt idx="11">
                        <c:v>23156754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2CEB-460E-842F-91BB139E8C77}"/>
                  </c:ext>
                </c:extLst>
              </c15:ser>
            </c15:filteredLineSeries>
            <c15:filteredLineSeries>
              <c15:ser>
                <c:idx val="6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bistånd'!$B$11:$M$11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20220000</c:v>
                      </c:pt>
                      <c:pt idx="1">
                        <c:v>20615000</c:v>
                      </c:pt>
                      <c:pt idx="2">
                        <c:v>20630000</c:v>
                      </c:pt>
                      <c:pt idx="3">
                        <c:v>19933000</c:v>
                      </c:pt>
                      <c:pt idx="4">
                        <c:v>20579000</c:v>
                      </c:pt>
                      <c:pt idx="5">
                        <c:v>19955000</c:v>
                      </c:pt>
                      <c:pt idx="6">
                        <c:v>20481000</c:v>
                      </c:pt>
                      <c:pt idx="7">
                        <c:v>19654000</c:v>
                      </c:pt>
                      <c:pt idx="8">
                        <c:v>19299000</c:v>
                      </c:pt>
                      <c:pt idx="9">
                        <c:v>20543000</c:v>
                      </c:pt>
                      <c:pt idx="10">
                        <c:v>20678000</c:v>
                      </c:pt>
                      <c:pt idx="11">
                        <c:v>20608000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2CEB-460E-842F-91BB139E8C77}"/>
                  </c:ext>
                </c:extLst>
              </c15:ser>
            </c15:filteredLineSeries>
          </c:ext>
        </c:extLst>
      </c:lineChart>
      <c:catAx>
        <c:axId val="138034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380348959"/>
        <c:crosses val="autoZero"/>
        <c:auto val="1"/>
        <c:lblAlgn val="ctr"/>
        <c:lblOffset val="100"/>
        <c:noMultiLvlLbl val="0"/>
      </c:catAx>
      <c:valAx>
        <c:axId val="1380348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380348479"/>
        <c:crosses val="autoZero"/>
        <c:crossBetween val="between"/>
        <c:dispUnits>
          <c:builtInUnit val="millions"/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005739392488081E-2"/>
          <c:y val="4.5883911742203277E-2"/>
          <c:w val="0.88959292588283279"/>
          <c:h val="0.68172816199943131"/>
        </c:manualLayout>
      </c:layout>
      <c:barChart>
        <c:barDir val="col"/>
        <c:grouping val="clustered"/>
        <c:varyColors val="0"/>
        <c:ser>
          <c:idx val="0"/>
          <c:order val="0"/>
          <c:tx>
            <c:v>2023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6164485733886756E-2"/>
                  <c:y val="3.72284448769849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5AD-4E8E-91AC-6D06088460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8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bistånd'!$B$55:$M$55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'Utbet bistånd'!$B$60:$M$60</c:f>
              <c:numCache>
                <c:formatCode>General</c:formatCode>
                <c:ptCount val="12"/>
                <c:pt idx="0">
                  <c:v>246</c:v>
                </c:pt>
                <c:pt idx="1">
                  <c:v>224</c:v>
                </c:pt>
                <c:pt idx="2">
                  <c:v>224</c:v>
                </c:pt>
                <c:pt idx="3">
                  <c:v>146</c:v>
                </c:pt>
                <c:pt idx="4">
                  <c:v>199</c:v>
                </c:pt>
                <c:pt idx="5">
                  <c:v>207</c:v>
                </c:pt>
                <c:pt idx="6" formatCode="0">
                  <c:v>191</c:v>
                </c:pt>
                <c:pt idx="7" formatCode="0">
                  <c:v>291</c:v>
                </c:pt>
                <c:pt idx="8">
                  <c:v>224</c:v>
                </c:pt>
                <c:pt idx="9" formatCode="0">
                  <c:v>202</c:v>
                </c:pt>
                <c:pt idx="10">
                  <c:v>224</c:v>
                </c:pt>
                <c:pt idx="11" formatCode="0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AD-4E8E-91AC-6D0608846020}"/>
            </c:ext>
          </c:extLst>
        </c:ser>
        <c:ser>
          <c:idx val="1"/>
          <c:order val="1"/>
          <c:tx>
            <c:v>2024</c:v>
          </c:tx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9.236848990792447E-3"/>
                  <c:y val="1.11685334630954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5AD-4E8E-91AC-6D0608846020}"/>
                </c:ext>
              </c:extLst>
            </c:dLbl>
            <c:dLbl>
              <c:idx val="2"/>
              <c:layout>
                <c:manualLayout>
                  <c:x val="-4.6184244953962122E-3"/>
                  <c:y val="-3.72284448769855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AD-4E8E-91AC-6D0608846020}"/>
                </c:ext>
              </c:extLst>
            </c:dLbl>
            <c:dLbl>
              <c:idx val="10"/>
              <c:layout>
                <c:manualLayout>
                  <c:x val="6.9276367430943188E-3"/>
                  <c:y val="1.11685334630954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AD-4E8E-91AC-6D06088460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8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bistånd'!$B$51:$M$51</c:f>
              <c:numCache>
                <c:formatCode>General</c:formatCode>
                <c:ptCount val="12"/>
                <c:pt idx="0">
                  <c:v>254</c:v>
                </c:pt>
                <c:pt idx="1">
                  <c:v>192</c:v>
                </c:pt>
                <c:pt idx="2">
                  <c:v>171</c:v>
                </c:pt>
                <c:pt idx="3">
                  <c:v>212</c:v>
                </c:pt>
                <c:pt idx="4">
                  <c:v>263</c:v>
                </c:pt>
                <c:pt idx="5">
                  <c:v>222</c:v>
                </c:pt>
                <c:pt idx="6">
                  <c:v>269</c:v>
                </c:pt>
                <c:pt idx="7">
                  <c:v>277</c:v>
                </c:pt>
                <c:pt idx="8">
                  <c:v>252</c:v>
                </c:pt>
                <c:pt idx="9">
                  <c:v>213</c:v>
                </c:pt>
                <c:pt idx="10">
                  <c:v>220</c:v>
                </c:pt>
                <c:pt idx="11" formatCode="#,##0">
                  <c:v>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AD-4E8E-91AC-6D0608846020}"/>
            </c:ext>
          </c:extLst>
        </c:ser>
        <c:ser>
          <c:idx val="2"/>
          <c:order val="2"/>
          <c:tx>
            <c:v>2025</c:v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8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bistånd'!$B$42:$D$42</c:f>
              <c:numCache>
                <c:formatCode>General</c:formatCode>
                <c:ptCount val="3"/>
                <c:pt idx="0">
                  <c:v>268</c:v>
                </c:pt>
                <c:pt idx="1">
                  <c:v>216</c:v>
                </c:pt>
                <c:pt idx="2">
                  <c:v>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AD-4E8E-91AC-6D06088460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41525920"/>
        <c:axId val="741532640"/>
      </c:barChart>
      <c:catAx>
        <c:axId val="74152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741532640"/>
        <c:crosses val="autoZero"/>
        <c:auto val="1"/>
        <c:lblAlgn val="ctr"/>
        <c:lblOffset val="100"/>
        <c:noMultiLvlLbl val="0"/>
      </c:catAx>
      <c:valAx>
        <c:axId val="74153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74152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225437445319335"/>
          <c:y val="3.3397546841495644E-2"/>
          <c:w val="0.86719006999125114"/>
          <c:h val="0.66331775114091907"/>
        </c:manualLayout>
      </c:layout>
      <c:barChart>
        <c:barDir val="col"/>
        <c:grouping val="clustered"/>
        <c:varyColors val="0"/>
        <c:ser>
          <c:idx val="2"/>
          <c:order val="0"/>
          <c:tx>
            <c:v>2023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3333333333333332E-3"/>
                  <c:y val="0.27809965237543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C59-4D9B-9C4D-CA7D4D7D15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bistånd'!$O$60</c:f>
              <c:numCache>
                <c:formatCode>General</c:formatCode>
                <c:ptCount val="1"/>
                <c:pt idx="0">
                  <c:v>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59-4D9B-9C4D-CA7D4D7D1518}"/>
            </c:ext>
          </c:extLst>
        </c:ser>
        <c:ser>
          <c:idx val="1"/>
          <c:order val="1"/>
          <c:tx>
            <c:v>2024</c:v>
          </c:tx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185067526415994E-16"/>
                  <c:y val="0.27809965237543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C59-4D9B-9C4D-CA7D4D7D15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bistånd'!$O$51</c:f>
              <c:numCache>
                <c:formatCode>0</c:formatCode>
                <c:ptCount val="1"/>
                <c:pt idx="0">
                  <c:v>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59-4D9B-9C4D-CA7D4D7D1518}"/>
            </c:ext>
          </c:extLst>
        </c:ser>
        <c:ser>
          <c:idx val="0"/>
          <c:order val="2"/>
          <c:tx>
            <c:v>2025</c:v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7777777777777779E-3"/>
                  <c:y val="0.282734646581691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59-4D9B-9C4D-CA7D4D7D15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bistånd'!$O$42</c:f>
              <c:numCache>
                <c:formatCode>#,##0</c:formatCode>
                <c:ptCount val="1"/>
                <c:pt idx="0">
                  <c:v>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59-4D9B-9C4D-CA7D4D7D1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6924528"/>
        <c:axId val="1466925488"/>
      </c:barChart>
      <c:catAx>
        <c:axId val="14669245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66925488"/>
        <c:crosses val="autoZero"/>
        <c:auto val="1"/>
        <c:lblAlgn val="ctr"/>
        <c:lblOffset val="100"/>
        <c:noMultiLvlLbl val="0"/>
      </c:catAx>
      <c:valAx>
        <c:axId val="146692548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46692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439026318870975E-2"/>
          <c:y val="2.6248168451917579E-2"/>
          <c:w val="0.88513370740116681"/>
          <c:h val="0.76173495746350373"/>
        </c:manualLayout>
      </c:layout>
      <c:barChart>
        <c:barDir val="col"/>
        <c:grouping val="clustered"/>
        <c:varyColors val="0"/>
        <c:ser>
          <c:idx val="0"/>
          <c:order val="0"/>
          <c:tx>
            <c:v>2023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bistånd'!$B$57:$M$57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'Utbet bistånd'!$B$64:$M$64</c:f>
              <c:numCache>
                <c:formatCode>General</c:formatCode>
                <c:ptCount val="12"/>
                <c:pt idx="0">
                  <c:v>70</c:v>
                </c:pt>
                <c:pt idx="1">
                  <c:v>58</c:v>
                </c:pt>
                <c:pt idx="2">
                  <c:v>52</c:v>
                </c:pt>
                <c:pt idx="3">
                  <c:v>36</c:v>
                </c:pt>
                <c:pt idx="4">
                  <c:v>48</c:v>
                </c:pt>
                <c:pt idx="5">
                  <c:v>66</c:v>
                </c:pt>
                <c:pt idx="6">
                  <c:v>54</c:v>
                </c:pt>
                <c:pt idx="7">
                  <c:v>76</c:v>
                </c:pt>
                <c:pt idx="8">
                  <c:v>86</c:v>
                </c:pt>
                <c:pt idx="9">
                  <c:v>41</c:v>
                </c:pt>
                <c:pt idx="10">
                  <c:v>63</c:v>
                </c:pt>
                <c:pt idx="1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72-4BF6-AD49-F8B42EBE233C}"/>
            </c:ext>
          </c:extLst>
        </c:ser>
        <c:ser>
          <c:idx val="1"/>
          <c:order val="1"/>
          <c:tx>
            <c:v>2024</c:v>
          </c:tx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bistånd'!$B$54:$M$54</c:f>
              <c:numCache>
                <c:formatCode>General</c:formatCode>
                <c:ptCount val="12"/>
                <c:pt idx="0">
                  <c:v>61</c:v>
                </c:pt>
                <c:pt idx="1">
                  <c:v>50</c:v>
                </c:pt>
                <c:pt idx="2">
                  <c:v>53</c:v>
                </c:pt>
                <c:pt idx="3">
                  <c:v>56</c:v>
                </c:pt>
                <c:pt idx="4">
                  <c:v>82</c:v>
                </c:pt>
                <c:pt idx="5">
                  <c:v>66</c:v>
                </c:pt>
                <c:pt idx="6">
                  <c:v>79</c:v>
                </c:pt>
                <c:pt idx="7">
                  <c:v>92</c:v>
                </c:pt>
                <c:pt idx="8">
                  <c:v>71</c:v>
                </c:pt>
                <c:pt idx="9">
                  <c:v>56</c:v>
                </c:pt>
                <c:pt idx="10">
                  <c:v>60</c:v>
                </c:pt>
                <c:pt idx="1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72-4BF6-AD49-F8B42EBE233C}"/>
            </c:ext>
          </c:extLst>
        </c:ser>
        <c:ser>
          <c:idx val="2"/>
          <c:order val="2"/>
          <c:tx>
            <c:v>2025</c:v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bistånd'!$B$44:$D$44</c:f>
              <c:numCache>
                <c:formatCode>General</c:formatCode>
                <c:ptCount val="3"/>
                <c:pt idx="0">
                  <c:v>75</c:v>
                </c:pt>
                <c:pt idx="1">
                  <c:v>51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72-4BF6-AD49-F8B42EBE2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5539232"/>
        <c:axId val="1575542592"/>
      </c:barChart>
      <c:catAx>
        <c:axId val="157553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575542592"/>
        <c:crosses val="autoZero"/>
        <c:auto val="1"/>
        <c:lblAlgn val="ctr"/>
        <c:lblOffset val="100"/>
        <c:noMultiLvlLbl val="0"/>
      </c:catAx>
      <c:valAx>
        <c:axId val="157554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57553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232543378220878"/>
          <c:y val="4.9965620644723041E-2"/>
          <c:w val="0.86709777678068212"/>
          <c:h val="0.75613736930577957"/>
        </c:manualLayout>
      </c:layout>
      <c:barChart>
        <c:barDir val="col"/>
        <c:grouping val="clustered"/>
        <c:varyColors val="0"/>
        <c:ser>
          <c:idx val="0"/>
          <c:order val="0"/>
          <c:tx>
            <c:v>2023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('Utbet bistånd'!$G$56,'Utbet bistånd'!$B$46:$I$46,'Utbet bistånd'!$B$36:$I$36)</c:f>
              <c:numCache>
                <c:formatCode>General</c:formatCode>
                <c:ptCount val="17"/>
                <c:pt idx="0">
                  <c:v>2023</c:v>
                </c:pt>
                <c:pt idx="1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'Utbet bistånd'!$O$64</c:f>
              <c:numCache>
                <c:formatCode>General</c:formatCode>
                <c:ptCount val="1"/>
                <c:pt idx="0">
                  <c:v>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0B-436F-974B-BD6FDE539548}"/>
            </c:ext>
          </c:extLst>
        </c:ser>
        <c:ser>
          <c:idx val="1"/>
          <c:order val="1"/>
          <c:tx>
            <c:v>2024</c:v>
          </c:tx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('Utbet bistånd'!$G$56,'Utbet bistånd'!$B$46:$I$46,'Utbet bistånd'!$B$36:$I$36)</c:f>
              <c:numCache>
                <c:formatCode>General</c:formatCode>
                <c:ptCount val="17"/>
                <c:pt idx="0">
                  <c:v>2023</c:v>
                </c:pt>
                <c:pt idx="1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'Utbet bistånd'!$O$54</c:f>
              <c:numCache>
                <c:formatCode>0</c:formatCode>
                <c:ptCount val="1"/>
                <c:pt idx="0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0B-436F-974B-BD6FDE539548}"/>
            </c:ext>
          </c:extLst>
        </c:ser>
        <c:ser>
          <c:idx val="2"/>
          <c:order val="2"/>
          <c:tx>
            <c:v>2025</c:v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('Utbet bistånd'!$G$56,'Utbet bistånd'!$B$46:$I$46,'Utbet bistånd'!$B$36:$I$36)</c:f>
              <c:numCache>
                <c:formatCode>General</c:formatCode>
                <c:ptCount val="17"/>
                <c:pt idx="0">
                  <c:v>2023</c:v>
                </c:pt>
                <c:pt idx="1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'Utbet bistånd'!$O$44</c:f>
              <c:numCache>
                <c:formatCode>0</c:formatCode>
                <c:ptCount val="1"/>
                <c:pt idx="0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0B-436F-974B-BD6FDE5395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5522432"/>
        <c:axId val="1575534432"/>
      </c:barChart>
      <c:catAx>
        <c:axId val="1575522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75534432"/>
        <c:crosses val="autoZero"/>
        <c:auto val="1"/>
        <c:lblAlgn val="ctr"/>
        <c:lblOffset val="100"/>
        <c:noMultiLvlLbl val="0"/>
      </c:catAx>
      <c:valAx>
        <c:axId val="15755344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57552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4692038495188105E-2"/>
          <c:y val="0.12020888013998247"/>
          <c:w val="0.87753018372703417"/>
          <c:h val="0.54307925051035288"/>
        </c:manualLayout>
      </c:layout>
      <c:lineChart>
        <c:grouping val="standard"/>
        <c:varyColors val="0"/>
        <c:ser>
          <c:idx val="0"/>
          <c:order val="0"/>
          <c:tx>
            <c:strRef>
              <c:f>Vuxenutbildning!$B$3</c:f>
              <c:strCache>
                <c:ptCount val="1"/>
                <c:pt idx="0">
                  <c:v>Gr</c:v>
                </c:pt>
              </c:strCache>
            </c:strRef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Vuxenutbildning!$E$1:$Q$2</c:f>
              <c:multiLvlStrCache>
                <c:ptCount val="13"/>
                <c:lvl>
                  <c:pt idx="0">
                    <c:v>mar</c:v>
                  </c:pt>
                  <c:pt idx="1">
                    <c:v>apr</c:v>
                  </c:pt>
                  <c:pt idx="2">
                    <c:v>maj</c:v>
                  </c:pt>
                  <c:pt idx="3">
                    <c:v>jun</c:v>
                  </c:pt>
                  <c:pt idx="4">
                    <c:v>jul</c:v>
                  </c:pt>
                  <c:pt idx="5">
                    <c:v>aug</c:v>
                  </c:pt>
                  <c:pt idx="6">
                    <c:v>sep</c:v>
                  </c:pt>
                  <c:pt idx="7">
                    <c:v>okt</c:v>
                  </c:pt>
                  <c:pt idx="8">
                    <c:v>nov</c:v>
                  </c:pt>
                  <c:pt idx="9">
                    <c:v>dec</c:v>
                  </c:pt>
                  <c:pt idx="10">
                    <c:v>jan</c:v>
                  </c:pt>
                  <c:pt idx="11">
                    <c:v>feb</c:v>
                  </c:pt>
                  <c:pt idx="12">
                    <c:v>mars</c:v>
                  </c:pt>
                </c:lvl>
                <c:lvl>
                  <c:pt idx="0">
                    <c:v>2024</c:v>
                  </c:pt>
                  <c:pt idx="10">
                    <c:v>2025</c:v>
                  </c:pt>
                </c:lvl>
              </c:multiLvlStrCache>
            </c:multiLvlStrRef>
          </c:cat>
          <c:val>
            <c:numRef>
              <c:f>Vuxenutbildning!$E$3:$Q$3</c:f>
              <c:numCache>
                <c:formatCode>General</c:formatCode>
                <c:ptCount val="13"/>
                <c:pt idx="0">
                  <c:v>545</c:v>
                </c:pt>
                <c:pt idx="1">
                  <c:v>527</c:v>
                </c:pt>
                <c:pt idx="2">
                  <c:v>487</c:v>
                </c:pt>
                <c:pt idx="3">
                  <c:v>402</c:v>
                </c:pt>
                <c:pt idx="4">
                  <c:v>304</c:v>
                </c:pt>
                <c:pt idx="5">
                  <c:v>416</c:v>
                </c:pt>
                <c:pt idx="6">
                  <c:v>472</c:v>
                </c:pt>
                <c:pt idx="7">
                  <c:v>532</c:v>
                </c:pt>
                <c:pt idx="8">
                  <c:v>528</c:v>
                </c:pt>
                <c:pt idx="9">
                  <c:v>488</c:v>
                </c:pt>
                <c:pt idx="10">
                  <c:v>501</c:v>
                </c:pt>
                <c:pt idx="11">
                  <c:v>544</c:v>
                </c:pt>
                <c:pt idx="12">
                  <c:v>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2B-4BFA-AE6B-C55D1AE9E2DB}"/>
            </c:ext>
          </c:extLst>
        </c:ser>
        <c:ser>
          <c:idx val="1"/>
          <c:order val="1"/>
          <c:tx>
            <c:strRef>
              <c:f>Vuxenutbildning!$B$4</c:f>
              <c:strCache>
                <c:ptCount val="1"/>
                <c:pt idx="0">
                  <c:v>Gy</c:v>
                </c:pt>
              </c:strCache>
            </c:strRef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multiLvlStrRef>
              <c:f>Vuxenutbildning!$E$1:$Q$2</c:f>
              <c:multiLvlStrCache>
                <c:ptCount val="13"/>
                <c:lvl>
                  <c:pt idx="0">
                    <c:v>mar</c:v>
                  </c:pt>
                  <c:pt idx="1">
                    <c:v>apr</c:v>
                  </c:pt>
                  <c:pt idx="2">
                    <c:v>maj</c:v>
                  </c:pt>
                  <c:pt idx="3">
                    <c:v>jun</c:v>
                  </c:pt>
                  <c:pt idx="4">
                    <c:v>jul</c:v>
                  </c:pt>
                  <c:pt idx="5">
                    <c:v>aug</c:v>
                  </c:pt>
                  <c:pt idx="6">
                    <c:v>sep</c:v>
                  </c:pt>
                  <c:pt idx="7">
                    <c:v>okt</c:v>
                  </c:pt>
                  <c:pt idx="8">
                    <c:v>nov</c:v>
                  </c:pt>
                  <c:pt idx="9">
                    <c:v>dec</c:v>
                  </c:pt>
                  <c:pt idx="10">
                    <c:v>jan</c:v>
                  </c:pt>
                  <c:pt idx="11">
                    <c:v>feb</c:v>
                  </c:pt>
                  <c:pt idx="12">
                    <c:v>mars</c:v>
                  </c:pt>
                </c:lvl>
                <c:lvl>
                  <c:pt idx="0">
                    <c:v>2024</c:v>
                  </c:pt>
                  <c:pt idx="10">
                    <c:v>2025</c:v>
                  </c:pt>
                </c:lvl>
              </c:multiLvlStrCache>
            </c:multiLvlStrRef>
          </c:cat>
          <c:val>
            <c:numRef>
              <c:f>Vuxenutbildning!$E$4:$Q$4</c:f>
              <c:numCache>
                <c:formatCode>General</c:formatCode>
                <c:ptCount val="13"/>
                <c:pt idx="0">
                  <c:v>2393</c:v>
                </c:pt>
                <c:pt idx="1">
                  <c:v>2225</c:v>
                </c:pt>
                <c:pt idx="2">
                  <c:v>2170</c:v>
                </c:pt>
                <c:pt idx="3">
                  <c:v>1690</c:v>
                </c:pt>
                <c:pt idx="4">
                  <c:v>1559</c:v>
                </c:pt>
                <c:pt idx="5">
                  <c:v>1979</c:v>
                </c:pt>
                <c:pt idx="6">
                  <c:v>2148</c:v>
                </c:pt>
                <c:pt idx="7">
                  <c:v>2328</c:v>
                </c:pt>
                <c:pt idx="8">
                  <c:v>2316</c:v>
                </c:pt>
                <c:pt idx="9">
                  <c:v>2089</c:v>
                </c:pt>
                <c:pt idx="10">
                  <c:v>2352</c:v>
                </c:pt>
                <c:pt idx="11">
                  <c:v>2270</c:v>
                </c:pt>
                <c:pt idx="12">
                  <c:v>2483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2B-4BFA-AE6B-C55D1AE9E2DB}"/>
            </c:ext>
          </c:extLst>
        </c:ser>
        <c:ser>
          <c:idx val="2"/>
          <c:order val="2"/>
          <c:tx>
            <c:strRef>
              <c:f>Vuxenutbildning!$B$5</c:f>
              <c:strCache>
                <c:ptCount val="1"/>
                <c:pt idx="0">
                  <c:v>Sfi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cat>
            <c:multiLvlStrRef>
              <c:f>Vuxenutbildning!$E$1:$Q$2</c:f>
              <c:multiLvlStrCache>
                <c:ptCount val="13"/>
                <c:lvl>
                  <c:pt idx="0">
                    <c:v>mar</c:v>
                  </c:pt>
                  <c:pt idx="1">
                    <c:v>apr</c:v>
                  </c:pt>
                  <c:pt idx="2">
                    <c:v>maj</c:v>
                  </c:pt>
                  <c:pt idx="3">
                    <c:v>jun</c:v>
                  </c:pt>
                  <c:pt idx="4">
                    <c:v>jul</c:v>
                  </c:pt>
                  <c:pt idx="5">
                    <c:v>aug</c:v>
                  </c:pt>
                  <c:pt idx="6">
                    <c:v>sep</c:v>
                  </c:pt>
                  <c:pt idx="7">
                    <c:v>okt</c:v>
                  </c:pt>
                  <c:pt idx="8">
                    <c:v>nov</c:v>
                  </c:pt>
                  <c:pt idx="9">
                    <c:v>dec</c:v>
                  </c:pt>
                  <c:pt idx="10">
                    <c:v>jan</c:v>
                  </c:pt>
                  <c:pt idx="11">
                    <c:v>feb</c:v>
                  </c:pt>
                  <c:pt idx="12">
                    <c:v>mars</c:v>
                  </c:pt>
                </c:lvl>
                <c:lvl>
                  <c:pt idx="0">
                    <c:v>2024</c:v>
                  </c:pt>
                  <c:pt idx="10">
                    <c:v>2025</c:v>
                  </c:pt>
                </c:lvl>
              </c:multiLvlStrCache>
            </c:multiLvlStrRef>
          </c:cat>
          <c:val>
            <c:numRef>
              <c:f>Vuxenutbildning!$E$5:$Q$5</c:f>
              <c:numCache>
                <c:formatCode>General</c:formatCode>
                <c:ptCount val="13"/>
                <c:pt idx="0">
                  <c:v>1096</c:v>
                </c:pt>
                <c:pt idx="1">
                  <c:v>1074</c:v>
                </c:pt>
                <c:pt idx="2">
                  <c:v>1072</c:v>
                </c:pt>
                <c:pt idx="3">
                  <c:v>966</c:v>
                </c:pt>
                <c:pt idx="4">
                  <c:v>894</c:v>
                </c:pt>
                <c:pt idx="5">
                  <c:v>861</c:v>
                </c:pt>
                <c:pt idx="6">
                  <c:v>886</c:v>
                </c:pt>
                <c:pt idx="7">
                  <c:v>998</c:v>
                </c:pt>
                <c:pt idx="8">
                  <c:v>1014</c:v>
                </c:pt>
                <c:pt idx="9">
                  <c:v>1045</c:v>
                </c:pt>
                <c:pt idx="10">
                  <c:v>1045</c:v>
                </c:pt>
                <c:pt idx="11">
                  <c:v>1028</c:v>
                </c:pt>
                <c:pt idx="12">
                  <c:v>1030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2B-4BFA-AE6B-C55D1AE9E2DB}"/>
            </c:ext>
          </c:extLst>
        </c:ser>
        <c:ser>
          <c:idx val="3"/>
          <c:order val="3"/>
          <c:tx>
            <c:strRef>
              <c:f>Vuxenutbildning!$B$7</c:f>
              <c:strCache>
                <c:ptCount val="1"/>
                <c:pt idx="0">
                  <c:v>Totalt</c:v>
                </c:pt>
              </c:strCache>
            </c:strRef>
          </c:tx>
          <c:spPr>
            <a:ln w="28575" cap="rnd">
              <a:solidFill>
                <a:srgbClr val="00BFB3"/>
              </a:solidFill>
              <a:prstDash val="sysDot"/>
              <a:round/>
            </a:ln>
            <a:effectLst/>
          </c:spPr>
          <c:marker>
            <c:symbol val="none"/>
          </c:marker>
          <c:cat>
            <c:multiLvlStrRef>
              <c:f>Vuxenutbildning!$E$1:$Q$2</c:f>
              <c:multiLvlStrCache>
                <c:ptCount val="13"/>
                <c:lvl>
                  <c:pt idx="0">
                    <c:v>mar</c:v>
                  </c:pt>
                  <c:pt idx="1">
                    <c:v>apr</c:v>
                  </c:pt>
                  <c:pt idx="2">
                    <c:v>maj</c:v>
                  </c:pt>
                  <c:pt idx="3">
                    <c:v>jun</c:v>
                  </c:pt>
                  <c:pt idx="4">
                    <c:v>jul</c:v>
                  </c:pt>
                  <c:pt idx="5">
                    <c:v>aug</c:v>
                  </c:pt>
                  <c:pt idx="6">
                    <c:v>sep</c:v>
                  </c:pt>
                  <c:pt idx="7">
                    <c:v>okt</c:v>
                  </c:pt>
                  <c:pt idx="8">
                    <c:v>nov</c:v>
                  </c:pt>
                  <c:pt idx="9">
                    <c:v>dec</c:v>
                  </c:pt>
                  <c:pt idx="10">
                    <c:v>jan</c:v>
                  </c:pt>
                  <c:pt idx="11">
                    <c:v>feb</c:v>
                  </c:pt>
                  <c:pt idx="12">
                    <c:v>mars</c:v>
                  </c:pt>
                </c:lvl>
                <c:lvl>
                  <c:pt idx="0">
                    <c:v>2024</c:v>
                  </c:pt>
                  <c:pt idx="10">
                    <c:v>2025</c:v>
                  </c:pt>
                </c:lvl>
              </c:multiLvlStrCache>
            </c:multiLvlStrRef>
          </c:cat>
          <c:val>
            <c:numRef>
              <c:f>Vuxenutbildning!$E$7:$Q$7</c:f>
              <c:numCache>
                <c:formatCode>General</c:formatCode>
                <c:ptCount val="13"/>
                <c:pt idx="0">
                  <c:v>3602</c:v>
                </c:pt>
                <c:pt idx="1">
                  <c:v>3413</c:v>
                </c:pt>
                <c:pt idx="2">
                  <c:v>3311</c:v>
                </c:pt>
                <c:pt idx="3">
                  <c:v>2705</c:v>
                </c:pt>
                <c:pt idx="4">
                  <c:v>2396</c:v>
                </c:pt>
                <c:pt idx="5">
                  <c:v>2917</c:v>
                </c:pt>
                <c:pt idx="6">
                  <c:v>3166</c:v>
                </c:pt>
                <c:pt idx="7">
                  <c:v>3451</c:v>
                </c:pt>
                <c:pt idx="8">
                  <c:v>3509</c:v>
                </c:pt>
                <c:pt idx="9">
                  <c:v>3219</c:v>
                </c:pt>
                <c:pt idx="10">
                  <c:v>3489</c:v>
                </c:pt>
                <c:pt idx="11">
                  <c:v>3404</c:v>
                </c:pt>
                <c:pt idx="12">
                  <c:v>3633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62B-4BFA-AE6B-C55D1AE9E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412053224"/>
        <c:crosses val="autoZero"/>
        <c:auto val="1"/>
        <c:lblAlgn val="ctr"/>
        <c:lblOffset val="100"/>
        <c:noMultiLvlLbl val="1"/>
      </c:catAx>
      <c:valAx>
        <c:axId val="41205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25400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2025-04-24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2025-04-24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9616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885D1D-61DE-406F-8114-F47C63AA312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436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815005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person, klädsel, Människoansikte, kvinna&#10;&#10;Automatiskt genererad beskrivning">
            <a:extLst>
              <a:ext uri="{FF2B5EF4-FFF2-40B4-BE49-F238E27FC236}">
                <a16:creationId xmlns:a16="http://schemas.microsoft.com/office/drawing/2014/main" id="{A770A448-902C-7A4B-97D2-890C791F61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471" cy="6858000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166528CE-5576-8F4D-9E5C-89627D89A4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5810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6999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AA85AA3-AF18-2649-A5F3-1B203780FF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86933" y="5278654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936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317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091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041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590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443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389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238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8221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2597533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018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9514633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48747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11199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52356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9049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545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40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4801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57999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56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  <p:sldLayoutId id="2147484099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939" y="5757064"/>
            <a:ext cx="835200" cy="8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  <p:sldLayoutId id="2147484141" r:id="rId12"/>
    <p:sldLayoutId id="2147484142" r:id="rId13"/>
    <p:sldLayoutId id="2147484143" r:id="rId14"/>
  </p:sldLayoutIdLst>
  <p:hf sldNum="0" hdr="0" ftr="0" dt="0"/>
  <p:txStyles>
    <p:titleStyle>
      <a:lvl1pPr algn="l" defTabSz="609585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585" rtl="0" eaLnBrk="1" latinLnBrk="0" hangingPunct="1">
        <a:spcBef>
          <a:spcPct val="20000"/>
        </a:spcBef>
        <a:buFont typeface="Arial"/>
        <a:buNone/>
        <a:defRPr sz="32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9DC35AC-5AE1-DA78-1636-CE6946255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8B20E91-310D-CDE7-6147-8848963BB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C8C6B5-D812-DC6A-3BD2-096251BB4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23402-D0FF-4EB7-A181-D9CE36D46E30}" type="datetimeFigureOut">
              <a:rPr lang="sv-SE" smtClean="0"/>
              <a:t>2025-04-24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185A289-A35D-DF74-0BA4-B773555DA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4AB73F0-9E1F-7845-CF2C-EB1B5317C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9CE0C-71EF-4617-93A6-0AF58CC7B2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8217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3" r:id="rId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6190" y="834337"/>
            <a:ext cx="8221734" cy="443198"/>
          </a:xfrm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Nämndens mål 2025</a:t>
            </a:r>
            <a:endParaRPr lang="sv-SE" sz="3200" dirty="0">
              <a:solidFill>
                <a:schemeClr val="bg1"/>
              </a:solidFill>
              <a:latin typeface="Helsingborg Sans" pitchFamily="2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F9973ED8-84FB-AD83-8F2F-6E7B33247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454748"/>
              </p:ext>
            </p:extLst>
          </p:nvPr>
        </p:nvGraphicFramePr>
        <p:xfrm>
          <a:off x="1206190" y="2559626"/>
          <a:ext cx="10223810" cy="1884552"/>
        </p:xfrm>
        <a:graphic>
          <a:graphicData uri="http://schemas.openxmlformats.org/drawingml/2006/table">
            <a:tbl>
              <a:tblPr/>
              <a:tblGrid>
                <a:gridCol w="804884">
                  <a:extLst>
                    <a:ext uri="{9D8B030D-6E8A-4147-A177-3AD203B41FA5}">
                      <a16:colId xmlns:a16="http://schemas.microsoft.com/office/drawing/2014/main" val="1679217701"/>
                    </a:ext>
                  </a:extLst>
                </a:gridCol>
                <a:gridCol w="2666055">
                  <a:extLst>
                    <a:ext uri="{9D8B030D-6E8A-4147-A177-3AD203B41FA5}">
                      <a16:colId xmlns:a16="http://schemas.microsoft.com/office/drawing/2014/main" val="2680143480"/>
                    </a:ext>
                  </a:extLst>
                </a:gridCol>
                <a:gridCol w="2286059">
                  <a:extLst>
                    <a:ext uri="{9D8B030D-6E8A-4147-A177-3AD203B41FA5}">
                      <a16:colId xmlns:a16="http://schemas.microsoft.com/office/drawing/2014/main" val="1451971155"/>
                    </a:ext>
                  </a:extLst>
                </a:gridCol>
                <a:gridCol w="1087469">
                  <a:extLst>
                    <a:ext uri="{9D8B030D-6E8A-4147-A177-3AD203B41FA5}">
                      <a16:colId xmlns:a16="http://schemas.microsoft.com/office/drawing/2014/main" val="4187667307"/>
                    </a:ext>
                  </a:extLst>
                </a:gridCol>
                <a:gridCol w="2496471">
                  <a:extLst>
                    <a:ext uri="{9D8B030D-6E8A-4147-A177-3AD203B41FA5}">
                      <a16:colId xmlns:a16="http://schemas.microsoft.com/office/drawing/2014/main" val="3706130240"/>
                    </a:ext>
                  </a:extLst>
                </a:gridCol>
                <a:gridCol w="882872">
                  <a:extLst>
                    <a:ext uri="{9D8B030D-6E8A-4147-A177-3AD203B41FA5}">
                      <a16:colId xmlns:a16="http://schemas.microsoft.com/office/drawing/2014/main" val="1833391965"/>
                    </a:ext>
                  </a:extLst>
                </a:gridCol>
              </a:tblGrid>
              <a:tr h="777953">
                <a:tc gridSpan="2">
                  <a:txBody>
                    <a:bodyPr/>
                    <a:lstStyle/>
                    <a:p>
                      <a:pPr algn="l" fontAlgn="t"/>
                      <a:r>
                        <a:rPr lang="sv-SE" sz="1400" b="0" i="0" u="none" strike="noStrike" baseline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Invånare som fullföljt yrkesutbildningsinsatser </a:t>
                      </a:r>
                    </a:p>
                  </a:txBody>
                  <a:tcPr marL="6304" marR="6304" marT="6304" marB="453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Avslutade individer till studier</a:t>
                      </a:r>
                    </a:p>
                  </a:txBody>
                  <a:tcPr marL="6304" marR="6304" marT="6304" marB="453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sv-SE" sz="1400" b="0" i="0" u="none" strike="noStrike" baseline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04" marR="6304" marT="6304" marB="453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Andel av befolkning, 18-64 år, som erhåller ekonomiskt bistånd</a:t>
                      </a:r>
                    </a:p>
                  </a:txBody>
                  <a:tcPr marL="6304" marR="6304" marT="6304" marB="453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061"/>
                  </a:ext>
                </a:extLst>
              </a:tr>
              <a:tr h="251799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Mars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154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Mars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47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2023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4,4% (prognos 2024 4,2%)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815116"/>
                  </a:ext>
                </a:extLst>
              </a:tr>
              <a:tr h="414824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baseline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Mål 2025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i="0" u="none" strike="noStrike" baseline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1 200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baseline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Mål 2025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i="0" u="none" strike="noStrike" baseline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330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baseline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Mål 2026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3,8%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8081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15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-828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3171" y="510953"/>
            <a:ext cx="9425746" cy="886397"/>
          </a:xfrm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Arbetslöshet – inskrivna arbetslösa, andel av arbetskraften</a:t>
            </a:r>
            <a:endParaRPr lang="sv-SE" sz="3200" dirty="0">
              <a:solidFill>
                <a:schemeClr val="bg1"/>
              </a:solidFill>
              <a:latin typeface="Helsingborg Sans" pitchFamily="2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DBFEF8D-800B-8EA9-3072-4BAA6CB26A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5337128"/>
              </p:ext>
            </p:extLst>
          </p:nvPr>
        </p:nvGraphicFramePr>
        <p:xfrm>
          <a:off x="1618785" y="2009222"/>
          <a:ext cx="8954429" cy="433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1219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-828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3171" y="510953"/>
            <a:ext cx="9425746" cy="886397"/>
          </a:xfrm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Arbetslöshet ungdomar – inskrivna arbetslösa </a:t>
            </a:r>
            <a:b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</a:br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18-24 år, andel av arbetskraften</a:t>
            </a:r>
            <a:endParaRPr lang="sv-SE" sz="3200" dirty="0">
              <a:solidFill>
                <a:schemeClr val="bg1"/>
              </a:solidFill>
              <a:latin typeface="Helsingborg Sans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433B1AF-E977-403B-AF6F-4558F9F599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4389462"/>
              </p:ext>
            </p:extLst>
          </p:nvPr>
        </p:nvGraphicFramePr>
        <p:xfrm>
          <a:off x="1560241" y="1906404"/>
          <a:ext cx="8910754" cy="4572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4641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3171" y="510953"/>
            <a:ext cx="9425746" cy="886397"/>
          </a:xfrm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Arbetslöshet Helsingborg – inskrivna arbetslösa totalt och arbetslösa 6 månader +</a:t>
            </a:r>
            <a:endParaRPr lang="sv-SE" sz="3200" dirty="0">
              <a:solidFill>
                <a:schemeClr val="bg1"/>
              </a:solidFill>
              <a:latin typeface="Helsingborg Sans" pitchFamily="2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8625750-017D-0818-B1EF-367F8168C8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9139970"/>
              </p:ext>
            </p:extLst>
          </p:nvPr>
        </p:nvGraphicFramePr>
        <p:xfrm>
          <a:off x="1568489" y="1817649"/>
          <a:ext cx="8646028" cy="473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768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7776" y="689373"/>
            <a:ext cx="8221734" cy="443198"/>
          </a:xfrm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Vuxna biståndsmottagare</a:t>
            </a:r>
            <a:r>
              <a:rPr lang="sv-SE" sz="3200" dirty="0">
                <a:solidFill>
                  <a:schemeClr val="bg1"/>
                </a:solidFill>
                <a:latin typeface="Helsingborg Sans" pitchFamily="2" charset="0"/>
              </a:rPr>
              <a:t> – mars 2025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78C3958-FA05-4439-AE3A-BD4589102D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6659565"/>
              </p:ext>
            </p:extLst>
          </p:nvPr>
        </p:nvGraphicFramePr>
        <p:xfrm>
          <a:off x="1559529" y="1575770"/>
          <a:ext cx="8769328" cy="4186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2462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7776" y="689373"/>
            <a:ext cx="9425746" cy="443198"/>
          </a:xfrm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Utbetalt ekonomiskt bistånd, mnkr </a:t>
            </a:r>
            <a:r>
              <a:rPr lang="sv-SE" sz="3200" dirty="0">
                <a:solidFill>
                  <a:schemeClr val="bg1"/>
                </a:solidFill>
                <a:latin typeface="Helsingborg Sans" pitchFamily="2" charset="0"/>
              </a:rPr>
              <a:t>–</a:t>
            </a:r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 </a:t>
            </a:r>
            <a:r>
              <a:rPr lang="sv-SE" sz="3200" dirty="0">
                <a:solidFill>
                  <a:schemeClr val="bg1"/>
                </a:solidFill>
                <a:latin typeface="Helsingborg Sans" pitchFamily="2" charset="0"/>
              </a:rPr>
              <a:t>mars 2025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3AD0102-14EA-443D-B414-17982E0556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0594288"/>
              </p:ext>
            </p:extLst>
          </p:nvPr>
        </p:nvGraphicFramePr>
        <p:xfrm>
          <a:off x="1550020" y="1728429"/>
          <a:ext cx="8386031" cy="4572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982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-828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1618" y="756169"/>
            <a:ext cx="9198757" cy="443198"/>
          </a:xfrm>
        </p:spPr>
        <p:txBody>
          <a:bodyPr/>
          <a:lstStyle/>
          <a:p>
            <a:r>
              <a:rPr lang="sv-SE" sz="3200">
                <a:solidFill>
                  <a:schemeClr val="bg1"/>
                </a:solidFill>
              </a:rPr>
              <a:t>Individer som avslutats från ekonomiskt bistånd</a:t>
            </a:r>
            <a:endParaRPr lang="sv-SE" sz="3200" b="0">
              <a:solidFill>
                <a:schemeClr val="bg1"/>
              </a:solidFill>
            </a:endParaRP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AC0F35E8-D403-0247-5805-F71F1522121F}"/>
              </a:ext>
            </a:extLst>
          </p:cNvPr>
          <p:cNvSpPr txBox="1">
            <a:spLocks/>
          </p:cNvSpPr>
          <p:nvPr/>
        </p:nvSpPr>
        <p:spPr>
          <a:xfrm>
            <a:off x="2331362" y="1731830"/>
            <a:ext cx="2945488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 dirty="0">
                <a:solidFill>
                  <a:schemeClr val="bg1"/>
                </a:solidFill>
              </a:rPr>
              <a:t>Samtliga avslutsorsaker</a:t>
            </a:r>
            <a:endParaRPr lang="sv-SE" sz="1600" b="0" dirty="0">
              <a:solidFill>
                <a:schemeClr val="bg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D53DAD75-2528-98CD-3013-59C996B0F68D}"/>
              </a:ext>
            </a:extLst>
          </p:cNvPr>
          <p:cNvSpPr txBox="1">
            <a:spLocks/>
          </p:cNvSpPr>
          <p:nvPr/>
        </p:nvSpPr>
        <p:spPr>
          <a:xfrm>
            <a:off x="7625691" y="1731830"/>
            <a:ext cx="3356633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 dirty="0">
                <a:solidFill>
                  <a:schemeClr val="bg1"/>
                </a:solidFill>
              </a:rPr>
              <a:t>Samtliga avslutsorsaker</a:t>
            </a:r>
            <a:r>
              <a:rPr lang="sv-SE" sz="1600" b="0" dirty="0">
                <a:solidFill>
                  <a:schemeClr val="bg1"/>
                </a:solidFill>
              </a:rPr>
              <a:t>, jan-mars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5ECFAFA-B156-2709-6BA9-A8ECBC6EBF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1627387"/>
              </p:ext>
            </p:extLst>
          </p:nvPr>
        </p:nvGraphicFramePr>
        <p:xfrm>
          <a:off x="914437" y="2049057"/>
          <a:ext cx="5499711" cy="3684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9A7AF50-CD79-F6D9-3C50-AA002EDDC2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4588194"/>
              </p:ext>
            </p:extLst>
          </p:nvPr>
        </p:nvGraphicFramePr>
        <p:xfrm>
          <a:off x="7018007" y="2249291"/>
          <a:ext cx="4572000" cy="3423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6269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-828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1618" y="756169"/>
            <a:ext cx="9198757" cy="443198"/>
          </a:xfrm>
        </p:spPr>
        <p:txBody>
          <a:bodyPr/>
          <a:lstStyle/>
          <a:p>
            <a:r>
              <a:rPr lang="sv-SE" sz="3200">
                <a:solidFill>
                  <a:schemeClr val="bg1"/>
                </a:solidFill>
              </a:rPr>
              <a:t>Individer som avslutats från ekonomiskt bistånd</a:t>
            </a:r>
            <a:endParaRPr lang="sv-SE" sz="3200" b="0">
              <a:solidFill>
                <a:schemeClr val="bg1"/>
              </a:solidFill>
            </a:endParaRP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AC0F35E8-D403-0247-5805-F71F1522121F}"/>
              </a:ext>
            </a:extLst>
          </p:cNvPr>
          <p:cNvSpPr txBox="1">
            <a:spLocks/>
          </p:cNvSpPr>
          <p:nvPr/>
        </p:nvSpPr>
        <p:spPr>
          <a:xfrm>
            <a:off x="2331362" y="1731830"/>
            <a:ext cx="2945488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Avslutsorsak arbete och studier</a:t>
            </a: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D53DAD75-2528-98CD-3013-59C996B0F68D}"/>
              </a:ext>
            </a:extLst>
          </p:cNvPr>
          <p:cNvSpPr txBox="1">
            <a:spLocks/>
          </p:cNvSpPr>
          <p:nvPr/>
        </p:nvSpPr>
        <p:spPr>
          <a:xfrm>
            <a:off x="7625691" y="1731830"/>
            <a:ext cx="3356633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Avslutsorsak arbete och studier</a:t>
            </a: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, jan-mars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14EDF91-521A-3D2B-31F6-B8AD9BA1E0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6908163"/>
              </p:ext>
            </p:extLst>
          </p:nvPr>
        </p:nvGraphicFramePr>
        <p:xfrm>
          <a:off x="1021192" y="2035708"/>
          <a:ext cx="5686634" cy="3544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69DF178-7C0D-E813-4672-1520F01C77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7618883"/>
              </p:ext>
            </p:extLst>
          </p:nvPr>
        </p:nvGraphicFramePr>
        <p:xfrm>
          <a:off x="7165500" y="2149174"/>
          <a:ext cx="4568825" cy="3297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1343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526AB-8BFE-74E2-B563-B1DE851A6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EABFF505-6EBB-9B08-8D58-5F9E88B82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652A6E45-7AA6-76CE-3A37-FC7DC5365E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D40281A-E305-E23B-3F12-8203807D67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7776" y="689373"/>
            <a:ext cx="8395197" cy="886397"/>
          </a:xfrm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Helsingborg Sans"/>
              </a:rPr>
              <a:t>Studerande per skolform - vuxenutbildningen</a:t>
            </a:r>
            <a:endParaRPr lang="sv-SE" sz="3200" dirty="0">
              <a:solidFill>
                <a:schemeClr val="bg1"/>
              </a:solidFill>
              <a:latin typeface="Helsingborg Sans" pitchFamily="2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0000000-0008-0000-03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5599387"/>
              </p:ext>
            </p:extLst>
          </p:nvPr>
        </p:nvGraphicFramePr>
        <p:xfrm>
          <a:off x="1747776" y="1920481"/>
          <a:ext cx="7914273" cy="3956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265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2_Följande sidor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330d53-2165-4f85-94db-103f1cffbe12">
      <Terms xmlns="http://schemas.microsoft.com/office/infopath/2007/PartnerControls"/>
    </lcf76f155ced4ddcb4097134ff3c332f>
    <TaxCatchAll xmlns="7b2ba3d5-ae7e-4872-ab6d-f5dc97d2246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1A6F6954133344BB67F3759E3BC4D2" ma:contentTypeVersion="15" ma:contentTypeDescription="Skapa ett nytt dokument." ma:contentTypeScope="" ma:versionID="6df4c735d3f24f29cd91a501e6429089">
  <xsd:schema xmlns:xsd="http://www.w3.org/2001/XMLSchema" xmlns:xs="http://www.w3.org/2001/XMLSchema" xmlns:p="http://schemas.microsoft.com/office/2006/metadata/properties" xmlns:ns2="9d330d53-2165-4f85-94db-103f1cffbe12" xmlns:ns3="d84c9b22-4b2b-411e-a158-334ee370a1ea" xmlns:ns4="7b2ba3d5-ae7e-4872-ab6d-f5dc97d22469" targetNamespace="http://schemas.microsoft.com/office/2006/metadata/properties" ma:root="true" ma:fieldsID="eeb7d3157c25ad30f5faddb9f3490207" ns2:_="" ns3:_="" ns4:_="">
    <xsd:import namespace="9d330d53-2165-4f85-94db-103f1cffbe12"/>
    <xsd:import namespace="d84c9b22-4b2b-411e-a158-334ee370a1ea"/>
    <xsd:import namespace="7b2ba3d5-ae7e-4872-ab6d-f5dc97d224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0d53-2165-4f85-94db-103f1cffbe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c9b22-4b2b-411e-a158-334ee370a1e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8d0c02c-5aa7-4bdc-ac58-d3eb77ca0d1a}" ma:internalName="TaxCatchAll" ma:showField="CatchAllData" ma:web="d84c9b22-4b2b-411e-a158-334ee370a1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512BB2-E732-436A-B277-2DBDCAA4D4D2}">
  <ds:schemaRefs>
    <ds:schemaRef ds:uri="http://schemas.microsoft.com/office/2006/documentManagement/types"/>
    <ds:schemaRef ds:uri="http://purl.org/dc/terms/"/>
    <ds:schemaRef ds:uri="7b2ba3d5-ae7e-4872-ab6d-f5dc97d22469"/>
    <ds:schemaRef ds:uri="9d330d53-2165-4f85-94db-103f1cffbe12"/>
    <ds:schemaRef ds:uri="d84c9b22-4b2b-411e-a158-334ee370a1ea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0865297-8417-4E16-9C0A-0240C5996E3D}">
  <ds:schemaRefs>
    <ds:schemaRef ds:uri="7b2ba3d5-ae7e-4872-ab6d-f5dc97d22469"/>
    <ds:schemaRef ds:uri="9d330d53-2165-4f85-94db-103f1cffbe12"/>
    <ds:schemaRef ds:uri="d84c9b22-4b2b-411e-a158-334ee370a1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11331</TotalTime>
  <Words>127</Words>
  <Application>Microsoft Office PowerPoint</Application>
  <PresentationFormat>Bredbild</PresentationFormat>
  <Paragraphs>33</Paragraphs>
  <Slides>9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8</vt:i4>
      </vt:variant>
      <vt:variant>
        <vt:lpstr>Bildrubriker</vt:lpstr>
      </vt:variant>
      <vt:variant>
        <vt:i4>9</vt:i4>
      </vt:variant>
    </vt:vector>
  </HeadingPairs>
  <TitlesOfParts>
    <vt:vector size="23" baseType="lpstr">
      <vt:lpstr>Helsingborg Sans</vt:lpstr>
      <vt:lpstr>Calibri Light</vt:lpstr>
      <vt:lpstr>Arial</vt:lpstr>
      <vt:lpstr>Calibri</vt:lpstr>
      <vt:lpstr>Roboto Light</vt:lpstr>
      <vt:lpstr>Aptos</vt:lpstr>
      <vt:lpstr>HBG-Helsingborgstegel</vt:lpstr>
      <vt:lpstr>HBG-Pålsjö</vt:lpstr>
      <vt:lpstr>HBG-Vintersund</vt:lpstr>
      <vt:lpstr>HBG-Raps</vt:lpstr>
      <vt:lpstr>2_Följande sidor</vt:lpstr>
      <vt:lpstr>4_HBG-Raps</vt:lpstr>
      <vt:lpstr>Office-tema</vt:lpstr>
      <vt:lpstr>1_HBG-Helsingborgstegel</vt:lpstr>
      <vt:lpstr>Nämndens mål 2025</vt:lpstr>
      <vt:lpstr>Arbetslöshet – inskrivna arbetslösa, andel av arbetskraften</vt:lpstr>
      <vt:lpstr>Arbetslöshet ungdomar – inskrivna arbetslösa  18-24 år, andel av arbetskraften</vt:lpstr>
      <vt:lpstr>Arbetslöshet Helsingborg – inskrivna arbetslösa totalt och arbetslösa 6 månader +</vt:lpstr>
      <vt:lpstr>Vuxna biståndsmottagare – mars 2025</vt:lpstr>
      <vt:lpstr>Utbetalt ekonomiskt bistånd, mnkr – mars 2025</vt:lpstr>
      <vt:lpstr>Individer som avslutats från ekonomiskt bistånd</vt:lpstr>
      <vt:lpstr>Individer som avslutats från ekonomiskt bistånd</vt:lpstr>
      <vt:lpstr>Studerande per skolform - vuxenutbildningen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Eriksson Johanna - AMF</dc:creator>
  <cp:lastModifiedBy>Emilsson Eija - AMF</cp:lastModifiedBy>
  <cp:revision>85</cp:revision>
  <dcterms:created xsi:type="dcterms:W3CDTF">2023-02-06T14:34:41Z</dcterms:created>
  <dcterms:modified xsi:type="dcterms:W3CDTF">2025-04-24T13:10:49Z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0x010100211A6F6954133344BB67F3759E3BC4D2</vt:lpwstr>
  </property>
  <property fmtid="{D5CDD505-2E9C-101B-9397-08002B2CF9AE}" pid="3" name="MediaServiceImageTags">
    <vt:lpwstr/>
  </property>
</Properties>
</file>