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2" r:id="rId5"/>
    <p:sldMasterId id="2147483678" r:id="rId6"/>
  </p:sldMasterIdLst>
  <p:notesMasterIdLst>
    <p:notesMasterId r:id="rId20"/>
  </p:notesMasterIdLst>
  <p:sldIdLst>
    <p:sldId id="2147469724" r:id="rId7"/>
    <p:sldId id="2147469725" r:id="rId8"/>
    <p:sldId id="2147469716" r:id="rId9"/>
    <p:sldId id="2147469717" r:id="rId10"/>
    <p:sldId id="2147469718" r:id="rId11"/>
    <p:sldId id="2147469715" r:id="rId12"/>
    <p:sldId id="2147469719" r:id="rId13"/>
    <p:sldId id="2147469711" r:id="rId14"/>
    <p:sldId id="2147469710" r:id="rId15"/>
    <p:sldId id="2147469712" r:id="rId16"/>
    <p:sldId id="2147469720" r:id="rId17"/>
    <p:sldId id="2147469721" r:id="rId18"/>
    <p:sldId id="2147469722" r:id="rId1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5205"/>
    <a:srgbClr val="D1DFF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F2FAD3-0514-452F-A35A-AA6D3D3442AF}" v="3" dt="2025-06-17T14:20:41.4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sson Eija - AMF" userId="305cc668-321f-4aaf-b60f-e523727c9fc9" providerId="ADAL" clId="{F8F2FAD3-0514-452F-A35A-AA6D3D3442AF}"/>
    <pc:docChg chg="undo custSel addSld delSld modSld">
      <pc:chgData name="Emilsson Eija - AMF" userId="305cc668-321f-4aaf-b60f-e523727c9fc9" providerId="ADAL" clId="{F8F2FAD3-0514-452F-A35A-AA6D3D3442AF}" dt="2025-06-17T14:20:47.367" v="8" actId="2696"/>
      <pc:docMkLst>
        <pc:docMk/>
      </pc:docMkLst>
      <pc:sldChg chg="del">
        <pc:chgData name="Emilsson Eija - AMF" userId="305cc668-321f-4aaf-b60f-e523727c9fc9" providerId="ADAL" clId="{F8F2FAD3-0514-452F-A35A-AA6D3D3442AF}" dt="2025-06-17T14:20:47.367" v="8" actId="2696"/>
        <pc:sldMkLst>
          <pc:docMk/>
          <pc:sldMk cId="1802161016" sldId="2147469713"/>
        </pc:sldMkLst>
      </pc:sldChg>
      <pc:sldChg chg="addSp delSp modSp new mod">
        <pc:chgData name="Emilsson Eija - AMF" userId="305cc668-321f-4aaf-b60f-e523727c9fc9" providerId="ADAL" clId="{F8F2FAD3-0514-452F-A35A-AA6D3D3442AF}" dt="2025-06-17T14:20:41.459" v="7"/>
        <pc:sldMkLst>
          <pc:docMk/>
          <pc:sldMk cId="180977899" sldId="2147469725"/>
        </pc:sldMkLst>
        <pc:spChg chg="del">
          <ac:chgData name="Emilsson Eija - AMF" userId="305cc668-321f-4aaf-b60f-e523727c9fc9" providerId="ADAL" clId="{F8F2FAD3-0514-452F-A35A-AA6D3D3442AF}" dt="2025-06-17T14:20:40.151" v="6" actId="478"/>
          <ac:spMkLst>
            <pc:docMk/>
            <pc:sldMk cId="180977899" sldId="2147469725"/>
            <ac:spMk id="2" creationId="{F2C77079-2D71-7C80-E879-F3A794B989C3}"/>
          </ac:spMkLst>
        </pc:spChg>
        <pc:spChg chg="del">
          <ac:chgData name="Emilsson Eija - AMF" userId="305cc668-321f-4aaf-b60f-e523727c9fc9" providerId="ADAL" clId="{F8F2FAD3-0514-452F-A35A-AA6D3D3442AF}" dt="2025-06-17T14:20:39.244" v="5" actId="478"/>
          <ac:spMkLst>
            <pc:docMk/>
            <pc:sldMk cId="180977899" sldId="2147469725"/>
            <ac:spMk id="3" creationId="{3826B118-96B9-131D-28AA-69EC01285F30}"/>
          </ac:spMkLst>
        </pc:spChg>
        <pc:spChg chg="add mod">
          <ac:chgData name="Emilsson Eija - AMF" userId="305cc668-321f-4aaf-b60f-e523727c9fc9" providerId="ADAL" clId="{F8F2FAD3-0514-452F-A35A-AA6D3D3442AF}" dt="2025-06-17T14:20:37.369" v="4"/>
          <ac:spMkLst>
            <pc:docMk/>
            <pc:sldMk cId="180977899" sldId="2147469725"/>
            <ac:spMk id="4" creationId="{68364621-9034-8C20-B7B7-95579000FC68}"/>
          </ac:spMkLst>
        </pc:spChg>
        <pc:spChg chg="add mod">
          <ac:chgData name="Emilsson Eija - AMF" userId="305cc668-321f-4aaf-b60f-e523727c9fc9" providerId="ADAL" clId="{F8F2FAD3-0514-452F-A35A-AA6D3D3442AF}" dt="2025-06-17T14:20:41.459" v="7"/>
          <ac:spMkLst>
            <pc:docMk/>
            <pc:sldMk cId="180977899" sldId="2147469725"/>
            <ac:spMk id="6" creationId="{6A7CC892-6476-A489-4A15-3A966733ADFE}"/>
          </ac:spMkLst>
        </pc:spChg>
        <pc:graphicFrameChg chg="add mod">
          <ac:chgData name="Emilsson Eija - AMF" userId="305cc668-321f-4aaf-b60f-e523727c9fc9" providerId="ADAL" clId="{F8F2FAD3-0514-452F-A35A-AA6D3D3442AF}" dt="2025-06-17T14:20:35.983" v="3"/>
          <ac:graphicFrameMkLst>
            <pc:docMk/>
            <pc:sldMk cId="180977899" sldId="2147469725"/>
            <ac:graphicFrameMk id="5" creationId="{321BB4CE-E384-E339-6416-674B4B53C117}"/>
          </ac:graphicFrameMkLst>
        </pc:graphicFrameChg>
        <pc:graphicFrameChg chg="add mod">
          <ac:chgData name="Emilsson Eija - AMF" userId="305cc668-321f-4aaf-b60f-e523727c9fc9" providerId="ADAL" clId="{F8F2FAD3-0514-452F-A35A-AA6D3D3442AF}" dt="2025-06-17T14:20:41.459" v="7"/>
          <ac:graphicFrameMkLst>
            <pc:docMk/>
            <pc:sldMk cId="180977899" sldId="2147469725"/>
            <ac:graphicFrameMk id="7" creationId="{9E9452B2-7EF5-2FE7-D0B3-64A92A76898E}"/>
          </ac:graphicFrameMkLst>
        </pc:graphicFrameChg>
      </pc:sldChg>
      <pc:sldChg chg="add del">
        <pc:chgData name="Emilsson Eija - AMF" userId="305cc668-321f-4aaf-b60f-e523727c9fc9" providerId="ADAL" clId="{F8F2FAD3-0514-452F-A35A-AA6D3D3442AF}" dt="2025-06-17T14:20:29.361" v="1" actId="2890"/>
        <pc:sldMkLst>
          <pc:docMk/>
          <pc:sldMk cId="4261993416" sldId="2147469725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4692041333742094E-2"/>
          <c:y val="0.11378545838107651"/>
          <c:w val="0.87753018372703417"/>
          <c:h val="0.54307925051035288"/>
        </c:manualLayout>
      </c:layout>
      <c:lineChart>
        <c:grouping val="standard"/>
        <c:varyColors val="0"/>
        <c:ser>
          <c:idx val="0"/>
          <c:order val="0"/>
          <c:tx>
            <c:strRef>
              <c:f>Vuxenutbildning!$B$3</c:f>
              <c:strCache>
                <c:ptCount val="1"/>
                <c:pt idx="0">
                  <c:v>Gr</c:v>
                </c:pt>
              </c:strCache>
            </c:strRef>
          </c:tx>
          <c:spPr>
            <a:ln w="28575" cap="rnd">
              <a:solidFill>
                <a:srgbClr val="0072CE"/>
              </a:solidFill>
              <a:round/>
            </a:ln>
            <a:effectLst/>
          </c:spPr>
          <c:marker>
            <c:symbol val="none"/>
          </c:marker>
          <c:cat>
            <c:multiLvlStrRef>
              <c:f>Vuxenutbildning!$C$1:$O$2</c:f>
              <c:multiLvlStrCache>
                <c:ptCount val="13"/>
                <c:lvl>
                  <c:pt idx="0">
                    <c:v>maj</c:v>
                  </c:pt>
                  <c:pt idx="1">
                    <c:v>juni</c:v>
                  </c:pt>
                  <c:pt idx="2">
                    <c:v>juli</c:v>
                  </c:pt>
                  <c:pt idx="3">
                    <c:v>aug</c:v>
                  </c:pt>
                  <c:pt idx="4">
                    <c:v>sep</c:v>
                  </c:pt>
                  <c:pt idx="5">
                    <c:v>okt</c:v>
                  </c:pt>
                  <c:pt idx="6">
                    <c:v>nov</c:v>
                  </c:pt>
                  <c:pt idx="7">
                    <c:v>dec</c:v>
                  </c:pt>
                  <c:pt idx="8">
                    <c:v>jan</c:v>
                  </c:pt>
                  <c:pt idx="9">
                    <c:v>feb</c:v>
                  </c:pt>
                  <c:pt idx="10">
                    <c:v>mars</c:v>
                  </c:pt>
                  <c:pt idx="11">
                    <c:v>april</c:v>
                  </c:pt>
                  <c:pt idx="12">
                    <c:v>maj</c:v>
                  </c:pt>
                </c:lvl>
                <c:lvl>
                  <c:pt idx="0">
                    <c:v>2024</c:v>
                  </c:pt>
                  <c:pt idx="9">
                    <c:v>2025</c:v>
                  </c:pt>
                </c:lvl>
              </c:multiLvlStrCache>
            </c:multiLvlStrRef>
          </c:cat>
          <c:val>
            <c:numRef>
              <c:f>Vuxenutbildning!$C$3:$O$3</c:f>
              <c:numCache>
                <c:formatCode>General</c:formatCode>
                <c:ptCount val="13"/>
                <c:pt idx="0">
                  <c:v>487</c:v>
                </c:pt>
                <c:pt idx="1">
                  <c:v>402</c:v>
                </c:pt>
                <c:pt idx="2">
                  <c:v>304</c:v>
                </c:pt>
                <c:pt idx="3">
                  <c:v>416</c:v>
                </c:pt>
                <c:pt idx="4">
                  <c:v>472</c:v>
                </c:pt>
                <c:pt idx="5">
                  <c:v>532</c:v>
                </c:pt>
                <c:pt idx="6">
                  <c:v>528</c:v>
                </c:pt>
                <c:pt idx="7">
                  <c:v>488</c:v>
                </c:pt>
                <c:pt idx="8">
                  <c:v>501</c:v>
                </c:pt>
                <c:pt idx="9">
                  <c:v>544</c:v>
                </c:pt>
                <c:pt idx="10">
                  <c:v>547</c:v>
                </c:pt>
                <c:pt idx="11">
                  <c:v>539</c:v>
                </c:pt>
                <c:pt idx="12">
                  <c:v>564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C6-4B71-A41C-2EC3709EC383}"/>
            </c:ext>
          </c:extLst>
        </c:ser>
        <c:ser>
          <c:idx val="1"/>
          <c:order val="1"/>
          <c:tx>
            <c:strRef>
              <c:f>Vuxenutbildning!$B$4</c:f>
              <c:strCache>
                <c:ptCount val="1"/>
                <c:pt idx="0">
                  <c:v>Gy</c:v>
                </c:pt>
              </c:strCache>
            </c:strRef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cat>
            <c:multiLvlStrRef>
              <c:f>Vuxenutbildning!$C$1:$O$2</c:f>
              <c:multiLvlStrCache>
                <c:ptCount val="13"/>
                <c:lvl>
                  <c:pt idx="0">
                    <c:v>maj</c:v>
                  </c:pt>
                  <c:pt idx="1">
                    <c:v>juni</c:v>
                  </c:pt>
                  <c:pt idx="2">
                    <c:v>juli</c:v>
                  </c:pt>
                  <c:pt idx="3">
                    <c:v>aug</c:v>
                  </c:pt>
                  <c:pt idx="4">
                    <c:v>sep</c:v>
                  </c:pt>
                  <c:pt idx="5">
                    <c:v>okt</c:v>
                  </c:pt>
                  <c:pt idx="6">
                    <c:v>nov</c:v>
                  </c:pt>
                  <c:pt idx="7">
                    <c:v>dec</c:v>
                  </c:pt>
                  <c:pt idx="8">
                    <c:v>jan</c:v>
                  </c:pt>
                  <c:pt idx="9">
                    <c:v>feb</c:v>
                  </c:pt>
                  <c:pt idx="10">
                    <c:v>mars</c:v>
                  </c:pt>
                  <c:pt idx="11">
                    <c:v>april</c:v>
                  </c:pt>
                  <c:pt idx="12">
                    <c:v>maj</c:v>
                  </c:pt>
                </c:lvl>
                <c:lvl>
                  <c:pt idx="0">
                    <c:v>2024</c:v>
                  </c:pt>
                  <c:pt idx="9">
                    <c:v>2025</c:v>
                  </c:pt>
                </c:lvl>
              </c:multiLvlStrCache>
            </c:multiLvlStrRef>
          </c:cat>
          <c:val>
            <c:numRef>
              <c:f>Vuxenutbildning!$C$4:$O$4</c:f>
              <c:numCache>
                <c:formatCode>General</c:formatCode>
                <c:ptCount val="13"/>
                <c:pt idx="0">
                  <c:v>2170</c:v>
                </c:pt>
                <c:pt idx="1">
                  <c:v>1690</c:v>
                </c:pt>
                <c:pt idx="2">
                  <c:v>1559</c:v>
                </c:pt>
                <c:pt idx="3">
                  <c:v>1979</c:v>
                </c:pt>
                <c:pt idx="4">
                  <c:v>2148</c:v>
                </c:pt>
                <c:pt idx="5">
                  <c:v>2328</c:v>
                </c:pt>
                <c:pt idx="6">
                  <c:v>2316</c:v>
                </c:pt>
                <c:pt idx="7">
                  <c:v>2089</c:v>
                </c:pt>
                <c:pt idx="8">
                  <c:v>2232</c:v>
                </c:pt>
                <c:pt idx="9">
                  <c:v>2270</c:v>
                </c:pt>
                <c:pt idx="10">
                  <c:v>2449</c:v>
                </c:pt>
                <c:pt idx="11">
                  <c:v>2335</c:v>
                </c:pt>
                <c:pt idx="12">
                  <c:v>2422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C6-4B71-A41C-2EC3709EC383}"/>
            </c:ext>
          </c:extLst>
        </c:ser>
        <c:ser>
          <c:idx val="2"/>
          <c:order val="2"/>
          <c:tx>
            <c:strRef>
              <c:f>Vuxenutbildning!$B$5</c:f>
              <c:strCache>
                <c:ptCount val="1"/>
                <c:pt idx="0">
                  <c:v>Sfi</c:v>
                </c:pt>
              </c:strCache>
            </c:strRef>
          </c:tx>
          <c:spPr>
            <a:ln w="28575" cap="rnd">
              <a:solidFill>
                <a:srgbClr val="F0B323"/>
              </a:solidFill>
              <a:round/>
            </a:ln>
            <a:effectLst/>
          </c:spPr>
          <c:marker>
            <c:symbol val="none"/>
          </c:marker>
          <c:cat>
            <c:multiLvlStrRef>
              <c:f>Vuxenutbildning!$C$1:$O$2</c:f>
              <c:multiLvlStrCache>
                <c:ptCount val="13"/>
                <c:lvl>
                  <c:pt idx="0">
                    <c:v>maj</c:v>
                  </c:pt>
                  <c:pt idx="1">
                    <c:v>juni</c:v>
                  </c:pt>
                  <c:pt idx="2">
                    <c:v>juli</c:v>
                  </c:pt>
                  <c:pt idx="3">
                    <c:v>aug</c:v>
                  </c:pt>
                  <c:pt idx="4">
                    <c:v>sep</c:v>
                  </c:pt>
                  <c:pt idx="5">
                    <c:v>okt</c:v>
                  </c:pt>
                  <c:pt idx="6">
                    <c:v>nov</c:v>
                  </c:pt>
                  <c:pt idx="7">
                    <c:v>dec</c:v>
                  </c:pt>
                  <c:pt idx="8">
                    <c:v>jan</c:v>
                  </c:pt>
                  <c:pt idx="9">
                    <c:v>feb</c:v>
                  </c:pt>
                  <c:pt idx="10">
                    <c:v>mars</c:v>
                  </c:pt>
                  <c:pt idx="11">
                    <c:v>april</c:v>
                  </c:pt>
                  <c:pt idx="12">
                    <c:v>maj</c:v>
                  </c:pt>
                </c:lvl>
                <c:lvl>
                  <c:pt idx="0">
                    <c:v>2024</c:v>
                  </c:pt>
                  <c:pt idx="9">
                    <c:v>2025</c:v>
                  </c:pt>
                </c:lvl>
              </c:multiLvlStrCache>
            </c:multiLvlStrRef>
          </c:cat>
          <c:val>
            <c:numRef>
              <c:f>Vuxenutbildning!$C$5:$O$5</c:f>
              <c:numCache>
                <c:formatCode>General</c:formatCode>
                <c:ptCount val="13"/>
                <c:pt idx="0">
                  <c:v>1072</c:v>
                </c:pt>
                <c:pt idx="1">
                  <c:v>966</c:v>
                </c:pt>
                <c:pt idx="2">
                  <c:v>894</c:v>
                </c:pt>
                <c:pt idx="3">
                  <c:v>861</c:v>
                </c:pt>
                <c:pt idx="4">
                  <c:v>886</c:v>
                </c:pt>
                <c:pt idx="5">
                  <c:v>998</c:v>
                </c:pt>
                <c:pt idx="6">
                  <c:v>1014</c:v>
                </c:pt>
                <c:pt idx="7">
                  <c:v>1045</c:v>
                </c:pt>
                <c:pt idx="8">
                  <c:v>1045</c:v>
                </c:pt>
                <c:pt idx="9">
                  <c:v>1028</c:v>
                </c:pt>
                <c:pt idx="10">
                  <c:v>1030</c:v>
                </c:pt>
                <c:pt idx="11">
                  <c:v>1046</c:v>
                </c:pt>
                <c:pt idx="12">
                  <c:v>1024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8C6-4B71-A41C-2EC3709EC383}"/>
            </c:ext>
          </c:extLst>
        </c:ser>
        <c:ser>
          <c:idx val="3"/>
          <c:order val="3"/>
          <c:tx>
            <c:strRef>
              <c:f>Vuxenutbildning!$B$7</c:f>
              <c:strCache>
                <c:ptCount val="1"/>
                <c:pt idx="0">
                  <c:v>Totalt</c:v>
                </c:pt>
              </c:strCache>
            </c:strRef>
          </c:tx>
          <c:spPr>
            <a:ln w="28575" cap="rnd">
              <a:solidFill>
                <a:srgbClr val="00BFB3"/>
              </a:solidFill>
              <a:prstDash val="sysDot"/>
              <a:round/>
            </a:ln>
            <a:effectLst/>
          </c:spPr>
          <c:marker>
            <c:symbol val="none"/>
          </c:marker>
          <c:cat>
            <c:multiLvlStrRef>
              <c:f>Vuxenutbildning!$C$1:$O$2</c:f>
              <c:multiLvlStrCache>
                <c:ptCount val="13"/>
                <c:lvl>
                  <c:pt idx="0">
                    <c:v>maj</c:v>
                  </c:pt>
                  <c:pt idx="1">
                    <c:v>juni</c:v>
                  </c:pt>
                  <c:pt idx="2">
                    <c:v>juli</c:v>
                  </c:pt>
                  <c:pt idx="3">
                    <c:v>aug</c:v>
                  </c:pt>
                  <c:pt idx="4">
                    <c:v>sep</c:v>
                  </c:pt>
                  <c:pt idx="5">
                    <c:v>okt</c:v>
                  </c:pt>
                  <c:pt idx="6">
                    <c:v>nov</c:v>
                  </c:pt>
                  <c:pt idx="7">
                    <c:v>dec</c:v>
                  </c:pt>
                  <c:pt idx="8">
                    <c:v>jan</c:v>
                  </c:pt>
                  <c:pt idx="9">
                    <c:v>feb</c:v>
                  </c:pt>
                  <c:pt idx="10">
                    <c:v>mars</c:v>
                  </c:pt>
                  <c:pt idx="11">
                    <c:v>april</c:v>
                  </c:pt>
                  <c:pt idx="12">
                    <c:v>maj</c:v>
                  </c:pt>
                </c:lvl>
                <c:lvl>
                  <c:pt idx="0">
                    <c:v>2024</c:v>
                  </c:pt>
                  <c:pt idx="9">
                    <c:v>2025</c:v>
                  </c:pt>
                </c:lvl>
              </c:multiLvlStrCache>
            </c:multiLvlStrRef>
          </c:cat>
          <c:val>
            <c:numRef>
              <c:f>Vuxenutbildning!$C$7:$O$7</c:f>
              <c:numCache>
                <c:formatCode>General</c:formatCode>
                <c:ptCount val="13"/>
                <c:pt idx="0">
                  <c:v>3311</c:v>
                </c:pt>
                <c:pt idx="1">
                  <c:v>2705</c:v>
                </c:pt>
                <c:pt idx="2">
                  <c:v>2396</c:v>
                </c:pt>
                <c:pt idx="3">
                  <c:v>2917</c:v>
                </c:pt>
                <c:pt idx="4">
                  <c:v>3166</c:v>
                </c:pt>
                <c:pt idx="5">
                  <c:v>3451</c:v>
                </c:pt>
                <c:pt idx="6">
                  <c:v>3509</c:v>
                </c:pt>
                <c:pt idx="7">
                  <c:v>3219</c:v>
                </c:pt>
                <c:pt idx="8">
                  <c:v>3333</c:v>
                </c:pt>
                <c:pt idx="9">
                  <c:v>3417</c:v>
                </c:pt>
                <c:pt idx="10">
                  <c:v>3610</c:v>
                </c:pt>
                <c:pt idx="11">
                  <c:v>3507</c:v>
                </c:pt>
                <c:pt idx="12">
                  <c:v>3615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8C6-4B71-A41C-2EC3709EC3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050272"/>
        <c:axId val="412053224"/>
      </c:lineChart>
      <c:catAx>
        <c:axId val="412050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412053224"/>
        <c:crosses val="autoZero"/>
        <c:auto val="1"/>
        <c:lblAlgn val="ctr"/>
        <c:lblOffset val="100"/>
        <c:noMultiLvlLbl val="1"/>
      </c:catAx>
      <c:valAx>
        <c:axId val="41205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C0E4F2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4120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25400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527819563397666E-2"/>
          <c:y val="8.0784569507307349E-2"/>
          <c:w val="0.91417735340863593"/>
          <c:h val="0.6904558979714488"/>
        </c:manualLayout>
      </c:layout>
      <c:lineChart>
        <c:grouping val="standard"/>
        <c:varyColors val="0"/>
        <c:ser>
          <c:idx val="3"/>
          <c:order val="0"/>
          <c:tx>
            <c:v>2021</c:v>
          </c:tx>
          <c:spPr>
            <a:ln w="28575" cap="rnd">
              <a:solidFill>
                <a:srgbClr val="00BFB3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17-4E8C-847B-B8B4DDB426A5}"/>
              </c:ext>
            </c:extLst>
          </c:dPt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EF17-4E8C-847B-B8B4DDB426A5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2-EF17-4E8C-847B-B8B4DDB426A5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rgbClr val="00BFB3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EF17-4E8C-847B-B8B4DDB426A5}"/>
              </c:ext>
            </c:extLst>
          </c:dPt>
          <c:dLbls>
            <c:dLbl>
              <c:idx val="4"/>
              <c:layout>
                <c:manualLayout>
                  <c:x val="-2.3244165634558583E-2"/>
                  <c:y val="-2.8325885659701424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en-US" sz="1200" b="0" i="0" u="none" strike="noStrike" kern="1200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sv-S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F17-4E8C-847B-B8B4DDB426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 och avslut'!$B$3:$M$3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'Utbet bi och avslut'!$B$8:$M$8</c:f>
              <c:numCache>
                <c:formatCode>#,##0</c:formatCode>
                <c:ptCount val="12"/>
                <c:pt idx="0">
                  <c:v>24122004</c:v>
                </c:pt>
                <c:pt idx="1">
                  <c:v>24123291</c:v>
                </c:pt>
                <c:pt idx="2">
                  <c:v>25640135</c:v>
                </c:pt>
                <c:pt idx="3">
                  <c:v>24841236</c:v>
                </c:pt>
                <c:pt idx="4">
                  <c:v>23009134</c:v>
                </c:pt>
                <c:pt idx="5">
                  <c:v>24105485</c:v>
                </c:pt>
                <c:pt idx="6">
                  <c:v>23171885</c:v>
                </c:pt>
                <c:pt idx="7">
                  <c:v>22927226</c:v>
                </c:pt>
                <c:pt idx="8">
                  <c:v>22713957</c:v>
                </c:pt>
                <c:pt idx="9">
                  <c:v>22144019</c:v>
                </c:pt>
                <c:pt idx="10">
                  <c:v>21545168</c:v>
                </c:pt>
                <c:pt idx="11">
                  <c:v>21759345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F17-4E8C-847B-B8B4DDB426A5}"/>
            </c:ext>
          </c:extLst>
        </c:ser>
        <c:ser>
          <c:idx val="2"/>
          <c:order val="1"/>
          <c:tx>
            <c:v>2022</c:v>
          </c:tx>
          <c:spPr>
            <a:ln w="28575" cap="rnd">
              <a:solidFill>
                <a:srgbClr val="F0B323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5-EF17-4E8C-847B-B8B4DDB426A5}"/>
              </c:ext>
            </c:extLst>
          </c:dPt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17-4E8C-847B-B8B4DDB426A5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7-EF17-4E8C-847B-B8B4DDB426A5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rgbClr val="F0B323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EF17-4E8C-847B-B8B4DDB426A5}"/>
              </c:ext>
            </c:extLst>
          </c:dPt>
          <c:dLbls>
            <c:dLbl>
              <c:idx val="4"/>
              <c:layout>
                <c:manualLayout>
                  <c:x val="-6.4724930089430826E-3"/>
                  <c:y val="-1.9656019656019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17-4E8C-847B-B8B4DDB426A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 och avslut'!$B$3:$M$3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'Utbet bi och avslut'!$B$7:$M$7</c:f>
              <c:numCache>
                <c:formatCode>#,##0</c:formatCode>
                <c:ptCount val="12"/>
                <c:pt idx="0">
                  <c:v>22259756</c:v>
                </c:pt>
                <c:pt idx="1">
                  <c:v>22651293</c:v>
                </c:pt>
                <c:pt idx="2">
                  <c:v>22962850</c:v>
                </c:pt>
                <c:pt idx="3">
                  <c:v>23004692</c:v>
                </c:pt>
                <c:pt idx="4">
                  <c:v>20789350</c:v>
                </c:pt>
                <c:pt idx="5">
                  <c:v>21130651</c:v>
                </c:pt>
                <c:pt idx="6">
                  <c:v>19807068</c:v>
                </c:pt>
                <c:pt idx="7">
                  <c:v>20647237</c:v>
                </c:pt>
                <c:pt idx="8">
                  <c:v>19570561</c:v>
                </c:pt>
                <c:pt idx="9">
                  <c:v>19062458</c:v>
                </c:pt>
                <c:pt idx="10">
                  <c:v>18424387</c:v>
                </c:pt>
                <c:pt idx="11">
                  <c:v>18620888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F17-4E8C-847B-B8B4DDB426A5}"/>
            </c:ext>
          </c:extLst>
        </c:ser>
        <c:ser>
          <c:idx val="1"/>
          <c:order val="2"/>
          <c:tx>
            <c:v>2023</c:v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17-4E8C-847B-B8B4DDB426A5}"/>
              </c:ext>
            </c:extLst>
          </c:dPt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B-EF17-4E8C-847B-B8B4DDB426A5}"/>
              </c:ext>
            </c:extLst>
          </c:dPt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C-EF17-4E8C-847B-B8B4DDB426A5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17-4E8C-847B-B8B4DDB426A5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rgbClr val="92D05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E-EF17-4E8C-847B-B8B4DDB426A5}"/>
              </c:ext>
            </c:extLst>
          </c:dPt>
          <c:dLbls>
            <c:dLbl>
              <c:idx val="4"/>
              <c:layout>
                <c:manualLayout>
                  <c:x val="0"/>
                  <c:y val="1.37325831378152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F17-4E8C-847B-B8B4DDB426A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 och avslut'!$B$3:$M$3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'Utbet bi och avslut'!$B$6:$M$6</c:f>
              <c:numCache>
                <c:formatCode>#,##0</c:formatCode>
                <c:ptCount val="12"/>
                <c:pt idx="0">
                  <c:v>19855377</c:v>
                </c:pt>
                <c:pt idx="1">
                  <c:v>20025629</c:v>
                </c:pt>
                <c:pt idx="2">
                  <c:v>20954781</c:v>
                </c:pt>
                <c:pt idx="3">
                  <c:v>17003753</c:v>
                </c:pt>
                <c:pt idx="4">
                  <c:v>18377965</c:v>
                </c:pt>
                <c:pt idx="5">
                  <c:v>19102365</c:v>
                </c:pt>
                <c:pt idx="6">
                  <c:v>18090253</c:v>
                </c:pt>
                <c:pt idx="7">
                  <c:v>18468995</c:v>
                </c:pt>
                <c:pt idx="8">
                  <c:v>18075295</c:v>
                </c:pt>
                <c:pt idx="9">
                  <c:v>17642458</c:v>
                </c:pt>
                <c:pt idx="10">
                  <c:v>17356699</c:v>
                </c:pt>
                <c:pt idx="11">
                  <c:v>18258440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EF17-4E8C-847B-B8B4DDB426A5}"/>
            </c:ext>
          </c:extLst>
        </c:ser>
        <c:ser>
          <c:idx val="0"/>
          <c:order val="3"/>
          <c:tx>
            <c:v>2024</c:v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0-EF17-4E8C-847B-B8B4DDB426A5}"/>
              </c:ext>
            </c:extLst>
          </c:dPt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17-4E8C-847B-B8B4DDB426A5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2-EF17-4E8C-847B-B8B4DDB426A5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rgbClr val="E35205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3-EF17-4E8C-847B-B8B4DDB426A5}"/>
              </c:ext>
            </c:extLst>
          </c:dPt>
          <c:dLbls>
            <c:dLbl>
              <c:idx val="4"/>
              <c:layout>
                <c:manualLayout>
                  <c:x val="-3.0204967375067719E-2"/>
                  <c:y val="2.94840294840294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17-4E8C-847B-B8B4DDB426A5}"/>
                </c:ext>
              </c:extLst>
            </c:dLbl>
            <c:numFmt formatCode="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 och avslut'!$B$3:$M$3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'Utbet bi och avslut'!$B$5:$M$5</c:f>
              <c:numCache>
                <c:formatCode>#,##0</c:formatCode>
                <c:ptCount val="12"/>
                <c:pt idx="0">
                  <c:v>18602596</c:v>
                </c:pt>
                <c:pt idx="1">
                  <c:v>19676794</c:v>
                </c:pt>
                <c:pt idx="2">
                  <c:v>20090262</c:v>
                </c:pt>
                <c:pt idx="3">
                  <c:v>19739806</c:v>
                </c:pt>
                <c:pt idx="4">
                  <c:v>17930233</c:v>
                </c:pt>
                <c:pt idx="5">
                  <c:v>18638198</c:v>
                </c:pt>
                <c:pt idx="6">
                  <c:v>18436019</c:v>
                </c:pt>
                <c:pt idx="7">
                  <c:v>19411582</c:v>
                </c:pt>
                <c:pt idx="8">
                  <c:v>19255868</c:v>
                </c:pt>
                <c:pt idx="9">
                  <c:v>18800888</c:v>
                </c:pt>
                <c:pt idx="10">
                  <c:v>18140224</c:v>
                </c:pt>
                <c:pt idx="11">
                  <c:v>18442319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EF17-4E8C-847B-B8B4DDB426A5}"/>
            </c:ext>
          </c:extLst>
        </c:ser>
        <c:ser>
          <c:idx val="7"/>
          <c:order val="4"/>
          <c:tx>
            <c:v>2025</c:v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17-4E8C-847B-B8B4DDB426A5}"/>
              </c:ext>
            </c:extLst>
          </c:dPt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6-EF17-4E8C-847B-B8B4DDB426A5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7-EF17-4E8C-847B-B8B4DDB426A5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chemeClr val="accent1">
                    <a:lumMod val="50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8-EF17-4E8C-847B-B8B4DDB426A5}"/>
              </c:ext>
            </c:extLst>
          </c:dPt>
          <c:dLbls>
            <c:dLbl>
              <c:idx val="4"/>
              <c:layout>
                <c:manualLayout>
                  <c:x val="-5.984145783215186E-3"/>
                  <c:y val="-5.4930332551260917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en-US" sz="1400" b="1" i="0" u="none" strike="noStrike" kern="1200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sv-S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F17-4E8C-847B-B8B4DDB426A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1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'Utbet bi och avslut'!$B$4:$F$4</c:f>
              <c:numCache>
                <c:formatCode>#,##0</c:formatCode>
                <c:ptCount val="5"/>
                <c:pt idx="0">
                  <c:v>19742445</c:v>
                </c:pt>
                <c:pt idx="1">
                  <c:v>20431412</c:v>
                </c:pt>
                <c:pt idx="2">
                  <c:v>20776317</c:v>
                </c:pt>
                <c:pt idx="3">
                  <c:v>20757380</c:v>
                </c:pt>
                <c:pt idx="4">
                  <c:v>19244855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EF17-4E8C-847B-B8B4DDB426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80348479"/>
        <c:axId val="1380348959"/>
        <c:extLst>
          <c:ext xmlns:c15="http://schemas.microsoft.com/office/drawing/2012/chart" uri="{02D57815-91ED-43cb-92C2-25804820EDAC}">
            <c15:filteredLineSeries>
              <c15:ser>
                <c:idx val="4"/>
                <c:order val="5"/>
                <c:tx>
                  <c:strRef>
                    <c:extLst>
                      <c:ext uri="{02D57815-91ED-43cb-92C2-25804820EDAC}">
                        <c15:formulaRef>
                          <c15:sqref> </c15:sqref>
                        </c15:formulaRef>
                      </c:ext>
                    </c:extLst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'Utbet bi och avslut'!$B$3:$M$3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maj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okt</c:v>
                      </c:pt>
                      <c:pt idx="10">
                        <c:v>nov 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'Utbet bi och avslut'!$B$9:$M$9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24059471</c:v>
                      </c:pt>
                      <c:pt idx="1">
                        <c:v>23439124</c:v>
                      </c:pt>
                      <c:pt idx="2">
                        <c:v>24333746</c:v>
                      </c:pt>
                      <c:pt idx="3">
                        <c:v>25151367</c:v>
                      </c:pt>
                      <c:pt idx="4">
                        <c:v>22669529</c:v>
                      </c:pt>
                      <c:pt idx="5">
                        <c:v>23996302</c:v>
                      </c:pt>
                      <c:pt idx="6">
                        <c:v>24350155</c:v>
                      </c:pt>
                      <c:pt idx="7">
                        <c:v>24289421</c:v>
                      </c:pt>
                      <c:pt idx="8">
                        <c:v>23950373</c:v>
                      </c:pt>
                      <c:pt idx="9">
                        <c:v>24161536</c:v>
                      </c:pt>
                      <c:pt idx="10">
                        <c:v>23480792</c:v>
                      </c:pt>
                      <c:pt idx="11">
                        <c:v>23835864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1A-EF17-4E8C-847B-B8B4DDB426A5}"/>
                  </c:ext>
                </c:extLst>
              </c15:ser>
            </c15:filteredLineSeries>
            <c15:filteredLineSeries>
              <c15:ser>
                <c:idx val="5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 </c15:sqref>
                        </c15:formulaRef>
                      </c:ext>
                    </c:extLst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 och avslut'!$B$3:$M$3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maj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okt</c:v>
                      </c:pt>
                      <c:pt idx="10">
                        <c:v>nov 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 och avslut'!$B$10:$M$10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21446670</c:v>
                      </c:pt>
                      <c:pt idx="1">
                        <c:v>20903982</c:v>
                      </c:pt>
                      <c:pt idx="2">
                        <c:v>22372463</c:v>
                      </c:pt>
                      <c:pt idx="3">
                        <c:v>21511784</c:v>
                      </c:pt>
                      <c:pt idx="4">
                        <c:v>21595265</c:v>
                      </c:pt>
                      <c:pt idx="5">
                        <c:v>21351714</c:v>
                      </c:pt>
                      <c:pt idx="6">
                        <c:v>22758033</c:v>
                      </c:pt>
                      <c:pt idx="7">
                        <c:v>22345837</c:v>
                      </c:pt>
                      <c:pt idx="8">
                        <c:v>21909162</c:v>
                      </c:pt>
                      <c:pt idx="9">
                        <c:v>22905450</c:v>
                      </c:pt>
                      <c:pt idx="10">
                        <c:v>18656098</c:v>
                      </c:pt>
                      <c:pt idx="11">
                        <c:v>23156754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B-EF17-4E8C-847B-B8B4DDB426A5}"/>
                  </c:ext>
                </c:extLst>
              </c15:ser>
            </c15:filteredLineSeries>
            <c15:filteredLineSeries>
              <c15:ser>
                <c:idx val="6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 </c15:sqref>
                        </c15:formulaRef>
                      </c:ext>
                    </c:extLst>
                  </c:strRef>
                </c:tx>
                <c:spPr>
                  <a:ln w="28575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 och avslut'!$B$3:$M$3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maj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okt</c:v>
                      </c:pt>
                      <c:pt idx="10">
                        <c:v>nov 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 och avslut'!$B$11:$M$11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20220000</c:v>
                      </c:pt>
                      <c:pt idx="1">
                        <c:v>20615000</c:v>
                      </c:pt>
                      <c:pt idx="2">
                        <c:v>20630000</c:v>
                      </c:pt>
                      <c:pt idx="3">
                        <c:v>19933000</c:v>
                      </c:pt>
                      <c:pt idx="4">
                        <c:v>20579000</c:v>
                      </c:pt>
                      <c:pt idx="5">
                        <c:v>19955000</c:v>
                      </c:pt>
                      <c:pt idx="6">
                        <c:v>20481000</c:v>
                      </c:pt>
                      <c:pt idx="7">
                        <c:v>19654000</c:v>
                      </c:pt>
                      <c:pt idx="8">
                        <c:v>19299000</c:v>
                      </c:pt>
                      <c:pt idx="9">
                        <c:v>20543000</c:v>
                      </c:pt>
                      <c:pt idx="10">
                        <c:v>20678000</c:v>
                      </c:pt>
                      <c:pt idx="11">
                        <c:v>20608000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C-EF17-4E8C-847B-B8B4DDB426A5}"/>
                  </c:ext>
                </c:extLst>
              </c15:ser>
            </c15:filteredLineSeries>
          </c:ext>
        </c:extLst>
      </c:lineChart>
      <c:catAx>
        <c:axId val="1380348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380348959"/>
        <c:crosses val="autoZero"/>
        <c:auto val="1"/>
        <c:lblAlgn val="ctr"/>
        <c:lblOffset val="100"/>
        <c:noMultiLvlLbl val="0"/>
      </c:catAx>
      <c:valAx>
        <c:axId val="13803489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1DFF2"/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380348479"/>
        <c:crosses val="autoZero"/>
        <c:crossBetween val="between"/>
        <c:dispUnits>
          <c:builtInUnit val="millions"/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algn="ctr">
        <a:defRPr lang="en-US" sz="1200" b="0" i="0" u="none" strike="noStrike" kern="1200" baseline="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pPr>
      <a:endParaRPr lang="sv-S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8564388084582951E-2"/>
          <c:y val="0.116493758248142"/>
          <c:w val="0.90942139936668165"/>
          <c:h val="0.64076782703685697"/>
        </c:manualLayout>
      </c:layout>
      <c:lineChart>
        <c:grouping val="standard"/>
        <c:varyColors val="0"/>
        <c:ser>
          <c:idx val="3"/>
          <c:order val="0"/>
          <c:tx>
            <c:v>2021</c:v>
          </c:tx>
          <c:spPr>
            <a:ln w="28575" cap="rnd">
              <a:solidFill>
                <a:srgbClr val="00BFB3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ACE1-4884-A11E-BE807BB9CEBB}"/>
              </c:ext>
            </c:extLst>
          </c:dPt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ACE1-4884-A11E-BE807BB9CEBB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2-ACE1-4884-A11E-BE807BB9CEBB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rgbClr val="00BFB3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ACE1-4884-A11E-BE807BB9CEBB}"/>
              </c:ext>
            </c:extLst>
          </c:dPt>
          <c:dLbls>
            <c:dLbl>
              <c:idx val="4"/>
              <c:layout>
                <c:manualLayout>
                  <c:x val="-2.6707755521314842E-2"/>
                  <c:y val="-2.886928628708902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en-US" sz="1200" b="0" i="0" u="none" strike="noStrike" kern="1200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sv-S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CE1-4884-A11E-BE807BB9CE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 och avslut'!$B$3:$M$3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'F-hinder'!$BD$16:$BO$16</c:f>
              <c:numCache>
                <c:formatCode>General</c:formatCode>
                <c:ptCount val="12"/>
                <c:pt idx="0">
                  <c:v>3295</c:v>
                </c:pt>
                <c:pt idx="1">
                  <c:v>3206</c:v>
                </c:pt>
                <c:pt idx="2">
                  <c:v>3314</c:v>
                </c:pt>
                <c:pt idx="3">
                  <c:v>3275</c:v>
                </c:pt>
                <c:pt idx="4">
                  <c:v>3116</c:v>
                </c:pt>
                <c:pt idx="5">
                  <c:v>3140</c:v>
                </c:pt>
                <c:pt idx="6">
                  <c:v>3049</c:v>
                </c:pt>
                <c:pt idx="7">
                  <c:v>3024</c:v>
                </c:pt>
                <c:pt idx="8">
                  <c:v>3000</c:v>
                </c:pt>
                <c:pt idx="9">
                  <c:v>2930</c:v>
                </c:pt>
                <c:pt idx="10">
                  <c:v>2925</c:v>
                </c:pt>
                <c:pt idx="11">
                  <c:v>2888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CE1-4884-A11E-BE807BB9CEBB}"/>
            </c:ext>
          </c:extLst>
        </c:ser>
        <c:ser>
          <c:idx val="2"/>
          <c:order val="1"/>
          <c:tx>
            <c:v>2022</c:v>
          </c:tx>
          <c:spPr>
            <a:ln w="28575" cap="rnd">
              <a:solidFill>
                <a:srgbClr val="F0B323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5-ACE1-4884-A11E-BE807BB9CEBB}"/>
              </c:ext>
            </c:extLst>
          </c:dPt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ACE1-4884-A11E-BE807BB9CEBB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7-ACE1-4884-A11E-BE807BB9CEBB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rgbClr val="F0B323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ACE1-4884-A11E-BE807BB9CEBB}"/>
              </c:ext>
            </c:extLst>
          </c:dPt>
          <c:dLbls>
            <c:dLbl>
              <c:idx val="4"/>
              <c:layout>
                <c:manualLayout>
                  <c:x val="-1.2326656394453005E-2"/>
                  <c:y val="-2.8869286287089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CE1-4884-A11E-BE807BB9CE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 och avslut'!$B$3:$M$3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'F-hinder'!$AP$16:$BA$16</c:f>
              <c:numCache>
                <c:formatCode>General</c:formatCode>
                <c:ptCount val="12"/>
                <c:pt idx="0">
                  <c:v>2916</c:v>
                </c:pt>
                <c:pt idx="1">
                  <c:v>2842</c:v>
                </c:pt>
                <c:pt idx="2">
                  <c:v>2895</c:v>
                </c:pt>
                <c:pt idx="3">
                  <c:v>2881</c:v>
                </c:pt>
                <c:pt idx="4">
                  <c:v>2722</c:v>
                </c:pt>
                <c:pt idx="5">
                  <c:v>2736</c:v>
                </c:pt>
                <c:pt idx="6">
                  <c:v>2640</c:v>
                </c:pt>
                <c:pt idx="7">
                  <c:v>2634</c:v>
                </c:pt>
                <c:pt idx="8">
                  <c:v>2560</c:v>
                </c:pt>
                <c:pt idx="9">
                  <c:v>2513</c:v>
                </c:pt>
                <c:pt idx="10">
                  <c:v>2474</c:v>
                </c:pt>
                <c:pt idx="11">
                  <c:v>2491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CE1-4884-A11E-BE807BB9CEBB}"/>
            </c:ext>
          </c:extLst>
        </c:ser>
        <c:ser>
          <c:idx val="1"/>
          <c:order val="2"/>
          <c:tx>
            <c:v>2023</c:v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ACE1-4884-A11E-BE807BB9CEBB}"/>
              </c:ext>
            </c:extLst>
          </c:dPt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B-ACE1-4884-A11E-BE807BB9CEBB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C-ACE1-4884-A11E-BE807BB9CEBB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rgbClr val="92D05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D-ACE1-4884-A11E-BE807BB9CEBB}"/>
              </c:ext>
            </c:extLst>
          </c:dPt>
          <c:dLbls>
            <c:dLbl>
              <c:idx val="4"/>
              <c:layout>
                <c:manualLayout>
                  <c:x val="-1.2326656394453005E-2"/>
                  <c:y val="-2.566158781074584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en-US" sz="1200" b="0" i="0" u="none" strike="noStrike" kern="1200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sv-S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CE1-4884-A11E-BE807BB9CE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 och avslut'!$B$3:$M$3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'F-hinder'!$AB$16:$AM$16</c:f>
              <c:numCache>
                <c:formatCode>General</c:formatCode>
                <c:ptCount val="12"/>
                <c:pt idx="0">
                  <c:v>2512</c:v>
                </c:pt>
                <c:pt idx="1">
                  <c:v>2506</c:v>
                </c:pt>
                <c:pt idx="2">
                  <c:v>2501</c:v>
                </c:pt>
                <c:pt idx="3">
                  <c:v>2397</c:v>
                </c:pt>
                <c:pt idx="4">
                  <c:v>2390</c:v>
                </c:pt>
                <c:pt idx="5">
                  <c:v>2399</c:v>
                </c:pt>
                <c:pt idx="6">
                  <c:v>2384</c:v>
                </c:pt>
                <c:pt idx="7">
                  <c:v>2333</c:v>
                </c:pt>
                <c:pt idx="8">
                  <c:v>2309</c:v>
                </c:pt>
                <c:pt idx="9">
                  <c:v>2306</c:v>
                </c:pt>
                <c:pt idx="10">
                  <c:v>2330</c:v>
                </c:pt>
                <c:pt idx="11">
                  <c:v>2371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ACE1-4884-A11E-BE807BB9CEBB}"/>
            </c:ext>
          </c:extLst>
        </c:ser>
        <c:ser>
          <c:idx val="0"/>
          <c:order val="3"/>
          <c:tx>
            <c:v>2024</c:v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F-ACE1-4884-A11E-BE807BB9CEBB}"/>
              </c:ext>
            </c:extLst>
          </c:dPt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0-ACE1-4884-A11E-BE807BB9CEBB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ACE1-4884-A11E-BE807BB9CEBB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rgbClr val="E35205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2-ACE1-4884-A11E-BE807BB9CEBB}"/>
              </c:ext>
            </c:extLst>
          </c:dPt>
          <c:dLbls>
            <c:dLbl>
              <c:idx val="4"/>
              <c:layout>
                <c:manualLayout>
                  <c:x val="-1.2326656394453005E-2"/>
                  <c:y val="-2.24538893344025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CE1-4884-A11E-BE807BB9CE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 och avslut'!$B$3:$M$3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'F-hinder'!$N$16:$Y$16</c:f>
              <c:numCache>
                <c:formatCode>General</c:formatCode>
                <c:ptCount val="12"/>
                <c:pt idx="0">
                  <c:v>2392</c:v>
                </c:pt>
                <c:pt idx="1">
                  <c:v>2359</c:v>
                </c:pt>
                <c:pt idx="2">
                  <c:v>2368</c:v>
                </c:pt>
                <c:pt idx="3">
                  <c:v>2330</c:v>
                </c:pt>
                <c:pt idx="4">
                  <c:v>2186</c:v>
                </c:pt>
                <c:pt idx="5">
                  <c:v>2206</c:v>
                </c:pt>
                <c:pt idx="6">
                  <c:v>2221</c:v>
                </c:pt>
                <c:pt idx="7">
                  <c:v>2263</c:v>
                </c:pt>
                <c:pt idx="8">
                  <c:v>2225</c:v>
                </c:pt>
                <c:pt idx="9">
                  <c:v>2176</c:v>
                </c:pt>
                <c:pt idx="10">
                  <c:v>2134</c:v>
                </c:pt>
                <c:pt idx="11">
                  <c:v>2154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ACE1-4884-A11E-BE807BB9CEBB}"/>
            </c:ext>
          </c:extLst>
        </c:ser>
        <c:ser>
          <c:idx val="7"/>
          <c:order val="4"/>
          <c:tx>
            <c:v>2025</c:v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4-ACE1-4884-A11E-BE807BB9CEBB}"/>
              </c:ext>
            </c:extLst>
          </c:dPt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ACE1-4884-A11E-BE807BB9CEBB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6-ACE1-4884-A11E-BE807BB9CEBB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chemeClr val="accent1">
                    <a:lumMod val="50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7-ACE1-4884-A11E-BE807BB9CEBB}"/>
              </c:ext>
            </c:extLst>
          </c:dPt>
          <c:dLbls>
            <c:dLbl>
              <c:idx val="4"/>
              <c:layout>
                <c:manualLayout>
                  <c:x val="-1.1393692047087605E-2"/>
                  <c:y val="1.92461908580593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ACE1-4884-A11E-BE807BB9CE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400" b="1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'F-hinder'!$B$16:$F$16</c:f>
              <c:numCache>
                <c:formatCode>General</c:formatCode>
                <c:ptCount val="5"/>
                <c:pt idx="0">
                  <c:v>2262</c:v>
                </c:pt>
                <c:pt idx="1">
                  <c:v>2264</c:v>
                </c:pt>
                <c:pt idx="2">
                  <c:v>2286</c:v>
                </c:pt>
                <c:pt idx="3">
                  <c:v>2255</c:v>
                </c:pt>
                <c:pt idx="4">
                  <c:v>2201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ACE1-4884-A11E-BE807BB9CE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80348479"/>
        <c:axId val="1380348959"/>
        <c:extLst>
          <c:ext xmlns:c15="http://schemas.microsoft.com/office/drawing/2012/chart" uri="{02D57815-91ED-43cb-92C2-25804820EDAC}">
            <c15:filteredLineSeries>
              <c15:ser>
                <c:idx val="4"/>
                <c:order val="5"/>
                <c:tx>
                  <c:strRef>
                    <c:extLst>
                      <c:ext uri="{02D57815-91ED-43cb-92C2-25804820EDAC}">
                        <c15:formulaRef>
                          <c15:sqref>'Utbet bi och avslut'!$A$9</c15:sqref>
                        </c15:formulaRef>
                      </c:ext>
                    </c:extLst>
                    <c:strCache>
                      <c:ptCount val="1"/>
                      <c:pt idx="0">
                        <c:v>2020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'Utbet bi och avslut'!$B$3:$M$3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maj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okt</c:v>
                      </c:pt>
                      <c:pt idx="10">
                        <c:v>nov 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'Utbet bi och avslut'!$B$9:$M$9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24059471</c:v>
                      </c:pt>
                      <c:pt idx="1">
                        <c:v>23439124</c:v>
                      </c:pt>
                      <c:pt idx="2">
                        <c:v>24333746</c:v>
                      </c:pt>
                      <c:pt idx="3">
                        <c:v>25151367</c:v>
                      </c:pt>
                      <c:pt idx="4">
                        <c:v>22669529</c:v>
                      </c:pt>
                      <c:pt idx="5">
                        <c:v>23996302</c:v>
                      </c:pt>
                      <c:pt idx="6">
                        <c:v>24350155</c:v>
                      </c:pt>
                      <c:pt idx="7">
                        <c:v>24289421</c:v>
                      </c:pt>
                      <c:pt idx="8">
                        <c:v>23950373</c:v>
                      </c:pt>
                      <c:pt idx="9">
                        <c:v>24161536</c:v>
                      </c:pt>
                      <c:pt idx="10">
                        <c:v>23480792</c:v>
                      </c:pt>
                      <c:pt idx="11">
                        <c:v>23835864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19-ACE1-4884-A11E-BE807BB9CEBB}"/>
                  </c:ext>
                </c:extLst>
              </c15:ser>
            </c15:filteredLineSeries>
            <c15:filteredLineSeries>
              <c15:ser>
                <c:idx val="5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 och avslut'!$A$10</c15:sqref>
                        </c15:formulaRef>
                      </c:ext>
                    </c:extLst>
                    <c:strCache>
                      <c:ptCount val="1"/>
                      <c:pt idx="0">
                        <c:v>2019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 och avslut'!$B$3:$M$3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maj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okt</c:v>
                      </c:pt>
                      <c:pt idx="10">
                        <c:v>nov 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 och avslut'!$B$10:$M$10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21446670</c:v>
                      </c:pt>
                      <c:pt idx="1">
                        <c:v>20903982</c:v>
                      </c:pt>
                      <c:pt idx="2">
                        <c:v>22372463</c:v>
                      </c:pt>
                      <c:pt idx="3">
                        <c:v>21511784</c:v>
                      </c:pt>
                      <c:pt idx="4">
                        <c:v>21595265</c:v>
                      </c:pt>
                      <c:pt idx="5">
                        <c:v>21351714</c:v>
                      </c:pt>
                      <c:pt idx="6">
                        <c:v>22758033</c:v>
                      </c:pt>
                      <c:pt idx="7">
                        <c:v>22345837</c:v>
                      </c:pt>
                      <c:pt idx="8">
                        <c:v>21909162</c:v>
                      </c:pt>
                      <c:pt idx="9">
                        <c:v>22905450</c:v>
                      </c:pt>
                      <c:pt idx="10">
                        <c:v>18656098</c:v>
                      </c:pt>
                      <c:pt idx="11">
                        <c:v>23156754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A-ACE1-4884-A11E-BE807BB9CEBB}"/>
                  </c:ext>
                </c:extLst>
              </c15:ser>
            </c15:filteredLineSeries>
            <c15:filteredLineSeries>
              <c15:ser>
                <c:idx val="6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 och avslut'!$A$11</c15:sqref>
                        </c15:formulaRef>
                      </c:ext>
                    </c:extLst>
                    <c:strCache>
                      <c:ptCount val="1"/>
                      <c:pt idx="0">
                        <c:v>2018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 och avslut'!$B$3:$M$3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</c:v>
                      </c:pt>
                      <c:pt idx="4">
                        <c:v>maj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</c:v>
                      </c:pt>
                      <c:pt idx="9">
                        <c:v>okt</c:v>
                      </c:pt>
                      <c:pt idx="10">
                        <c:v>nov 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'Utbet bi och avslut'!$B$11:$M$11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20220000</c:v>
                      </c:pt>
                      <c:pt idx="1">
                        <c:v>20615000</c:v>
                      </c:pt>
                      <c:pt idx="2">
                        <c:v>20630000</c:v>
                      </c:pt>
                      <c:pt idx="3">
                        <c:v>19933000</c:v>
                      </c:pt>
                      <c:pt idx="4">
                        <c:v>20579000</c:v>
                      </c:pt>
                      <c:pt idx="5">
                        <c:v>19955000</c:v>
                      </c:pt>
                      <c:pt idx="6">
                        <c:v>20481000</c:v>
                      </c:pt>
                      <c:pt idx="7">
                        <c:v>19654000</c:v>
                      </c:pt>
                      <c:pt idx="8">
                        <c:v>19299000</c:v>
                      </c:pt>
                      <c:pt idx="9">
                        <c:v>20543000</c:v>
                      </c:pt>
                      <c:pt idx="10">
                        <c:v>20678000</c:v>
                      </c:pt>
                      <c:pt idx="11">
                        <c:v>20608000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B-ACE1-4884-A11E-BE807BB9CEBB}"/>
                  </c:ext>
                </c:extLst>
              </c15:ser>
            </c15:filteredLineSeries>
          </c:ext>
        </c:extLst>
      </c:lineChart>
      <c:catAx>
        <c:axId val="1380348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380348959"/>
        <c:crosses val="autoZero"/>
        <c:auto val="1"/>
        <c:lblAlgn val="ctr"/>
        <c:lblOffset val="100"/>
        <c:noMultiLvlLbl val="0"/>
      </c:catAx>
      <c:valAx>
        <c:axId val="13803489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1DFF2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3803484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algn="ctr">
        <a:defRPr lang="en-US" sz="1200" b="0" i="0" u="none" strike="noStrike" kern="1200" baseline="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pPr>
      <a:endParaRPr lang="sv-SE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v>Biståndsmottagare</c:v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circle"/>
              <c:size val="5"/>
              <c:spPr>
                <a:solidFill>
                  <a:srgbClr val="E35205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8A7D-439B-8A63-FF182A45B9C7}"/>
              </c:ext>
            </c:extLst>
          </c:dPt>
          <c:dPt>
            <c:idx val="52"/>
            <c:marker>
              <c:symbol val="circle"/>
              <c:size val="5"/>
              <c:spPr>
                <a:solidFill>
                  <a:srgbClr val="E35205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8A7D-439B-8A63-FF182A45B9C7}"/>
              </c:ext>
            </c:extLst>
          </c:dPt>
          <c:dLbls>
            <c:dLbl>
              <c:idx val="0"/>
              <c:layout>
                <c:manualLayout>
                  <c:x val="-2.8158690932743653E-2"/>
                  <c:y val="-3.681428503924504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v-S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A7D-439B-8A63-FF182A45B9C7}"/>
                </c:ext>
              </c:extLst>
            </c:dLbl>
            <c:dLbl>
              <c:idx val="52"/>
              <c:layout>
                <c:manualLayout>
                  <c:x val="0"/>
                  <c:y val="-3.699931658086499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v-S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A7D-439B-8A63-FF182A45B9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('Hushållstyp '!$AX$38:$BU$38,'Hushållstyp '!$B$32:$AD$32)</c:f>
              <c:numCache>
                <c:formatCode>mmm\-yy</c:formatCode>
                <c:ptCount val="53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  <c:pt idx="40">
                  <c:v>45413</c:v>
                </c:pt>
                <c:pt idx="41">
                  <c:v>45444</c:v>
                </c:pt>
                <c:pt idx="42">
                  <c:v>45474</c:v>
                </c:pt>
                <c:pt idx="43">
                  <c:v>45505</c:v>
                </c:pt>
                <c:pt idx="44">
                  <c:v>45536</c:v>
                </c:pt>
                <c:pt idx="45">
                  <c:v>45566</c:v>
                </c:pt>
                <c:pt idx="46">
                  <c:v>45597</c:v>
                </c:pt>
                <c:pt idx="47">
                  <c:v>45627</c:v>
                </c:pt>
                <c:pt idx="48">
                  <c:v>45658</c:v>
                </c:pt>
                <c:pt idx="49">
                  <c:v>45689</c:v>
                </c:pt>
                <c:pt idx="50">
                  <c:v>45717</c:v>
                </c:pt>
                <c:pt idx="51">
                  <c:v>45748</c:v>
                </c:pt>
                <c:pt idx="52">
                  <c:v>45778</c:v>
                </c:pt>
              </c:numCache>
            </c:numRef>
          </c:cat>
          <c:val>
            <c:numRef>
              <c:f>('Hushållstyp '!$AX$39:$BU$39,'Hushållstyp '!$B$33:$AD$33)</c:f>
              <c:numCache>
                <c:formatCode>General</c:formatCode>
                <c:ptCount val="53"/>
                <c:pt idx="0">
                  <c:v>3295</c:v>
                </c:pt>
                <c:pt idx="1">
                  <c:v>3205</c:v>
                </c:pt>
                <c:pt idx="2">
                  <c:v>3314</c:v>
                </c:pt>
                <c:pt idx="3">
                  <c:v>3275</c:v>
                </c:pt>
                <c:pt idx="4">
                  <c:v>3116</c:v>
                </c:pt>
                <c:pt idx="5">
                  <c:v>3139</c:v>
                </c:pt>
                <c:pt idx="6">
                  <c:v>3048</c:v>
                </c:pt>
                <c:pt idx="7">
                  <c:v>3024</c:v>
                </c:pt>
                <c:pt idx="8">
                  <c:v>3000</c:v>
                </c:pt>
                <c:pt idx="9">
                  <c:v>2929</c:v>
                </c:pt>
                <c:pt idx="10">
                  <c:v>2925</c:v>
                </c:pt>
                <c:pt idx="11">
                  <c:v>2886</c:v>
                </c:pt>
                <c:pt idx="12">
                  <c:v>2916</c:v>
                </c:pt>
                <c:pt idx="13">
                  <c:v>2841</c:v>
                </c:pt>
                <c:pt idx="14">
                  <c:v>2896</c:v>
                </c:pt>
                <c:pt idx="15">
                  <c:v>2881</c:v>
                </c:pt>
                <c:pt idx="16" formatCode="0">
                  <c:v>2722</c:v>
                </c:pt>
                <c:pt idx="17" formatCode="0">
                  <c:v>2736</c:v>
                </c:pt>
                <c:pt idx="18">
                  <c:v>2640</c:v>
                </c:pt>
                <c:pt idx="19" formatCode="0">
                  <c:v>2634</c:v>
                </c:pt>
                <c:pt idx="20">
                  <c:v>2560</c:v>
                </c:pt>
                <c:pt idx="21" formatCode="0">
                  <c:v>2513</c:v>
                </c:pt>
                <c:pt idx="22" formatCode="0">
                  <c:v>2474</c:v>
                </c:pt>
                <c:pt idx="23">
                  <c:v>2491</c:v>
                </c:pt>
                <c:pt idx="24" formatCode="0">
                  <c:v>2512</c:v>
                </c:pt>
                <c:pt idx="25" formatCode="0">
                  <c:v>2506</c:v>
                </c:pt>
                <c:pt idx="26">
                  <c:v>2501</c:v>
                </c:pt>
                <c:pt idx="27">
                  <c:v>2397</c:v>
                </c:pt>
                <c:pt idx="28">
                  <c:v>2390</c:v>
                </c:pt>
                <c:pt idx="29">
                  <c:v>2399</c:v>
                </c:pt>
                <c:pt idx="30">
                  <c:v>2384</c:v>
                </c:pt>
                <c:pt idx="31">
                  <c:v>2333</c:v>
                </c:pt>
                <c:pt idx="32">
                  <c:v>2309</c:v>
                </c:pt>
                <c:pt idx="33">
                  <c:v>2306</c:v>
                </c:pt>
                <c:pt idx="34">
                  <c:v>2330</c:v>
                </c:pt>
                <c:pt idx="35">
                  <c:v>2371</c:v>
                </c:pt>
                <c:pt idx="36">
                  <c:v>2392</c:v>
                </c:pt>
                <c:pt idx="37">
                  <c:v>2359</c:v>
                </c:pt>
                <c:pt idx="38">
                  <c:v>2368</c:v>
                </c:pt>
                <c:pt idx="39">
                  <c:v>2330</c:v>
                </c:pt>
                <c:pt idx="40">
                  <c:v>2186</c:v>
                </c:pt>
                <c:pt idx="41">
                  <c:v>2206</c:v>
                </c:pt>
                <c:pt idx="42">
                  <c:v>2221</c:v>
                </c:pt>
                <c:pt idx="43">
                  <c:v>2263</c:v>
                </c:pt>
                <c:pt idx="44">
                  <c:v>2225</c:v>
                </c:pt>
                <c:pt idx="45">
                  <c:v>2176</c:v>
                </c:pt>
                <c:pt idx="46">
                  <c:v>2134</c:v>
                </c:pt>
                <c:pt idx="47">
                  <c:v>2154</c:v>
                </c:pt>
                <c:pt idx="48">
                  <c:v>2262</c:v>
                </c:pt>
                <c:pt idx="49">
                  <c:v>2264</c:v>
                </c:pt>
                <c:pt idx="50">
                  <c:v>2286</c:v>
                </c:pt>
                <c:pt idx="51">
                  <c:v>2255</c:v>
                </c:pt>
                <c:pt idx="52">
                  <c:v>2201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7D-439B-8A63-FF182A45B9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580607"/>
        <c:axId val="404597407"/>
      </c:lineChart>
      <c:dateAx>
        <c:axId val="404580607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04597407"/>
        <c:crosses val="autoZero"/>
        <c:auto val="1"/>
        <c:lblOffset val="100"/>
        <c:baseTimeUnit val="months"/>
      </c:dateAx>
      <c:valAx>
        <c:axId val="4045974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04580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9968493031806273E-2"/>
          <c:y val="3.6606154151977037E-2"/>
          <c:w val="0.9150366223491081"/>
          <c:h val="0.87826168300796892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7A-4BF9-8B34-64847CA01ED7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7A-4BF9-8B34-64847CA01ED7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F17A-4BF9-8B34-64847CA01ED7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rgbClr val="00206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F17A-4BF9-8B34-64847CA01ED7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28575" cap="rnd">
                <a:solidFill>
                  <a:srgbClr val="00206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F17A-4BF9-8B34-64847CA01ED7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28575" cap="rnd">
                <a:solidFill>
                  <a:srgbClr val="00206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F17A-4BF9-8B34-64847CA01ED7}"/>
              </c:ext>
            </c:extLst>
          </c:dPt>
          <c:dLbls>
            <c:dLbl>
              <c:idx val="0"/>
              <c:layout>
                <c:manualLayout>
                  <c:x val="-3.3460615406584682E-2"/>
                  <c:y val="-2.91709339206567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17A-4BF9-8B34-64847CA01ED7}"/>
                </c:ext>
              </c:extLst>
            </c:dLbl>
            <c:dLbl>
              <c:idx val="1"/>
              <c:layout>
                <c:manualLayout>
                  <c:x val="-1.3384246162633872E-2"/>
                  <c:y val="-2.91709339206567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17A-4BF9-8B34-64847CA01ED7}"/>
                </c:ext>
              </c:extLst>
            </c:dLbl>
            <c:dLbl>
              <c:idx val="2"/>
              <c:layout>
                <c:manualLayout>
                  <c:x val="-6.6921230813170585E-3"/>
                  <c:y val="-2.55245671805747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17A-4BF9-8B34-64847CA01ED7}"/>
                </c:ext>
              </c:extLst>
            </c:dLbl>
            <c:dLbl>
              <c:idx val="3"/>
              <c:layout>
                <c:manualLayout>
                  <c:x val="-1.3384246162633872E-2"/>
                  <c:y val="-2.91709339206567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17A-4BF9-8B34-64847CA01ED7}"/>
                </c:ext>
              </c:extLst>
            </c:dLbl>
            <c:dLbl>
              <c:idx val="4"/>
              <c:layout>
                <c:manualLayout>
                  <c:x val="-1.1711215392304639E-2"/>
                  <c:y val="-3.64636674008209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17A-4BF9-8B34-64847CA01ED7}"/>
                </c:ext>
              </c:extLst>
            </c:dLbl>
            <c:dLbl>
              <c:idx val="5"/>
              <c:layout>
                <c:manualLayout>
                  <c:x val="-2.5095461554938542E-2"/>
                  <c:y val="-2.91709339206567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17A-4BF9-8B34-64847CA01E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0" i="0" u="none" strike="noStrike" kern="1200" baseline="0">
                    <a:solidFill>
                      <a:srgbClr val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Mål!$I$5:$I$10</c:f>
              <c:numCache>
                <c:formatCode>General</c:formatCode>
                <c:ptCount val="6"/>
                <c:pt idx="0">
                  <c:v>2026</c:v>
                </c:pt>
                <c:pt idx="1">
                  <c:v>2025</c:v>
                </c:pt>
                <c:pt idx="2">
                  <c:v>2024</c:v>
                </c:pt>
                <c:pt idx="3">
                  <c:v>2023</c:v>
                </c:pt>
                <c:pt idx="4">
                  <c:v>2022</c:v>
                </c:pt>
                <c:pt idx="5">
                  <c:v>2021</c:v>
                </c:pt>
              </c:numCache>
              <c:extLst/>
            </c:numRef>
          </c:cat>
          <c:val>
            <c:numRef>
              <c:f>Mål!$J$5:$J$10</c:f>
              <c:numCache>
                <c:formatCode>#,##0</c:formatCode>
                <c:ptCount val="6"/>
                <c:pt idx="0">
                  <c:v>3481.712</c:v>
                </c:pt>
                <c:pt idx="1">
                  <c:v>3551.223</c:v>
                </c:pt>
                <c:pt idx="2">
                  <c:v>3782</c:v>
                </c:pt>
                <c:pt idx="3">
                  <c:v>3980</c:v>
                </c:pt>
                <c:pt idx="4">
                  <c:v>4345</c:v>
                </c:pt>
                <c:pt idx="5">
                  <c:v>4970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C-F17A-4BF9-8B34-64847CA01E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886911"/>
        <c:axId val="50530464"/>
      </c:lineChart>
      <c:catAx>
        <c:axId val="50886911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50530464"/>
        <c:crosses val="autoZero"/>
        <c:auto val="1"/>
        <c:lblAlgn val="ctr"/>
        <c:lblOffset val="100"/>
        <c:noMultiLvlLbl val="0"/>
      </c:catAx>
      <c:valAx>
        <c:axId val="50530464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high"/>
        <c:spPr>
          <a:noFill/>
          <a:ln>
            <a:solidFill>
              <a:srgbClr val="D1DFF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508869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algn="ctr">
        <a:defRPr lang="en-US" sz="1200" b="0" i="0" u="none" strike="noStrike" kern="1200" baseline="0">
          <a:solidFill>
            <a:srgbClr val="000000"/>
          </a:solidFill>
          <a:latin typeface="Aptos" panose="020B0004020202020204" pitchFamily="34" charset="0"/>
          <a:ea typeface="+mn-ea"/>
          <a:cs typeface="+mn-cs"/>
        </a:defRPr>
      </a:pPr>
      <a:endParaRPr lang="sv-SE"/>
    </a:p>
  </c:txPr>
  <c:externalData r:id="rId4">
    <c:autoUpdate val="0"/>
  </c:externalData>
  <c:userShapes r:id="rId5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6670808194978068E-2"/>
          <c:y val="6.8330145473033357E-2"/>
          <c:w val="0.90041849334523749"/>
          <c:h val="0.66220033088144847"/>
        </c:manualLayout>
      </c:layout>
      <c:barChart>
        <c:barDir val="col"/>
        <c:grouping val="clustered"/>
        <c:varyColors val="0"/>
        <c:ser>
          <c:idx val="0"/>
          <c:order val="0"/>
          <c:tx>
            <c:v>2023</c:v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9.2745799646799174E-3"/>
                  <c:y val="9.565363442386008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A6F-48F5-A87F-0D575807B7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 och avslut'!$B$57:$M$57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'Utbet bi och avslut'!$B$62:$M$62</c:f>
              <c:numCache>
                <c:formatCode>General</c:formatCode>
                <c:ptCount val="12"/>
                <c:pt idx="0">
                  <c:v>246</c:v>
                </c:pt>
                <c:pt idx="1">
                  <c:v>224</c:v>
                </c:pt>
                <c:pt idx="2">
                  <c:v>224</c:v>
                </c:pt>
                <c:pt idx="3">
                  <c:v>146</c:v>
                </c:pt>
                <c:pt idx="4">
                  <c:v>199</c:v>
                </c:pt>
                <c:pt idx="5">
                  <c:v>207</c:v>
                </c:pt>
                <c:pt idx="6" formatCode="0">
                  <c:v>191</c:v>
                </c:pt>
                <c:pt idx="7" formatCode="0">
                  <c:v>291</c:v>
                </c:pt>
                <c:pt idx="8">
                  <c:v>224</c:v>
                </c:pt>
                <c:pt idx="9" formatCode="0">
                  <c:v>202</c:v>
                </c:pt>
                <c:pt idx="10">
                  <c:v>224</c:v>
                </c:pt>
                <c:pt idx="11" formatCode="0">
                  <c:v>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6F-48F5-A87F-0D575807B757}"/>
            </c:ext>
          </c:extLst>
        </c:ser>
        <c:ser>
          <c:idx val="1"/>
          <c:order val="1"/>
          <c:tx>
            <c:v>2024</c:v>
          </c:tx>
          <c:spPr>
            <a:solidFill>
              <a:srgbClr val="E35205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0"/>
                  <c:y val="9.565363442386008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A6F-48F5-A87F-0D575807B7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'Utbet bi och avslut'!$B$52:$M$52</c:f>
              <c:numCache>
                <c:formatCode>General</c:formatCode>
                <c:ptCount val="12"/>
                <c:pt idx="0">
                  <c:v>254</c:v>
                </c:pt>
                <c:pt idx="1">
                  <c:v>192</c:v>
                </c:pt>
                <c:pt idx="2">
                  <c:v>171</c:v>
                </c:pt>
                <c:pt idx="3">
                  <c:v>212</c:v>
                </c:pt>
                <c:pt idx="4">
                  <c:v>263</c:v>
                </c:pt>
                <c:pt idx="5">
                  <c:v>222</c:v>
                </c:pt>
                <c:pt idx="6">
                  <c:v>269</c:v>
                </c:pt>
                <c:pt idx="7">
                  <c:v>277</c:v>
                </c:pt>
                <c:pt idx="8">
                  <c:v>252</c:v>
                </c:pt>
                <c:pt idx="9">
                  <c:v>213</c:v>
                </c:pt>
                <c:pt idx="10">
                  <c:v>220</c:v>
                </c:pt>
                <c:pt idx="11" formatCode="#,##0">
                  <c:v>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6F-48F5-A87F-0D575807B757}"/>
            </c:ext>
          </c:extLst>
        </c:ser>
        <c:ser>
          <c:idx val="2"/>
          <c:order val="2"/>
          <c:tx>
            <c:v>2025</c:v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1.1593224955849895E-2"/>
                  <c:y val="3.188454480795307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en-US" sz="1200" b="1" i="0" u="none" strike="noStrike" kern="1200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sv-S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A6F-48F5-A87F-0D575807B7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'Utbet bi och avslut'!$B$42:$F$42</c:f>
              <c:numCache>
                <c:formatCode>General</c:formatCode>
                <c:ptCount val="5"/>
                <c:pt idx="0">
                  <c:v>268</c:v>
                </c:pt>
                <c:pt idx="1">
                  <c:v>216</c:v>
                </c:pt>
                <c:pt idx="2">
                  <c:v>237</c:v>
                </c:pt>
                <c:pt idx="3">
                  <c:v>229</c:v>
                </c:pt>
                <c:pt idx="4">
                  <c:v>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6F-48F5-A87F-0D575807B75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41525920"/>
        <c:axId val="741532640"/>
      </c:barChart>
      <c:catAx>
        <c:axId val="74152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741532640"/>
        <c:crosses val="autoZero"/>
        <c:auto val="1"/>
        <c:lblAlgn val="ctr"/>
        <c:lblOffset val="100"/>
        <c:noMultiLvlLbl val="0"/>
      </c:catAx>
      <c:valAx>
        <c:axId val="74153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EEF5FB">
                  <a:lumMod val="90000"/>
                </a:srgb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74152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EEF5FB"/>
      </a:solidFill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ptos" panose="020B0004020202020204" pitchFamily="34" charset="0"/>
          <a:ea typeface="+mn-ea"/>
          <a:cs typeface="+mn-cs"/>
        </a:defRPr>
      </a:pPr>
      <a:endParaRPr lang="sv-SE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463627041691118"/>
          <c:y val="4.4046676358077949E-2"/>
          <c:w val="0.85618850909819955"/>
          <c:h val="0.7671565275482024"/>
        </c:manualLayout>
      </c:layout>
      <c:barChart>
        <c:barDir val="col"/>
        <c:grouping val="clustered"/>
        <c:varyColors val="0"/>
        <c:ser>
          <c:idx val="2"/>
          <c:order val="0"/>
          <c:tx>
            <c:v>2023</c:v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8.3333333333333332E-3"/>
                  <c:y val="0.27809965237543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70C-45E9-BC3C-34CC587CD453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'Utbet bi och avslut'!$O$62</c:f>
              <c:numCache>
                <c:formatCode>General</c:formatCode>
                <c:ptCount val="1"/>
                <c:pt idx="0">
                  <c:v>1039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0C-45E9-BC3C-34CC587CD453}"/>
            </c:ext>
          </c:extLst>
        </c:ser>
        <c:ser>
          <c:idx val="1"/>
          <c:order val="1"/>
          <c:tx>
            <c:v>2024</c:v>
          </c:tx>
          <c:spPr>
            <a:solidFill>
              <a:srgbClr val="E3520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0185067526415994E-16"/>
                  <c:y val="0.27809965237543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70C-45E9-BC3C-34CC587CD453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'Utbet bi och avslut'!$O$52</c:f>
              <c:numCache>
                <c:formatCode>0</c:formatCode>
                <c:ptCount val="1"/>
                <c:pt idx="0">
                  <c:v>1092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0C-45E9-BC3C-34CC587CD453}"/>
            </c:ext>
          </c:extLst>
        </c:ser>
        <c:ser>
          <c:idx val="0"/>
          <c:order val="2"/>
          <c:tx>
            <c:v>2025</c:v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7777777777777779E-3"/>
                  <c:y val="0.282734646581691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70C-45E9-BC3C-34CC587CD453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'Utbet bi och avslut'!$O$42</c:f>
              <c:numCache>
                <c:formatCode>#,##0</c:formatCode>
                <c:ptCount val="1"/>
                <c:pt idx="0">
                  <c:v>1170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70C-45E9-BC3C-34CC587CD4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66924528"/>
        <c:axId val="1466925488"/>
      </c:barChart>
      <c:catAx>
        <c:axId val="14669245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66925488"/>
        <c:crosses val="autoZero"/>
        <c:auto val="1"/>
        <c:lblAlgn val="ctr"/>
        <c:lblOffset val="100"/>
        <c:noMultiLvlLbl val="0"/>
      </c:catAx>
      <c:valAx>
        <c:axId val="146692548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rgbClr val="D1DFF2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46692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ysClr val="windowText" lastClr="000000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889591594508349E-2"/>
          <c:y val="4.2746582706650903E-2"/>
          <c:w val="0.88454029044855731"/>
          <c:h val="0.70349011386107663"/>
        </c:manualLayout>
      </c:layout>
      <c:barChart>
        <c:barDir val="col"/>
        <c:grouping val="clustered"/>
        <c:varyColors val="0"/>
        <c:ser>
          <c:idx val="0"/>
          <c:order val="0"/>
          <c:tx>
            <c:v>2023</c:v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7.244670983552549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27C-4C93-8152-E45E1648E5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'Utbet bi och avslut'!$B$57:$M$57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'Utbet bi och avslut'!$B$64:$M$64</c:f>
              <c:numCache>
                <c:formatCode>General</c:formatCode>
                <c:ptCount val="12"/>
                <c:pt idx="0">
                  <c:v>70</c:v>
                </c:pt>
                <c:pt idx="1">
                  <c:v>58</c:v>
                </c:pt>
                <c:pt idx="2">
                  <c:v>52</c:v>
                </c:pt>
                <c:pt idx="3">
                  <c:v>36</c:v>
                </c:pt>
                <c:pt idx="4">
                  <c:v>48</c:v>
                </c:pt>
                <c:pt idx="5">
                  <c:v>66</c:v>
                </c:pt>
                <c:pt idx="6">
                  <c:v>54</c:v>
                </c:pt>
                <c:pt idx="7">
                  <c:v>76</c:v>
                </c:pt>
                <c:pt idx="8">
                  <c:v>86</c:v>
                </c:pt>
                <c:pt idx="9">
                  <c:v>41</c:v>
                </c:pt>
                <c:pt idx="10">
                  <c:v>63</c:v>
                </c:pt>
                <c:pt idx="11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7C-4C93-8152-E45E1648E5D6}"/>
            </c:ext>
          </c:extLst>
        </c:ser>
        <c:ser>
          <c:idx val="1"/>
          <c:order val="1"/>
          <c:tx>
            <c:v>2024</c:v>
          </c:tx>
          <c:spPr>
            <a:solidFill>
              <a:srgbClr val="E35205"/>
            </a:solidFill>
            <a:ln>
              <a:noFill/>
            </a:ln>
            <a:effectLst/>
          </c:spPr>
          <c:invertIfNegative val="0"/>
          <c:dLbls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27C-4C93-8152-E45E1648E5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'Utbet bi och avslut'!$B$54:$M$54</c:f>
              <c:numCache>
                <c:formatCode>General</c:formatCode>
                <c:ptCount val="12"/>
                <c:pt idx="0">
                  <c:v>61</c:v>
                </c:pt>
                <c:pt idx="1">
                  <c:v>50</c:v>
                </c:pt>
                <c:pt idx="2">
                  <c:v>53</c:v>
                </c:pt>
                <c:pt idx="3">
                  <c:v>56</c:v>
                </c:pt>
                <c:pt idx="4">
                  <c:v>82</c:v>
                </c:pt>
                <c:pt idx="5">
                  <c:v>66</c:v>
                </c:pt>
                <c:pt idx="6">
                  <c:v>79</c:v>
                </c:pt>
                <c:pt idx="7">
                  <c:v>92</c:v>
                </c:pt>
                <c:pt idx="8">
                  <c:v>71</c:v>
                </c:pt>
                <c:pt idx="9">
                  <c:v>56</c:v>
                </c:pt>
                <c:pt idx="10">
                  <c:v>60</c:v>
                </c:pt>
                <c:pt idx="11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7C-4C93-8152-E45E1648E5D6}"/>
            </c:ext>
          </c:extLst>
        </c:ser>
        <c:ser>
          <c:idx val="2"/>
          <c:order val="2"/>
          <c:tx>
            <c:v>2025</c:v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1.2074451639254176E-2"/>
                  <c:y val="1.04048809542340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7C-4C93-8152-E45E1648E5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en-US" sz="1200" b="1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'Utbet bi och avslut'!$B$44:$F$44</c:f>
              <c:numCache>
                <c:formatCode>General</c:formatCode>
                <c:ptCount val="5"/>
                <c:pt idx="0">
                  <c:v>75</c:v>
                </c:pt>
                <c:pt idx="1">
                  <c:v>51</c:v>
                </c:pt>
                <c:pt idx="2">
                  <c:v>50</c:v>
                </c:pt>
                <c:pt idx="3">
                  <c:v>47</c:v>
                </c:pt>
                <c:pt idx="4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7C-4C93-8152-E45E1648E5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5539232"/>
        <c:axId val="1575542592"/>
      </c:barChart>
      <c:catAx>
        <c:axId val="157553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575542592"/>
        <c:crosses val="autoZero"/>
        <c:auto val="1"/>
        <c:lblAlgn val="ctr"/>
        <c:lblOffset val="100"/>
        <c:noMultiLvlLbl val="0"/>
      </c:catAx>
      <c:valAx>
        <c:axId val="157554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1DFF2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57553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rgbClr val="000000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8414363103355218E-2"/>
          <c:y val="5.1101612965360713E-2"/>
          <c:w val="0.87217754990428165"/>
          <c:h val="0.74644684683978801"/>
        </c:manualLayout>
      </c:layout>
      <c:barChart>
        <c:barDir val="col"/>
        <c:grouping val="clustered"/>
        <c:varyColors val="0"/>
        <c:ser>
          <c:idx val="0"/>
          <c:order val="0"/>
          <c:tx>
            <c:v>2023</c:v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('Utbet bi och avslut'!$G$56,'Utbet bi och avslut'!$B$46:$I$46,'Utbet bi och avslut'!$B$36:$I$36)</c:f>
              <c:numCache>
                <c:formatCode>General</c:formatCode>
                <c:ptCount val="17"/>
                <c:pt idx="0">
                  <c:v>2023</c:v>
                </c:pt>
                <c:pt idx="1">
                  <c:v>2024</c:v>
                </c:pt>
                <c:pt idx="9">
                  <c:v>2025</c:v>
                </c:pt>
              </c:numCache>
            </c:numRef>
          </c:cat>
          <c:val>
            <c:numRef>
              <c:f>'Utbet bi och avslut'!$O$64</c:f>
              <c:numCache>
                <c:formatCode>General</c:formatCode>
                <c:ptCount val="1"/>
                <c:pt idx="0">
                  <c:v>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F6-4FC2-91E2-4CE8805679A8}"/>
            </c:ext>
          </c:extLst>
        </c:ser>
        <c:ser>
          <c:idx val="1"/>
          <c:order val="1"/>
          <c:tx>
            <c:v>2024</c:v>
          </c:tx>
          <c:spPr>
            <a:solidFill>
              <a:srgbClr val="E3520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('Utbet bi och avslut'!$G$56,'Utbet bi och avslut'!$B$46:$I$46,'Utbet bi och avslut'!$B$36:$I$36)</c:f>
              <c:numCache>
                <c:formatCode>General</c:formatCode>
                <c:ptCount val="17"/>
                <c:pt idx="0">
                  <c:v>2023</c:v>
                </c:pt>
                <c:pt idx="1">
                  <c:v>2024</c:v>
                </c:pt>
                <c:pt idx="9">
                  <c:v>2025</c:v>
                </c:pt>
              </c:numCache>
            </c:numRef>
          </c:cat>
          <c:val>
            <c:numRef>
              <c:f>'Utbet bi och avslut'!$O$54</c:f>
              <c:numCache>
                <c:formatCode>0</c:formatCode>
                <c:ptCount val="1"/>
                <c:pt idx="0">
                  <c:v>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F6-4FC2-91E2-4CE8805679A8}"/>
            </c:ext>
          </c:extLst>
        </c:ser>
        <c:ser>
          <c:idx val="2"/>
          <c:order val="2"/>
          <c:tx>
            <c:v>2025</c:v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('Utbet bi och avslut'!$G$56,'Utbet bi och avslut'!$B$46:$I$46,'Utbet bi och avslut'!$B$36:$I$36)</c:f>
              <c:numCache>
                <c:formatCode>General</c:formatCode>
                <c:ptCount val="17"/>
                <c:pt idx="0">
                  <c:v>2023</c:v>
                </c:pt>
                <c:pt idx="1">
                  <c:v>2024</c:v>
                </c:pt>
                <c:pt idx="9">
                  <c:v>2025</c:v>
                </c:pt>
              </c:numCache>
            </c:numRef>
          </c:cat>
          <c:val>
            <c:numRef>
              <c:f>'Utbet bi och avslut'!$O$44</c:f>
              <c:numCache>
                <c:formatCode>#,##0</c:formatCode>
                <c:ptCount val="1"/>
                <c:pt idx="0">
                  <c:v>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F6-4FC2-91E2-4CE8805679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5522432"/>
        <c:axId val="1575534432"/>
      </c:barChart>
      <c:catAx>
        <c:axId val="15755224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75534432"/>
        <c:crosses val="autoZero"/>
        <c:auto val="1"/>
        <c:lblAlgn val="ctr"/>
        <c:lblOffset val="100"/>
        <c:noMultiLvlLbl val="0"/>
      </c:catAx>
      <c:valAx>
        <c:axId val="157553443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rgbClr val="D1DFF2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575522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ysClr val="windowText" lastClr="000000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algn="ctr">
        <a:defRPr lang="en-US" sz="1200" b="0" i="0" u="none" strike="noStrike" kern="1200" baseline="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pPr>
      <a:endParaRPr lang="sv-S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0.60025</cdr:x>
      <cdr:y>0.43189</cdr:y>
    </cdr:from>
    <cdr:to>
      <cdr:x>0.91355</cdr:x>
      <cdr:y>0.43189</cdr:y>
    </cdr:to>
    <cdr:cxnSp macro="">
      <cdr:nvCxnSpPr>
        <cdr:cNvPr id="3" name="Rak pilkoppling 2">
          <a:extLst xmlns:a="http://schemas.openxmlformats.org/drawingml/2006/main">
            <a:ext uri="{FF2B5EF4-FFF2-40B4-BE49-F238E27FC236}">
              <a16:creationId xmlns:a16="http://schemas.microsoft.com/office/drawing/2014/main" id="{5DEB69D8-F40B-8982-77B5-F2E25E944395}"/>
            </a:ext>
          </a:extLst>
        </cdr:cNvPr>
        <cdr:cNvCxnSpPr/>
      </cdr:nvCxnSpPr>
      <cdr:spPr>
        <a:xfrm xmlns:a="http://schemas.openxmlformats.org/drawingml/2006/main">
          <a:off x="5083828" y="1846730"/>
          <a:ext cx="2653553" cy="0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rgbClr val="C00000"/>
          </a:solidFill>
          <a:headEnd type="triangle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0.7322</cdr:x>
      <cdr:y>0.42313</cdr:y>
    </cdr:from>
    <cdr:to>
      <cdr:x>0.88392</cdr:x>
      <cdr:y>0.5</cdr:y>
    </cdr:to>
    <cdr:sp macro="" textlink="">
      <cdr:nvSpPr>
        <cdr:cNvPr id="4" name="textruta 3">
          <a:extLst xmlns:a="http://schemas.openxmlformats.org/drawingml/2006/main">
            <a:ext uri="{FF2B5EF4-FFF2-40B4-BE49-F238E27FC236}">
              <a16:creationId xmlns:a16="http://schemas.microsoft.com/office/drawing/2014/main" id="{CBC254C0-09EC-B5BE-0F87-05138B572157}"/>
            </a:ext>
          </a:extLst>
        </cdr:cNvPr>
        <cdr:cNvSpPr txBox="1"/>
      </cdr:nvSpPr>
      <cdr:spPr>
        <a:xfrm xmlns:a="http://schemas.openxmlformats.org/drawingml/2006/main">
          <a:off x="6201428" y="1809281"/>
          <a:ext cx="1284941" cy="3287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1100" dirty="0"/>
            <a:t>-300</a:t>
          </a:r>
        </a:p>
      </cdr:txBody>
    </cdr:sp>
  </cdr:relSizeAnchor>
  <cdr:relSizeAnchor xmlns:cdr="http://schemas.openxmlformats.org/drawingml/2006/chartDrawing">
    <cdr:from>
      <cdr:x>0.13805</cdr:x>
      <cdr:y>0.38367</cdr:y>
    </cdr:from>
    <cdr:to>
      <cdr:x>0.59778</cdr:x>
      <cdr:y>0.38367</cdr:y>
    </cdr:to>
    <cdr:cxnSp macro="">
      <cdr:nvCxnSpPr>
        <cdr:cNvPr id="5" name="Rak pilkoppling 4">
          <a:extLst xmlns:a="http://schemas.openxmlformats.org/drawingml/2006/main">
            <a:ext uri="{FF2B5EF4-FFF2-40B4-BE49-F238E27FC236}">
              <a16:creationId xmlns:a16="http://schemas.microsoft.com/office/drawing/2014/main" id="{2AAC3A90-D248-72D6-3509-7B48C30510E9}"/>
            </a:ext>
          </a:extLst>
        </cdr:cNvPr>
        <cdr:cNvCxnSpPr/>
      </cdr:nvCxnSpPr>
      <cdr:spPr>
        <a:xfrm xmlns:a="http://schemas.openxmlformats.org/drawingml/2006/main">
          <a:off x="1169240" y="1640542"/>
          <a:ext cx="3893671" cy="0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rgbClr val="002060"/>
          </a:solidFill>
          <a:headEnd type="triangle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0.33034</cdr:x>
      <cdr:y>0.38541</cdr:y>
    </cdr:from>
    <cdr:to>
      <cdr:x>0.48205</cdr:x>
      <cdr:y>0.46228</cdr:y>
    </cdr:to>
    <cdr:sp macro="" textlink="">
      <cdr:nvSpPr>
        <cdr:cNvPr id="7" name="textruta 1">
          <a:extLst xmlns:a="http://schemas.openxmlformats.org/drawingml/2006/main">
            <a:ext uri="{FF2B5EF4-FFF2-40B4-BE49-F238E27FC236}">
              <a16:creationId xmlns:a16="http://schemas.microsoft.com/office/drawing/2014/main" id="{AC675C6E-CAE8-7D6C-DFC7-CAEA55112DDD}"/>
            </a:ext>
          </a:extLst>
        </cdr:cNvPr>
        <cdr:cNvSpPr txBox="1"/>
      </cdr:nvSpPr>
      <cdr:spPr>
        <a:xfrm xmlns:a="http://schemas.openxmlformats.org/drawingml/2006/main">
          <a:off x="2797828" y="1648012"/>
          <a:ext cx="1284941" cy="3287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100" dirty="0"/>
            <a:t>-1 188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F9B8A-C2BF-4F22-A002-F42F1B8586AA}" type="datetimeFigureOut">
              <a:rPr lang="sv-SE" smtClean="0"/>
              <a:t>2025-06-17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941B1-B0FA-41B9-A981-0990B0D99D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6442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err="1"/>
              <a:t>Sökande+eventuell</a:t>
            </a:r>
            <a:r>
              <a:rPr lang="sv-SE"/>
              <a:t> medsökande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A9FEFB-2401-784C-823D-FD399C5014A5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2495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Jmf jan 2021 med april 2025, minskning 31,6%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A9FEFB-2401-784C-823D-FD399C5014A5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3434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Minskning 2021 till 2024 med </a:t>
            </a:r>
            <a:r>
              <a:rPr lang="sv-SE" err="1"/>
              <a:t>prel</a:t>
            </a:r>
            <a:r>
              <a:rPr lang="sv-SE"/>
              <a:t> 24% på årsbasis.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A9FEFB-2401-784C-823D-FD399C5014A5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5238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Andelen invånare som återkommer inom 1 år har varit konstant under en längre period, cirka 1/3.</a:t>
            </a:r>
          </a:p>
          <a:p>
            <a:endParaRPr lang="sv-SE"/>
          </a:p>
          <a:p>
            <a:r>
              <a:rPr lang="sv-SE"/>
              <a:t>Avslutsorsak Ändrad familjesituation är framförallt en administrativ kod, bör därav utgöra en högre andel. Ex vid separation avslutas det gemensamma ärendet och två nya enskilda ärenden öppnas istället.</a:t>
            </a:r>
          </a:p>
          <a:p>
            <a:endParaRPr lang="sv-SE"/>
          </a:p>
          <a:p>
            <a:endParaRPr lang="sv-SE"/>
          </a:p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A9FEFB-2401-784C-823D-FD399C5014A5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892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5742D-33A7-785A-D28E-315CAAEA10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A0CBF8-1266-FA69-E9A5-CE5E585EF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70562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62774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  <p15:guide id="2" orient="horz" pos="186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1490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8592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0620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6874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346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9766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6301119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3446330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962973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9363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19218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675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9084651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8B292A0-02B3-063C-95DB-F1C5C28C76D5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00513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  <p15:guide id="2" orient="horz" pos="186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3424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1255813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517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1631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2799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136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9629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3752891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0408149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6DB0430-C350-F4BF-50DF-D0544F3BD3FB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6806393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7584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193D3E2-3E2E-2A1C-24C9-5911C5BDCEBE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6659172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552346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51">
          <p15:clr>
            <a:srgbClr val="F26B43"/>
          </p15:clr>
        </p15:guide>
        <p15:guide id="4" orient="horz" pos="55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66488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7" r:id="rId14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51">
          <p15:clr>
            <a:srgbClr val="F26B43"/>
          </p15:clr>
        </p15:guide>
        <p15:guide id="4" orient="horz" pos="55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8224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51">
          <p15:clr>
            <a:srgbClr val="F26B43"/>
          </p15:clr>
        </p15:guide>
        <p15:guide id="4" orient="horz" pos="55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719E311F-13DE-190D-FE8B-AB812FE06A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3" y="3885897"/>
            <a:ext cx="9144000" cy="1655233"/>
          </a:xfrm>
        </p:spPr>
        <p:txBody>
          <a:bodyPr>
            <a:normAutofit/>
          </a:bodyPr>
          <a:lstStyle/>
          <a:p>
            <a:r>
              <a:rPr lang="sv-SE"/>
              <a:t>Arbetsmarknadsförvaltningen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00FD166A-3192-25A5-7BBB-89C270A000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873124"/>
            <a:ext cx="9144000" cy="2101973"/>
          </a:xfrm>
        </p:spPr>
        <p:txBody>
          <a:bodyPr anchor="b">
            <a:normAutofit/>
          </a:bodyPr>
          <a:lstStyle/>
          <a:p>
            <a:r>
              <a:rPr lang="sv-SE"/>
              <a:t>Resultatuppföljning maj 2025</a:t>
            </a:r>
          </a:p>
        </p:txBody>
      </p:sp>
    </p:spTree>
    <p:extLst>
      <p:ext uri="{BB962C8B-B14F-4D97-AF65-F5344CB8AC3E}">
        <p14:creationId xmlns:p14="http://schemas.microsoft.com/office/powerpoint/2010/main" val="636005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4">
            <a:extLst>
              <a:ext uri="{FF2B5EF4-FFF2-40B4-BE49-F238E27FC236}">
                <a16:creationId xmlns:a16="http://schemas.microsoft.com/office/drawing/2014/main" id="{6A7CC892-6476-A489-4A15-3A966733AD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873125"/>
            <a:ext cx="9576883" cy="553998"/>
          </a:xfrm>
        </p:spPr>
        <p:txBody>
          <a:bodyPr/>
          <a:lstStyle/>
          <a:p>
            <a:r>
              <a:rPr lang="sv-SE" dirty="0"/>
              <a:t>Nämndens mål 2025</a:t>
            </a:r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9E9452B2-7EF5-2FE7-D0B3-64A92A7689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898809"/>
              </p:ext>
            </p:extLst>
          </p:nvPr>
        </p:nvGraphicFramePr>
        <p:xfrm>
          <a:off x="874713" y="2380044"/>
          <a:ext cx="9743505" cy="2097912"/>
        </p:xfrm>
        <a:graphic>
          <a:graphicData uri="http://schemas.openxmlformats.org/drawingml/2006/table">
            <a:tbl>
              <a:tblPr/>
              <a:tblGrid>
                <a:gridCol w="767071">
                  <a:extLst>
                    <a:ext uri="{9D8B030D-6E8A-4147-A177-3AD203B41FA5}">
                      <a16:colId xmlns:a16="http://schemas.microsoft.com/office/drawing/2014/main" val="1679217701"/>
                    </a:ext>
                  </a:extLst>
                </a:gridCol>
                <a:gridCol w="2540806">
                  <a:extLst>
                    <a:ext uri="{9D8B030D-6E8A-4147-A177-3AD203B41FA5}">
                      <a16:colId xmlns:a16="http://schemas.microsoft.com/office/drawing/2014/main" val="2680143480"/>
                    </a:ext>
                  </a:extLst>
                </a:gridCol>
                <a:gridCol w="2178662">
                  <a:extLst>
                    <a:ext uri="{9D8B030D-6E8A-4147-A177-3AD203B41FA5}">
                      <a16:colId xmlns:a16="http://schemas.microsoft.com/office/drawing/2014/main" val="1451971155"/>
                    </a:ext>
                  </a:extLst>
                </a:gridCol>
                <a:gridCol w="1036381">
                  <a:extLst>
                    <a:ext uri="{9D8B030D-6E8A-4147-A177-3AD203B41FA5}">
                      <a16:colId xmlns:a16="http://schemas.microsoft.com/office/drawing/2014/main" val="4187667307"/>
                    </a:ext>
                  </a:extLst>
                </a:gridCol>
                <a:gridCol w="2379189">
                  <a:extLst>
                    <a:ext uri="{9D8B030D-6E8A-4147-A177-3AD203B41FA5}">
                      <a16:colId xmlns:a16="http://schemas.microsoft.com/office/drawing/2014/main" val="3706130240"/>
                    </a:ext>
                  </a:extLst>
                </a:gridCol>
                <a:gridCol w="841396">
                  <a:extLst>
                    <a:ext uri="{9D8B030D-6E8A-4147-A177-3AD203B41FA5}">
                      <a16:colId xmlns:a16="http://schemas.microsoft.com/office/drawing/2014/main" val="1833391965"/>
                    </a:ext>
                  </a:extLst>
                </a:gridCol>
              </a:tblGrid>
              <a:tr h="777953">
                <a:tc gridSpan="2"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t"/>
                      <a:r>
                        <a:rPr lang="sv-SE" sz="1400" b="0" i="0" u="none" strike="noStrike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Invånare som fullföljt yrkesutbildningsinsatser </a:t>
                      </a:r>
                    </a:p>
                  </a:txBody>
                  <a:tcPr marL="6304" marR="6304" marT="6304" marB="453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t"/>
                      <a:r>
                        <a:rPr lang="sv-SE" sz="1400" b="0" i="0" u="none" strike="noStrike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Avslutade individer till studier</a:t>
                      </a:r>
                    </a:p>
                  </a:txBody>
                  <a:tcPr marL="6304" marR="6304" marT="6304" marB="453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t"/>
                      <a:endParaRPr lang="sv-SE" sz="1400" b="0" i="0" u="none" strike="noStrike" baseline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04" marR="6304" marT="6304" marB="453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t"/>
                      <a:r>
                        <a:rPr lang="sv-SE" sz="1400" b="0" i="0" u="none" strike="noStrike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Andel av befolkning, 18-64 år, som erhåller ekonomiskt bistånd</a:t>
                      </a:r>
                    </a:p>
                  </a:txBody>
                  <a:tcPr marL="6304" marR="6304" marT="6304" marB="453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sv-SE" sz="1400" b="0" i="0" u="none" strike="noStrike" baseline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061"/>
                  </a:ext>
                </a:extLst>
              </a:tr>
              <a:tr h="251799"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sv-SE" sz="1400" b="0" i="0" u="none" strike="noStrike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Maj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sv-SE" sz="1400" b="0" i="0" u="none" strike="noStrike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269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sv-SE" sz="1400" b="0" i="0" u="none" strike="noStrike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Maj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sv-SE" sz="1400" b="0" i="0" u="none" strike="noStrike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67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sv-SE" sz="1400" b="0" i="0" u="none" strike="noStrike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2023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sv-SE" sz="1400" b="0" i="0" u="none" strike="noStrike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4,4% (prognos 2024 4,2%)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815116"/>
                  </a:ext>
                </a:extLst>
              </a:tr>
              <a:tr h="414824"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sv-S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Mål 2025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sv-S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1 200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sv-S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Mål 2025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sv-S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330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sv-S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Mål 2026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sv-SE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3,8%</a:t>
                      </a:r>
                    </a:p>
                  </a:txBody>
                  <a:tcPr marL="6304" marR="6304" marT="6304" marB="4539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8081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977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9CF27767-F77A-0FFA-21DA-B943CDE535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540727"/>
            <a:ext cx="9576883" cy="886397"/>
          </a:xfrm>
        </p:spPr>
        <p:txBody>
          <a:bodyPr/>
          <a:lstStyle/>
          <a:p>
            <a:r>
              <a:rPr lang="sv-SE" sz="3200"/>
              <a:t>Arbetslöshet – inskrivna arbetslösa, andel av arbetskraften</a:t>
            </a:r>
          </a:p>
        </p:txBody>
      </p:sp>
      <p:pic>
        <p:nvPicPr>
          <p:cNvPr id="7" name="Bildobjekt 6" descr="En bild som visar skärmbild, linje&#10;&#10;AI-genererat innehåll kan vara felaktigt.">
            <a:extLst>
              <a:ext uri="{FF2B5EF4-FFF2-40B4-BE49-F238E27FC236}">
                <a16:creationId xmlns:a16="http://schemas.microsoft.com/office/drawing/2014/main" id="{79CE9327-E58A-C946-6866-B26364973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822" y="1790126"/>
            <a:ext cx="9415398" cy="443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485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27C7848-508D-D6B7-B7FB-93282A1D28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5902" y="533293"/>
            <a:ext cx="10335980" cy="886397"/>
          </a:xfrm>
        </p:spPr>
        <p:txBody>
          <a:bodyPr/>
          <a:lstStyle/>
          <a:p>
            <a:r>
              <a:rPr lang="sv-SE" sz="3200"/>
              <a:t>Arbetslöshet ungdomar – inskrivna arbetslösa </a:t>
            </a:r>
            <a:br>
              <a:rPr lang="sv-SE" sz="3200"/>
            </a:br>
            <a:r>
              <a:rPr lang="sv-SE" sz="3200"/>
              <a:t>18-24 år, andel av arbetskraft</a:t>
            </a:r>
          </a:p>
        </p:txBody>
      </p:sp>
      <p:pic>
        <p:nvPicPr>
          <p:cNvPr id="2" name="Bildobjekt 1" descr="En bild som visar skärmbild, linje&#10;&#10;AI-genererat innehåll kan vara felaktigt.">
            <a:extLst>
              <a:ext uri="{FF2B5EF4-FFF2-40B4-BE49-F238E27FC236}">
                <a16:creationId xmlns:a16="http://schemas.microsoft.com/office/drawing/2014/main" id="{222C2BD9-F286-D52C-4965-59E55D775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91" y="1711890"/>
            <a:ext cx="9309421" cy="472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45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17A4B352-B231-5814-D8E0-8F624D6E5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752" y="540727"/>
            <a:ext cx="9576883" cy="886397"/>
          </a:xfrm>
        </p:spPr>
        <p:txBody>
          <a:bodyPr/>
          <a:lstStyle/>
          <a:p>
            <a:r>
              <a:rPr lang="sv-SE" sz="3200"/>
              <a:t>Arbetslöshet Helsingborg – inskrivna arbetslösa totalt och arbetslösa 12 månader +</a:t>
            </a:r>
          </a:p>
        </p:txBody>
      </p:sp>
      <p:pic>
        <p:nvPicPr>
          <p:cNvPr id="7" name="Bildobjekt 6" descr="En bild som visar skärmbild, linje, Färggrann">
            <a:extLst>
              <a:ext uri="{FF2B5EF4-FFF2-40B4-BE49-F238E27FC236}">
                <a16:creationId xmlns:a16="http://schemas.microsoft.com/office/drawing/2014/main" id="{48B312ED-8F05-996D-5D27-BEC7FBE63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507" y="1713223"/>
            <a:ext cx="9738987" cy="467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189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5A2A84CF-D560-B9A5-EF86-4BED8B65F6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3396" y="917018"/>
            <a:ext cx="9576883" cy="443198"/>
          </a:xfrm>
        </p:spPr>
        <p:txBody>
          <a:bodyPr/>
          <a:lstStyle/>
          <a:p>
            <a:r>
              <a:rPr lang="sv-SE" sz="3200"/>
              <a:t>Studerande per skolform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0000000-0008-0000-03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8239334"/>
              </p:ext>
            </p:extLst>
          </p:nvPr>
        </p:nvGraphicFramePr>
        <p:xfrm>
          <a:off x="458677" y="1514623"/>
          <a:ext cx="9562552" cy="4879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925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AB2F9CDE-4117-0C47-012A-14684F934C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983925"/>
            <a:ext cx="9576883" cy="443198"/>
          </a:xfrm>
        </p:spPr>
        <p:txBody>
          <a:bodyPr/>
          <a:lstStyle/>
          <a:p>
            <a:r>
              <a:rPr lang="sv-SE" sz="3200"/>
              <a:t>Utbetalt ekonomiskt bistånd, mnkr – </a:t>
            </a:r>
            <a:r>
              <a:rPr lang="sv-SE" sz="3200" b="0"/>
              <a:t>maj 2025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3AD0102-14EA-443D-B414-17982E0556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767240"/>
              </p:ext>
            </p:extLst>
          </p:nvPr>
        </p:nvGraphicFramePr>
        <p:xfrm>
          <a:off x="874713" y="1865970"/>
          <a:ext cx="8489098" cy="4624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3600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5FC2C995-FA57-7AF7-8B09-F26AE6E9DD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/>
              <a:t>Biståndsindivider, </a:t>
            </a:r>
            <a:r>
              <a:rPr lang="sv-SE" b="0"/>
              <a:t>maj 2025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78C3958-FA05-4439-AE3A-BD4589102D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8781816"/>
              </p:ext>
            </p:extLst>
          </p:nvPr>
        </p:nvGraphicFramePr>
        <p:xfrm>
          <a:off x="786790" y="1995853"/>
          <a:ext cx="8963879" cy="4490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17778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5FC2C995-FA57-7AF7-8B09-F26AE6E9DD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Biståndsindivider</a:t>
            </a:r>
            <a:r>
              <a:rPr lang="sv-SE" b="0" dirty="0"/>
              <a:t>, jan2021-maj 2025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B034E48-F1F5-D110-F84F-77353D2B59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9853521"/>
              </p:ext>
            </p:extLst>
          </p:nvPr>
        </p:nvGraphicFramePr>
        <p:xfrm>
          <a:off x="874713" y="2013626"/>
          <a:ext cx="8424930" cy="4169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42434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5FC2C995-FA57-7AF7-8B09-F26AE6E9DD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/>
              <a:t>Biståndsmottagare 18-64 år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C451011-FAFF-62B5-0ED4-6E7A7DAD36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276017"/>
              </p:ext>
            </p:extLst>
          </p:nvPr>
        </p:nvGraphicFramePr>
        <p:xfrm>
          <a:off x="874713" y="1834776"/>
          <a:ext cx="8469555" cy="427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61854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B263FC81-177E-8103-3D61-EF71A765E9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983925"/>
            <a:ext cx="9576883" cy="443198"/>
          </a:xfrm>
        </p:spPr>
        <p:txBody>
          <a:bodyPr/>
          <a:lstStyle/>
          <a:p>
            <a:r>
              <a:rPr lang="sv-SE" sz="3200"/>
              <a:t>Individer som avslutats från ekonomiskt bistånd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824175FD-CF87-398A-3273-BDF3A5ADE2EB}"/>
              </a:ext>
            </a:extLst>
          </p:cNvPr>
          <p:cNvSpPr txBox="1">
            <a:spLocks/>
          </p:cNvSpPr>
          <p:nvPr/>
        </p:nvSpPr>
        <p:spPr>
          <a:xfrm>
            <a:off x="2071166" y="1994526"/>
            <a:ext cx="2945488" cy="2215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600">
                <a:solidFill>
                  <a:srgbClr val="000000"/>
                </a:solidFill>
                <a:latin typeface="Aptos" panose="020B0004020202020204" pitchFamily="34" charset="0"/>
              </a:rPr>
              <a:t>Samtliga avslutsorsaker</a:t>
            </a:r>
            <a:endParaRPr lang="sv-SE" sz="1600" b="0">
              <a:solidFill>
                <a:srgbClr val="000000"/>
              </a:solidFill>
              <a:latin typeface="Aptos" panose="020B0004020202020204" pitchFamily="34" charset="0"/>
            </a:endParaRP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D03BA4F0-2673-2CC9-E509-90C0A14A008F}"/>
              </a:ext>
            </a:extLst>
          </p:cNvPr>
          <p:cNvSpPr txBox="1">
            <a:spLocks/>
          </p:cNvSpPr>
          <p:nvPr/>
        </p:nvSpPr>
        <p:spPr>
          <a:xfrm>
            <a:off x="7588521" y="1994525"/>
            <a:ext cx="3356633" cy="2215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600">
                <a:solidFill>
                  <a:srgbClr val="000000"/>
                </a:solidFill>
                <a:latin typeface="Aptos" panose="020B0004020202020204" pitchFamily="34" charset="0"/>
              </a:rPr>
              <a:t>Samtliga avslutsorsaker</a:t>
            </a:r>
            <a:r>
              <a:rPr lang="sv-SE" sz="1600" b="0">
                <a:solidFill>
                  <a:srgbClr val="000000"/>
                </a:solidFill>
                <a:latin typeface="Aptos" panose="020B0004020202020204" pitchFamily="34" charset="0"/>
              </a:rPr>
              <a:t>, jan-maj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5ECFAFA-B156-2709-6BA9-A8ECBC6EBF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5726412"/>
              </p:ext>
            </p:extLst>
          </p:nvPr>
        </p:nvGraphicFramePr>
        <p:xfrm>
          <a:off x="618663" y="2320413"/>
          <a:ext cx="5477337" cy="3983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A9A7AF50-CD79-F6D9-3C50-AA002EDDC2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9414923"/>
              </p:ext>
            </p:extLst>
          </p:nvPr>
        </p:nvGraphicFramePr>
        <p:xfrm>
          <a:off x="6430296" y="2320413"/>
          <a:ext cx="4788310" cy="3883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89185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B263FC81-177E-8103-3D61-EF71A765E9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983925"/>
            <a:ext cx="9576883" cy="443198"/>
          </a:xfrm>
        </p:spPr>
        <p:txBody>
          <a:bodyPr/>
          <a:lstStyle/>
          <a:p>
            <a:r>
              <a:rPr lang="sv-SE" sz="3200"/>
              <a:t>Individer som avslutats från ekonomiskt bistånd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824175FD-CF87-398A-3273-BDF3A5ADE2EB}"/>
              </a:ext>
            </a:extLst>
          </p:cNvPr>
          <p:cNvSpPr txBox="1">
            <a:spLocks/>
          </p:cNvSpPr>
          <p:nvPr/>
        </p:nvSpPr>
        <p:spPr>
          <a:xfrm>
            <a:off x="2071166" y="1994526"/>
            <a:ext cx="2945488" cy="2215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600">
                <a:solidFill>
                  <a:srgbClr val="000000"/>
                </a:solidFill>
                <a:latin typeface="Aptos" panose="020B0004020202020204" pitchFamily="34" charset="0"/>
              </a:rPr>
              <a:t>Avslutsorsak arbete och studier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D03BA4F0-2673-2CC9-E509-90C0A14A008F}"/>
              </a:ext>
            </a:extLst>
          </p:cNvPr>
          <p:cNvSpPr txBox="1">
            <a:spLocks/>
          </p:cNvSpPr>
          <p:nvPr/>
        </p:nvSpPr>
        <p:spPr>
          <a:xfrm>
            <a:off x="7175349" y="1994525"/>
            <a:ext cx="3769806" cy="2215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1A35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600">
                <a:solidFill>
                  <a:srgbClr val="000000"/>
                </a:solidFill>
                <a:latin typeface="Aptos" panose="020B0004020202020204" pitchFamily="34" charset="0"/>
              </a:rPr>
              <a:t>Avslutsorsak arbete och studier</a:t>
            </a:r>
            <a:r>
              <a:rPr lang="sv-SE" sz="1600" b="0">
                <a:solidFill>
                  <a:srgbClr val="000000"/>
                </a:solidFill>
                <a:latin typeface="Aptos" panose="020B0004020202020204" pitchFamily="34" charset="0"/>
              </a:rPr>
              <a:t>, jan-maj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14EDF91-521A-3D2B-31F6-B8AD9BA1E0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6903779"/>
              </p:ext>
            </p:extLst>
          </p:nvPr>
        </p:nvGraphicFramePr>
        <p:xfrm>
          <a:off x="692335" y="2216124"/>
          <a:ext cx="5678968" cy="4023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69DF178-7C0D-E813-4672-1520F01C77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6672029"/>
              </p:ext>
            </p:extLst>
          </p:nvPr>
        </p:nvGraphicFramePr>
        <p:xfrm>
          <a:off x="6489291" y="2369574"/>
          <a:ext cx="4750394" cy="3793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84525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5FC2C995-FA57-7AF7-8B09-F26AE6E9DD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72" y="427089"/>
            <a:ext cx="9576883" cy="443198"/>
          </a:xfrm>
        </p:spPr>
        <p:txBody>
          <a:bodyPr/>
          <a:lstStyle/>
          <a:p>
            <a:r>
              <a:rPr lang="sv-SE" sz="3200"/>
              <a:t>Återkommare bland samtliga avslutade år 2023</a:t>
            </a: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EC63A1B7-80E1-3CCB-4602-E7054B9ED7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131444"/>
              </p:ext>
            </p:extLst>
          </p:nvPr>
        </p:nvGraphicFramePr>
        <p:xfrm>
          <a:off x="800372" y="2100025"/>
          <a:ext cx="9718944" cy="4583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9648">
                  <a:extLst>
                    <a:ext uri="{9D8B030D-6E8A-4147-A177-3AD203B41FA5}">
                      <a16:colId xmlns:a16="http://schemas.microsoft.com/office/drawing/2014/main" val="1568042379"/>
                    </a:ext>
                  </a:extLst>
                </a:gridCol>
                <a:gridCol w="3239648">
                  <a:extLst>
                    <a:ext uri="{9D8B030D-6E8A-4147-A177-3AD203B41FA5}">
                      <a16:colId xmlns:a16="http://schemas.microsoft.com/office/drawing/2014/main" val="478744454"/>
                    </a:ext>
                  </a:extLst>
                </a:gridCol>
                <a:gridCol w="3239648">
                  <a:extLst>
                    <a:ext uri="{9D8B030D-6E8A-4147-A177-3AD203B41FA5}">
                      <a16:colId xmlns:a16="http://schemas.microsoft.com/office/drawing/2014/main" val="4124953994"/>
                    </a:ext>
                  </a:extLst>
                </a:gridCol>
              </a:tblGrid>
              <a:tr h="416684">
                <a:tc>
                  <a:txBody>
                    <a:bodyPr/>
                    <a:lstStyle/>
                    <a:p>
                      <a:pPr algn="just" fontAlgn="b"/>
                      <a:r>
                        <a:rPr lang="sv-SE" sz="1600" b="1" kern="1200">
                          <a:solidFill>
                            <a:schemeClr val="lt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Avslutsorsak</a:t>
                      </a: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v-SE" sz="1600">
                          <a:latin typeface="Aptos" panose="020B0004020202020204" pitchFamily="34" charset="0"/>
                        </a:rPr>
                        <a:t>Återkommer inom 6 mån</a:t>
                      </a:r>
                    </a:p>
                  </a:txBody>
                  <a:tcPr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v-SE" sz="1600">
                          <a:latin typeface="Aptos" panose="020B0004020202020204" pitchFamily="34" charset="0"/>
                        </a:rPr>
                        <a:t>Återkommer inom 1 år</a:t>
                      </a:r>
                    </a:p>
                  </a:txBody>
                  <a:tcPr anchor="b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664634"/>
                  </a:ext>
                </a:extLst>
              </a:tr>
              <a:tr h="416684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Annan ersättning/bidrag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36450792"/>
                  </a:ext>
                </a:extLst>
              </a:tr>
              <a:tr h="416684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Annan orsak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52106783"/>
                  </a:ext>
                </a:extLst>
              </a:tr>
              <a:tr h="416684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Arbete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28940577"/>
                  </a:ext>
                </a:extLst>
              </a:tr>
              <a:tr h="416684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Ej avhörd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69018904"/>
                  </a:ext>
                </a:extLst>
              </a:tr>
              <a:tr h="416684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Ersättning p.g.a. arbetslöshet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75570931"/>
                  </a:ext>
                </a:extLst>
              </a:tr>
              <a:tr h="416684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Flyttat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6221700"/>
                  </a:ext>
                </a:extLst>
              </a:tr>
              <a:tr h="416684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Pension 65 år och äldre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0299974"/>
                  </a:ext>
                </a:extLst>
              </a:tr>
              <a:tr h="416684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Studier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94769312"/>
                  </a:ext>
                </a:extLst>
              </a:tr>
              <a:tr h="416684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Ändrad familjesituation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03776146"/>
                  </a:ext>
                </a:extLst>
              </a:tr>
              <a:tr h="416684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Samtliga avslutsorsaker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77458766"/>
                  </a:ext>
                </a:extLst>
              </a:tr>
            </a:tbl>
          </a:graphicData>
        </a:graphic>
      </p:graphicFrame>
      <p:sp>
        <p:nvSpPr>
          <p:cNvPr id="4" name="textruta 3">
            <a:extLst>
              <a:ext uri="{FF2B5EF4-FFF2-40B4-BE49-F238E27FC236}">
                <a16:creationId xmlns:a16="http://schemas.microsoft.com/office/drawing/2014/main" id="{99338F55-1585-7647-3E8A-4A272C09112D}"/>
              </a:ext>
            </a:extLst>
          </p:cNvPr>
          <p:cNvSpPr txBox="1"/>
          <p:nvPr/>
        </p:nvSpPr>
        <p:spPr>
          <a:xfrm>
            <a:off x="6757639" y="1327607"/>
            <a:ext cx="3835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/>
              <a:t>Cirka 1/3 återkommer inom 1 år, denna siffra har varit konstant de senaste åren. </a:t>
            </a:r>
          </a:p>
          <a:p>
            <a:endParaRPr lang="sv-SE" sz="1600"/>
          </a:p>
        </p:txBody>
      </p:sp>
    </p:spTree>
    <p:extLst>
      <p:ext uri="{BB962C8B-B14F-4D97-AF65-F5344CB8AC3E}">
        <p14:creationId xmlns:p14="http://schemas.microsoft.com/office/powerpoint/2010/main" val="1164431943"/>
      </p:ext>
    </p:extLst>
  </p:cSld>
  <p:clrMapOvr>
    <a:masterClrMapping/>
  </p:clrMapOvr>
</p:sld>
</file>

<file path=ppt/theme/theme1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2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49F6D4E3-406E-C845-AEDE-A73ECF7DC068}"/>
    </a:ext>
  </a:extLst>
</a:theme>
</file>

<file path=ppt/theme/theme3.xml><?xml version="1.0" encoding="utf-8"?>
<a:theme xmlns:a="http://schemas.openxmlformats.org/drawingml/2006/main" name="7_HBG-Vit-Bris">
  <a:themeElements>
    <a:clrScheme name="HBG_Ljus_Vintersund">
      <a:dk1>
        <a:srgbClr val="0F3660"/>
      </a:dk1>
      <a:lt1>
        <a:srgbClr val="FFFFFF"/>
      </a:lt1>
      <a:dk2>
        <a:srgbClr val="DEEBF7"/>
      </a:dk2>
      <a:lt2>
        <a:srgbClr val="FEFFFF"/>
      </a:lt2>
      <a:accent1>
        <a:srgbClr val="0071CE"/>
      </a:accent1>
      <a:accent2>
        <a:srgbClr val="00BFB3"/>
      </a:accent2>
      <a:accent3>
        <a:srgbClr val="1B365D"/>
      </a:accent3>
      <a:accent4>
        <a:srgbClr val="7FB8E6"/>
      </a:accent4>
      <a:accent5>
        <a:srgbClr val="7FDFD9"/>
      </a:accent5>
      <a:accent6>
        <a:srgbClr val="8D9AAE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EFF27F8-6E54-BA43-BB35-7FD757B4989B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Organisation Team Document" ma:contentTypeID="0x010100B16161C1156749828247A73D71908800003688C1375AB3496E9D965A30C48E0691005A4590937D4E874E8C45B32301714811" ma:contentTypeVersion="4" ma:contentTypeDescription="Organisation Team Document Content Type" ma:contentTypeScope="" ma:versionID="213008302fbb6aaf12339c036f932334">
  <xsd:schema xmlns:xsd="http://www.w3.org/2001/XMLSchema" xmlns:xs="http://www.w3.org/2001/XMLSchema" xmlns:p="http://schemas.microsoft.com/office/2006/metadata/properties" xmlns:ns2="d84c9b22-4b2b-411e-a158-334ee370a1ea" xmlns:ns3="7b2ba3d5-ae7e-4872-ab6d-f5dc97d22469" targetNamespace="http://schemas.microsoft.com/office/2006/metadata/properties" ma:root="true" ma:fieldsID="27b059db8eb4a8253cd1bebbad9535bb" ns2:_="" ns3:_="">
    <xsd:import namespace="d84c9b22-4b2b-411e-a158-334ee370a1ea"/>
    <xsd:import namespace="7b2ba3d5-ae7e-4872-ab6d-f5dc97d22469"/>
    <xsd:element name="properties">
      <xsd:complexType>
        <xsd:sequence>
          <xsd:element name="documentManagement">
            <xsd:complexType>
              <xsd:all>
                <xsd:element ref="ns2:kf5321c52a534cb6a765f3faf36eabeb" minOccurs="0"/>
                <xsd:element ref="ns3:TaxCatchAll" minOccurs="0"/>
                <xsd:element ref="ns3:TaxCatchAllLabel" minOccurs="0"/>
                <xsd:element ref="ns2:b89223313b284f2a879bf9c1e2dff829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4c9b22-4b2b-411e-a158-334ee370a1ea" elementFormDefault="qualified">
    <xsd:import namespace="http://schemas.microsoft.com/office/2006/documentManagement/types"/>
    <xsd:import namespace="http://schemas.microsoft.com/office/infopath/2007/PartnerControls"/>
    <xsd:element name="kf5321c52a534cb6a765f3faf36eabeb" ma:index="8" nillable="true" ma:taxonomy="true" ma:internalName="kf5321c52a534cb6a765f3faf36eabeb" ma:taxonomyFieldName="DWDivision" ma:displayName="Förvaltning/bolag" ma:default="5;#Arbetsmarknadsförvaltningen|c07970bd-7b31-4522-b2bf-76eef2784410" ma:fieldId="{4f5321c5-2a53-4cb6-a765-f3faf36eabeb}" ma:sspId="754130b2-2ff3-49ba-9a00-32ff45e7998b" ma:termSetId="575a2405-2654-44ea-af94-f4d16c8f5d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89223313b284f2a879bf9c1e2dff829" ma:index="12" nillable="true" ma:taxonomy="true" ma:internalName="b89223313b284f2a879bf9c1e2dff829" ma:taxonomyFieldName="DWTaxonomyDocumentType" ma:displayName="Dokumenttyp (taggar)" ma:fieldId="{b8922331-3b28-4f2a-879b-f9c1e2dff829}" ma:sspId="754130b2-2ff3-49ba-9a00-32ff45e7998b" ma:termSetId="8d307d21-41b6-4f7d-a6c8-085fb531d5a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ba3d5-ae7e-4872-ab6d-f5dc97d22469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88d0c02c-5aa7-4bdc-ac58-d3eb77ca0d1a}" ma:internalName="TaxCatchAll" ma:showField="CatchAllData" ma:web="d84c9b22-4b2b-411e-a158-334ee370a1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88d0c02c-5aa7-4bdc-ac58-d3eb77ca0d1a}" ma:internalName="TaxCatchAllLabel" ma:readOnly="true" ma:showField="CatchAllDataLabel" ma:web="d84c9b22-4b2b-411e-a158-334ee370a1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b2ba3d5-ae7e-4872-ab6d-f5dc97d22469">
      <Value>5</Value>
    </TaxCatchAll>
    <kf5321c52a534cb6a765f3faf36eabeb xmlns="d84c9b22-4b2b-411e-a158-334ee370a1ea">
      <Terms xmlns="http://schemas.microsoft.com/office/infopath/2007/PartnerControls">
        <TermInfo xmlns="http://schemas.microsoft.com/office/infopath/2007/PartnerControls">
          <TermName xmlns="http://schemas.microsoft.com/office/infopath/2007/PartnerControls">Arbetsmarknadsförvaltningen</TermName>
          <TermId xmlns="http://schemas.microsoft.com/office/infopath/2007/PartnerControls">c07970bd-7b31-4522-b2bf-76eef2784410</TermId>
        </TermInfo>
      </Terms>
    </kf5321c52a534cb6a765f3faf36eabeb>
    <b89223313b284f2a879bf9c1e2dff829 xmlns="d84c9b22-4b2b-411e-a158-334ee370a1ea">
      <Terms xmlns="http://schemas.microsoft.com/office/infopath/2007/PartnerControls"/>
    </b89223313b284f2a879bf9c1e2dff829>
  </documentManagement>
</p:properties>
</file>

<file path=customXml/itemProps1.xml><?xml version="1.0" encoding="utf-8"?>
<ds:datastoreItem xmlns:ds="http://schemas.openxmlformats.org/officeDocument/2006/customXml" ds:itemID="{F4FA3257-33C6-4164-ACB8-BEBEC37BE8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B2D595-07BE-44D1-8712-1943A058A8D5}">
  <ds:schemaRefs>
    <ds:schemaRef ds:uri="7b2ba3d5-ae7e-4872-ab6d-f5dc97d22469"/>
    <ds:schemaRef ds:uri="d84c9b22-4b2b-411e-a158-334ee370a1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CB10FAB-BF40-4C19-8EF7-31C2CA100268}">
  <ds:schemaRefs>
    <ds:schemaRef ds:uri="http://purl.org/dc/elements/1.1/"/>
    <ds:schemaRef ds:uri="http://purl.org/dc/dcmitype/"/>
    <ds:schemaRef ds:uri="7b2ba3d5-ae7e-4872-ab6d-f5dc97d22469"/>
    <ds:schemaRef ds:uri="d84c9b22-4b2b-411e-a158-334ee370a1ea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312</Words>
  <Application>Microsoft Office PowerPoint</Application>
  <PresentationFormat>Bredbild</PresentationFormat>
  <Paragraphs>80</Paragraphs>
  <Slides>13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13</vt:i4>
      </vt:variant>
    </vt:vector>
  </HeadingPairs>
  <TitlesOfParts>
    <vt:vector size="21" baseType="lpstr">
      <vt:lpstr>Aptos</vt:lpstr>
      <vt:lpstr>Arial</vt:lpstr>
      <vt:lpstr>Calibri</vt:lpstr>
      <vt:lpstr>Helsingborg Sans</vt:lpstr>
      <vt:lpstr>Roboto Light</vt:lpstr>
      <vt:lpstr>1_HBG-Helsingborgstegel</vt:lpstr>
      <vt:lpstr>3_HBG-Vintersund</vt:lpstr>
      <vt:lpstr>7_HBG-Vit-Bris</vt:lpstr>
      <vt:lpstr>Resultatuppföljning maj 2025</vt:lpstr>
      <vt:lpstr>Nämndens mål 2025</vt:lpstr>
      <vt:lpstr>Arbetslöshet – inskrivna arbetslösa, andel av arbetskraften</vt:lpstr>
      <vt:lpstr>Arbetslöshet ungdomar – inskrivna arbetslösa  18-24 år, andel av arbetskraft</vt:lpstr>
      <vt:lpstr>Arbetslöshet Helsingborg – inskrivna arbetslösa totalt och arbetslösa 12 månader +</vt:lpstr>
      <vt:lpstr>Studerande per skolform</vt:lpstr>
      <vt:lpstr>Utbetalt ekonomiskt bistånd, mnkr – maj 2025</vt:lpstr>
      <vt:lpstr>Biståndsindivider, maj 2025</vt:lpstr>
      <vt:lpstr>Biståndsindivider, jan2021-maj 2025</vt:lpstr>
      <vt:lpstr>Biståndsmottagare 18-64 år</vt:lpstr>
      <vt:lpstr>Individer som avslutats från ekonomiskt bistånd</vt:lpstr>
      <vt:lpstr>Individer som avslutats från ekonomiskt bistånd</vt:lpstr>
      <vt:lpstr>Återkommare bland samtliga avslutade år 2023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Nilsson Karina - AMF</dc:creator>
  <cp:lastModifiedBy>Emilsson Eija - AMF</cp:lastModifiedBy>
  <cp:revision>64</cp:revision>
  <dcterms:created xsi:type="dcterms:W3CDTF">2025-05-27T08:03:45Z</dcterms:created>
  <dcterms:modified xsi:type="dcterms:W3CDTF">2025-06-17T14:20:47Z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0x010100B16161C1156749828247A73D71908800003688C1375AB3496E9D965A30C48E0691005A4590937D4E874E8C45B32301714811</vt:lpwstr>
  </property>
  <property fmtid="{D5CDD505-2E9C-101B-9397-08002B2CF9AE}" pid="3" name="MediaServiceImageTags">
    <vt:lpwstr/>
  </property>
  <property fmtid="{D5CDD505-2E9C-101B-9397-08002B2CF9AE}" pid="4" name="lcf76f155ced4ddcb4097134ff3c332f">
    <vt:lpwstr/>
  </property>
  <property fmtid="{D5CDD505-2E9C-101B-9397-08002B2CF9AE}" pid="5" name="DWTaxonomyDocumentType">
    <vt:lpwstr/>
  </property>
  <property fmtid="{D5CDD505-2E9C-101B-9397-08002B2CF9AE}" pid="6" name="DWDivision">
    <vt:lpwstr>5;#Arbetsmarknadsförvaltningen|c07970bd-7b31-4522-b2bf-76eef2784410</vt:lpwstr>
  </property>
</Properties>
</file>