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</p:sldMasterIdLst>
  <p:notesMasterIdLst>
    <p:notesMasterId r:id="rId28"/>
  </p:notesMasterIdLst>
  <p:handoutMasterIdLst>
    <p:handoutMasterId r:id="rId29"/>
  </p:handoutMasterIdLst>
  <p:sldIdLst>
    <p:sldId id="973" r:id="rId8"/>
    <p:sldId id="975" r:id="rId9"/>
    <p:sldId id="976" r:id="rId10"/>
    <p:sldId id="977" r:id="rId11"/>
    <p:sldId id="982" r:id="rId12"/>
    <p:sldId id="978" r:id="rId13"/>
    <p:sldId id="979" r:id="rId14"/>
    <p:sldId id="980" r:id="rId15"/>
    <p:sldId id="981" r:id="rId16"/>
    <p:sldId id="983" r:id="rId17"/>
    <p:sldId id="984" r:id="rId18"/>
    <p:sldId id="986" r:id="rId19"/>
    <p:sldId id="987" r:id="rId20"/>
    <p:sldId id="988" r:id="rId21"/>
    <p:sldId id="989" r:id="rId22"/>
    <p:sldId id="990" r:id="rId23"/>
    <p:sldId id="991" r:id="rId24"/>
    <p:sldId id="992" r:id="rId25"/>
    <p:sldId id="993" r:id="rId26"/>
    <p:sldId id="994" r:id="rId27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Helsingborg Sans" pitchFamily="2" charset="0"/>
      <p:regular r:id="rId34"/>
      <p:bold r:id="rId35"/>
    </p:embeddedFont>
    <p:embeddedFont>
      <p:font typeface="Roboto Light" panose="02000000000000000000" pitchFamily="2" charset="0"/>
      <p:regular r:id="rId36"/>
      <p:italic r:id="rId37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4F0"/>
    <a:srgbClr val="FFEEF3"/>
    <a:srgbClr val="FEFAD3"/>
    <a:srgbClr val="FCF5A7"/>
    <a:srgbClr val="EBE8E1"/>
    <a:srgbClr val="DFECF8"/>
    <a:srgbClr val="FFB8CB"/>
    <a:srgbClr val="FFDCE4"/>
    <a:srgbClr val="FBBBCB"/>
    <a:srgbClr val="762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309" autoAdjust="0"/>
  </p:normalViewPr>
  <p:slideViewPr>
    <p:cSldViewPr snapToGrid="0">
      <p:cViewPr varScale="1">
        <p:scale>
          <a:sx n="58" d="100"/>
          <a:sy n="58" d="100"/>
        </p:scale>
        <p:origin x="988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font" Target="fonts/font5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handoutMaster" Target="handoutMasters/handoutMaster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2023-09-04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2023-09-04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Teuta</a:t>
            </a:r>
            <a:r>
              <a:rPr lang="sv-SE" baseline="0" dirty="0"/>
              <a:t> och Kent </a:t>
            </a:r>
          </a:p>
          <a:p>
            <a:r>
              <a:rPr lang="sv-SE" baseline="0" dirty="0"/>
              <a:t>Presenterar sig</a:t>
            </a:r>
          </a:p>
          <a:p>
            <a:r>
              <a:rPr lang="sv-SE" baseline="0" dirty="0"/>
              <a:t>Gruppen presenterar sig</a:t>
            </a:r>
          </a:p>
          <a:p>
            <a:r>
              <a:rPr lang="sv-SE" baseline="0" dirty="0"/>
              <a:t>Förhållningsregler 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3227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Teuta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807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Teuta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0055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Kent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195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Kent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5048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Kent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1423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Teuta demar</a:t>
            </a:r>
          </a:p>
          <a:p>
            <a:r>
              <a:rPr lang="sv-SE" baseline="0" dirty="0"/>
              <a:t>Inköpssidan – glöm inte hur man får konto till Kommers. Tryck på att de ska välja förvaltning. Om du inte väljer förvaltning då kan du missa vissa förvaltningsspecifika avtal som finns i Kommers. </a:t>
            </a:r>
          </a:p>
          <a:p>
            <a:r>
              <a:rPr lang="sv-SE" baseline="0" dirty="0"/>
              <a:t>Avtalskatalogen</a:t>
            </a:r>
          </a:p>
          <a:p>
            <a:r>
              <a:rPr lang="sv-SE" baseline="0" dirty="0"/>
              <a:t>Leverantörens webbutik 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0689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Kent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1436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Kent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8323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Kent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1074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Teuta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4510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Teuta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1676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Tillsammans</a:t>
            </a:r>
            <a:br>
              <a:rPr lang="sv-SE" dirty="0"/>
            </a:br>
            <a:r>
              <a:rPr lang="sv-SE" dirty="0">
                <a:solidFill>
                  <a:schemeClr val="bg1"/>
                </a:solidFill>
              </a:rPr>
              <a:t>Kan ett närliggande avtal användas?  Exempelvis – penna för synskadade, kontorsmaterial</a:t>
            </a:r>
            <a:r>
              <a:rPr lang="sv-SE" baseline="0" dirty="0">
                <a:solidFill>
                  <a:schemeClr val="bg1"/>
                </a:solidFill>
              </a:rPr>
              <a:t> kontra Lek och hobbymaterial. </a:t>
            </a:r>
            <a:endParaRPr lang="sv-SE" dirty="0">
              <a:solidFill>
                <a:schemeClr val="bg1"/>
              </a:solidFill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3291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Teuta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4458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Kent</a:t>
            </a:r>
          </a:p>
          <a:p>
            <a:r>
              <a:rPr lang="sv-SE" dirty="0"/>
              <a:t>Konsument</a:t>
            </a:r>
            <a:r>
              <a:rPr lang="sv-SE" baseline="0" dirty="0"/>
              <a:t> – skyddad av konsumentköplagen</a:t>
            </a:r>
          </a:p>
          <a:p>
            <a:r>
              <a:rPr lang="sv-SE" baseline="0" dirty="0"/>
              <a:t>Tjänsteperson – enbart </a:t>
            </a:r>
            <a:r>
              <a:rPr lang="sv-SE" baseline="0" dirty="0" err="1"/>
              <a:t>köplagen</a:t>
            </a:r>
            <a:r>
              <a:rPr lang="sv-SE" baseline="0" dirty="0"/>
              <a:t> som gäller 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6794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Kent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8729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Teuta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2556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5005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  <p:sldLayoutId id="2147484099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4" Type="http://schemas.openxmlformats.org/officeDocument/2006/relationships/hyperlink" Target="https://flexspan.blogspot.com/2017/11/handbok-om-att-leda-digitalisering-i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stock.com/free-photos/yellow-question-marks-hovering-young-hand-635164271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www.minhusvagn.com/2016/05/mitt-svar-pa-ett-mail-om-att-bo-pa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pxhere.com/en/photo/155023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mronline.org/2011/01/28/egypt-mubarak-shuts-down-internet-but-struggle-is-still-online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atexnos.gr/%CE%AD%CF%84%CF%83%CE%B9-%CE%BA%CE%B1%CE%B8%CE%BF%CF%81%CE%AF%CE%B6%CE%BF%CF%85%CE%BD-%CF%84%CE%B1-%CE%BC%CE%BF%CE%BD%CE%BF%CF%80%CF%8E%CE%BB%CE%B9%CE%B1-%CF%84%CE%BF%CF%85%CF%82-%CE%B1%CF%84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www.pngall.com/save-money-pn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www.publicdomainpictures.net/view-image.php?image=293498&amp;picture=luxury-yacht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inkop@helsingborg.s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Relationship Id="rId5" Type="http://schemas.openxmlformats.org/officeDocument/2006/relationships/hyperlink" Target="https://www.pngall.com/feedback-png/download/6679" TargetMode="Externa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16D7DF1-A5AE-6118-E05B-E3FCA0B57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999" y="864000"/>
            <a:ext cx="5093455" cy="1107996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Beställarutbildning </a:t>
            </a:r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6BE1C42D-0BB6-FEB9-6369-08D014291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3999" y="1528651"/>
            <a:ext cx="4419200" cy="604163"/>
          </a:xfrm>
        </p:spPr>
        <p:txBody>
          <a:bodyPr wrap="square">
            <a:normAutofit/>
          </a:bodyPr>
          <a:lstStyle/>
          <a:p>
            <a:r>
              <a:rPr lang="sv-SE" dirty="0"/>
              <a:t>En utbildning för dig som beställer i jobbet</a:t>
            </a:r>
          </a:p>
        </p:txBody>
      </p:sp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1970E965-1341-E4AB-7A18-626296D1E41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065" r="30935" b="1"/>
          <a:stretch/>
        </p:blipFill>
        <p:spPr>
          <a:xfrm>
            <a:off x="6096000" y="10"/>
            <a:ext cx="609600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5722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769A15D-C5C9-4535-B23B-6FA6BEA5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1107996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Vad vill du veta idag?</a:t>
            </a:r>
          </a:p>
        </p:txBody>
      </p:sp>
      <p:pic>
        <p:nvPicPr>
          <p:cNvPr id="7" name="Platshållare för bild 6" descr="En bild som visar person, hand&#10;&#10;Automatiskt genererad beskrivning">
            <a:extLst>
              <a:ext uri="{FF2B5EF4-FFF2-40B4-BE49-F238E27FC236}">
                <a16:creationId xmlns:a16="http://schemas.microsoft.com/office/drawing/2014/main" id="{7BF6276E-D901-B896-DBA1-271DF7376FB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490" r="6490"/>
          <a:stretch>
            <a:fillRect/>
          </a:stretch>
        </p:blipFill>
        <p:spPr>
          <a:xfrm>
            <a:off x="6096000" y="0"/>
            <a:ext cx="6096000" cy="5946775"/>
          </a:xfrm>
        </p:spPr>
      </p:pic>
    </p:spTree>
    <p:extLst>
      <p:ext uri="{BB962C8B-B14F-4D97-AF65-F5344CB8AC3E}">
        <p14:creationId xmlns:p14="http://schemas.microsoft.com/office/powerpoint/2010/main" val="87321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A4F986B-A721-8939-4E05-3D34A4345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864000"/>
            <a:ext cx="10515600" cy="553998"/>
          </a:xfrm>
        </p:spPr>
        <p:txBody>
          <a:bodyPr anchor="b">
            <a:normAutofit/>
          </a:bodyPr>
          <a:lstStyle/>
          <a:p>
            <a:r>
              <a:rPr lang="sv-SE" dirty="0"/>
              <a:t>Varför finns inköpsenheten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0A0AB86-7F23-A061-DE4D-A41ECF08E30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64000" y="1440000"/>
            <a:ext cx="5156200" cy="336761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Styr inköpen i staden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Gör upphandlingar (över 700 000 kr)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Stödjer förvaltningarna i inköpsfrågor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Samverkar med koncernen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Ställa de krav politiken vill ha (miljökrav m.m.)</a:t>
            </a:r>
          </a:p>
          <a:p>
            <a:endParaRPr lang="sv-SE" dirty="0"/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B09E9602-36CE-CBD6-7EFE-19CCBD4A89E7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9" b="6459"/>
          <a:stretch/>
        </p:blipFill>
        <p:spPr>
          <a:xfrm>
            <a:off x="5831122" y="1440000"/>
            <a:ext cx="5905830" cy="3857214"/>
          </a:xfrm>
          <a:noFill/>
        </p:spPr>
      </p:pic>
    </p:spTree>
    <p:extLst>
      <p:ext uri="{BB962C8B-B14F-4D97-AF65-F5344CB8AC3E}">
        <p14:creationId xmlns:p14="http://schemas.microsoft.com/office/powerpoint/2010/main" val="3957926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FE05EF39-8650-65AE-A541-A8E8F9929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1107996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Syftet med utbildningen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3C12E600-93D6-518A-42AE-375274BFA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971996"/>
            <a:ext cx="4419600" cy="3514725"/>
          </a:xfrm>
        </p:spPr>
        <p:txBody>
          <a:bodyPr wrap="square">
            <a:normAutofit/>
          </a:bodyPr>
          <a:lstStyle/>
          <a:p>
            <a:r>
              <a:rPr lang="sv-SE" dirty="0"/>
              <a:t>Att du ska få vägledning i hur du ska göra när du beställer</a:t>
            </a:r>
            <a:br>
              <a:rPr lang="sv-SE" dirty="0"/>
            </a:br>
            <a:br>
              <a:rPr lang="sv-SE" dirty="0"/>
            </a:br>
            <a:r>
              <a:rPr lang="sv-SE" dirty="0"/>
              <a:t>Att du ska veta vad du har rätt till </a:t>
            </a:r>
            <a:br>
              <a:rPr lang="sv-SE" dirty="0"/>
            </a:br>
            <a:br>
              <a:rPr lang="sv-SE" dirty="0"/>
            </a:br>
            <a:r>
              <a:rPr lang="sv-SE" dirty="0"/>
              <a:t>Att du ska veta vilka krav vi kan ställa om det blir  fel</a:t>
            </a:r>
          </a:p>
        </p:txBody>
      </p:sp>
      <p:pic>
        <p:nvPicPr>
          <p:cNvPr id="20" name="Platshållare för bild 19" descr="En bild som visar text, utomhus, moln, skylt&#10;&#10;Automatiskt genererad beskrivning">
            <a:extLst>
              <a:ext uri="{FF2B5EF4-FFF2-40B4-BE49-F238E27FC236}">
                <a16:creationId xmlns:a16="http://schemas.microsoft.com/office/drawing/2014/main" id="{30C1E6F3-B4D3-367F-D689-F129825D074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1735" r="10086" b="-2"/>
          <a:stretch/>
        </p:blipFill>
        <p:spPr>
          <a:xfrm>
            <a:off x="6096000" y="10"/>
            <a:ext cx="6096000" cy="5945990"/>
          </a:xfrm>
          <a:noFill/>
        </p:spPr>
      </p:pic>
    </p:spTree>
    <p:extLst>
      <p:ext uri="{BB962C8B-B14F-4D97-AF65-F5344CB8AC3E}">
        <p14:creationId xmlns:p14="http://schemas.microsoft.com/office/powerpoint/2010/main" val="392730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C0DB10-662E-C624-E6B6-6A77BEF61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1107996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Olika typer av avtal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E5ADA73-20F8-D360-C096-0008A6CEB7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971996"/>
            <a:ext cx="4419600" cy="3514725"/>
          </a:xfrm>
        </p:spPr>
        <p:txBody>
          <a:bodyPr wrap="square">
            <a:normAutofit/>
          </a:bodyPr>
          <a:lstStyle/>
          <a:p>
            <a:pPr>
              <a:lnSpc>
                <a:spcPct val="90000"/>
              </a:lnSpc>
            </a:pPr>
            <a:r>
              <a:rPr lang="sv-SE" sz="1500" b="1"/>
              <a:t>Ramavtal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500"/>
              <a:t>Ett ömsesidigt löfte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500"/>
              <a:t>Vi lovar att vi </a:t>
            </a:r>
            <a:r>
              <a:rPr lang="sv-SE" sz="1500" b="1"/>
              <a:t>ska</a:t>
            </a:r>
            <a:r>
              <a:rPr lang="sv-SE" sz="1500"/>
              <a:t> handla av en </a:t>
            </a:r>
            <a:r>
              <a:rPr lang="sv-SE" sz="1500" b="1"/>
              <a:t>viss</a:t>
            </a:r>
            <a:r>
              <a:rPr lang="sv-SE" sz="1500"/>
              <a:t> </a:t>
            </a:r>
            <a:r>
              <a:rPr lang="sv-SE" sz="1500" b="1"/>
              <a:t>leverantör</a:t>
            </a:r>
            <a:r>
              <a:rPr lang="sv-SE" sz="1500"/>
              <a:t> under en </a:t>
            </a:r>
            <a:r>
              <a:rPr lang="sv-SE" sz="1500" b="1"/>
              <a:t>viss tid</a:t>
            </a:r>
            <a:r>
              <a:rPr lang="sv-SE" sz="1500"/>
              <a:t>.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500" b="1"/>
              <a:t>Leverantören lovar </a:t>
            </a:r>
            <a:r>
              <a:rPr lang="sv-SE" sz="1500"/>
              <a:t>att följa de </a:t>
            </a:r>
            <a:r>
              <a:rPr lang="sv-SE" sz="1500" b="1"/>
              <a:t>krav</a:t>
            </a:r>
            <a:r>
              <a:rPr lang="sv-SE" sz="1500"/>
              <a:t> vi ställer och leverera till vissa </a:t>
            </a:r>
            <a:r>
              <a:rPr lang="sv-SE" sz="1500" b="1"/>
              <a:t>priser</a:t>
            </a:r>
            <a:r>
              <a:rPr lang="sv-SE" sz="1500"/>
              <a:t>.</a:t>
            </a:r>
          </a:p>
          <a:p>
            <a:pPr>
              <a:lnSpc>
                <a:spcPct val="90000"/>
              </a:lnSpc>
            </a:pPr>
            <a:r>
              <a:rPr lang="sv-SE" sz="1500" b="1"/>
              <a:t>Avtal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500"/>
              <a:t>Vi vet i förväg hur mycket vi ska handla in.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500"/>
              <a:t>Kan vara längre än 4 år.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500"/>
              <a:t>Oftast service och support och system.</a:t>
            </a:r>
          </a:p>
        </p:txBody>
      </p:sp>
      <p:pic>
        <p:nvPicPr>
          <p:cNvPr id="9" name="Platshållare för bild 8" descr="En bild som visar text, kontorsvaror, handskrift, penna&#10;&#10;Automatiskt genererad beskrivning">
            <a:extLst>
              <a:ext uri="{FF2B5EF4-FFF2-40B4-BE49-F238E27FC236}">
                <a16:creationId xmlns:a16="http://schemas.microsoft.com/office/drawing/2014/main" id="{2FEC217E-73DF-24FF-55C4-E07CD9A8DD6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9492" r="28481" b="-1"/>
          <a:stretch/>
        </p:blipFill>
        <p:spPr>
          <a:xfrm>
            <a:off x="6096000" y="10"/>
            <a:ext cx="6096000" cy="5945990"/>
          </a:xfrm>
          <a:noFill/>
        </p:spPr>
      </p:pic>
    </p:spTree>
    <p:extLst>
      <p:ext uri="{BB962C8B-B14F-4D97-AF65-F5344CB8AC3E}">
        <p14:creationId xmlns:p14="http://schemas.microsoft.com/office/powerpoint/2010/main" val="1184585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E0CEC985-EDA0-D271-9345-B77A32E4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1107996"/>
          </a:xfrm>
        </p:spPr>
        <p:txBody>
          <a:bodyPr wrap="square" anchor="t">
            <a:normAutofit/>
          </a:bodyPr>
          <a:lstStyle/>
          <a:p>
            <a:r>
              <a:rPr lang="sv-SE" sz="2500"/>
              <a:t>Avrop!</a:t>
            </a:r>
            <a:br>
              <a:rPr lang="sv-SE" sz="2500"/>
            </a:br>
            <a:r>
              <a:rPr lang="sv-SE" sz="2500"/>
              <a:t>En beställning från ett ramavtal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D878C9C-034F-E54C-A31F-6270083EF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971996"/>
            <a:ext cx="4419600" cy="3514725"/>
          </a:xfrm>
        </p:spPr>
        <p:txBody>
          <a:bodyPr wrap="square">
            <a:normAutofit/>
          </a:bodyPr>
          <a:lstStyle/>
          <a:p>
            <a:r>
              <a:rPr lang="sv-SE"/>
              <a:t>Du får automatiskt avtalets villkor </a:t>
            </a:r>
          </a:p>
          <a:p>
            <a:r>
              <a:rPr lang="sv-SE"/>
              <a:t>Kan ske på olika sätt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/>
              <a:t>En </a:t>
            </a:r>
            <a:r>
              <a:rPr lang="sv-SE" dirty="0"/>
              <a:t>leverantör: beställ!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Två eller flera leverantörer:</a:t>
            </a:r>
          </a:p>
          <a:p>
            <a:pPr marL="342900" indent="-342900">
              <a:buFontTx/>
              <a:buChar char="-"/>
            </a:pPr>
            <a:r>
              <a:rPr lang="sv-SE" dirty="0"/>
              <a:t>rangordning, </a:t>
            </a:r>
          </a:p>
          <a:p>
            <a:pPr marL="342900" indent="-342900">
              <a:buFontTx/>
              <a:buChar char="-"/>
            </a:pPr>
            <a:r>
              <a:rPr lang="sv-SE" dirty="0"/>
              <a:t>förnyad konkurrensutsättning </a:t>
            </a:r>
          </a:p>
          <a:p>
            <a:pPr marL="342900" indent="-342900">
              <a:buFontTx/>
              <a:buChar char="-"/>
            </a:pPr>
            <a:r>
              <a:rPr lang="sv-SE" dirty="0"/>
              <a:t>eller både och</a:t>
            </a:r>
          </a:p>
          <a:p>
            <a:endParaRPr lang="en-US" dirty="0"/>
          </a:p>
        </p:txBody>
      </p:sp>
      <p:pic>
        <p:nvPicPr>
          <p:cNvPr id="14" name="Platshållare för bild 13" descr="En bild som visar rita, klädsel, skiss, person&#10;&#10;Automatiskt genererad beskrivning">
            <a:extLst>
              <a:ext uri="{FF2B5EF4-FFF2-40B4-BE49-F238E27FC236}">
                <a16:creationId xmlns:a16="http://schemas.microsoft.com/office/drawing/2014/main" id="{2E0B3C03-4180-E19E-4A84-1ABAC6A24C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364" r="13380" b="16"/>
          <a:stretch/>
        </p:blipFill>
        <p:spPr>
          <a:xfrm>
            <a:off x="6096000" y="10"/>
            <a:ext cx="6096000" cy="5945990"/>
          </a:xfrm>
          <a:noFill/>
        </p:spPr>
      </p:pic>
    </p:spTree>
    <p:extLst>
      <p:ext uri="{BB962C8B-B14F-4D97-AF65-F5344CB8AC3E}">
        <p14:creationId xmlns:p14="http://schemas.microsoft.com/office/powerpoint/2010/main" val="896475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C8A7847-A997-5B14-B82E-839A59E469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Vilken är din roll som beställare?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BB4ABD27-6DF2-DDED-8D72-49D7A3186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440000"/>
            <a:ext cx="10464000" cy="31894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</a:rPr>
              <a:t>Beställa från rätt avtal (avtalad leverantör)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</a:rPr>
              <a:t>Beställa rätt produkter från avtalet (upphandlat sortiment)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</a:rPr>
              <a:t>Kontrollera orderbekräftelse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</a:rPr>
              <a:t>Kontrollera leverans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</a:rPr>
              <a:t>Kontrollera fakturan (vad står på raden, har det levererats)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</a:rPr>
              <a:t>Reklamera och rapportera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25249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CF918B13-6041-40E0-3501-55E553D06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3657200" cy="1107996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Stadens avtal på inköpssidan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DB74135C-EB00-68A5-1836-8416072CC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900" y="678815"/>
            <a:ext cx="7213600" cy="55003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0896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2374230C-80E8-4E70-478E-7721DB8AC2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4000" dirty="0">
                <a:solidFill>
                  <a:schemeClr val="bg1">
                    <a:lumMod val="95000"/>
                  </a:schemeClr>
                </a:solidFill>
              </a:rPr>
              <a:t>Hur sker inköp i Helsingborgs stad?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60AA1A8-22D7-065D-B957-05107ED5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>
                    <a:lumMod val="95000"/>
                  </a:schemeClr>
                </a:solidFill>
              </a:rPr>
              <a:t>Avrop/beställning (på ramavtal)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>
                    <a:lumMod val="95000"/>
                  </a:schemeClr>
                </a:solidFill>
              </a:rPr>
              <a:t>Direktupphandling (utan upphandling eller ramavtal)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>
                    <a:lumMod val="95000"/>
                  </a:schemeClr>
                </a:solidFill>
              </a:rPr>
              <a:t>Upphandling </a:t>
            </a:r>
          </a:p>
          <a:p>
            <a:pPr lvl="1" indent="0">
              <a:buNone/>
            </a:pPr>
            <a:r>
              <a:rPr lang="sv-SE" b="1" dirty="0">
                <a:solidFill>
                  <a:schemeClr val="bg1">
                    <a:lumMod val="95000"/>
                  </a:schemeClr>
                </a:solidFill>
              </a:rPr>
              <a:t>Stadsövergripande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sv-SE" sz="1600" i="1" dirty="0">
                <a:solidFill>
                  <a:schemeClr val="bg1">
                    <a:lumMod val="95000"/>
                  </a:schemeClr>
                </a:solidFill>
              </a:rPr>
              <a:t>Avtalet gäller för alla förvaltningar i staden (kanske även bolagen)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sv-SE" sz="1600" i="1" dirty="0">
                <a:solidFill>
                  <a:schemeClr val="bg1">
                    <a:lumMod val="95000"/>
                  </a:schemeClr>
                </a:solidFill>
              </a:rPr>
              <a:t>Inköpsenheten bestämmer att den ska göras</a:t>
            </a:r>
            <a:br>
              <a:rPr lang="sv-SE" sz="1600" i="1" dirty="0">
                <a:solidFill>
                  <a:schemeClr val="bg1">
                    <a:lumMod val="95000"/>
                  </a:schemeClr>
                </a:solidFill>
              </a:rPr>
            </a:br>
            <a:endParaRPr lang="sv-SE" sz="1600" i="1" dirty="0">
              <a:solidFill>
                <a:schemeClr val="bg1">
                  <a:lumMod val="95000"/>
                </a:schemeClr>
              </a:solidFill>
            </a:endParaRPr>
          </a:p>
          <a:p>
            <a:pPr lvl="1" indent="0">
              <a:buNone/>
            </a:pPr>
            <a:r>
              <a:rPr lang="sv-SE" b="1" dirty="0">
                <a:solidFill>
                  <a:schemeClr val="bg1">
                    <a:lumMod val="95000"/>
                  </a:schemeClr>
                </a:solidFill>
              </a:rPr>
              <a:t>Förvaltningsspecifik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sv-SE" sz="1600" i="1" dirty="0">
                <a:solidFill>
                  <a:schemeClr val="bg1">
                    <a:lumMod val="95000"/>
                  </a:schemeClr>
                </a:solidFill>
              </a:rPr>
              <a:t>Avtalet gäller bara för en förvaltning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sv-SE" sz="1600" i="1" dirty="0">
                <a:solidFill>
                  <a:schemeClr val="bg1">
                    <a:lumMod val="95000"/>
                  </a:schemeClr>
                </a:solidFill>
              </a:rPr>
              <a:t>Förvaltningen beställer upphandlingen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sv-SE" sz="1600" i="1" dirty="0">
                <a:solidFill>
                  <a:schemeClr val="bg1">
                    <a:lumMod val="95000"/>
                  </a:schemeClr>
                </a:solidFill>
              </a:rPr>
              <a:t>Kolla med din inköpssamordnare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71118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318D74-6F5C-CA17-9522-D88E1B8F96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1107996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Varför upphandlar vi?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44F31A2-2C15-EB6B-5B63-B3AD34AAC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971996"/>
            <a:ext cx="4419600" cy="3514725"/>
          </a:xfrm>
        </p:spPr>
        <p:txBody>
          <a:bodyPr wrap="square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/>
              <a:t>För att undvika ”kompisaffärer”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sv-SE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/>
              <a:t>För att se till att använda skattepengar på ett effektivt sätt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sv-SE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/>
              <a:t>Sedan vi gick med i EU: för att ge alla företag i unionen samma chans</a:t>
            </a:r>
          </a:p>
          <a:p>
            <a:endParaRPr lang="sv-SE" dirty="0"/>
          </a:p>
        </p:txBody>
      </p:sp>
      <p:pic>
        <p:nvPicPr>
          <p:cNvPr id="6" name="Platshållare för bild 5" descr="En bild som visar text, person, Pappersprodukt, papper&#10;&#10;Automatiskt genererad beskrivning">
            <a:extLst>
              <a:ext uri="{FF2B5EF4-FFF2-40B4-BE49-F238E27FC236}">
                <a16:creationId xmlns:a16="http://schemas.microsoft.com/office/drawing/2014/main" id="{2A94D032-2C15-FBEB-64E4-80B6543EC3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250" r="34489"/>
          <a:stretch/>
        </p:blipFill>
        <p:spPr>
          <a:xfrm>
            <a:off x="6096000" y="10"/>
            <a:ext cx="6096000" cy="5945990"/>
          </a:xfrm>
          <a:noFill/>
        </p:spPr>
      </p:pic>
    </p:spTree>
    <p:extLst>
      <p:ext uri="{BB962C8B-B14F-4D97-AF65-F5344CB8AC3E}">
        <p14:creationId xmlns:p14="http://schemas.microsoft.com/office/powerpoint/2010/main" val="3110822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C1DFE540-5391-C14E-7BD8-CF70507CA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900" y="258207"/>
            <a:ext cx="8343900" cy="551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1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C0F8BE-DCB9-6268-60A6-EF8984236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1107996"/>
          </a:xfrm>
        </p:spPr>
        <p:txBody>
          <a:bodyPr wrap="square" anchor="t">
            <a:normAutofit/>
          </a:bodyPr>
          <a:lstStyle/>
          <a:p>
            <a:r>
              <a:rPr lang="sv-SE"/>
              <a:t>Hur mycket kan vi spara? 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BEE6A2-B82A-D9DD-D141-6093014B5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971996"/>
            <a:ext cx="4419600" cy="3514725"/>
          </a:xfrm>
        </p:spPr>
        <p:txBody>
          <a:bodyPr wrap="square">
            <a:normAutofit/>
          </a:bodyPr>
          <a:lstStyle/>
          <a:p>
            <a:r>
              <a:rPr lang="sv-SE" dirty="0"/>
              <a:t>Om 80 % av alla </a:t>
            </a:r>
            <a:r>
              <a:rPr lang="sv-SE" dirty="0" err="1"/>
              <a:t>städprodukter</a:t>
            </a:r>
            <a:r>
              <a:rPr lang="sv-SE" dirty="0"/>
              <a:t> kom från upphandlat sortiment...  </a:t>
            </a:r>
          </a:p>
          <a:p>
            <a:r>
              <a:rPr lang="sv-SE" dirty="0"/>
              <a:t>Gissa!</a:t>
            </a:r>
          </a:p>
          <a:p>
            <a:endParaRPr lang="sv-SE" dirty="0"/>
          </a:p>
          <a:p>
            <a:r>
              <a:rPr lang="sv-SE" dirty="0"/>
              <a:t>700 000 kr – per år!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6" name="Platshållare för bild 5" descr="En bild som visar Pengahantering, pengar, Kontanter, valuta&#10;&#10;Automatiskt genererad beskrivning">
            <a:extLst>
              <a:ext uri="{FF2B5EF4-FFF2-40B4-BE49-F238E27FC236}">
                <a16:creationId xmlns:a16="http://schemas.microsoft.com/office/drawing/2014/main" id="{14768BA0-C491-E4AB-FAA2-AF8F5AE52BD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006" r="20562" b="2"/>
          <a:stretch/>
        </p:blipFill>
        <p:spPr>
          <a:xfrm>
            <a:off x="6096000" y="10"/>
            <a:ext cx="6096000" cy="5945990"/>
          </a:xfrm>
          <a:noFill/>
        </p:spPr>
      </p:pic>
    </p:spTree>
    <p:extLst>
      <p:ext uri="{BB962C8B-B14F-4D97-AF65-F5344CB8AC3E}">
        <p14:creationId xmlns:p14="http://schemas.microsoft.com/office/powerpoint/2010/main" val="37402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18E4A3-BAFB-DCEE-D94B-5A94F8635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9576883" cy="553998"/>
          </a:xfrm>
        </p:spPr>
        <p:txBody>
          <a:bodyPr wrap="square" anchor="b">
            <a:normAutofit/>
          </a:bodyPr>
          <a:lstStyle/>
          <a:p>
            <a:r>
              <a:rPr lang="sv-SE" dirty="0"/>
              <a:t>Beslutsstödet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4DB8443-7BA2-2D15-8D38-0FFAE07E4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00" y="1746184"/>
            <a:ext cx="8373425" cy="445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E0D8AD-823B-8843-2CD8-C9C757EE1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864000"/>
            <a:ext cx="10515600" cy="553998"/>
          </a:xfrm>
        </p:spPr>
        <p:txBody>
          <a:bodyPr anchor="b">
            <a:normAutofit/>
          </a:bodyPr>
          <a:lstStyle/>
          <a:p>
            <a:r>
              <a:rPr lang="sv-SE"/>
              <a:t>Jag behöver något särskilt!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A73523-E176-8824-3F05-E43DDC3E661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64000" y="1440000"/>
            <a:ext cx="5156200" cy="336761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v-SE"/>
              <a:t>Finns det ett avtal i avtalskatalogen? </a:t>
            </a:r>
          </a:p>
          <a:p>
            <a:pPr marL="457200" indent="-457200">
              <a:buFont typeface="+mj-lt"/>
              <a:buAutoNum type="arabicPeriod"/>
            </a:pPr>
            <a:r>
              <a:rPr lang="sv-SE"/>
              <a:t>Finns avtal i någon pärm på din förvaltning? Fråga din inköpssamordnare.</a:t>
            </a:r>
          </a:p>
          <a:p>
            <a:pPr marL="457200" indent="-457200">
              <a:buFont typeface="+mj-lt"/>
              <a:buAutoNum type="arabicPeriod"/>
            </a:pPr>
            <a:r>
              <a:rPr lang="sv-SE"/>
              <a:t>Finns det du är ute efter i övrigt sortiment på något närliggande avtal? </a:t>
            </a:r>
          </a:p>
          <a:p>
            <a:pPr marL="457200" indent="-457200">
              <a:buFont typeface="+mj-lt"/>
              <a:buAutoNum type="arabicPeriod"/>
            </a:pPr>
            <a:r>
              <a:rPr lang="sv-SE"/>
              <a:t>Kolla med din chef </a:t>
            </a:r>
          </a:p>
          <a:p>
            <a:endParaRPr lang="sv-SE" dirty="0"/>
          </a:p>
        </p:txBody>
      </p:sp>
      <p:pic>
        <p:nvPicPr>
          <p:cNvPr id="6" name="Platshållare för bild 5" descr="En bild som visar utomhus, transport, vattenfartyg, skepp&#10;&#10;Automatiskt genererad beskrivning">
            <a:extLst>
              <a:ext uri="{FF2B5EF4-FFF2-40B4-BE49-F238E27FC236}">
                <a16:creationId xmlns:a16="http://schemas.microsoft.com/office/drawing/2014/main" id="{E92F62EC-3B20-9B67-68BC-B7D63DF0C55C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154" r="4" b="4"/>
          <a:stretch/>
        </p:blipFill>
        <p:spPr>
          <a:xfrm>
            <a:off x="6223400" y="1440000"/>
            <a:ext cx="5156200" cy="3367616"/>
          </a:xfrm>
          <a:noFill/>
        </p:spPr>
      </p:pic>
    </p:spTree>
    <p:extLst>
      <p:ext uri="{BB962C8B-B14F-4D97-AF65-F5344CB8AC3E}">
        <p14:creationId xmlns:p14="http://schemas.microsoft.com/office/powerpoint/2010/main" val="3503455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91BC77-8E1B-D868-7D69-EE7947A41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200" y="3057525"/>
            <a:ext cx="9576883" cy="742950"/>
          </a:xfrm>
        </p:spPr>
        <p:txBody>
          <a:bodyPr wrap="square" anchor="b">
            <a:noAutofit/>
          </a:bodyPr>
          <a:lstStyle/>
          <a:p>
            <a:pPr algn="ctr"/>
            <a:r>
              <a:rPr lang="sv-SE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Men varför måste jag?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3438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E9D5407E-E0B4-33BB-09EA-2A8C4E73E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5" y="157511"/>
            <a:ext cx="8696288" cy="561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568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C8C5C93-A9B3-9E4A-D042-4581D666A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720000"/>
            <a:ext cx="9144000" cy="2387600"/>
          </a:xfrm>
        </p:spPr>
        <p:txBody>
          <a:bodyPr anchor="b">
            <a:normAutofit/>
          </a:bodyPr>
          <a:lstStyle/>
          <a:p>
            <a:r>
              <a:rPr lang="sv-SE" dirty="0"/>
              <a:t>Kontrollera fakturan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4B4A71B-38D4-9205-F2BC-A28B218D5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144000" cy="269501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sv-SE" sz="2800" dirty="0"/>
              <a:t>Har levereras skett?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sv-SE" sz="2800" dirty="0"/>
              <a:t>Är priset rätt?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sv-SE" sz="2800" dirty="0"/>
              <a:t>Är varan/tjänsten beskriven på ett ordentligt sätt?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sv-SE" sz="2800" dirty="0"/>
              <a:t>Är det 30 dagars betalningstid?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sv-SE" sz="2800" dirty="0"/>
              <a:t>Är det en e-faktura?</a:t>
            </a:r>
          </a:p>
          <a:p>
            <a:pPr>
              <a:lnSpc>
                <a:spcPct val="90000"/>
              </a:lnSpc>
            </a:pPr>
            <a:endParaRPr lang="sv-SE" sz="1300" dirty="0"/>
          </a:p>
        </p:txBody>
      </p:sp>
    </p:spTree>
    <p:extLst>
      <p:ext uri="{BB962C8B-B14F-4D97-AF65-F5344CB8AC3E}">
        <p14:creationId xmlns:p14="http://schemas.microsoft.com/office/powerpoint/2010/main" val="3283265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FB0B96-456C-CFFE-4429-303CD39E24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Återkoppling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851FEF8-0EB4-3FCE-40C6-5E497A677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417998"/>
            <a:ext cx="4419200" cy="5590143"/>
          </a:xfrm>
        </p:spPr>
        <p:txBody>
          <a:bodyPr/>
          <a:lstStyle/>
          <a:p>
            <a:r>
              <a:rPr lang="sv-SE" sz="1800" dirty="0">
                <a:solidFill>
                  <a:schemeClr val="bg1"/>
                </a:solidFill>
              </a:rPr>
              <a:t>Leverantören vann avtalet på de villkor som gäller. </a:t>
            </a:r>
          </a:p>
          <a:p>
            <a:endParaRPr lang="sv-SE" sz="1800" dirty="0">
              <a:solidFill>
                <a:schemeClr val="bg1"/>
              </a:solidFill>
            </a:endParaRPr>
          </a:p>
          <a:p>
            <a:r>
              <a:rPr lang="sv-SE" sz="1800" b="1" dirty="0">
                <a:solidFill>
                  <a:schemeClr val="bg1"/>
                </a:solidFill>
              </a:rPr>
              <a:t>Har du problem</a:t>
            </a:r>
            <a:r>
              <a:rPr lang="sv-SE" sz="1800" dirty="0">
                <a:solidFill>
                  <a:schemeClr val="bg1"/>
                </a:solidFill>
              </a:rPr>
              <a:t>?</a:t>
            </a:r>
          </a:p>
          <a:p>
            <a:r>
              <a:rPr lang="sv-SE" sz="1800" dirty="0">
                <a:ln w="0"/>
                <a:solidFill>
                  <a:schemeClr val="bg1"/>
                </a:solidFill>
              </a:rPr>
              <a:t>Ta kontakt med leverantören</a:t>
            </a:r>
          </a:p>
          <a:p>
            <a:endParaRPr lang="sv-SE" sz="1800" dirty="0">
              <a:solidFill>
                <a:schemeClr val="bg1"/>
              </a:solidFill>
            </a:endParaRPr>
          </a:p>
          <a:p>
            <a:r>
              <a:rPr lang="sv-SE" sz="1800" b="1" dirty="0">
                <a:solidFill>
                  <a:schemeClr val="bg1"/>
                </a:solidFill>
              </a:rPr>
              <a:t>Får du inte hjälp av leverantören?</a:t>
            </a:r>
          </a:p>
          <a:p>
            <a:r>
              <a:rPr lang="sv-SE" sz="1800" dirty="0">
                <a:ln w="0"/>
                <a:solidFill>
                  <a:schemeClr val="bg1"/>
                </a:solidFill>
              </a:rPr>
              <a:t>Ta kontakt med inköpsenheten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ln w="0"/>
                <a:solidFill>
                  <a:schemeClr val="bg1"/>
                </a:solidFill>
              </a:rPr>
              <a:t>Avtalsansvarig  (finns i avtalskatalogen)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n w="0"/>
                <a:solidFill>
                  <a:schemeClr val="bg1"/>
                </a:solidFill>
                <a:hlinkClick r:id="rId3"/>
              </a:rPr>
              <a:t>inkop@helsingborg.se</a:t>
            </a:r>
            <a:r>
              <a:rPr lang="sv-SE" sz="1600" dirty="0">
                <a:ln w="0"/>
                <a:solidFill>
                  <a:schemeClr val="bg1"/>
                </a:solidFill>
              </a:rPr>
              <a:t> </a:t>
            </a:r>
            <a:endParaRPr lang="sv-SE" sz="1800" dirty="0">
              <a:ln w="0"/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ln w="0"/>
                <a:solidFill>
                  <a:schemeClr val="bg1"/>
                </a:solidFill>
              </a:rPr>
              <a:t>Feedbackformuläret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ln w="0"/>
                <a:solidFill>
                  <a:schemeClr val="bg1"/>
                </a:solidFill>
              </a:rPr>
              <a:t>042-10 30 70</a:t>
            </a:r>
          </a:p>
          <a:p>
            <a:endParaRPr lang="sv-SE" dirty="0"/>
          </a:p>
        </p:txBody>
      </p:sp>
      <p:pic>
        <p:nvPicPr>
          <p:cNvPr id="7" name="Platshållare för bild 6" descr="En bild som visar konst, cirkel, Färggrann">
            <a:extLst>
              <a:ext uri="{FF2B5EF4-FFF2-40B4-BE49-F238E27FC236}">
                <a16:creationId xmlns:a16="http://schemas.microsoft.com/office/drawing/2014/main" id="{15F65758-DADE-4769-333E-D6A4CF76A9F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6490" r="64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80518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9C01CB-3B33-CB7A-AACA-12390F22D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7558" y="2875002"/>
            <a:ext cx="9576883" cy="553998"/>
          </a:xfrm>
        </p:spPr>
        <p:txBody>
          <a:bodyPr/>
          <a:lstStyle/>
          <a:p>
            <a:pPr algn="ctr"/>
            <a:r>
              <a:rPr lang="sv-SE" dirty="0"/>
              <a:t>Frågor?</a:t>
            </a:r>
          </a:p>
        </p:txBody>
      </p:sp>
    </p:spTree>
    <p:extLst>
      <p:ext uri="{BB962C8B-B14F-4D97-AF65-F5344CB8AC3E}">
        <p14:creationId xmlns:p14="http://schemas.microsoft.com/office/powerpoint/2010/main" val="3498859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6A52F069-F4A1-DB18-A60A-A4D5CAC4D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080" y="3048400"/>
            <a:ext cx="9576883" cy="553998"/>
          </a:xfrm>
        </p:spPr>
        <p:txBody>
          <a:bodyPr/>
          <a:lstStyle/>
          <a:p>
            <a:pPr algn="ctr"/>
            <a:r>
              <a:rPr lang="sv-SE" dirty="0"/>
              <a:t>Tack!</a:t>
            </a:r>
          </a:p>
        </p:txBody>
      </p:sp>
    </p:spTree>
    <p:extLst>
      <p:ext uri="{BB962C8B-B14F-4D97-AF65-F5344CB8AC3E}">
        <p14:creationId xmlns:p14="http://schemas.microsoft.com/office/powerpoint/2010/main" val="3304723959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412</TotalTime>
  <Words>596</Words>
  <Application>Microsoft Office PowerPoint</Application>
  <PresentationFormat>Bredbild</PresentationFormat>
  <Paragraphs>127</Paragraphs>
  <Slides>20</Slides>
  <Notes>17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20</vt:i4>
      </vt:variant>
    </vt:vector>
  </HeadingPairs>
  <TitlesOfParts>
    <vt:vector size="29" baseType="lpstr">
      <vt:lpstr>Roboto Light</vt:lpstr>
      <vt:lpstr>Arial</vt:lpstr>
      <vt:lpstr>Calibri</vt:lpstr>
      <vt:lpstr>Helsingborg Sans</vt:lpstr>
      <vt:lpstr>Wingdings</vt:lpstr>
      <vt:lpstr>HBG-Helsingborgstegel</vt:lpstr>
      <vt:lpstr>HBG-Pålsjö</vt:lpstr>
      <vt:lpstr>HBG-Vintersund</vt:lpstr>
      <vt:lpstr>HBG-Raps</vt:lpstr>
      <vt:lpstr>Beställarutbildning </vt:lpstr>
      <vt:lpstr>Vad vill du veta idag?</vt:lpstr>
      <vt:lpstr>Varför finns inköpsenheten</vt:lpstr>
      <vt:lpstr>Syftet med utbildningen</vt:lpstr>
      <vt:lpstr>Olika typer av avtal</vt:lpstr>
      <vt:lpstr>Avrop! En beställning från ett ramavtal </vt:lpstr>
      <vt:lpstr>Vilken är din roll som beställare?</vt:lpstr>
      <vt:lpstr>Stadens avtal på inköpssidan</vt:lpstr>
      <vt:lpstr>Hur sker inköp i Helsingborgs stad?</vt:lpstr>
      <vt:lpstr>Varför upphandlar vi?</vt:lpstr>
      <vt:lpstr>PowerPoint-presentation</vt:lpstr>
      <vt:lpstr>Hur mycket kan vi spara? </vt:lpstr>
      <vt:lpstr>Beslutsstödet</vt:lpstr>
      <vt:lpstr>Jag behöver något särskilt!</vt:lpstr>
      <vt:lpstr>Men varför måste jag?</vt:lpstr>
      <vt:lpstr>PowerPoint-presentation</vt:lpstr>
      <vt:lpstr>Kontrollera fakturan</vt:lpstr>
      <vt:lpstr>Återkoppling</vt:lpstr>
      <vt:lpstr>Frågor?</vt:lpstr>
      <vt:lpstr>Tack!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Beställarutbildning </dc:title>
  <dc:creator>Cakolli Teuta - SLF</dc:creator>
  <cp:lastModifiedBy>Cakolli Teuta - SLF</cp:lastModifiedBy>
  <cp:revision>4</cp:revision>
  <dcterms:created xsi:type="dcterms:W3CDTF">2023-09-04T06:24:27Z</dcterms:created>
  <dcterms:modified xsi:type="dcterms:W3CDTF">2023-09-04T14:02:51Z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