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6" autoAdjust="0"/>
    <p:restoredTop sz="88425" autoAdjust="0"/>
  </p:normalViewPr>
  <p:slideViewPr>
    <p:cSldViewPr snapToGrid="0">
      <p:cViewPr varScale="1">
        <p:scale>
          <a:sx n="101" d="100"/>
          <a:sy n="101" d="100"/>
        </p:scale>
        <p:origin x="6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072F1-853D-42D6-862C-D4E519362571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D6F18-4333-4A55-AB6D-7DD2A6470A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5800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i="1" dirty="0">
                <a:solidFill>
                  <a:srgbClr val="002060"/>
                </a:solidFill>
                <a:ea typeface="Roboto Light"/>
                <a:cs typeface="Roboto Light"/>
              </a:rPr>
              <a:t>Flytten av våra </a:t>
            </a:r>
            <a:r>
              <a:rPr lang="sv-SE" sz="1200" i="1" dirty="0" smtClean="0">
                <a:solidFill>
                  <a:srgbClr val="002060"/>
                </a:solidFill>
                <a:ea typeface="Roboto Light"/>
                <a:cs typeface="Roboto Light"/>
              </a:rPr>
              <a:t>filer</a:t>
            </a:r>
            <a:r>
              <a:rPr lang="sv-SE" sz="1200" i="1" baseline="0" dirty="0" smtClean="0">
                <a:solidFill>
                  <a:srgbClr val="002060"/>
                </a:solidFill>
                <a:ea typeface="Roboto Light"/>
                <a:cs typeface="Roboto Light"/>
              </a:rPr>
              <a:t> </a:t>
            </a:r>
            <a:r>
              <a:rPr lang="sv-SE" sz="1200" i="1" dirty="0" smtClean="0">
                <a:solidFill>
                  <a:srgbClr val="002060"/>
                </a:solidFill>
                <a:ea typeface="Roboto Light"/>
                <a:cs typeface="Roboto Light"/>
              </a:rPr>
              <a:t>till </a:t>
            </a:r>
            <a:r>
              <a:rPr lang="sv-SE" sz="1200" i="1" dirty="0">
                <a:solidFill>
                  <a:srgbClr val="002060"/>
                </a:solidFill>
                <a:ea typeface="Roboto Light"/>
                <a:cs typeface="Roboto Light"/>
              </a:rPr>
              <a:t>Microsoft 365 sker i två övergripande steg. Första steget innefattar flytt </a:t>
            </a:r>
            <a:r>
              <a:rPr lang="sv-SE" sz="1200" i="1" dirty="0" smtClean="0">
                <a:solidFill>
                  <a:srgbClr val="002060"/>
                </a:solidFill>
                <a:ea typeface="Roboto Light"/>
                <a:cs typeface="Roboto Light"/>
              </a:rPr>
              <a:t>av filer från din personliga mapp (H:)</a:t>
            </a:r>
            <a:r>
              <a:rPr lang="sv-SE" sz="1200" i="1" baseline="0" dirty="0" smtClean="0">
                <a:solidFill>
                  <a:srgbClr val="002060"/>
                </a:solidFill>
                <a:ea typeface="Roboto Light"/>
                <a:cs typeface="Roboto Light"/>
              </a:rPr>
              <a:t> </a:t>
            </a:r>
            <a:r>
              <a:rPr lang="sv-SE" sz="1200" i="1" dirty="0" smtClean="0">
                <a:solidFill>
                  <a:srgbClr val="002060"/>
                </a:solidFill>
                <a:ea typeface="Roboto Light"/>
                <a:cs typeface="Roboto Light"/>
              </a:rPr>
              <a:t>till </a:t>
            </a:r>
            <a:r>
              <a:rPr lang="sv-SE" sz="1200" i="1" dirty="0" err="1">
                <a:solidFill>
                  <a:srgbClr val="002060"/>
                </a:solidFill>
                <a:ea typeface="Roboto Light"/>
                <a:cs typeface="Roboto Light"/>
              </a:rPr>
              <a:t>OneDrive</a:t>
            </a:r>
            <a:r>
              <a:rPr lang="sv-SE" sz="1200" i="1" dirty="0">
                <a:solidFill>
                  <a:srgbClr val="002060"/>
                </a:solidFill>
                <a:ea typeface="Roboto Light"/>
                <a:cs typeface="Roboto Light"/>
              </a:rPr>
              <a:t>. Det andra steget inkluderar flytt av </a:t>
            </a:r>
            <a:r>
              <a:rPr lang="sv-SE" sz="1200" i="1" dirty="0" smtClean="0">
                <a:solidFill>
                  <a:srgbClr val="002060"/>
                </a:solidFill>
                <a:ea typeface="Roboto Light"/>
                <a:cs typeface="Roboto Light"/>
              </a:rPr>
              <a:t>gemensamma</a:t>
            </a:r>
            <a:r>
              <a:rPr lang="sv-SE" sz="1200" i="1" baseline="0" dirty="0" smtClean="0">
                <a:solidFill>
                  <a:srgbClr val="002060"/>
                </a:solidFill>
                <a:ea typeface="Roboto Light"/>
                <a:cs typeface="Roboto Light"/>
              </a:rPr>
              <a:t> filer</a:t>
            </a:r>
            <a:r>
              <a:rPr lang="sv-SE" sz="1200" i="1" dirty="0" smtClean="0">
                <a:solidFill>
                  <a:srgbClr val="002060"/>
                </a:solidFill>
                <a:ea typeface="Roboto Light"/>
                <a:cs typeface="Roboto Light"/>
              </a:rPr>
              <a:t> </a:t>
            </a:r>
            <a:r>
              <a:rPr lang="sv-SE" sz="1200" i="1" dirty="0">
                <a:solidFill>
                  <a:srgbClr val="002060"/>
                </a:solidFill>
                <a:ea typeface="Roboto Light"/>
                <a:cs typeface="Roboto Light"/>
              </a:rPr>
              <a:t>till SharePoint. </a:t>
            </a:r>
          </a:p>
          <a:p>
            <a:endParaRPr lang="sv-SE" dirty="0"/>
          </a:p>
          <a:p>
            <a:r>
              <a:rPr lang="sv-SE" dirty="0"/>
              <a:t>Att flytta våra </a:t>
            </a:r>
            <a:r>
              <a:rPr lang="sv-SE" dirty="0" smtClean="0"/>
              <a:t>filer </a:t>
            </a:r>
            <a:r>
              <a:rPr lang="sv-SE" dirty="0"/>
              <a:t>till Microsoft 365 är en förutsättning för att kunna ta del av de övergripande nyttorna. Det är först när våra digitala verktyg flyttas upp i molnet som vi får tillgång till fler nya smarta funktioner och löpande uppdateringar. Efterhand som fler av våra digitala verktyg flyttas upp i molnet blir synergieffekterna större eftersom verktygen då ”pratar med varandra”. Ett konkret exempel på detta är när ett mejl som kommer in via Outlook kan göras till en ”task”/uppgift som automatiskt lägger sig i teams.</a:t>
            </a:r>
            <a:endParaRPr lang="sv-SE" dirty="0"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5D1D-61DE-406F-8114-F47C63AA312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149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20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07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3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72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14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812889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19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00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68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91598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3955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hyperlink" Target="https://helsingborg.infocaption.com/497.guide?step=3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hyperlink" Target="https://helsingborg.infocaption.com/503.guide" TargetMode="External"/><Relationship Id="rId10" Type="http://schemas.openxmlformats.org/officeDocument/2006/relationships/image" Target="../media/image6.emf"/><Relationship Id="rId4" Type="http://schemas.openxmlformats.org/officeDocument/2006/relationships/hyperlink" Target="https://helsingborg.infocaption.com/501.guide" TargetMode="External"/><Relationship Id="rId9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D9700C89-152B-C6BA-120C-FA496B36C7A5}"/>
              </a:ext>
            </a:extLst>
          </p:cNvPr>
          <p:cNvSpPr txBox="1">
            <a:spLocks/>
          </p:cNvSpPr>
          <p:nvPr/>
        </p:nvSpPr>
        <p:spPr>
          <a:xfrm>
            <a:off x="1292168" y="440229"/>
            <a:ext cx="9144000" cy="443198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A355C"/>
                </a:solidFill>
                <a:effectLst/>
                <a:uLnTx/>
                <a:uFillTx/>
                <a:latin typeface="Helsingborg Sans"/>
                <a:ea typeface="Roboto"/>
                <a:cs typeface="Roboto"/>
              </a:rPr>
              <a:t>Filer </a:t>
            </a: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1A355C"/>
                </a:solidFill>
                <a:effectLst/>
                <a:uLnTx/>
                <a:uFillTx/>
                <a:latin typeface="Helsingborg Sans"/>
                <a:ea typeface="Roboto"/>
                <a:cs typeface="Roboto"/>
              </a:rPr>
              <a:t>i Microsoft 365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61B20C-ADA4-F38E-F32A-320C9772385B}"/>
              </a:ext>
            </a:extLst>
          </p:cNvPr>
          <p:cNvSpPr txBox="1"/>
          <p:nvPr/>
        </p:nvSpPr>
        <p:spPr>
          <a:xfrm>
            <a:off x="1038791" y="2227732"/>
            <a:ext cx="527538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"/>
              </a:rPr>
              <a:t>Bättre arbetsmiljö och minskad belastning, 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"/>
              </a:rPr>
              <a:t>för att...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Arial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1A355C"/>
                </a:solidFill>
                <a:effectLst/>
                <a:uLnTx/>
                <a:uFillTx/>
                <a:latin typeface="Roboto Light"/>
                <a:ea typeface="Calibri" panose="020F0502020204030204" pitchFamily="34" charset="0"/>
                <a:cs typeface="Times New Roman"/>
              </a:rPr>
              <a:t>...du får en tydligare struktur och översikt där du informeras om ändringar som görs i dokument​. Du får möjlighet att fästa filer som du anser är viktiga så att de går snabbt och enkelt att nå. 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1A355C"/>
              </a:solidFill>
              <a:effectLst/>
              <a:uLnTx/>
              <a:uFillTx/>
              <a:latin typeface="Calibri"/>
              <a:ea typeface="Roboto Light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88A658-1718-3342-07BC-5E8944E5AD0D}"/>
              </a:ext>
            </a:extLst>
          </p:cNvPr>
          <p:cNvSpPr txBox="1"/>
          <p:nvPr/>
        </p:nvSpPr>
        <p:spPr>
          <a:xfrm>
            <a:off x="6768956" y="2469515"/>
            <a:ext cx="5059294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D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Arial"/>
              </a:rPr>
              <a:t>u får en mycket bättre sökfunktion och mer exakt filtrering som gör det enkelt att hitta den information du söker oavsett vart den ligger. 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Arial"/>
                <a:hlinkClick r:id="rId3"/>
              </a:rPr>
              <a:t>Klicka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här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Arial"/>
                <a:hlinkClick r:id="rId3"/>
              </a:rPr>
              <a:t> för att lära dig hur [IC365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]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1A355C"/>
                </a:solidFill>
                <a:effectLst/>
                <a:uLnTx/>
                <a:uFillTx/>
                <a:latin typeface="Roboto Light"/>
                <a:ea typeface="+mn-ea"/>
                <a:cs typeface="Arial"/>
              </a:rPr>
              <a:t/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1A355C"/>
                </a:solidFill>
                <a:effectLst/>
                <a:uLnTx/>
                <a:uFillTx/>
                <a:latin typeface="Roboto Light"/>
                <a:ea typeface="+mn-ea"/>
                <a:cs typeface="Arial"/>
              </a:rPr>
            </a:b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Light"/>
              <a:ea typeface="Roboto Light"/>
              <a:cs typeface="Robo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Calibri Light"/>
                <a:cs typeface="Calibri Light"/>
              </a:rPr>
              <a:t>Du och dina kollegor kan samredigera samma dokument, även de filer som inte är kopplade till en chatt eller teamskanal.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Light"/>
              <a:ea typeface="Calibri Light"/>
              <a:cs typeface="Calibri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Calibri Light"/>
                <a:cs typeface="Calibri Light"/>
              </a:rPr>
              <a:t>Du kan dela </a:t>
            </a:r>
            <a:r>
              <a:rPr kumimoji="0" lang="sv-S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Calibri Light"/>
                <a:cs typeface="Calibri Light"/>
              </a:rPr>
              <a:t>dina filer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Calibri Light"/>
                <a:cs typeface="Calibri Light"/>
              </a:rPr>
              <a:t>med valda personer och har på så vis en ökad kontroll över det du arbetar med. 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Calibri Light"/>
                <a:cs typeface="Calibri Light"/>
                <a:hlinkClick r:id="rId4"/>
              </a:rPr>
              <a:t>Klicka här för att lära dig hur [IC365]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Light"/>
              <a:ea typeface="Calibri Light"/>
              <a:cs typeface="Calibri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Light"/>
              <a:ea typeface="Roboto Light"/>
              <a:cs typeface="Calibri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 Light"/>
              </a:rPr>
              <a:t>Du kan väldigt enkelt gå tillbaka till en tidigare version av filen. Detta är användbart om du eller någon annan råkar göra ofrivilliga ändringar i ett dokument, eller om du bara föredrar en tidigare version, avsett hur många ändringar som har gjorts.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 Light"/>
                <a:hlinkClick r:id="rId5"/>
              </a:rPr>
              <a:t>Klicka här för att lära dig hur [IC365]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Light"/>
              <a:ea typeface="Calibri Light"/>
              <a:cs typeface="Calibri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Light"/>
              <a:ea typeface="Calibri Light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D6955A-BBF3-D6AA-5819-BA4C2C99C6B2}"/>
              </a:ext>
            </a:extLst>
          </p:cNvPr>
          <p:cNvSpPr txBox="1"/>
          <p:nvPr/>
        </p:nvSpPr>
        <p:spPr>
          <a:xfrm>
            <a:off x="1043657" y="3139541"/>
            <a:ext cx="527538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"/>
              </a:rPr>
              <a:t>Ger dig bättre tillgänglighet och en flexiblare arbetssituation </a:t>
            </a:r>
            <a:r>
              <a:rPr kumimoji="0" lang="sv-SE" sz="1200" b="0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"/>
              </a:rPr>
              <a:t>för att…</a:t>
            </a: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Light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 Light"/>
              </a:rPr>
              <a:t>... du kan alltid komma åt dina filer oavsett plats eller enhet utan att vara beroende av att de finns i Teams. </a:t>
            </a:r>
          </a:p>
        </p:txBody>
      </p:sp>
      <p:pic>
        <p:nvPicPr>
          <p:cNvPr id="23" name="Picture 15">
            <a:extLst>
              <a:ext uri="{FF2B5EF4-FFF2-40B4-BE49-F238E27FC236}">
                <a16:creationId xmlns:a16="http://schemas.microsoft.com/office/drawing/2014/main" id="{DFBCC42B-8CE8-B003-C17F-E4E522BF78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150" y="3981081"/>
            <a:ext cx="361950" cy="447675"/>
          </a:xfrm>
          <a:prstGeom prst="rect">
            <a:avLst/>
          </a:prstGeom>
        </p:spPr>
      </p:pic>
      <p:pic>
        <p:nvPicPr>
          <p:cNvPr id="3" name="Picture 7" descr="onedrive-drive.png">
            <a:extLst>
              <a:ext uri="{FF2B5EF4-FFF2-40B4-BE49-F238E27FC236}">
                <a16:creationId xmlns:a16="http://schemas.microsoft.com/office/drawing/2014/main" id="{46D1FC59-26A4-CEC0-7568-E7D411D7A2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435" y="294398"/>
            <a:ext cx="620543" cy="609245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74001E5F-565E-3115-157C-3F751DD882F0}"/>
              </a:ext>
            </a:extLst>
          </p:cNvPr>
          <p:cNvSpPr txBox="1"/>
          <p:nvPr/>
        </p:nvSpPr>
        <p:spPr>
          <a:xfrm>
            <a:off x="486216" y="1809939"/>
            <a:ext cx="5437286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6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singborg Sans"/>
                <a:ea typeface="+mn-ea"/>
                <a:cs typeface="+mn-cs"/>
              </a:rPr>
              <a:t>Nyttor</a:t>
            </a:r>
            <a:endParaRPr kumimoji="0" lang="nn-NO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elsingborg Sans"/>
              <a:ea typeface="+mn-ea"/>
              <a:cs typeface="+mn-cs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A36FE4DA-8937-2604-50F0-8CC850356367}"/>
              </a:ext>
            </a:extLst>
          </p:cNvPr>
          <p:cNvSpPr txBox="1"/>
          <p:nvPr/>
        </p:nvSpPr>
        <p:spPr>
          <a:xfrm>
            <a:off x="6770729" y="1809939"/>
            <a:ext cx="505545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srgbClr val="1A355C"/>
                </a:solidFill>
                <a:effectLst/>
                <a:uLnTx/>
                <a:uFillTx/>
                <a:latin typeface="Helsingborg Sans"/>
                <a:ea typeface="+mn-ea"/>
                <a:cs typeface="+mn-cs"/>
              </a:rPr>
              <a:t>Exempel på smidiga saker du kan göra när dina </a:t>
            </a:r>
            <a:r>
              <a:rPr kumimoji="0" lang="sv-S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A355C"/>
                </a:solidFill>
                <a:effectLst/>
                <a:uLnTx/>
                <a:uFillTx/>
                <a:latin typeface="Helsingborg Sans"/>
                <a:ea typeface="+mn-ea"/>
                <a:cs typeface="+mn-cs"/>
              </a:rPr>
              <a:t>filer </a:t>
            </a: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srgbClr val="1A355C"/>
                </a:solidFill>
                <a:effectLst/>
                <a:uLnTx/>
                <a:uFillTx/>
                <a:latin typeface="Helsingborg Sans"/>
                <a:ea typeface="+mn-ea"/>
                <a:cs typeface="+mn-cs"/>
              </a:rPr>
              <a:t>är i Microsoft 365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355C"/>
              </a:solidFill>
              <a:effectLst/>
              <a:uLnTx/>
              <a:uFillTx/>
              <a:latin typeface="Helsingborg Sans"/>
              <a:ea typeface="Roboto Light"/>
              <a:cs typeface="Roboto Light"/>
            </a:endParaRP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ADD6C72E-A935-BF5E-3BB5-BC5CD9CC1A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841" y="2301982"/>
            <a:ext cx="540062" cy="412989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E4E1209C-0559-3D84-5C72-116F2250C2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1779" y="3049838"/>
            <a:ext cx="520700" cy="594694"/>
          </a:xfrm>
          <a:prstGeom prst="rect">
            <a:avLst/>
          </a:prstGeom>
        </p:spPr>
      </p:pic>
      <p:sp>
        <p:nvSpPr>
          <p:cNvPr id="21" name="textruta 20">
            <a:extLst>
              <a:ext uri="{FF2B5EF4-FFF2-40B4-BE49-F238E27FC236}">
                <a16:creationId xmlns:a16="http://schemas.microsoft.com/office/drawing/2014/main" id="{46C2D28A-5A98-7C0C-A83D-F979C0FBB510}"/>
              </a:ext>
            </a:extLst>
          </p:cNvPr>
          <p:cNvSpPr txBox="1"/>
          <p:nvPr/>
        </p:nvSpPr>
        <p:spPr>
          <a:xfrm>
            <a:off x="1040439" y="3946389"/>
            <a:ext cx="573029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"/>
              </a:rPr>
              <a:t>Tryggare och säkrare IT-miljö, 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"/>
              </a:rPr>
              <a:t>för att…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 Light"/>
              </a:rPr>
              <a:t>…filerna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 Light"/>
              </a:rPr>
              <a:t> nu innefattas av säkerhetsskyddet som tvåfaktorsinloggning och PIN-kod ger samt automatiska säkerhetsuppdateringar. 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Light"/>
              <a:ea typeface="Roboto Light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38055D-EE53-6ED2-332C-F7DB7B119AF8}"/>
              </a:ext>
            </a:extLst>
          </p:cNvPr>
          <p:cNvSpPr txBox="1"/>
          <p:nvPr/>
        </p:nvSpPr>
        <p:spPr>
          <a:xfrm>
            <a:off x="1042194" y="1030287"/>
            <a:ext cx="1072594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Med våra </a:t>
            </a:r>
            <a:r>
              <a:rPr kumimoji="0" lang="sv-S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filer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i Microsoft 365 finns det en koppling mellan alla </a:t>
            </a:r>
            <a:r>
              <a:rPr kumimoji="0" lang="sv-S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filer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oavsett var de är sparade. Idag sparas </a:t>
            </a:r>
            <a:r>
              <a:rPr kumimoji="0" lang="sv-S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filer på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 sina egna öde öar utan någon koppling till varandra, men med Microsoft 365 kan vi bygga broar mellan öarna så att allt hänger ihop.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355C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pic>
        <p:nvPicPr>
          <p:cNvPr id="9" name="Bildobjekt 10">
            <a:extLst>
              <a:ext uri="{FF2B5EF4-FFF2-40B4-BE49-F238E27FC236}">
                <a16:creationId xmlns:a16="http://schemas.microsoft.com/office/drawing/2014/main" id="{B42E5CDA-F9C2-7E48-277C-CF5BB5E070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242" y="4762906"/>
            <a:ext cx="619550" cy="432484"/>
          </a:xfrm>
          <a:prstGeom prst="rect">
            <a:avLst/>
          </a:prstGeom>
        </p:spPr>
      </p:pic>
      <p:sp>
        <p:nvSpPr>
          <p:cNvPr id="13" name="textruta 20">
            <a:extLst>
              <a:ext uri="{FF2B5EF4-FFF2-40B4-BE49-F238E27FC236}">
                <a16:creationId xmlns:a16="http://schemas.microsoft.com/office/drawing/2014/main" id="{63A03663-C1CC-A66E-C2FA-31FA82E45F01}"/>
              </a:ext>
            </a:extLst>
          </p:cNvPr>
          <p:cNvSpPr txBox="1"/>
          <p:nvPr/>
        </p:nvSpPr>
        <p:spPr>
          <a:xfrm>
            <a:off x="1064252" y="4763952"/>
            <a:ext cx="573029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"/>
              </a:rPr>
              <a:t>Smidigare samarbete, 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"/>
              </a:rPr>
              <a:t>för att…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Calibri Light"/>
              </a:rPr>
              <a:t>…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du är trygg med vilka </a:t>
            </a:r>
            <a:r>
              <a:rPr kumimoji="0" lang="sv-S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filer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du delar och med vem då det finns en tydlighet i vem och vilka som har tillgång till dokumenten.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Light"/>
              <a:ea typeface="Roboto Light"/>
              <a:cs typeface="Calibri Light" panose="020F0302020204030204" pitchFamily="34" charset="0"/>
            </a:endParaRPr>
          </a:p>
        </p:txBody>
      </p:sp>
      <p:pic>
        <p:nvPicPr>
          <p:cNvPr id="19" name="Picture 18" descr="sharepoint_logo_1920x900.png">
            <a:extLst>
              <a:ext uri="{FF2B5EF4-FFF2-40B4-BE49-F238E27FC236}">
                <a16:creationId xmlns:a16="http://schemas.microsoft.com/office/drawing/2014/main" id="{152AB979-65FD-EA70-D57F-618BAED22B2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5316" r="23418" b="1087"/>
          <a:stretch/>
        </p:blipFill>
        <p:spPr>
          <a:xfrm>
            <a:off x="4992955" y="338093"/>
            <a:ext cx="622516" cy="56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4313"/>
      </p:ext>
    </p:extLst>
  </p:cSld>
  <p:clrMapOvr>
    <a:masterClrMapping/>
  </p:clrMapOvr>
</p:sld>
</file>

<file path=ppt/theme/theme1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512</Words>
  <Application>Microsoft Office PowerPoint</Application>
  <PresentationFormat>Bredbild</PresentationFormat>
  <Paragraphs>22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Helsingborg Sans</vt:lpstr>
      <vt:lpstr>Roboto</vt:lpstr>
      <vt:lpstr>Roboto Light</vt:lpstr>
      <vt:lpstr>Times New Roman</vt:lpstr>
      <vt:lpstr>Wingdings</vt:lpstr>
      <vt:lpstr>HBG-Vintersund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Raghid Rami - SLF</dc:creator>
  <cp:lastModifiedBy>Raghid Rami - SLF</cp:lastModifiedBy>
  <cp:revision>1</cp:revision>
  <dcterms:created xsi:type="dcterms:W3CDTF">2023-11-25T16:08:50Z</dcterms:created>
  <dcterms:modified xsi:type="dcterms:W3CDTF">2023-11-25T16:09:12Z</dcterms:modified>
</cp:coreProperties>
</file>