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3" r:id="rId5"/>
    <p:sldMasterId id="2147483689" r:id="rId6"/>
    <p:sldMasterId id="2147483705" r:id="rId7"/>
    <p:sldMasterId id="2147483707" r:id="rId8"/>
    <p:sldMasterId id="2147483716" r:id="rId9"/>
    <p:sldMasterId id="2147483743" r:id="rId10"/>
    <p:sldMasterId id="2147483759" r:id="rId11"/>
  </p:sldMasterIdLst>
  <p:notesMasterIdLst>
    <p:notesMasterId r:id="rId36"/>
  </p:notesMasterIdLst>
  <p:handoutMasterIdLst>
    <p:handoutMasterId r:id="rId37"/>
  </p:handoutMasterIdLst>
  <p:sldIdLst>
    <p:sldId id="316" r:id="rId12"/>
    <p:sldId id="303" r:id="rId13"/>
    <p:sldId id="314" r:id="rId14"/>
    <p:sldId id="291" r:id="rId15"/>
    <p:sldId id="317" r:id="rId16"/>
    <p:sldId id="302" r:id="rId17"/>
    <p:sldId id="288" r:id="rId18"/>
    <p:sldId id="313" r:id="rId19"/>
    <p:sldId id="293" r:id="rId20"/>
    <p:sldId id="306" r:id="rId21"/>
    <p:sldId id="307" r:id="rId22"/>
    <p:sldId id="304" r:id="rId23"/>
    <p:sldId id="305" r:id="rId24"/>
    <p:sldId id="294" r:id="rId25"/>
    <p:sldId id="295" r:id="rId26"/>
    <p:sldId id="296" r:id="rId27"/>
    <p:sldId id="297" r:id="rId28"/>
    <p:sldId id="308" r:id="rId29"/>
    <p:sldId id="309" r:id="rId30"/>
    <p:sldId id="310" r:id="rId31"/>
    <p:sldId id="311" r:id="rId32"/>
    <p:sldId id="312" r:id="rId33"/>
    <p:sldId id="299" r:id="rId34"/>
    <p:sldId id="315" r:id="rId35"/>
  </p:sldIdLst>
  <p:sldSz cx="12192000" cy="6858000"/>
  <p:notesSz cx="6735763" cy="98663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4C98"/>
    <a:srgbClr val="CC90C2"/>
    <a:srgbClr val="93006D"/>
    <a:srgbClr val="5C0C6F"/>
    <a:srgbClr val="7B075E"/>
    <a:srgbClr val="CC0099"/>
    <a:srgbClr val="C73686"/>
    <a:srgbClr val="D35098"/>
    <a:srgbClr val="712082"/>
    <a:srgbClr val="9634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just format 1 - Dekorfärg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63743" autoAdjust="0"/>
  </p:normalViewPr>
  <p:slideViewPr>
    <p:cSldViewPr snapToGrid="0">
      <p:cViewPr varScale="1">
        <p:scale>
          <a:sx n="68" d="100"/>
          <a:sy n="68" d="100"/>
        </p:scale>
        <p:origin x="1068" y="84"/>
      </p:cViewPr>
      <p:guideLst>
        <p:guide orient="horz" pos="1593"/>
        <p:guide pos="3863"/>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077C1E06-A311-4563-902E-09DAEF7D81A9}" type="datetimeFigureOut">
              <a:rPr lang="sv-SE" smtClean="0"/>
              <a:t>2019-10-17</a:t>
            </a:fld>
            <a:endParaRPr lang="sv-SE"/>
          </a:p>
        </p:txBody>
      </p:sp>
      <p:sp>
        <p:nvSpPr>
          <p:cNvPr id="4" name="Platshållare för sidfot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8085056-DAD8-40C6-98C9-F64F32D69DA0}" type="slidenum">
              <a:rPr lang="sv-SE" smtClean="0"/>
              <a:t>‹#›</a:t>
            </a:fld>
            <a:endParaRPr lang="sv-SE"/>
          </a:p>
        </p:txBody>
      </p:sp>
    </p:spTree>
    <p:extLst>
      <p:ext uri="{BB962C8B-B14F-4D97-AF65-F5344CB8AC3E}">
        <p14:creationId xmlns:p14="http://schemas.microsoft.com/office/powerpoint/2010/main" val="1950790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2F1ACDDA-ECDF-441D-AA30-F627962CB67D}" type="datetimeFigureOut">
              <a:rPr lang="sv-SE" smtClean="0"/>
              <a:t>2019-10-17</a:t>
            </a:fld>
            <a:endParaRPr lang="sv-SE"/>
          </a:p>
        </p:txBody>
      </p:sp>
      <p:sp>
        <p:nvSpPr>
          <p:cNvPr id="4" name="Platshållare för bildobjekt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smtClean="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4684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Detta är en presentation som kan användas för</a:t>
            </a:r>
            <a:r>
              <a:rPr lang="sv-SE" baseline="0" dirty="0" smtClean="0"/>
              <a:t> att presentera stadsledningsförvaltningens verksamhetsplan 2020 för medarbetarna; på APT eller annat verksamhetsmöte.</a:t>
            </a:r>
          </a:p>
          <a:p>
            <a:r>
              <a:rPr lang="sv-SE" baseline="0" dirty="0" smtClean="0"/>
              <a:t>Du kan ta en kopia av presentationen och redigera den efter din och din grupps behov.</a:t>
            </a:r>
            <a:endParaRPr lang="sv-SE" dirty="0" smtClean="0"/>
          </a:p>
          <a:p>
            <a:endParaRPr lang="sv-SE" dirty="0" smtClean="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2744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Här beskrivs</a:t>
            </a:r>
            <a:r>
              <a:rPr lang="sv-SE" baseline="0" dirty="0" smtClean="0"/>
              <a:t> vad förvaltningens verksamhetsplan är och hur den är framtagen.</a:t>
            </a:r>
          </a:p>
        </p:txBody>
      </p:sp>
      <p:sp>
        <p:nvSpPr>
          <p:cNvPr id="4" name="Platshållare för bildnummer 3"/>
          <p:cNvSpPr>
            <a:spLocks noGrp="1"/>
          </p:cNvSpPr>
          <p:nvPr>
            <p:ph type="sldNum" sz="quarter" idx="10"/>
          </p:nvPr>
        </p:nvSpPr>
        <p:spPr/>
        <p:txBody>
          <a:bodyPr/>
          <a:lstStyle/>
          <a:p>
            <a:fld id="{1A885D1D-61DE-406F-8114-F47C63AA3126}" type="slidenum">
              <a:rPr lang="sv-SE" smtClean="0">
                <a:solidFill>
                  <a:prstClr val="black"/>
                </a:solidFill>
              </a:rPr>
              <a:pPr/>
              <a:t>3</a:t>
            </a:fld>
            <a:endParaRPr lang="sv-SE">
              <a:solidFill>
                <a:prstClr val="black"/>
              </a:solidFill>
            </a:endParaRPr>
          </a:p>
        </p:txBody>
      </p:sp>
    </p:spTree>
    <p:extLst>
      <p:ext uri="{BB962C8B-B14F-4D97-AF65-F5344CB8AC3E}">
        <p14:creationId xmlns:p14="http://schemas.microsoft.com/office/powerpoint/2010/main" val="2309818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1237785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smtClean="0"/>
          </a:p>
        </p:txBody>
      </p:sp>
      <p:sp>
        <p:nvSpPr>
          <p:cNvPr id="4" name="Platshållare för bildnummer 3"/>
          <p:cNvSpPr>
            <a:spLocks noGrp="1"/>
          </p:cNvSpPr>
          <p:nvPr>
            <p:ph type="sldNum" sz="quarter" idx="10"/>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750520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Här presenteras stadsledningsförvaltningens verksamhetsplan.</a:t>
            </a:r>
          </a:p>
          <a:p>
            <a:r>
              <a:rPr lang="sv-SE" dirty="0" smtClean="0"/>
              <a:t>Varje bild har texten i sin helhet i anteckningsfältet.</a:t>
            </a:r>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solidFill>
                  <a:prstClr val="black"/>
                </a:solidFill>
              </a:rPr>
              <a:pPr/>
              <a:t>6</a:t>
            </a:fld>
            <a:endParaRPr lang="sv-SE">
              <a:solidFill>
                <a:prstClr val="black"/>
              </a:solidFill>
            </a:endParaRPr>
          </a:p>
        </p:txBody>
      </p:sp>
    </p:spTree>
    <p:extLst>
      <p:ext uri="{BB962C8B-B14F-4D97-AF65-F5344CB8AC3E}">
        <p14:creationId xmlns:p14="http://schemas.microsoft.com/office/powerpoint/2010/main" val="3295830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kern="1200" dirty="0" smtClean="0">
                <a:solidFill>
                  <a:schemeClr val="tx1"/>
                </a:solidFill>
                <a:effectLst/>
                <a:latin typeface="+mn-lt"/>
                <a:ea typeface="+mn-ea"/>
                <a:cs typeface="+mn-cs"/>
              </a:rPr>
              <a:t>År 2035 ska Helsingborg vara den skapande, pulserande, globala, gemensamma och balanserade staden. </a:t>
            </a:r>
          </a:p>
          <a:p>
            <a:pPr lvl="0"/>
            <a:r>
              <a:rPr lang="sv-SE" sz="1200" kern="1200" dirty="0" smtClean="0">
                <a:solidFill>
                  <a:schemeClr val="tx1"/>
                </a:solidFill>
                <a:effectLst/>
                <a:latin typeface="+mn-lt"/>
                <a:ea typeface="+mn-ea"/>
                <a:cs typeface="+mn-cs"/>
              </a:rPr>
              <a:t>År 2022 är Helsingborg en av Europas mest innovativa städer. </a:t>
            </a:r>
          </a:p>
          <a:p>
            <a:pPr lvl="0"/>
            <a:r>
              <a:rPr lang="sv-SE" sz="1200" kern="1200" dirty="0" smtClean="0">
                <a:solidFill>
                  <a:schemeClr val="tx1"/>
                </a:solidFill>
                <a:effectLst/>
                <a:latin typeface="+mn-lt"/>
                <a:ea typeface="+mn-ea"/>
                <a:cs typeface="+mn-cs"/>
              </a:rPr>
              <a:t>År 2022 erbjuder stadsledningsförvaltningen ett samordnat och effektivt stöd som gör det enkelt att lyckas.</a:t>
            </a:r>
          </a:p>
          <a:p>
            <a:pPr lvl="0"/>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Målsättningarna är höga i staden och vi på stadsledningsförvaltningen kan på olika sätt bidra så att vi tillsammans når våra målbilder och vår vision!</a:t>
            </a:r>
          </a:p>
          <a:p>
            <a:r>
              <a:rPr lang="sv-SE" sz="1200" kern="1200" dirty="0" smtClean="0">
                <a:solidFill>
                  <a:schemeClr val="tx1"/>
                </a:solidFill>
                <a:effectLst/>
                <a:latin typeface="+mn-lt"/>
                <a:ea typeface="+mn-ea"/>
                <a:cs typeface="+mn-cs"/>
              </a:rPr>
              <a:t>Samspel, samarbete, innovation och mod är viktiga verktyg för att vi tillsammans ska lyckas. Vi ska ge stöd och service med hög kvalitet till våra kunder. För att höja vår leveransnivå ytterligare behöver vi kunskap och förståelse för våra kunders förutsättningar och behov. Vi behöver hitta nya smarta arbetssätt för att effektivisera ännu mer än vi gör idag.  </a:t>
            </a:r>
          </a:p>
          <a:p>
            <a:r>
              <a:rPr lang="sv-SE" sz="1200" kern="1200" dirty="0" smtClean="0">
                <a:solidFill>
                  <a:schemeClr val="tx1"/>
                </a:solidFill>
                <a:effectLst/>
                <a:latin typeface="+mn-lt"/>
                <a:ea typeface="+mn-ea"/>
                <a:cs typeface="+mn-cs"/>
              </a:rPr>
              <a:t>Vår utvecklingsresa mot visionen har börjat. Den ska ha en tillitsbaserad styrning och ledning, som präglas av kundens fokus, helhetssyn, samverkan och inte minst positiva förväntningar på dem som vi samarbetar med. H22 är en spännande hållplats på vägen till 2035 och stadens satsning på innovation bidrar till att ge oss möjlighet att prova nya färdsätt och metoder. Vi måste använda den möjligheten!</a:t>
            </a:r>
          </a:p>
          <a:p>
            <a:r>
              <a:rPr lang="sv-SE" sz="1200" kern="1200" dirty="0" smtClean="0">
                <a:solidFill>
                  <a:schemeClr val="tx1"/>
                </a:solidFill>
                <a:effectLst/>
                <a:latin typeface="+mn-lt"/>
                <a:ea typeface="+mn-ea"/>
                <a:cs typeface="+mn-cs"/>
              </a:rPr>
              <a:t>Stadsledningsförvaltningens verksamhetsplan är framtagen utifrån förvaltningens nulägesanalys av våra resultat, förutsättningar och förväntningar om framtiden. Här sammanfattas de prioriteringar som vår förvaltning behöver arbeta med för att lyckas i nämndens uppdrag och inriktning, uppnå nämndens mål och förverkliga förvaltningens målbild. </a:t>
            </a:r>
          </a:p>
          <a:p>
            <a:r>
              <a:rPr lang="sv-SE" sz="1200" kern="1200" dirty="0" smtClean="0">
                <a:solidFill>
                  <a:schemeClr val="tx1"/>
                </a:solidFill>
                <a:effectLst/>
                <a:latin typeface="+mn-lt"/>
                <a:ea typeface="+mn-ea"/>
                <a:cs typeface="+mn-cs"/>
              </a:rPr>
              <a:t>Förvaltningens verksamhetsplan och er egen nulägeskoll är underlag när ni planerar er verksamhet på avdelningen eller enheten.</a:t>
            </a:r>
          </a:p>
          <a:p>
            <a:r>
              <a:rPr lang="sv-SE" sz="1200" b="1" kern="1200" dirty="0" smtClean="0">
                <a:solidFill>
                  <a:schemeClr val="tx1"/>
                </a:solidFill>
                <a:effectLst/>
                <a:latin typeface="+mn-lt"/>
                <a:ea typeface="+mn-ea"/>
                <a:cs typeface="+mn-cs"/>
              </a:rPr>
              <a:t>Vi gör det tillsammans!</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 </a:t>
            </a:r>
          </a:p>
          <a:p>
            <a:r>
              <a:rPr lang="sv-SE" sz="1200" kern="1200" dirty="0" smtClean="0">
                <a:solidFill>
                  <a:schemeClr val="tx1"/>
                </a:solidFill>
                <a:effectLst/>
                <a:latin typeface="+mn-lt"/>
                <a:ea typeface="+mn-ea"/>
                <a:cs typeface="+mn-cs"/>
              </a:rPr>
              <a:t>Jonna Myrebris</a:t>
            </a:r>
          </a:p>
          <a:p>
            <a:r>
              <a:rPr lang="sv-SE" sz="1200" kern="1200" dirty="0" smtClean="0">
                <a:solidFill>
                  <a:schemeClr val="tx1"/>
                </a:solidFill>
                <a:effectLst/>
                <a:latin typeface="+mn-lt"/>
                <a:ea typeface="+mn-ea"/>
                <a:cs typeface="+mn-cs"/>
              </a:rPr>
              <a:t>Biträdande stadsdirektör</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766000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000"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1031912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000" b="1" dirty="0" smtClean="0"/>
              <a:t>Helsingborg fortsätter att växa</a:t>
            </a:r>
          </a:p>
          <a:p>
            <a:r>
              <a:rPr lang="sv-SE" sz="1000" dirty="0" smtClean="0"/>
              <a:t>Helsingborg växer, vilket medför möjligheter men också utmaningar. Människor vill bo här och företagen vill etablera verksamhet här. Inflyttning skapar behov av fler arbetstillfällen. Vi behöver utveckla vårt samarbete med andra aktörer för att både utveckla efterfrågad kompetens och matcha befintlig kompetens mot företagens behov. I Helsingborg ska vi ha ett gott företagsklimat som skapar rätt förutsättningar för företag att utvecklas och växa och därmed på sikt säkra sin konkurrenskraft så att fler kommer i arbete.</a:t>
            </a:r>
          </a:p>
          <a:p>
            <a:r>
              <a:rPr lang="sv-SE" sz="1000" dirty="0" smtClean="0"/>
              <a:t>När staden växer ökar också efterfrågan på mark för näringsliv och bostäder. Vår ambition är att tillgodose detta behov samtidigt som vi måste ta ansvar för helheten, livskvaliteten och vår jordbruksmark. Vi behöver arbeta med att prioritera bland etableringstyper utifrån hur många arbetstillfällen de genererar och vilka andra effekter de kan tänkas ha på vårt samhälle.</a:t>
            </a:r>
          </a:p>
        </p:txBody>
      </p:sp>
      <p:sp>
        <p:nvSpPr>
          <p:cNvPr id="4" name="Platshållare för bildnummer 3"/>
          <p:cNvSpPr>
            <a:spLocks noGrp="1"/>
          </p:cNvSpPr>
          <p:nvPr>
            <p:ph type="sldNum" sz="quarter" idx="10"/>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3024678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000" b="1" dirty="0" smtClean="0"/>
              <a:t>Ekonomiska utmaningar </a:t>
            </a:r>
          </a:p>
          <a:p>
            <a:r>
              <a:rPr lang="sv-SE" sz="1000" dirty="0" smtClean="0"/>
              <a:t>På grund av demografiska förändringar blir ekonomin tuffare i såväl Helsingborg som i hela den offentliga sektorn. Den ekonomiska tilldelningen som beslutades i kommunfullmäktige i juni innebär att vår förvaltning inte får någon uppräkning. Det betyder att stadsledningsförvaltningen har samma ekonomiska ram 2020 som 2019. Vi måste därför effektivisera våra arbetssätt och arbetsformer både inom förvaltningen och gentemot staden som helhet eftersom våra kostnader för exempelvis löner och hyror generellt ökar.  Sannolikt kommer staden att ha tuffa ekonomiska förutsättningar även åren efter 2020.</a:t>
            </a:r>
          </a:p>
        </p:txBody>
      </p:sp>
      <p:sp>
        <p:nvSpPr>
          <p:cNvPr id="4" name="Platshållare för bildnummer 3"/>
          <p:cNvSpPr>
            <a:spLocks noGrp="1"/>
          </p:cNvSpPr>
          <p:nvPr>
            <p:ph type="sldNum" sz="quarter" idx="10"/>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534249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000" b="1" dirty="0" smtClean="0"/>
              <a:t>Ökande förväntningar </a:t>
            </a:r>
          </a:p>
          <a:p>
            <a:r>
              <a:rPr lang="sv-SE" sz="1000" dirty="0" smtClean="0"/>
              <a:t>Förväntningarna på individuellt anpassad service ökar, samtidigt som resurserna minskar. Vidare blir det en allt större utmaning för förvaltningen att informera och kommunicera korrekt och neutralt till invånarna på grund av informationsöverflöd och allt fler informationskanaler. Detta förstärker behovet av att effektivisera vår verksamhet och hitta nya arbetssätt utifrån målgruppernas behov.</a:t>
            </a:r>
          </a:p>
          <a:p>
            <a:r>
              <a:rPr lang="sv-SE" sz="1000" dirty="0" smtClean="0"/>
              <a:t>De verksamhetsresultat vi har att utgå från visar ofta på goda värden eller en positiv trend, till exempel kontaktcenters egen kundmätning och SKL:s mätning av företagsklimatet i kommuner. För att arbeta smartare behöver vi mer information och kunskap om våra målgruppers behov och åsikter. Vi måste lyssna och förstå behoven hos de som vi finns till för – internt och externt. Detta för att säkra att de tjänster vi erbjuder är relevanta och värdefulla för målgrupperna.</a:t>
            </a:r>
          </a:p>
        </p:txBody>
      </p:sp>
      <p:sp>
        <p:nvSpPr>
          <p:cNvPr id="4" name="Platshållare för bildnummer 3"/>
          <p:cNvSpPr>
            <a:spLocks noGrp="1"/>
          </p:cNvSpPr>
          <p:nvPr>
            <p:ph type="sldNum" sz="quarter" idx="10"/>
          </p:nvPr>
        </p:nvSpPr>
        <p:spPr/>
        <p:txBody>
          <a:bodyPr/>
          <a:lstStyle/>
          <a:p>
            <a:fld id="{1A885D1D-61DE-406F-8114-F47C63AA3126}" type="slidenum">
              <a:rPr lang="sv-SE" smtClean="0"/>
              <a:t>12</a:t>
            </a:fld>
            <a:endParaRPr lang="sv-SE"/>
          </a:p>
        </p:txBody>
      </p:sp>
    </p:spTree>
    <p:extLst>
      <p:ext uri="{BB962C8B-B14F-4D97-AF65-F5344CB8AC3E}">
        <p14:creationId xmlns:p14="http://schemas.microsoft.com/office/powerpoint/2010/main" val="3418412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000" b="1" dirty="0" smtClean="0"/>
              <a:t>Attraktiv arbetsgivare</a:t>
            </a:r>
          </a:p>
          <a:p>
            <a:r>
              <a:rPr lang="sv-SE" sz="1000" dirty="0" smtClean="0"/>
              <a:t>Förvaltningens viktigaste tillgång är medarbetarna och vi behöver vara en attraktiv arbetsgivare för att behålla kompetenta medarbetare och attrahera nya vid behov. I och med att ekonomin blir tuffare ligger stort fokus på hur vi kan samarbeta mellan avdelningarna och inom staden för att på smarta sätt dela på resurser och kompetens. </a:t>
            </a:r>
          </a:p>
          <a:p>
            <a:r>
              <a:rPr lang="sv-SE" sz="1000" dirty="0" smtClean="0"/>
              <a:t>Förvaltningens HME (hållbart medarbetarengagemang) sjönk något i den senaste mätningen. Det finns en stor variation mellan olika avdelningar och enheter. Åtgärder är igång där HME-resultatet är lägre.  Förvaltningen har fortfarande låga sjuktal och en tredjedel av sjukfrånvaron är långtidssjukskrivningar. Till största delen beror långtidssjukskrivningarna inte på arbetsrelaterade orsaker. </a:t>
            </a:r>
          </a:p>
          <a:p>
            <a:endParaRPr lang="sv-SE" sz="1000"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2462325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Kommunfullmäktige har formulerat inriktningar för hela staden. Stadens inriktningar är tvärsektoriella och berör alla förvaltningar och bolag.</a:t>
            </a:r>
          </a:p>
          <a:p>
            <a:r>
              <a:rPr lang="sv-SE" sz="1200" kern="1200" dirty="0" smtClean="0">
                <a:solidFill>
                  <a:schemeClr val="tx1"/>
                </a:solidFill>
                <a:effectLst/>
                <a:latin typeface="+mn-lt"/>
                <a:ea typeface="+mn-ea"/>
                <a:cs typeface="+mn-cs"/>
              </a:rPr>
              <a:t>Vi på stadsledningsförvaltningen har ett särskilt ansvar för tre av stadens fyra inriktningar. Utsedda mellanrumsledare på vår förvaltning arbetar tvärs över staden för att driva förändringsarbetet, stå för kunskap, stödja och inspirera samt för att följa upp utvecklingen inom dessa inriktningar.</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Stadens inriktningar är:</a:t>
            </a:r>
          </a:p>
          <a:p>
            <a:pPr lvl="0"/>
            <a:r>
              <a:rPr lang="sv-SE" sz="1200" b="1" kern="1200" dirty="0" smtClean="0">
                <a:solidFill>
                  <a:schemeClr val="tx1"/>
                </a:solidFill>
                <a:effectLst/>
                <a:latin typeface="+mn-lt"/>
                <a:ea typeface="+mn-ea"/>
                <a:cs typeface="+mn-cs"/>
              </a:rPr>
              <a:t>Helsingborg ska vara en av Europas mest innovativa städer</a:t>
            </a:r>
            <a:r>
              <a:rPr lang="sv-SE" sz="1200" kern="1200" dirty="0" smtClean="0">
                <a:solidFill>
                  <a:schemeClr val="tx1"/>
                </a:solidFill>
                <a:effectLst/>
                <a:latin typeface="+mn-lt"/>
                <a:ea typeface="+mn-ea"/>
                <a:cs typeface="+mn-cs"/>
              </a:rPr>
              <a:t>. Ansvar och mellanrumsledare på digitaliseringsavdelningen</a:t>
            </a:r>
          </a:p>
          <a:p>
            <a:pPr lvl="0"/>
            <a:r>
              <a:rPr lang="sv-SE" sz="1200" b="1" kern="1200" dirty="0" smtClean="0">
                <a:solidFill>
                  <a:schemeClr val="tx1"/>
                </a:solidFill>
                <a:effectLst/>
                <a:latin typeface="+mn-lt"/>
                <a:ea typeface="+mn-ea"/>
                <a:cs typeface="+mn-cs"/>
              </a:rPr>
              <a:t>Helsingborg ska upplevas som en trygg plats</a:t>
            </a:r>
            <a:r>
              <a:rPr lang="sv-SE" sz="1200" kern="1200" dirty="0" smtClean="0">
                <a:solidFill>
                  <a:schemeClr val="tx1"/>
                </a:solidFill>
                <a:effectLst/>
                <a:latin typeface="+mn-lt"/>
                <a:ea typeface="+mn-ea"/>
                <a:cs typeface="+mn-cs"/>
              </a:rPr>
              <a:t>. Ansvar och mellanrumsledare på avdelningen för strategisk samhällsutveckling</a:t>
            </a:r>
          </a:p>
          <a:p>
            <a:pPr lvl="0"/>
            <a:r>
              <a:rPr lang="sv-SE" sz="1200" b="1" kern="1200" dirty="0" smtClean="0">
                <a:solidFill>
                  <a:schemeClr val="tx1"/>
                </a:solidFill>
                <a:effectLst/>
                <a:latin typeface="+mn-lt"/>
                <a:ea typeface="+mn-ea"/>
                <a:cs typeface="+mn-cs"/>
              </a:rPr>
              <a:t>Nya Helsingborgare ska snabbt bli en del av samhället</a:t>
            </a:r>
            <a:r>
              <a:rPr lang="sv-SE" sz="1200" kern="1200" dirty="0" smtClean="0">
                <a:solidFill>
                  <a:schemeClr val="tx1"/>
                </a:solidFill>
                <a:effectLst/>
                <a:latin typeface="+mn-lt"/>
                <a:ea typeface="+mn-ea"/>
                <a:cs typeface="+mn-cs"/>
              </a:rPr>
              <a:t>. Ansvar och mellanrumsledare på arbetsmarknadsförvaltningen</a:t>
            </a:r>
          </a:p>
          <a:p>
            <a:pPr lvl="0"/>
            <a:r>
              <a:rPr lang="sv-SE" sz="1200" b="1" kern="1200" dirty="0" smtClean="0">
                <a:solidFill>
                  <a:schemeClr val="tx1"/>
                </a:solidFill>
                <a:effectLst/>
                <a:latin typeface="+mn-lt"/>
                <a:ea typeface="+mn-ea"/>
                <a:cs typeface="+mn-cs"/>
              </a:rPr>
              <a:t>Arbetet med livskvalitet ska genomsyra alla delar av verksamheten</a:t>
            </a:r>
            <a:r>
              <a:rPr lang="sv-SE" sz="1200" kern="1200" dirty="0" smtClean="0">
                <a:solidFill>
                  <a:schemeClr val="tx1"/>
                </a:solidFill>
                <a:effectLst/>
                <a:latin typeface="+mn-lt"/>
                <a:ea typeface="+mn-ea"/>
                <a:cs typeface="+mn-cs"/>
              </a:rPr>
              <a:t>. Ansvar på avdelningen för strategisk samhällsutveckling och mellanrumsledare på miljöförvaltningen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14</a:t>
            </a:fld>
            <a:endParaRPr lang="sv-SE"/>
          </a:p>
        </p:txBody>
      </p:sp>
    </p:spTree>
    <p:extLst>
      <p:ext uri="{BB962C8B-B14F-4D97-AF65-F5344CB8AC3E}">
        <p14:creationId xmlns:p14="http://schemas.microsoft.com/office/powerpoint/2010/main" val="1211825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Nämndens inriktning beskriver i vilken riktning politiken vill utveckla vår verksamhet under </a:t>
            </a:r>
            <a:r>
              <a:rPr lang="sv-SE" dirty="0" err="1" smtClean="0"/>
              <a:t>mandatpe-rioden</a:t>
            </a:r>
            <a:r>
              <a:rPr lang="sv-SE"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Kommunstyrelsens inriktning bidrar hela </a:t>
            </a:r>
            <a:r>
              <a:rPr lang="sv-SE" sz="1200" kern="1200" smtClean="0">
                <a:solidFill>
                  <a:schemeClr val="tx1"/>
                </a:solidFill>
                <a:effectLst/>
                <a:latin typeface="+mn-lt"/>
                <a:ea typeface="+mn-ea"/>
                <a:cs typeface="+mn-cs"/>
              </a:rPr>
              <a:t>förvaltningen </a:t>
            </a:r>
            <a:r>
              <a:rPr lang="sv-SE" sz="1200" kern="1200" smtClean="0">
                <a:solidFill>
                  <a:schemeClr val="tx1"/>
                </a:solidFill>
                <a:effectLst/>
                <a:latin typeface="+mn-lt"/>
                <a:ea typeface="+mn-ea"/>
                <a:cs typeface="+mn-cs"/>
              </a:rPr>
              <a:t>till på </a:t>
            </a:r>
            <a:r>
              <a:rPr lang="sv-SE" sz="1200" kern="1200" dirty="0" smtClean="0">
                <a:solidFill>
                  <a:schemeClr val="tx1"/>
                </a:solidFill>
                <a:effectLst/>
                <a:latin typeface="+mn-lt"/>
                <a:ea typeface="+mn-ea"/>
                <a:cs typeface="+mn-cs"/>
              </a:rPr>
              <a:t>olika sätt.</a:t>
            </a:r>
            <a:endParaRPr lang="sv-SE" dirty="0" smtClean="0"/>
          </a:p>
          <a:p>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15</a:t>
            </a:fld>
            <a:endParaRPr lang="sv-SE"/>
          </a:p>
        </p:txBody>
      </p:sp>
    </p:spTree>
    <p:extLst>
      <p:ext uri="{BB962C8B-B14F-4D97-AF65-F5344CB8AC3E}">
        <p14:creationId xmlns:p14="http://schemas.microsoft.com/office/powerpoint/2010/main" val="340242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kern="1200" dirty="0" smtClean="0">
                <a:solidFill>
                  <a:schemeClr val="tx1"/>
                </a:solidFill>
                <a:effectLst/>
                <a:latin typeface="+mn-lt"/>
                <a:ea typeface="+mn-ea"/>
                <a:cs typeface="+mn-cs"/>
              </a:rPr>
              <a:t>Politiska mål ska tydliggöra politiska prioriteringar och ha invånarna och företagen i fokus.  </a:t>
            </a:r>
          </a:p>
          <a:p>
            <a:endParaRPr lang="sv-SE" sz="1200" b="0" kern="1200" dirty="0" smtClean="0">
              <a:solidFill>
                <a:schemeClr val="tx1"/>
              </a:solidFill>
              <a:effectLst/>
              <a:latin typeface="+mn-lt"/>
              <a:ea typeface="+mn-ea"/>
              <a:cs typeface="+mn-cs"/>
            </a:endParaRPr>
          </a:p>
          <a:p>
            <a:r>
              <a:rPr lang="sv-SE" sz="1200" b="0" kern="1200" dirty="0" smtClean="0">
                <a:solidFill>
                  <a:schemeClr val="tx1"/>
                </a:solidFill>
                <a:effectLst/>
                <a:latin typeface="+mn-lt"/>
                <a:ea typeface="+mn-ea"/>
                <a:cs typeface="+mn-cs"/>
              </a:rPr>
              <a:t>Kommunstyrelsen har satt upp tre mål för vår verksamhet. Avdelningarna för näringsliv och destination, strategisk samhällsutveckling samt ekonomi och styrning ansvarar för att driva och följa upp utvecklingen mot respektive mål.</a:t>
            </a:r>
          </a:p>
          <a:p>
            <a:endParaRPr lang="sv-SE" sz="1200" b="0" kern="1200" dirty="0" smtClean="0">
              <a:solidFill>
                <a:schemeClr val="tx1"/>
              </a:solidFill>
              <a:effectLst/>
              <a:latin typeface="+mn-lt"/>
              <a:ea typeface="+mn-ea"/>
              <a:cs typeface="+mn-cs"/>
            </a:endParaRPr>
          </a:p>
          <a:p>
            <a:r>
              <a:rPr lang="sv-SE" sz="1200" b="0" kern="1200" dirty="0" smtClean="0">
                <a:solidFill>
                  <a:schemeClr val="tx1"/>
                </a:solidFill>
                <a:effectLst/>
                <a:latin typeface="+mn-lt"/>
                <a:ea typeface="+mn-ea"/>
                <a:cs typeface="+mn-cs"/>
              </a:rPr>
              <a:t>Företagens bedömning av stadens myndighetsutövning och service ska uppgå till ett nöjd-kund-index på minst 75 i servicemätningen Insikt</a:t>
            </a:r>
            <a:br>
              <a:rPr lang="sv-SE" sz="1200" b="0" kern="1200" dirty="0" smtClean="0">
                <a:solidFill>
                  <a:schemeClr val="tx1"/>
                </a:solidFill>
                <a:effectLst/>
                <a:latin typeface="+mn-lt"/>
                <a:ea typeface="+mn-ea"/>
                <a:cs typeface="+mn-cs"/>
              </a:rPr>
            </a:br>
            <a:r>
              <a:rPr lang="sv-SE" sz="1200" b="0" kern="1200" dirty="0" smtClean="0">
                <a:solidFill>
                  <a:schemeClr val="tx1"/>
                </a:solidFill>
                <a:effectLst/>
                <a:latin typeface="+mn-lt"/>
                <a:ea typeface="+mn-ea"/>
                <a:cs typeface="+mn-cs"/>
              </a:rPr>
              <a:t>Motivering: Ett bra företagsklimat är en förutsättning för hållbar tillväxt och Helsingborgs långsiktiga konkurrenskraft. Det bidrar till att företag kan bli framgångsrika, kan ge fler jobb och fler människor i arbete. Ett bra företagsklimat skapar större utbud av möjligheter, varor och tjänster samt stärker stadens attraktivitet. Nöjd-kund-index i servicemätningen Insikt visar vad företagare som varit i kontakt med stadens myndigheter anser om Helsingborg som stad att verka i. Ett högt nöjd-kund-index signalerar ett bra företagsklimat.</a:t>
            </a:r>
          </a:p>
          <a:p>
            <a:endParaRPr lang="sv-SE" sz="1200" b="0" kern="1200" dirty="0" smtClean="0">
              <a:solidFill>
                <a:schemeClr val="tx1"/>
              </a:solidFill>
              <a:effectLst/>
              <a:latin typeface="+mn-lt"/>
              <a:ea typeface="+mn-ea"/>
              <a:cs typeface="+mn-cs"/>
            </a:endParaRPr>
          </a:p>
          <a:p>
            <a:r>
              <a:rPr lang="sv-SE" sz="1200" b="0" kern="1200" dirty="0" smtClean="0">
                <a:solidFill>
                  <a:schemeClr val="tx1"/>
                </a:solidFill>
                <a:effectLst/>
                <a:latin typeface="+mn-lt"/>
                <a:ea typeface="+mn-ea"/>
                <a:cs typeface="+mn-cs"/>
              </a:rPr>
              <a:t>Stadens säljbara mark för näringslivsutveckling som möter marknadens efterfrågan och följer stadens näringslivsprofilering ska uppgå till minst 40 hektar i december 2021</a:t>
            </a:r>
            <a:br>
              <a:rPr lang="sv-SE" sz="1200" b="0" kern="1200" dirty="0" smtClean="0">
                <a:solidFill>
                  <a:schemeClr val="tx1"/>
                </a:solidFill>
                <a:effectLst/>
                <a:latin typeface="+mn-lt"/>
                <a:ea typeface="+mn-ea"/>
                <a:cs typeface="+mn-cs"/>
              </a:rPr>
            </a:br>
            <a:r>
              <a:rPr lang="sv-SE" sz="1200" b="0" kern="1200" dirty="0" smtClean="0">
                <a:solidFill>
                  <a:schemeClr val="tx1"/>
                </a:solidFill>
                <a:effectLst/>
                <a:latin typeface="+mn-lt"/>
                <a:ea typeface="+mn-ea"/>
                <a:cs typeface="+mn-cs"/>
              </a:rPr>
              <a:t>Motivering: Helsingborg ska ha en stark tillväxt. Nyetableringar och utveckling av befintliga företag genererar fler jobb och fler människor i arbete. För att möta näringslivets och stadens behov behöver staden säkerställa att det över tid finns tillräckligt med exploaterbar mark som är attraktiv och hållbar för att möjliggöra för företag som vill utvecklas eller etablera sig i staden.</a:t>
            </a:r>
          </a:p>
          <a:p>
            <a:endParaRPr lang="sv-SE" sz="1200" b="0" kern="1200" dirty="0" smtClean="0">
              <a:solidFill>
                <a:schemeClr val="tx1"/>
              </a:solidFill>
              <a:effectLst/>
              <a:latin typeface="+mn-lt"/>
              <a:ea typeface="+mn-ea"/>
              <a:cs typeface="+mn-cs"/>
            </a:endParaRPr>
          </a:p>
          <a:p>
            <a:r>
              <a:rPr lang="sv-SE" sz="1200" b="0" kern="1200" dirty="0" smtClean="0">
                <a:solidFill>
                  <a:schemeClr val="tx1"/>
                </a:solidFill>
                <a:effectLst/>
                <a:latin typeface="+mn-lt"/>
                <a:ea typeface="+mn-ea"/>
                <a:cs typeface="+mn-cs"/>
              </a:rPr>
              <a:t>Stadens ekonomiska resultat 2019 för skattefinansierad verksamhet ska upp gå till minst 160 mnkr </a:t>
            </a:r>
          </a:p>
          <a:p>
            <a:r>
              <a:rPr lang="sv-SE" sz="1200" b="0" kern="1200" dirty="0" smtClean="0">
                <a:solidFill>
                  <a:schemeClr val="tx1"/>
                </a:solidFill>
                <a:effectLst/>
                <a:latin typeface="+mn-lt"/>
                <a:ea typeface="+mn-ea"/>
                <a:cs typeface="+mn-cs"/>
              </a:rPr>
              <a:t>Motivering: För att fortsatt bevara stadens goda ekonomiska ställning med hög soliditet är det nödvändigt att årligen redovisa resultat som minst uppgår till två procent av det prognostiserade skattenettot. Det som händer om resultatet blir lägre är att investeringarna i staden behöver finansieras med lån motsvarande avvikelsen som i sin tur medför räntekostnader. Genom att minimera behovet av upplåning för de investeringar som genomförs minskas staden framtida räntekostnader.</a:t>
            </a:r>
          </a:p>
        </p:txBody>
      </p:sp>
      <p:sp>
        <p:nvSpPr>
          <p:cNvPr id="4" name="Platshållare för bildnummer 3"/>
          <p:cNvSpPr>
            <a:spLocks noGrp="1"/>
          </p:cNvSpPr>
          <p:nvPr>
            <p:ph type="sldNum" sz="quarter" idx="10"/>
          </p:nvPr>
        </p:nvSpPr>
        <p:spPr/>
        <p:txBody>
          <a:bodyPr/>
          <a:lstStyle/>
          <a:p>
            <a:fld id="{1A885D1D-61DE-406F-8114-F47C63AA3126}" type="slidenum">
              <a:rPr lang="sv-SE" smtClean="0"/>
              <a:t>16</a:t>
            </a:fld>
            <a:endParaRPr lang="sv-SE"/>
          </a:p>
        </p:txBody>
      </p:sp>
    </p:spTree>
    <p:extLst>
      <p:ext uri="{BB962C8B-B14F-4D97-AF65-F5344CB8AC3E}">
        <p14:creationId xmlns:p14="http://schemas.microsoft.com/office/powerpoint/2010/main" val="3908087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b="0" kern="120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17</a:t>
            </a:fld>
            <a:endParaRPr lang="sv-SE"/>
          </a:p>
        </p:txBody>
      </p:sp>
    </p:spTree>
    <p:extLst>
      <p:ext uri="{BB962C8B-B14F-4D97-AF65-F5344CB8AC3E}">
        <p14:creationId xmlns:p14="http://schemas.microsoft.com/office/powerpoint/2010/main" val="1067574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b="0" kern="120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18</a:t>
            </a:fld>
            <a:endParaRPr lang="sv-SE"/>
          </a:p>
        </p:txBody>
      </p:sp>
    </p:spTree>
    <p:extLst>
      <p:ext uri="{BB962C8B-B14F-4D97-AF65-F5344CB8AC3E}">
        <p14:creationId xmlns:p14="http://schemas.microsoft.com/office/powerpoint/2010/main" val="956576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Alla verksamheter på stadsledningsförvaltningen ska arbeta med att öka insikten och kunskapen om våra målgruppers behov och utifrån det förbättra våra tjänster.</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Att ha kundens fokus kan till exempel handla om att:</a:t>
            </a:r>
          </a:p>
          <a:p>
            <a:pPr marL="171450" lvl="0" indent="-171450">
              <a:buFont typeface="Arial" panose="020B0604020202020204" pitchFamily="34" charset="0"/>
              <a:buChar char="•"/>
            </a:pPr>
            <a:r>
              <a:rPr lang="sv-SE" sz="1200" kern="1200" dirty="0" smtClean="0">
                <a:solidFill>
                  <a:schemeClr val="tx1"/>
                </a:solidFill>
                <a:effectLst/>
                <a:latin typeface="+mn-lt"/>
                <a:ea typeface="+mn-ea"/>
                <a:cs typeface="+mn-cs"/>
              </a:rPr>
              <a:t>I alla sammanhang vara nyfikna, lyssna, fråga, se möjligheter och löpande utveckla servicen utifrån kundens förväntningar och behov.</a:t>
            </a:r>
          </a:p>
          <a:p>
            <a:pPr marL="171450" lvl="0" indent="-171450">
              <a:buFont typeface="Arial" panose="020B0604020202020204" pitchFamily="34" charset="0"/>
              <a:buChar char="•"/>
            </a:pPr>
            <a:r>
              <a:rPr lang="sv-SE" sz="1200" kern="1200" dirty="0" smtClean="0">
                <a:solidFill>
                  <a:schemeClr val="tx1"/>
                </a:solidFill>
                <a:effectLst/>
                <a:latin typeface="+mn-lt"/>
                <a:ea typeface="+mn-ea"/>
                <a:cs typeface="+mn-cs"/>
              </a:rPr>
              <a:t>Kommunicera och samordna vår service så att vi möter kunden utifrån ett helhetsperspektiv.</a:t>
            </a:r>
          </a:p>
          <a:p>
            <a:pPr marL="171450" lvl="0" indent="-171450">
              <a:buFont typeface="Arial" panose="020B0604020202020204" pitchFamily="34" charset="0"/>
              <a:buChar char="•"/>
            </a:pPr>
            <a:r>
              <a:rPr lang="sv-SE" sz="1200" kern="1200" dirty="0" smtClean="0">
                <a:solidFill>
                  <a:schemeClr val="tx1"/>
                </a:solidFill>
                <a:effectLst/>
                <a:latin typeface="+mn-lt"/>
                <a:ea typeface="+mn-ea"/>
                <a:cs typeface="+mn-cs"/>
              </a:rPr>
              <a:t>På ett strukturerat sätt ta reda på det faktiska behovet hos kunderna genom till exempel dialog, intervjuer, kundresor och servicemätningar. </a:t>
            </a:r>
          </a:p>
        </p:txBody>
      </p:sp>
      <p:sp>
        <p:nvSpPr>
          <p:cNvPr id="4" name="Platshållare för bildnummer 3"/>
          <p:cNvSpPr>
            <a:spLocks noGrp="1"/>
          </p:cNvSpPr>
          <p:nvPr>
            <p:ph type="sldNum" sz="quarter" idx="10"/>
          </p:nvPr>
        </p:nvSpPr>
        <p:spPr/>
        <p:txBody>
          <a:bodyPr/>
          <a:lstStyle/>
          <a:p>
            <a:fld id="{1A885D1D-61DE-406F-8114-F47C63AA3126}" type="slidenum">
              <a:rPr lang="sv-SE" smtClean="0"/>
              <a:t>19</a:t>
            </a:fld>
            <a:endParaRPr lang="sv-SE"/>
          </a:p>
        </p:txBody>
      </p:sp>
    </p:spTree>
    <p:extLst>
      <p:ext uri="{BB962C8B-B14F-4D97-AF65-F5344CB8AC3E}">
        <p14:creationId xmlns:p14="http://schemas.microsoft.com/office/powerpoint/2010/main" val="88371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Alla verksamheter inom stadsledningsförvaltningen ska kontinuerligt arbeta med att ta bort, förbättra och förnya så att vi använder resurserna på bästa sätt. Vi ska göra rätt saker, använda digitaliseringens möjligheter, utveckla samarbetet inom förvaltningen, inom staden och med externa aktörer. Vi ska arbeta smartare och förenkla för oss själva och för våra målgrupper.</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Effektivisering kan till exempel handla om att:</a:t>
            </a:r>
            <a:r>
              <a:rPr lang="sv-SE" sz="1200" b="1" kern="1200" dirty="0" smtClean="0">
                <a:solidFill>
                  <a:schemeClr val="tx1"/>
                </a:solidFill>
                <a:effectLst/>
                <a:latin typeface="+mn-lt"/>
                <a:ea typeface="+mn-ea"/>
                <a:cs typeface="+mn-cs"/>
              </a:rPr>
              <a:t> </a:t>
            </a:r>
            <a:endParaRPr lang="sv-S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sv-SE" sz="1200" kern="1200" dirty="0" smtClean="0">
                <a:solidFill>
                  <a:schemeClr val="tx1"/>
                </a:solidFill>
                <a:effectLst/>
                <a:latin typeface="+mn-lt"/>
                <a:ea typeface="+mn-ea"/>
                <a:cs typeface="+mn-cs"/>
              </a:rPr>
              <a:t>Driva arbetet med förbättringar så att vi får de önskade effekterna. Vi måste prioritera och hålla i, inte bara testa nytt utan ta förändringar hela vägen, så att de faktiskt leder till effektiviseringar.</a:t>
            </a:r>
          </a:p>
          <a:p>
            <a:pPr marL="171450" lvl="0" indent="-171450">
              <a:buFont typeface="Arial" panose="020B0604020202020204" pitchFamily="34" charset="0"/>
              <a:buChar char="•"/>
            </a:pPr>
            <a:r>
              <a:rPr lang="sv-SE" sz="1200" kern="1200" dirty="0" smtClean="0">
                <a:solidFill>
                  <a:schemeClr val="tx1"/>
                </a:solidFill>
                <a:effectLst/>
                <a:latin typeface="+mn-lt"/>
                <a:ea typeface="+mn-ea"/>
                <a:cs typeface="+mn-cs"/>
              </a:rPr>
              <a:t>Stärka vår innovationskraft – skapa kultur och arbetssätt som ger utrymme för att hitta nya lösningar på både befintliga och okända problem.</a:t>
            </a:r>
          </a:p>
          <a:p>
            <a:pPr marL="171450" lvl="0" indent="-171450">
              <a:buFont typeface="Arial" panose="020B0604020202020204" pitchFamily="34" charset="0"/>
              <a:buChar char="•"/>
            </a:pPr>
            <a:r>
              <a:rPr lang="sv-SE" sz="1200" kern="1200" dirty="0" smtClean="0">
                <a:solidFill>
                  <a:schemeClr val="tx1"/>
                </a:solidFill>
                <a:effectLst/>
                <a:latin typeface="+mn-lt"/>
                <a:ea typeface="+mn-ea"/>
                <a:cs typeface="+mn-cs"/>
              </a:rPr>
              <a:t>Utveckla processer och tjänster utifrån kunskap om vad som skapar värde för våra målgrupper och arbeta bort sådant som inte gör det.</a:t>
            </a:r>
          </a:p>
          <a:p>
            <a:pPr marL="171450" lvl="0" indent="-171450">
              <a:buFont typeface="Arial" panose="020B0604020202020204" pitchFamily="34" charset="0"/>
              <a:buChar char="•"/>
            </a:pPr>
            <a:r>
              <a:rPr lang="sv-SE" sz="1200" kern="1200" dirty="0" smtClean="0">
                <a:solidFill>
                  <a:schemeClr val="tx1"/>
                </a:solidFill>
                <a:effectLst/>
                <a:latin typeface="+mn-lt"/>
                <a:ea typeface="+mn-ea"/>
                <a:cs typeface="+mn-cs"/>
              </a:rPr>
              <a:t>Utveckla vår kultur och våra processer så att de stödjer stadsledningsförvaltningens målbild.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20</a:t>
            </a:fld>
            <a:endParaRPr lang="sv-SE"/>
          </a:p>
        </p:txBody>
      </p:sp>
    </p:spTree>
    <p:extLst>
      <p:ext uri="{BB962C8B-B14F-4D97-AF65-F5344CB8AC3E}">
        <p14:creationId xmlns:p14="http://schemas.microsoft.com/office/powerpoint/2010/main" val="74440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smtClean="0">
                <a:solidFill>
                  <a:schemeClr val="tx1"/>
                </a:solidFill>
                <a:effectLst/>
                <a:latin typeface="+mn-lt"/>
                <a:ea typeface="+mn-ea"/>
                <a:cs typeface="+mn-cs"/>
              </a:rPr>
              <a:t>Attraktiv arbetsgivare</a:t>
            </a:r>
          </a:p>
          <a:p>
            <a:r>
              <a:rPr lang="sv-SE" sz="1200" kern="1200" dirty="0" smtClean="0">
                <a:solidFill>
                  <a:schemeClr val="tx1"/>
                </a:solidFill>
                <a:effectLst/>
                <a:latin typeface="+mn-lt"/>
                <a:ea typeface="+mn-ea"/>
                <a:cs typeface="+mn-cs"/>
              </a:rPr>
              <a:t>För att lyckas i vår målbild ska vi fortsätta att utveckla medarbetar- och chefskapet så att vi tillsammans tar ansvar för att skapa värde för våra målgrupper. Vi ska vara möjliggörare för andra. </a:t>
            </a:r>
          </a:p>
          <a:p>
            <a:r>
              <a:rPr lang="sv-SE" sz="1200" kern="1200" dirty="0" smtClean="0">
                <a:solidFill>
                  <a:schemeClr val="tx1"/>
                </a:solidFill>
                <a:effectLst/>
                <a:latin typeface="+mn-lt"/>
                <a:ea typeface="+mn-ea"/>
                <a:cs typeface="+mn-cs"/>
              </a:rPr>
              <a:t>På uppdrag av kommunfullmäktige kommer vi under 2020 att se över vår verksamhet och våra arbetssätt så att vi på bästa sätt kan möta framtidens utmaningar. Tätt kopplat till verksamhetens utformning är frågan om vilka kompetenser vi har behov av. Det är viktigt att våra medarbetare har möjlighet att utveckla sin kompetens, inom befintligt uppdrag eller genom att prova på nya arbetsuppgifter och ansvar, inom eller utanför förvaltningen.</a:t>
            </a:r>
          </a:p>
          <a:p>
            <a:r>
              <a:rPr lang="sv-SE" sz="1200" kern="1200" dirty="0" smtClean="0">
                <a:solidFill>
                  <a:schemeClr val="tx1"/>
                </a:solidFill>
                <a:effectLst/>
                <a:latin typeface="+mn-lt"/>
                <a:ea typeface="+mn-ea"/>
                <a:cs typeface="+mn-cs"/>
              </a:rPr>
              <a:t>För att kunna behålla och attrahera kompetenta medarbetare ska vi bedriva ett aktivt lönebildningsarbete. Varje medarbetare ska ha möjlighet att påverka sin lön genom sina prestationer. </a:t>
            </a:r>
          </a:p>
        </p:txBody>
      </p:sp>
      <p:sp>
        <p:nvSpPr>
          <p:cNvPr id="4" name="Platshållare för bildnummer 3"/>
          <p:cNvSpPr>
            <a:spLocks noGrp="1"/>
          </p:cNvSpPr>
          <p:nvPr>
            <p:ph type="sldNum" sz="quarter" idx="10"/>
          </p:nvPr>
        </p:nvSpPr>
        <p:spPr/>
        <p:txBody>
          <a:bodyPr/>
          <a:lstStyle/>
          <a:p>
            <a:fld id="{1A885D1D-61DE-406F-8114-F47C63AA3126}" type="slidenum">
              <a:rPr lang="sv-SE" smtClean="0"/>
              <a:t>21</a:t>
            </a:fld>
            <a:endParaRPr lang="sv-SE"/>
          </a:p>
        </p:txBody>
      </p:sp>
    </p:spTree>
    <p:extLst>
      <p:ext uri="{BB962C8B-B14F-4D97-AF65-F5344CB8AC3E}">
        <p14:creationId xmlns:p14="http://schemas.microsoft.com/office/powerpoint/2010/main" val="2818120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solidFill>
                  <a:prstClr val="black"/>
                </a:solidFill>
              </a:rPr>
              <a:pPr/>
              <a:t>22</a:t>
            </a:fld>
            <a:endParaRPr lang="sv-SE">
              <a:solidFill>
                <a:prstClr val="black"/>
              </a:solidFill>
            </a:endParaRPr>
          </a:p>
        </p:txBody>
      </p:sp>
    </p:spTree>
    <p:extLst>
      <p:ext uri="{BB962C8B-B14F-4D97-AF65-F5344CB8AC3E}">
        <p14:creationId xmlns:p14="http://schemas.microsoft.com/office/powerpoint/2010/main" val="1930019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kern="1200" dirty="0" smtClean="0">
                <a:solidFill>
                  <a:schemeClr val="tx1"/>
                </a:solidFill>
                <a:effectLst/>
                <a:latin typeface="+mn-lt"/>
                <a:ea typeface="+mn-ea"/>
                <a:cs typeface="+mn-cs"/>
              </a:rPr>
              <a:t>En förvaltningsövergripande plan för verksamhetsdialoger 2020 är inte framtagen ännu.</a:t>
            </a:r>
          </a:p>
          <a:p>
            <a:endParaRPr lang="sv-SE" sz="1200" b="0" kern="1200" dirty="0" smtClean="0">
              <a:solidFill>
                <a:schemeClr val="tx1"/>
              </a:solidFill>
              <a:effectLst/>
              <a:latin typeface="+mn-lt"/>
              <a:ea typeface="+mn-ea"/>
              <a:cs typeface="+mn-cs"/>
            </a:endParaRPr>
          </a:p>
          <a:p>
            <a:r>
              <a:rPr lang="sv-SE" sz="1200" b="0" kern="1200" dirty="0" smtClean="0">
                <a:solidFill>
                  <a:schemeClr val="tx1"/>
                </a:solidFill>
                <a:effectLst/>
                <a:latin typeface="+mn-lt"/>
                <a:ea typeface="+mn-ea"/>
                <a:cs typeface="+mn-cs"/>
              </a:rPr>
              <a:t>Varje avdelning/enhet planerar och genomför verksamhetsdialoger utifrån sina behov,</a:t>
            </a:r>
            <a:r>
              <a:rPr lang="sv-SE" sz="1200" b="0" kern="1200" baseline="0" dirty="0" smtClean="0">
                <a:solidFill>
                  <a:schemeClr val="tx1"/>
                </a:solidFill>
                <a:effectLst/>
                <a:latin typeface="+mn-lt"/>
                <a:ea typeface="+mn-ea"/>
                <a:cs typeface="+mn-cs"/>
              </a:rPr>
              <a:t> utöver de förvaltningsövergripande dialogomgångarna. Precis som vanligt!</a:t>
            </a:r>
            <a:endParaRPr lang="sv-SE" sz="1200" b="0" kern="1200" dirty="0" smtClean="0">
              <a:solidFill>
                <a:schemeClr val="tx1"/>
              </a:solidFill>
              <a:effectLst/>
              <a:latin typeface="+mn-lt"/>
              <a:ea typeface="+mn-ea"/>
              <a:cs typeface="+mn-cs"/>
            </a:endParaRPr>
          </a:p>
          <a:p>
            <a:endParaRPr lang="sv-SE" sz="1200" b="0" kern="120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23</a:t>
            </a:fld>
            <a:endParaRPr lang="sv-SE"/>
          </a:p>
        </p:txBody>
      </p:sp>
    </p:spTree>
    <p:extLst>
      <p:ext uri="{BB962C8B-B14F-4D97-AF65-F5344CB8AC3E}">
        <p14:creationId xmlns:p14="http://schemas.microsoft.com/office/powerpoint/2010/main" val="1141528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smtClean="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7450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209810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1156619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10445697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4023900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4234750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9258493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410374360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163779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dirty="0"/>
          </a:p>
        </p:txBody>
      </p:sp>
      <p:sp>
        <p:nvSpPr>
          <p:cNvPr id="3" name="textruta 2"/>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113975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5" name="textruta 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363573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extruta 7"/>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192155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0" name="textruta 9"/>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922374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54"/>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4" name="Text Placeholder 3"/>
          <p:cNvSpPr>
            <a:spLocks noGrp="1"/>
          </p:cNvSpPr>
          <p:nvPr>
            <p:ph type="body" sz="half" idx="2"/>
          </p:nvPr>
        </p:nvSpPr>
        <p:spPr>
          <a:xfrm>
            <a:off x="2389717" y="5352356"/>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5" name="textruta 1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2973777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2396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36F4222-EEAF-457A-A53F-0F3F93472D0E}" type="datetimeFigureOut">
              <a:rPr lang="sv-SE" smtClean="0">
                <a:solidFill>
                  <a:prstClr val="black">
                    <a:tint val="75000"/>
                  </a:prstClr>
                </a:solidFill>
              </a:rPr>
              <a:pPr/>
              <a:t>2019-10-17</a:t>
            </a:fld>
            <a:endParaRPr lang="sv-SE">
              <a:solidFill>
                <a:prstClr val="black">
                  <a:tint val="75000"/>
                </a:prstClr>
              </a:solidFill>
            </a:endParaRPr>
          </a:p>
        </p:txBody>
      </p:sp>
      <p:sp>
        <p:nvSpPr>
          <p:cNvPr id="3" name="Platshållare för sidfot 2"/>
          <p:cNvSpPr>
            <a:spLocks noGrp="1"/>
          </p:cNvSpPr>
          <p:nvPr>
            <p:ph type="ftr" sz="quarter" idx="11"/>
          </p:nvPr>
        </p:nvSpPr>
        <p:spPr/>
        <p:txBody>
          <a:bodyPr/>
          <a:lstStyle/>
          <a:p>
            <a:endParaRPr lang="sv-SE">
              <a:solidFill>
                <a:prstClr val="black">
                  <a:tint val="75000"/>
                </a:prstClr>
              </a:solidFill>
            </a:endParaRPr>
          </a:p>
        </p:txBody>
      </p:sp>
      <p:sp>
        <p:nvSpPr>
          <p:cNvPr id="4" name="Platshållare för bildnummer 3"/>
          <p:cNvSpPr>
            <a:spLocks noGrp="1"/>
          </p:cNvSpPr>
          <p:nvPr>
            <p:ph type="sldNum" sz="quarter" idx="12"/>
          </p:nvPr>
        </p:nvSpPr>
        <p:spPr/>
        <p:txBody>
          <a:bodyPr/>
          <a:lstStyle/>
          <a:p>
            <a:fld id="{36F02223-A0AF-4D5B-9BA7-B903C0E99B6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051485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9C000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35975844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66004B"/>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2156769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8497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06170146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407015"/>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306711318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3" name="Content Placeholder 2"/>
          <p:cNvSpPr>
            <a:spLocks noGrp="1"/>
          </p:cNvSpPr>
          <p:nvPr>
            <p:ph idx="1"/>
          </p:nvPr>
        </p:nvSpPr>
        <p:spPr>
          <a:xfrm>
            <a:off x="1467557" y="1600203"/>
            <a:ext cx="10543823" cy="4202113"/>
          </a:xfrm>
          <a:prstGeom prst="rect">
            <a:avLst/>
          </a:prstGeom>
        </p:spPr>
        <p:txBody>
          <a:bodyPr lIns="121917" tIns="60958" rIns="121917" bIns="60958"/>
          <a:lstStyle>
            <a:lvl1pPr>
              <a:defRPr sz="2700" b="0">
                <a:latin typeface="Arial"/>
                <a:cs typeface="Arial"/>
              </a:defRPr>
            </a:lvl1pPr>
            <a:lvl2pPr>
              <a:defRPr sz="2400">
                <a:latin typeface="Arial"/>
                <a:cs typeface="Arial"/>
              </a:defRPr>
            </a:lvl2pPr>
            <a:lvl3pPr>
              <a:defRPr sz="2100">
                <a:latin typeface="Arial"/>
                <a:cs typeface="Arial"/>
              </a:defRPr>
            </a:lvl3pPr>
            <a:lvl4pPr>
              <a:defRPr sz="1900">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lIns="121917" tIns="60958" rIns="121917" bIns="60958" anchor="b"/>
          <a:lstStyle/>
          <a:p>
            <a:r>
              <a:rPr lang="sv-SE" dirty="0" smtClean="0"/>
              <a:t>Klicka här för att ändra format</a:t>
            </a:r>
            <a:endParaRPr lang="en-US" dirty="0"/>
          </a:p>
        </p:txBody>
      </p:sp>
    </p:spTree>
    <p:extLst>
      <p:ext uri="{BB962C8B-B14F-4D97-AF65-F5344CB8AC3E}">
        <p14:creationId xmlns:p14="http://schemas.microsoft.com/office/powerpoint/2010/main" val="301184719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latin typeface="Aria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latin typeface="Aria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latin typeface="Aria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latin typeface="Aria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latin typeface="Aria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59985571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9C000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3"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21134943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66004B"/>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50321718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8497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50750385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407015"/>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81117531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9" y="6356349"/>
            <a:ext cx="1265767" cy="338139"/>
          </a:xfrm>
          <a:prstGeom prst="rect">
            <a:avLst/>
          </a:prstGeom>
          <a:noFill/>
        </p:spPr>
        <p:txBody>
          <a:bodyPr wrap="square" lIns="0" tIns="60957" rIns="0" bIns="60957" rtlCol="0" anchor="ctr" anchorCtr="0">
            <a:noAutofit/>
          </a:bodyPr>
          <a:lstStyle/>
          <a:p>
            <a:pPr algn="r" defTabSz="609570"/>
            <a:fld id="{6436A833-0D65-4636-8D77-8C76B506C22D}" type="datetime1">
              <a:rPr lang="sv-SE" sz="1300" smtClean="0">
                <a:solidFill>
                  <a:srgbClr val="FFFFFF"/>
                </a:solidFill>
                <a:cs typeface="Arial"/>
              </a:rPr>
              <a:pPr algn="r" defTabSz="609570"/>
              <a:t>2019-10-17</a:t>
            </a:fld>
            <a:endParaRPr lang="sv-SE" sz="1300" dirty="0" smtClean="0">
              <a:solidFill>
                <a:srgbClr val="FFFFFF"/>
              </a:solidFill>
              <a:cs typeface="Arial"/>
            </a:endParaRPr>
          </a:p>
          <a:p>
            <a:pPr algn="r" defTabSz="609570"/>
            <a:r>
              <a:rPr lang="sv-SE" sz="1200" dirty="0" smtClean="0">
                <a:solidFill>
                  <a:srgbClr val="FFFFFF"/>
                </a:solidFill>
                <a:cs typeface="Arial"/>
              </a:rPr>
              <a:t>Sida </a:t>
            </a:r>
            <a:fld id="{DB8626CC-5B25-4DDA-833E-9A441BDD6043}" type="slidenum">
              <a:rPr lang="sv-SE" sz="1200" smtClean="0">
                <a:solidFill>
                  <a:srgbClr val="FFFFFF"/>
                </a:solidFill>
                <a:cs typeface="Arial"/>
              </a:rPr>
              <a:pPr algn="r" defTabSz="609570"/>
              <a:t>‹#›</a:t>
            </a:fld>
            <a:endParaRPr lang="sv-SE" sz="1200" dirty="0">
              <a:solidFill>
                <a:srgbClr val="FFFFFF"/>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3"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79566822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2" name="textruta 11"/>
          <p:cNvSpPr txBox="1"/>
          <p:nvPr userDrawn="1"/>
        </p:nvSpPr>
        <p:spPr>
          <a:xfrm>
            <a:off x="8942569" y="6356349"/>
            <a:ext cx="1265767" cy="338139"/>
          </a:xfrm>
          <a:prstGeom prst="rect">
            <a:avLst/>
          </a:prstGeom>
          <a:noFill/>
        </p:spPr>
        <p:txBody>
          <a:bodyPr wrap="square" lIns="0" tIns="60957" rIns="0" bIns="60957" rtlCol="0" anchor="ctr" anchorCtr="0">
            <a:noAutofit/>
          </a:bodyPr>
          <a:lstStyle/>
          <a:p>
            <a:pPr algn="r" defTabSz="609570"/>
            <a:fld id="{6436A833-0D65-4636-8D77-8C76B506C22D}" type="datetime1">
              <a:rPr lang="sv-SE" sz="1300" smtClean="0">
                <a:solidFill>
                  <a:srgbClr val="FFFFFF"/>
                </a:solidFill>
                <a:cs typeface="Arial"/>
              </a:rPr>
              <a:pPr algn="r" defTabSz="609570"/>
              <a:t>2019-10-17</a:t>
            </a:fld>
            <a:endParaRPr lang="sv-SE" sz="1300" dirty="0" smtClean="0">
              <a:solidFill>
                <a:srgbClr val="FFFFFF"/>
              </a:solidFill>
              <a:cs typeface="Arial"/>
            </a:endParaRPr>
          </a:p>
          <a:p>
            <a:pPr algn="r" defTabSz="609570"/>
            <a:r>
              <a:rPr lang="sv-SE" sz="1200" dirty="0" smtClean="0">
                <a:solidFill>
                  <a:srgbClr val="FFFFFF"/>
                </a:solidFill>
                <a:cs typeface="Arial"/>
              </a:rPr>
              <a:t>Sida </a:t>
            </a:r>
            <a:fld id="{DB8626CC-5B25-4DDA-833E-9A441BDD6043}" type="slidenum">
              <a:rPr lang="sv-SE" sz="1200" smtClean="0">
                <a:solidFill>
                  <a:srgbClr val="FFFFFF"/>
                </a:solidFill>
                <a:cs typeface="Arial"/>
              </a:rPr>
              <a:pPr algn="r" defTabSz="609570"/>
              <a:t>‹#›</a:t>
            </a:fld>
            <a:endParaRPr lang="sv-SE" sz="1200" dirty="0">
              <a:solidFill>
                <a:srgbClr val="FFFFFF"/>
              </a:solidFill>
              <a:cs typeface="Arial"/>
            </a:endParaRPr>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34533563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6632146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44872754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Vit">
    <p:bg>
      <p:bgPr>
        <a:solidFill>
          <a:schemeClr val="bg1"/>
        </a:solidFill>
        <a:effectLst/>
      </p:bgPr>
    </p:bg>
    <p:spTree>
      <p:nvGrpSpPr>
        <p:cNvPr id="1" name=""/>
        <p:cNvGrpSpPr/>
        <p:nvPr/>
      </p:nvGrpSpPr>
      <p:grpSpPr>
        <a:xfrm>
          <a:off x="0" y="0"/>
          <a:ext cx="0" cy="0"/>
          <a:chOff x="0" y="0"/>
          <a:chExt cx="0" cy="0"/>
        </a:xfrm>
      </p:grpSpPr>
      <p:sp>
        <p:nvSpPr>
          <p:cNvPr id="8" name="Rektangel 7"/>
          <p:cNvSpPr/>
          <p:nvPr userDrawn="1"/>
        </p:nvSpPr>
        <p:spPr>
          <a:xfrm>
            <a:off x="0" y="1"/>
            <a:ext cx="330200" cy="1371600"/>
          </a:xfrm>
          <a:prstGeom prst="rect">
            <a:avLst/>
          </a:prstGeom>
          <a:solidFill>
            <a:srgbClr val="C73686"/>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
        <p:nvSpPr>
          <p:cNvPr id="9" name="Rektangel 8"/>
          <p:cNvSpPr/>
          <p:nvPr userDrawn="1"/>
        </p:nvSpPr>
        <p:spPr>
          <a:xfrm>
            <a:off x="0" y="1371600"/>
            <a:ext cx="330200" cy="1371600"/>
          </a:xfrm>
          <a:prstGeom prst="rect">
            <a:avLst/>
          </a:prstGeom>
          <a:solidFill>
            <a:srgbClr val="5C0C6F"/>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
        <p:nvSpPr>
          <p:cNvPr id="10" name="Rektangel 9"/>
          <p:cNvSpPr/>
          <p:nvPr userDrawn="1"/>
        </p:nvSpPr>
        <p:spPr>
          <a:xfrm>
            <a:off x="0" y="2743199"/>
            <a:ext cx="330200" cy="1371600"/>
          </a:xfrm>
          <a:prstGeom prst="rect">
            <a:avLst/>
          </a:prstGeom>
          <a:solidFill>
            <a:srgbClr val="963486"/>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
        <p:nvSpPr>
          <p:cNvPr id="11" name="Rektangel 10"/>
          <p:cNvSpPr/>
          <p:nvPr userDrawn="1"/>
        </p:nvSpPr>
        <p:spPr>
          <a:xfrm>
            <a:off x="0" y="4114799"/>
            <a:ext cx="330200" cy="1371600"/>
          </a:xfrm>
          <a:prstGeom prst="rect">
            <a:avLst/>
          </a:prstGeom>
          <a:solidFill>
            <a:srgbClr val="66004B"/>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
        <p:nvSpPr>
          <p:cNvPr id="12" name="Rektangel 11"/>
          <p:cNvSpPr/>
          <p:nvPr userDrawn="1"/>
        </p:nvSpPr>
        <p:spPr>
          <a:xfrm>
            <a:off x="0" y="5486399"/>
            <a:ext cx="330200" cy="1371600"/>
          </a:xfrm>
          <a:prstGeom prst="rect">
            <a:avLst/>
          </a:prstGeom>
          <a:solidFill>
            <a:srgbClr val="93006D"/>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Tree>
    <p:extLst>
      <p:ext uri="{BB962C8B-B14F-4D97-AF65-F5344CB8AC3E}">
        <p14:creationId xmlns:p14="http://schemas.microsoft.com/office/powerpoint/2010/main" val="289030000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3690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9C000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59234088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66004B"/>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24228422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8497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285162818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407015"/>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24625433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3" name="Content Placeholder 2"/>
          <p:cNvSpPr>
            <a:spLocks noGrp="1"/>
          </p:cNvSpPr>
          <p:nvPr>
            <p:ph idx="1"/>
          </p:nvPr>
        </p:nvSpPr>
        <p:spPr>
          <a:xfrm>
            <a:off x="1467557" y="1600203"/>
            <a:ext cx="10543823" cy="4202113"/>
          </a:xfrm>
          <a:prstGeom prst="rect">
            <a:avLst/>
          </a:prstGeom>
        </p:spPr>
        <p:txBody>
          <a:bodyPr lIns="121917" tIns="60958" rIns="121917" bIns="60958"/>
          <a:lstStyle>
            <a:lvl1pPr>
              <a:defRPr sz="2700" b="0">
                <a:latin typeface="Arial"/>
                <a:cs typeface="Arial"/>
              </a:defRPr>
            </a:lvl1pPr>
            <a:lvl2pPr>
              <a:defRPr sz="2400">
                <a:latin typeface="Arial"/>
                <a:cs typeface="Arial"/>
              </a:defRPr>
            </a:lvl2pPr>
            <a:lvl3pPr>
              <a:defRPr sz="2100">
                <a:latin typeface="Arial"/>
                <a:cs typeface="Arial"/>
              </a:defRPr>
            </a:lvl3pPr>
            <a:lvl4pPr>
              <a:defRPr sz="1900">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lIns="121917" tIns="60958" rIns="121917" bIns="60958" anchor="b"/>
          <a:lstStyle/>
          <a:p>
            <a:r>
              <a:rPr lang="sv-SE" dirty="0" smtClean="0"/>
              <a:t>Klicka här för att ändra format</a:t>
            </a:r>
            <a:endParaRPr lang="en-US" dirty="0"/>
          </a:p>
        </p:txBody>
      </p:sp>
    </p:spTree>
    <p:extLst>
      <p:ext uri="{BB962C8B-B14F-4D97-AF65-F5344CB8AC3E}">
        <p14:creationId xmlns:p14="http://schemas.microsoft.com/office/powerpoint/2010/main" val="166840129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9C000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3"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31052721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66004B"/>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6742765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8497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95381454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407015"/>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30532372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9" y="6356349"/>
            <a:ext cx="1265767" cy="338139"/>
          </a:xfrm>
          <a:prstGeom prst="rect">
            <a:avLst/>
          </a:prstGeom>
          <a:noFill/>
        </p:spPr>
        <p:txBody>
          <a:bodyPr wrap="square" lIns="0" tIns="60957" rIns="0" bIns="60957" rtlCol="0" anchor="ctr" anchorCtr="0">
            <a:noAutofit/>
          </a:bodyPr>
          <a:lstStyle/>
          <a:p>
            <a:pPr algn="r" defTabSz="609570"/>
            <a:fld id="{6436A833-0D65-4636-8D77-8C76B506C22D}" type="datetime1">
              <a:rPr lang="sv-SE" sz="1300" smtClean="0">
                <a:solidFill>
                  <a:srgbClr val="FFFFFF"/>
                </a:solidFill>
                <a:cs typeface="Arial"/>
              </a:rPr>
              <a:pPr algn="r" defTabSz="609570"/>
              <a:t>2019-10-17</a:t>
            </a:fld>
            <a:endParaRPr lang="sv-SE" sz="1300" dirty="0" smtClean="0">
              <a:solidFill>
                <a:srgbClr val="FFFFFF"/>
              </a:solidFill>
              <a:cs typeface="Arial"/>
            </a:endParaRPr>
          </a:p>
          <a:p>
            <a:pPr algn="r" defTabSz="609570"/>
            <a:r>
              <a:rPr lang="sv-SE" sz="1200" dirty="0" smtClean="0">
                <a:solidFill>
                  <a:srgbClr val="FFFFFF"/>
                </a:solidFill>
                <a:cs typeface="Arial"/>
              </a:rPr>
              <a:t>Sida </a:t>
            </a:r>
            <a:fld id="{DB8626CC-5B25-4DDA-833E-9A441BDD6043}" type="slidenum">
              <a:rPr lang="sv-SE" sz="1200" smtClean="0">
                <a:solidFill>
                  <a:srgbClr val="FFFFFF"/>
                </a:solidFill>
                <a:cs typeface="Arial"/>
              </a:rPr>
              <a:pPr algn="r" defTabSz="609570"/>
              <a:t>‹#›</a:t>
            </a:fld>
            <a:endParaRPr lang="sv-SE" sz="1200" dirty="0">
              <a:solidFill>
                <a:srgbClr val="FFFFFF"/>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3"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81586593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08051794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892922613"/>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5" name="textruta 14"/>
          <p:cNvSpPr txBox="1"/>
          <p:nvPr userDrawn="1"/>
        </p:nvSpPr>
        <p:spPr>
          <a:xfrm>
            <a:off x="8942569" y="6356349"/>
            <a:ext cx="1265767" cy="338139"/>
          </a:xfrm>
          <a:prstGeom prst="rect">
            <a:avLst/>
          </a:prstGeom>
          <a:noFill/>
        </p:spPr>
        <p:txBody>
          <a:bodyPr wrap="square" lIns="0" tIns="60957" rIns="0" bIns="60957" rtlCol="0" anchor="ctr" anchorCtr="0">
            <a:noAutofit/>
          </a:bodyPr>
          <a:lstStyle/>
          <a:p>
            <a:pPr algn="r" defTabSz="609570"/>
            <a:fld id="{6436A833-0D65-4636-8D77-8C76B506C22D}" type="datetime1">
              <a:rPr lang="sv-SE" sz="1300" smtClean="0">
                <a:solidFill>
                  <a:srgbClr val="FFFFFF"/>
                </a:solidFill>
                <a:cs typeface="Arial"/>
              </a:rPr>
              <a:pPr algn="r" defTabSz="609570"/>
              <a:t>2019-10-17</a:t>
            </a:fld>
            <a:endParaRPr lang="sv-SE" sz="1300" dirty="0" smtClean="0">
              <a:solidFill>
                <a:srgbClr val="FFFFFF"/>
              </a:solidFill>
              <a:cs typeface="Arial"/>
            </a:endParaRPr>
          </a:p>
          <a:p>
            <a:pPr algn="r" defTabSz="609570"/>
            <a:r>
              <a:rPr lang="sv-SE" sz="1200" dirty="0" smtClean="0">
                <a:solidFill>
                  <a:srgbClr val="FFFFFF"/>
                </a:solidFill>
                <a:cs typeface="Arial"/>
              </a:rPr>
              <a:t>Sida </a:t>
            </a:r>
            <a:fld id="{DB8626CC-5B25-4DDA-833E-9A441BDD6043}" type="slidenum">
              <a:rPr lang="sv-SE" sz="1200" smtClean="0">
                <a:solidFill>
                  <a:srgbClr val="FFFFFF"/>
                </a:solidFill>
                <a:cs typeface="Arial"/>
              </a:rPr>
              <a:pPr algn="r" defTabSz="609570"/>
              <a:t>‹#›</a:t>
            </a:fld>
            <a:endParaRPr lang="sv-SE" sz="1200" dirty="0">
              <a:solidFill>
                <a:srgbClr val="FFFFFF"/>
              </a:solidFill>
              <a:cs typeface="Aria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82486793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7487079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15819959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587324679"/>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1310325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032648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082558855"/>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156418451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9673791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dirty="0"/>
          </a:p>
        </p:txBody>
      </p:sp>
      <p:sp>
        <p:nvSpPr>
          <p:cNvPr id="3" name="textruta 2"/>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17602969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5" name="textruta 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8641962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extruta 7"/>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8506488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0" name="textruta 9"/>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8173527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54"/>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4" name="Text Placeholder 3"/>
          <p:cNvSpPr>
            <a:spLocks noGrp="1"/>
          </p:cNvSpPr>
          <p:nvPr>
            <p:ph type="body" sz="half" idx="2"/>
          </p:nvPr>
        </p:nvSpPr>
        <p:spPr>
          <a:xfrm>
            <a:off x="2389717" y="5352356"/>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5" name="textruta 1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4811936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2019-10-17</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18947618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7"/>
            <a:ext cx="9144000" cy="1655763"/>
          </a:xfrm>
        </p:spPr>
        <p:txBody>
          <a:bodyPr/>
          <a:lstStyle>
            <a:lvl1pPr marL="0" indent="0" algn="ctr">
              <a:buNone/>
              <a:defRPr sz="2400"/>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t>2019-10-17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672430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t>2019-10-17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2756697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1" y="1709741"/>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9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1E8D4021-D8B2-45FA-9A1F-A941C9A924B9}" type="datetimeFigureOut">
              <a:rPr lang="sv-SE" smtClean="0"/>
              <a:t>2019-10-17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9148220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9"/>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9"/>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1E8D4021-D8B2-45FA-9A1F-A941C9A924B9}" type="datetimeFigureOut">
              <a:rPr lang="sv-SE" smtClean="0"/>
              <a:t>2019-10-17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13351643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9"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2" y="1681163"/>
            <a:ext cx="5183188" cy="823912"/>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2"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1E8D4021-D8B2-45FA-9A1F-A941C9A924B9}" type="datetimeFigureOut">
              <a:rPr lang="sv-SE" smtClean="0"/>
              <a:t>2019-10-17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9058018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1E8D4021-D8B2-45FA-9A1F-A941C9A924B9}" type="datetimeFigureOut">
              <a:rPr lang="sv-SE" smtClean="0"/>
              <a:t>2019-10-17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4263020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E8D4021-D8B2-45FA-9A1F-A941C9A924B9}" type="datetimeFigureOut">
              <a:rPr lang="sv-SE" smtClean="0"/>
              <a:t>2019-10-17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7959785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500"/>
            </a:lvl2pPr>
            <a:lvl3pPr marL="914354" indent="0">
              <a:buNone/>
              <a:defRPr sz="1200"/>
            </a:lvl3pPr>
            <a:lvl4pPr marL="1371532" indent="0">
              <a:buNone/>
              <a:defRPr sz="1100"/>
            </a:lvl4pPr>
            <a:lvl5pPr marL="1828709" indent="0">
              <a:buNone/>
              <a:defRPr sz="1100"/>
            </a:lvl5pPr>
            <a:lvl6pPr marL="2285886" indent="0">
              <a:buNone/>
              <a:defRPr sz="1100"/>
            </a:lvl6pPr>
            <a:lvl7pPr marL="2743062" indent="0">
              <a:buNone/>
              <a:defRPr sz="1100"/>
            </a:lvl7pPr>
            <a:lvl8pPr marL="3200240" indent="0">
              <a:buNone/>
              <a:defRPr sz="1100"/>
            </a:lvl8pPr>
            <a:lvl9pPr marL="3657418" indent="0">
              <a:buNone/>
              <a:defRPr sz="11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1E8D4021-D8B2-45FA-9A1F-A941C9A924B9}" type="datetimeFigureOut">
              <a:rPr lang="sv-SE" smtClean="0"/>
              <a:t>2019-10-17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6069541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8"/>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sv-SE"/>
          </a:p>
        </p:txBody>
      </p:sp>
      <p:sp>
        <p:nvSpPr>
          <p:cNvPr id="4" name="Platshållare för text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500"/>
            </a:lvl2pPr>
            <a:lvl3pPr marL="914354" indent="0">
              <a:buNone/>
              <a:defRPr sz="1200"/>
            </a:lvl3pPr>
            <a:lvl4pPr marL="1371532" indent="0">
              <a:buNone/>
              <a:defRPr sz="1100"/>
            </a:lvl4pPr>
            <a:lvl5pPr marL="1828709" indent="0">
              <a:buNone/>
              <a:defRPr sz="1100"/>
            </a:lvl5pPr>
            <a:lvl6pPr marL="2285886" indent="0">
              <a:buNone/>
              <a:defRPr sz="1100"/>
            </a:lvl6pPr>
            <a:lvl7pPr marL="2743062" indent="0">
              <a:buNone/>
              <a:defRPr sz="1100"/>
            </a:lvl7pPr>
            <a:lvl8pPr marL="3200240" indent="0">
              <a:buNone/>
              <a:defRPr sz="1100"/>
            </a:lvl8pPr>
            <a:lvl9pPr marL="3657418" indent="0">
              <a:buNone/>
              <a:defRPr sz="11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1E8D4021-D8B2-45FA-9A1F-A941C9A924B9}" type="datetimeFigureOut">
              <a:rPr lang="sv-SE" smtClean="0"/>
              <a:t>2019-10-17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5243367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t>2019-10-17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5912334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2" y="365127"/>
            <a:ext cx="2628900" cy="5811839"/>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2" y="365127"/>
            <a:ext cx="7734300" cy="5811839"/>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t>2019-10-17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8801838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Rubrik och brödtext - Lila bård med lila bakgrund">
    <p:bg>
      <p:bgPr>
        <a:solidFill>
          <a:srgbClr val="66004B"/>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1" tIns="60950" rIns="121901" bIns="60950" rtlCol="0" anchor="ctr"/>
          <a:lstStyle/>
          <a:p>
            <a:pPr algn="ctr" defTabSz="121896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1" tIns="60950" rIns="121901" bIns="60950" rtlCol="0" anchor="ctr"/>
          <a:lstStyle/>
          <a:p>
            <a:pPr algn="ctr" defTabSz="121896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1" tIns="60950" rIns="121901" bIns="60950" rtlCol="0" anchor="ctr"/>
          <a:lstStyle/>
          <a:p>
            <a:pPr algn="ctr" defTabSz="121896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1" tIns="60950" rIns="121901" bIns="60950" rtlCol="0" anchor="ctr"/>
          <a:lstStyle/>
          <a:p>
            <a:pPr algn="ctr" defTabSz="121896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1" tIns="60950" rIns="121901" bIns="60950" rtlCol="0" anchor="ctr"/>
          <a:lstStyle/>
          <a:p>
            <a:pPr algn="ctr" defTabSz="1218960">
              <a:defRPr/>
            </a:pPr>
            <a:endParaRPr lang="sv-SE" sz="2400" kern="0">
              <a:solidFill>
                <a:sysClr val="window" lastClr="FFFFFF"/>
              </a:solidFill>
            </a:endParaRPr>
          </a:p>
        </p:txBody>
      </p:sp>
      <p:sp>
        <p:nvSpPr>
          <p:cNvPr id="14" name="Content Placeholder 2"/>
          <p:cNvSpPr>
            <a:spLocks noGrp="1"/>
          </p:cNvSpPr>
          <p:nvPr>
            <p:ph idx="1"/>
          </p:nvPr>
        </p:nvSpPr>
        <p:spPr>
          <a:xfrm>
            <a:off x="1467566" y="1600213"/>
            <a:ext cx="10543823" cy="4202113"/>
          </a:xfrm>
          <a:prstGeom prst="rect">
            <a:avLst/>
          </a:prstGeom>
        </p:spPr>
        <p:txBody>
          <a:bodyPr lIns="91426" tIns="45714" rIns="91426" bIns="45714"/>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66" y="274639"/>
            <a:ext cx="10543823" cy="1143000"/>
          </a:xfrm>
          <a:prstGeom prst="rect">
            <a:avLst/>
          </a:prstGeom>
        </p:spPr>
        <p:txBody>
          <a:bodyPr lIns="91426" tIns="45714" rIns="91426" bIns="45714"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74069818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Vit">
    <p:bg>
      <p:bgPr>
        <a:solidFill>
          <a:schemeClr val="bg1"/>
        </a:solidFill>
        <a:effectLst/>
      </p:bgPr>
    </p:bg>
    <p:spTree>
      <p:nvGrpSpPr>
        <p:cNvPr id="1" name=""/>
        <p:cNvGrpSpPr/>
        <p:nvPr/>
      </p:nvGrpSpPr>
      <p:grpSpPr>
        <a:xfrm>
          <a:off x="0" y="0"/>
          <a:ext cx="0" cy="0"/>
          <a:chOff x="0" y="0"/>
          <a:chExt cx="0" cy="0"/>
        </a:xfrm>
      </p:grpSpPr>
      <p:sp>
        <p:nvSpPr>
          <p:cNvPr id="8" name="Rektangel 7"/>
          <p:cNvSpPr/>
          <p:nvPr userDrawn="1"/>
        </p:nvSpPr>
        <p:spPr>
          <a:xfrm>
            <a:off x="0" y="1"/>
            <a:ext cx="330200" cy="1371600"/>
          </a:xfrm>
          <a:prstGeom prst="rect">
            <a:avLst/>
          </a:prstGeom>
          <a:solidFill>
            <a:srgbClr val="C73686"/>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
        <p:nvSpPr>
          <p:cNvPr id="9" name="Rektangel 8"/>
          <p:cNvSpPr/>
          <p:nvPr userDrawn="1"/>
        </p:nvSpPr>
        <p:spPr>
          <a:xfrm>
            <a:off x="0" y="1371600"/>
            <a:ext cx="330200" cy="1371600"/>
          </a:xfrm>
          <a:prstGeom prst="rect">
            <a:avLst/>
          </a:prstGeom>
          <a:solidFill>
            <a:srgbClr val="5C0C6F"/>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
        <p:nvSpPr>
          <p:cNvPr id="10" name="Rektangel 9"/>
          <p:cNvSpPr/>
          <p:nvPr userDrawn="1"/>
        </p:nvSpPr>
        <p:spPr>
          <a:xfrm>
            <a:off x="0" y="2743199"/>
            <a:ext cx="330200" cy="1371600"/>
          </a:xfrm>
          <a:prstGeom prst="rect">
            <a:avLst/>
          </a:prstGeom>
          <a:solidFill>
            <a:srgbClr val="963486"/>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
        <p:nvSpPr>
          <p:cNvPr id="11" name="Rektangel 10"/>
          <p:cNvSpPr/>
          <p:nvPr userDrawn="1"/>
        </p:nvSpPr>
        <p:spPr>
          <a:xfrm>
            <a:off x="0" y="4114799"/>
            <a:ext cx="330200" cy="1371600"/>
          </a:xfrm>
          <a:prstGeom prst="rect">
            <a:avLst/>
          </a:prstGeom>
          <a:solidFill>
            <a:srgbClr val="66004B"/>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
        <p:nvSpPr>
          <p:cNvPr id="12" name="Rektangel 11"/>
          <p:cNvSpPr/>
          <p:nvPr userDrawn="1"/>
        </p:nvSpPr>
        <p:spPr>
          <a:xfrm>
            <a:off x="0" y="5486399"/>
            <a:ext cx="330200" cy="1371600"/>
          </a:xfrm>
          <a:prstGeom prst="rect">
            <a:avLst/>
          </a:prstGeom>
          <a:solidFill>
            <a:srgbClr val="93006D"/>
          </a:solidFill>
          <a:ln w="12700" cap="flat" cmpd="sng" algn="ctr">
            <a:noFill/>
            <a:prstDash val="solid"/>
            <a:miter lim="800000"/>
          </a:ln>
          <a:effectLst/>
        </p:spPr>
        <p:txBody>
          <a:bodyPr lIns="91436" tIns="45718" rIns="91436" bIns="45718" rtlCol="0" anchor="ctr"/>
          <a:lstStyle/>
          <a:p>
            <a:pPr algn="ctr" defTabSz="1219110">
              <a:defRPr/>
            </a:pPr>
            <a:endParaRPr lang="sv-SE" sz="2400" kern="0">
              <a:solidFill>
                <a:sysClr val="window" lastClr="FFFFFF"/>
              </a:solidFill>
              <a:latin typeface="Arial"/>
            </a:endParaRPr>
          </a:p>
        </p:txBody>
      </p:sp>
    </p:spTree>
    <p:extLst>
      <p:ext uri="{BB962C8B-B14F-4D97-AF65-F5344CB8AC3E}">
        <p14:creationId xmlns:p14="http://schemas.microsoft.com/office/powerpoint/2010/main" val="42484508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theme" Target="../theme/theme3.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1.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5.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theme" Target="../theme/theme7.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a:defRPr/>
            </a:pPr>
            <a:fld id="{BC93184F-B175-4846-9DF4-4602C06F09C4}" type="datetime1">
              <a:rPr lang="sv-SE" sz="1200" b="1" smtClean="0">
                <a:solidFill>
                  <a:prstClr val="white"/>
                </a:solidFill>
                <a:latin typeface="HelveticaNeueLT Std" pitchFamily="34" charset="0"/>
              </a:rPr>
              <a:pPr>
                <a:defRPr/>
              </a:pPr>
              <a:t>2019-10-17</a:t>
            </a:fld>
            <a:endParaRPr lang="en-US" sz="2400" b="1" dirty="0">
              <a:solidFill>
                <a:prstClr val="white"/>
              </a:solidFill>
              <a:latin typeface="HelveticaNeueLT Std" pitchFamily="34" charset="0"/>
            </a:endParaRPr>
          </a:p>
        </p:txBody>
      </p:sp>
    </p:spTree>
    <p:extLst>
      <p:ext uri="{BB962C8B-B14F-4D97-AF65-F5344CB8AC3E}">
        <p14:creationId xmlns:p14="http://schemas.microsoft.com/office/powerpoint/2010/main" val="36482095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740" r:id="rId15"/>
  </p:sldLayoutIdLst>
  <p:timing>
    <p:tnLst>
      <p:par>
        <p:cTn id="1" dur="indefinite" restart="never" nodeType="tmRoot"/>
      </p:par>
    </p:tnLst>
  </p:timing>
  <p:hf sldNum="0" hdr="0" ftr="0" dt="0"/>
  <p:txStyles>
    <p:titleStyle>
      <a:lvl1pPr algn="l" defTabSz="609507"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07" rtl="0" eaLnBrk="1" latinLnBrk="0" hangingPunct="1">
        <a:spcBef>
          <a:spcPct val="20000"/>
        </a:spcBef>
        <a:buFont typeface="Arial"/>
        <a:buNone/>
        <a:defRPr sz="3200" b="1" kern="1200">
          <a:solidFill>
            <a:schemeClr val="tx1"/>
          </a:solidFill>
          <a:latin typeface="Arial"/>
          <a:ea typeface="+mn-ea"/>
          <a:cs typeface="Arial"/>
        </a:defRPr>
      </a:lvl1pPr>
      <a:lvl2pPr marL="990454" indent="-380944" algn="l" defTabSz="609507" rtl="0" eaLnBrk="1" latinLnBrk="0" hangingPunct="1">
        <a:spcBef>
          <a:spcPct val="20000"/>
        </a:spcBef>
        <a:buFont typeface="Arial"/>
        <a:buChar char="–"/>
        <a:defRPr sz="2667" kern="1200">
          <a:solidFill>
            <a:schemeClr val="tx1"/>
          </a:solidFill>
          <a:latin typeface="Arial"/>
          <a:ea typeface="+mn-ea"/>
          <a:cs typeface="Arial"/>
        </a:defRPr>
      </a:lvl2pPr>
      <a:lvl3pPr marL="1523773" indent="-304752" algn="l" defTabSz="609507" rtl="0" eaLnBrk="1" latinLnBrk="0" hangingPunct="1">
        <a:spcBef>
          <a:spcPct val="20000"/>
        </a:spcBef>
        <a:buFont typeface="Arial"/>
        <a:buChar char="•"/>
        <a:defRPr sz="2400" kern="1200">
          <a:solidFill>
            <a:schemeClr val="tx1"/>
          </a:solidFill>
          <a:latin typeface="Arial"/>
          <a:ea typeface="+mn-ea"/>
          <a:cs typeface="Arial"/>
        </a:defRPr>
      </a:lvl3pPr>
      <a:lvl4pPr marL="2133280" indent="-304752" algn="l" defTabSz="609507" rtl="0" eaLnBrk="1" latinLnBrk="0" hangingPunct="1">
        <a:spcBef>
          <a:spcPct val="20000"/>
        </a:spcBef>
        <a:buFont typeface="Arial"/>
        <a:buChar char="–"/>
        <a:defRPr sz="2133" kern="1200">
          <a:solidFill>
            <a:schemeClr val="tx1"/>
          </a:solidFill>
          <a:latin typeface="Arial"/>
          <a:ea typeface="+mn-ea"/>
          <a:cs typeface="Arial"/>
        </a:defRPr>
      </a:lvl4pPr>
      <a:lvl5pPr marL="2742790" indent="-304752" algn="l" defTabSz="609507" rtl="0" eaLnBrk="1" latinLnBrk="0" hangingPunct="1">
        <a:spcBef>
          <a:spcPct val="20000"/>
        </a:spcBef>
        <a:buFont typeface="Arial"/>
        <a:buChar char="»"/>
        <a:defRPr sz="2133" kern="1200">
          <a:solidFill>
            <a:schemeClr val="tx1"/>
          </a:solidFill>
          <a:latin typeface="Arial"/>
          <a:ea typeface="+mn-ea"/>
          <a:cs typeface="Arial"/>
        </a:defRPr>
      </a:lvl5pPr>
      <a:lvl6pPr marL="3352296" indent="-304752" algn="l" defTabSz="609507" rtl="0" eaLnBrk="1" latinLnBrk="0" hangingPunct="1">
        <a:spcBef>
          <a:spcPct val="20000"/>
        </a:spcBef>
        <a:buFont typeface="Arial"/>
        <a:buChar char="•"/>
        <a:defRPr sz="2667" kern="1200">
          <a:solidFill>
            <a:schemeClr val="tx1"/>
          </a:solidFill>
          <a:latin typeface="+mn-lt"/>
          <a:ea typeface="+mn-ea"/>
          <a:cs typeface="+mn-cs"/>
        </a:defRPr>
      </a:lvl6pPr>
      <a:lvl7pPr marL="3961808" indent="-304752" algn="l" defTabSz="609507" rtl="0" eaLnBrk="1" latinLnBrk="0" hangingPunct="1">
        <a:spcBef>
          <a:spcPct val="20000"/>
        </a:spcBef>
        <a:buFont typeface="Arial"/>
        <a:buChar char="•"/>
        <a:defRPr sz="2667" kern="1200">
          <a:solidFill>
            <a:schemeClr val="tx1"/>
          </a:solidFill>
          <a:latin typeface="+mn-lt"/>
          <a:ea typeface="+mn-ea"/>
          <a:cs typeface="+mn-cs"/>
        </a:defRPr>
      </a:lvl7pPr>
      <a:lvl8pPr marL="4571316" indent="-304752" algn="l" defTabSz="609507" rtl="0" eaLnBrk="1" latinLnBrk="0" hangingPunct="1">
        <a:spcBef>
          <a:spcPct val="20000"/>
        </a:spcBef>
        <a:buFont typeface="Arial"/>
        <a:buChar char="•"/>
        <a:defRPr sz="2667" kern="1200">
          <a:solidFill>
            <a:schemeClr val="tx1"/>
          </a:solidFill>
          <a:latin typeface="+mn-lt"/>
          <a:ea typeface="+mn-ea"/>
          <a:cs typeface="+mn-cs"/>
        </a:defRPr>
      </a:lvl8pPr>
      <a:lvl9pPr marL="5180824" indent="-304752" algn="l" defTabSz="609507"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07" rtl="0" eaLnBrk="1" latinLnBrk="0" hangingPunct="1">
        <a:defRPr sz="2400" kern="1200">
          <a:solidFill>
            <a:schemeClr val="tx1"/>
          </a:solidFill>
          <a:latin typeface="+mn-lt"/>
          <a:ea typeface="+mn-ea"/>
          <a:cs typeface="+mn-cs"/>
        </a:defRPr>
      </a:lvl1pPr>
      <a:lvl2pPr marL="609507" algn="l" defTabSz="609507" rtl="0" eaLnBrk="1" latinLnBrk="0" hangingPunct="1">
        <a:defRPr sz="2400" kern="1200">
          <a:solidFill>
            <a:schemeClr val="tx1"/>
          </a:solidFill>
          <a:latin typeface="+mn-lt"/>
          <a:ea typeface="+mn-ea"/>
          <a:cs typeface="+mn-cs"/>
        </a:defRPr>
      </a:lvl2pPr>
      <a:lvl3pPr marL="1219020" algn="l" defTabSz="609507" rtl="0" eaLnBrk="1" latinLnBrk="0" hangingPunct="1">
        <a:defRPr sz="2400" kern="1200">
          <a:solidFill>
            <a:schemeClr val="tx1"/>
          </a:solidFill>
          <a:latin typeface="+mn-lt"/>
          <a:ea typeface="+mn-ea"/>
          <a:cs typeface="+mn-cs"/>
        </a:defRPr>
      </a:lvl3pPr>
      <a:lvl4pPr marL="1828528" algn="l" defTabSz="609507" rtl="0" eaLnBrk="1" latinLnBrk="0" hangingPunct="1">
        <a:defRPr sz="2400" kern="1200">
          <a:solidFill>
            <a:schemeClr val="tx1"/>
          </a:solidFill>
          <a:latin typeface="+mn-lt"/>
          <a:ea typeface="+mn-ea"/>
          <a:cs typeface="+mn-cs"/>
        </a:defRPr>
      </a:lvl4pPr>
      <a:lvl5pPr marL="2438038" algn="l" defTabSz="609507" rtl="0" eaLnBrk="1" latinLnBrk="0" hangingPunct="1">
        <a:defRPr sz="2400" kern="1200">
          <a:solidFill>
            <a:schemeClr val="tx1"/>
          </a:solidFill>
          <a:latin typeface="+mn-lt"/>
          <a:ea typeface="+mn-ea"/>
          <a:cs typeface="+mn-cs"/>
        </a:defRPr>
      </a:lvl5pPr>
      <a:lvl6pPr marL="3047544" algn="l" defTabSz="609507" rtl="0" eaLnBrk="1" latinLnBrk="0" hangingPunct="1">
        <a:defRPr sz="2400" kern="1200">
          <a:solidFill>
            <a:schemeClr val="tx1"/>
          </a:solidFill>
          <a:latin typeface="+mn-lt"/>
          <a:ea typeface="+mn-ea"/>
          <a:cs typeface="+mn-cs"/>
        </a:defRPr>
      </a:lvl6pPr>
      <a:lvl7pPr marL="3657051" algn="l" defTabSz="609507" rtl="0" eaLnBrk="1" latinLnBrk="0" hangingPunct="1">
        <a:defRPr sz="2400" kern="1200">
          <a:solidFill>
            <a:schemeClr val="tx1"/>
          </a:solidFill>
          <a:latin typeface="+mn-lt"/>
          <a:ea typeface="+mn-ea"/>
          <a:cs typeface="+mn-cs"/>
        </a:defRPr>
      </a:lvl7pPr>
      <a:lvl8pPr marL="4266560" algn="l" defTabSz="609507" rtl="0" eaLnBrk="1" latinLnBrk="0" hangingPunct="1">
        <a:defRPr sz="2400" kern="1200">
          <a:solidFill>
            <a:schemeClr val="tx1"/>
          </a:solidFill>
          <a:latin typeface="+mn-lt"/>
          <a:ea typeface="+mn-ea"/>
          <a:cs typeface="+mn-cs"/>
        </a:defRPr>
      </a:lvl8pPr>
      <a:lvl9pPr marL="4876069" algn="l" defTabSz="60950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9C000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241411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758" r:id="rId6"/>
  </p:sldLayoutIdLst>
  <p:timing>
    <p:tnLst>
      <p:par>
        <p:cTn id="1" dur="indefinite" restart="never" nodeType="tmRoot"/>
      </p:par>
    </p:tnLst>
  </p:timing>
  <p:hf sldNum="0" hdr="0" ftr="0" dt="0"/>
  <p:txStyles>
    <p:titleStyle>
      <a:lvl1pPr algn="l" defTabSz="609585" rtl="0" eaLnBrk="1" latinLnBrk="0" hangingPunct="1">
        <a:spcBef>
          <a:spcPct val="0"/>
        </a:spcBef>
        <a:buNone/>
        <a:defRPr sz="53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70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37114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773" r:id="rId9"/>
  </p:sldLayoutIdLst>
  <p:timing>
    <p:tnLst>
      <p:par>
        <p:cTn id="1" dur="indefinite" restart="never" nodeType="tmRoot"/>
      </p:par>
    </p:tnLst>
  </p:timing>
  <p:hf sldNum="0" hdr="0" ftr="0" dt="0"/>
  <p:txStyles>
    <p:titleStyle>
      <a:lvl1pPr algn="l" defTabSz="609570"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70" rtl="0" eaLnBrk="1" latinLnBrk="0" hangingPunct="1">
        <a:spcBef>
          <a:spcPct val="20000"/>
        </a:spcBef>
        <a:buFont typeface="Arial"/>
        <a:buNone/>
        <a:defRPr sz="3200" b="1" kern="1200">
          <a:solidFill>
            <a:schemeClr val="tx1"/>
          </a:solidFill>
          <a:latin typeface="Arial"/>
          <a:ea typeface="+mn-ea"/>
          <a:cs typeface="Arial"/>
        </a:defRPr>
      </a:lvl1pPr>
      <a:lvl2pPr marL="990550" indent="-380981" algn="l" defTabSz="609570" rtl="0" eaLnBrk="1" latinLnBrk="0" hangingPunct="1">
        <a:spcBef>
          <a:spcPct val="20000"/>
        </a:spcBef>
        <a:buFont typeface="Arial"/>
        <a:buChar char="–"/>
        <a:defRPr sz="2700" kern="1200">
          <a:solidFill>
            <a:schemeClr val="tx1"/>
          </a:solidFill>
          <a:latin typeface="Arial"/>
          <a:ea typeface="+mn-ea"/>
          <a:cs typeface="Arial"/>
        </a:defRPr>
      </a:lvl2pPr>
      <a:lvl3pPr marL="1523925" indent="-304784" algn="l" defTabSz="609570" rtl="0" eaLnBrk="1" latinLnBrk="0" hangingPunct="1">
        <a:spcBef>
          <a:spcPct val="20000"/>
        </a:spcBef>
        <a:buFont typeface="Arial"/>
        <a:buChar char="•"/>
        <a:defRPr sz="2400" kern="1200">
          <a:solidFill>
            <a:schemeClr val="tx1"/>
          </a:solidFill>
          <a:latin typeface="Arial"/>
          <a:ea typeface="+mn-ea"/>
          <a:cs typeface="Arial"/>
        </a:defRPr>
      </a:lvl3pPr>
      <a:lvl4pPr marL="2133493" indent="-304784" algn="l" defTabSz="609570" rtl="0" eaLnBrk="1" latinLnBrk="0" hangingPunct="1">
        <a:spcBef>
          <a:spcPct val="20000"/>
        </a:spcBef>
        <a:buFont typeface="Arial"/>
        <a:buChar char="–"/>
        <a:defRPr sz="2100" kern="1200">
          <a:solidFill>
            <a:schemeClr val="tx1"/>
          </a:solidFill>
          <a:latin typeface="Arial"/>
          <a:ea typeface="+mn-ea"/>
          <a:cs typeface="Arial"/>
        </a:defRPr>
      </a:lvl4pPr>
      <a:lvl5pPr marL="2743062" indent="-304784" algn="l" defTabSz="609570" rtl="0" eaLnBrk="1" latinLnBrk="0" hangingPunct="1">
        <a:spcBef>
          <a:spcPct val="20000"/>
        </a:spcBef>
        <a:buFont typeface="Arial"/>
        <a:buChar char="»"/>
        <a:defRPr sz="2100" kern="1200">
          <a:solidFill>
            <a:schemeClr val="tx1"/>
          </a:solidFill>
          <a:latin typeface="Arial"/>
          <a:ea typeface="+mn-ea"/>
          <a:cs typeface="Arial"/>
        </a:defRPr>
      </a:lvl5pPr>
      <a:lvl6pPr marL="3352632" indent="-304784" algn="l" defTabSz="609570" rtl="0" eaLnBrk="1" latinLnBrk="0" hangingPunct="1">
        <a:spcBef>
          <a:spcPct val="20000"/>
        </a:spcBef>
        <a:buFont typeface="Arial"/>
        <a:buChar char="•"/>
        <a:defRPr sz="2700"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700"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700"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defTabSz="609585">
              <a:defRPr/>
            </a:pPr>
            <a:fld id="{BC93184F-B175-4846-9DF4-4602C06F09C4}" type="datetime1">
              <a:rPr lang="sv-SE" sz="1200" b="1" smtClean="0">
                <a:solidFill>
                  <a:prstClr val="white"/>
                </a:solidFill>
                <a:latin typeface="HelveticaNeueLT Std" pitchFamily="34" charset="0"/>
              </a:rPr>
              <a:pPr defTabSz="609585">
                <a:defRPr/>
              </a:pPr>
              <a:t>2019-10-17</a:t>
            </a:fld>
            <a:endParaRPr lang="en-US" sz="2400" b="1" dirty="0">
              <a:solidFill>
                <a:prstClr val="white"/>
              </a:solidFill>
              <a:latin typeface="HelveticaNeueLT Std" pitchFamily="34" charset="0"/>
            </a:endParaRPr>
          </a:p>
        </p:txBody>
      </p:sp>
    </p:spTree>
    <p:extLst>
      <p:ext uri="{BB962C8B-B14F-4D97-AF65-F5344CB8AC3E}">
        <p14:creationId xmlns:p14="http://schemas.microsoft.com/office/powerpoint/2010/main" val="2627294015"/>
      </p:ext>
    </p:extLst>
  </p:cSld>
  <p:clrMap bg1="lt1" tx1="dk1" bg2="lt2" tx2="dk2" accent1="accent1" accent2="accent2" accent3="accent3" accent4="accent4" accent5="accent5" accent6="accent6" hlink="hlink" folHlink="folHlink"/>
  <p:sldLayoutIdLst>
    <p:sldLayoutId id="2147483706" r:id="rId1"/>
  </p:sldLayoutIdLst>
  <p:hf sldNum="0" hdr="0" ftr="0" dt="0"/>
  <p:txStyles>
    <p:titleStyle>
      <a:lvl1pPr algn="l" defTabSz="609585"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85" rtl="0" eaLnBrk="1" latinLnBrk="0" hangingPunct="1">
        <a:spcBef>
          <a:spcPct val="20000"/>
        </a:spcBef>
        <a:buFont typeface="Arial"/>
        <a:buNone/>
        <a:defRPr sz="3200" b="1"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70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9C000E"/>
        </a:solidFill>
        <a:effectLst/>
      </p:bgPr>
    </p:bg>
    <p:spTree>
      <p:nvGrpSpPr>
        <p:cNvPr id="1" name=""/>
        <p:cNvGrpSpPr/>
        <p:nvPr/>
      </p:nvGrpSpPr>
      <p:grpSpPr>
        <a:xfrm>
          <a:off x="0" y="0"/>
          <a:ext cx="0" cy="0"/>
          <a:chOff x="0" y="0"/>
          <a:chExt cx="0" cy="0"/>
        </a:xfrm>
      </p:grpSpPr>
      <p:pic>
        <p:nvPicPr>
          <p:cNvPr id="7" name="Bildobjekt 6" descr="HBG_logo_liggande_VIT.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793" y="158708"/>
            <a:ext cx="2481580" cy="714877"/>
          </a:xfrm>
          <a:prstGeom prst="rect">
            <a:avLst/>
          </a:prstGeom>
        </p:spPr>
      </p:pic>
    </p:spTree>
    <p:extLst>
      <p:ext uri="{BB962C8B-B14F-4D97-AF65-F5344CB8AC3E}">
        <p14:creationId xmlns:p14="http://schemas.microsoft.com/office/powerpoint/2010/main" val="321282096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Lst>
  <p:timing>
    <p:tnLst>
      <p:par>
        <p:cTn id="1" dur="indefinite" restart="never" nodeType="tmRoot"/>
      </p:par>
    </p:tnLst>
  </p:timing>
  <p:hf sldNum="0" hdr="0" ftr="0" dt="0"/>
  <p:txStyles>
    <p:titleStyle>
      <a:lvl1pPr algn="l" defTabSz="609585" rtl="0" eaLnBrk="1" latinLnBrk="0" hangingPunct="1">
        <a:spcBef>
          <a:spcPct val="0"/>
        </a:spcBef>
        <a:buNone/>
        <a:defRPr sz="53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70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27165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timing>
    <p:tnLst>
      <p:par>
        <p:cTn id="1" dur="indefinite" restart="never" nodeType="tmRoot"/>
      </p:par>
    </p:tnLst>
  </p:timing>
  <p:hf sldNum="0" hdr="0" ftr="0" dt="0"/>
  <p:txStyles>
    <p:titleStyle>
      <a:lvl1pPr algn="l" defTabSz="609570"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70" rtl="0" eaLnBrk="1" latinLnBrk="0" hangingPunct="1">
        <a:spcBef>
          <a:spcPct val="20000"/>
        </a:spcBef>
        <a:buFont typeface="Arial"/>
        <a:buNone/>
        <a:defRPr sz="3200" b="1" kern="1200">
          <a:solidFill>
            <a:schemeClr val="tx1"/>
          </a:solidFill>
          <a:latin typeface="Arial"/>
          <a:ea typeface="+mn-ea"/>
          <a:cs typeface="Arial"/>
        </a:defRPr>
      </a:lvl1pPr>
      <a:lvl2pPr marL="990550" indent="-380981" algn="l" defTabSz="609570" rtl="0" eaLnBrk="1" latinLnBrk="0" hangingPunct="1">
        <a:spcBef>
          <a:spcPct val="20000"/>
        </a:spcBef>
        <a:buFont typeface="Arial"/>
        <a:buChar char="–"/>
        <a:defRPr sz="2700" kern="1200">
          <a:solidFill>
            <a:schemeClr val="tx1"/>
          </a:solidFill>
          <a:latin typeface="Arial"/>
          <a:ea typeface="+mn-ea"/>
          <a:cs typeface="Arial"/>
        </a:defRPr>
      </a:lvl2pPr>
      <a:lvl3pPr marL="1523925" indent="-304784" algn="l" defTabSz="609570" rtl="0" eaLnBrk="1" latinLnBrk="0" hangingPunct="1">
        <a:spcBef>
          <a:spcPct val="20000"/>
        </a:spcBef>
        <a:buFont typeface="Arial"/>
        <a:buChar char="•"/>
        <a:defRPr sz="2400" kern="1200">
          <a:solidFill>
            <a:schemeClr val="tx1"/>
          </a:solidFill>
          <a:latin typeface="Arial"/>
          <a:ea typeface="+mn-ea"/>
          <a:cs typeface="Arial"/>
        </a:defRPr>
      </a:lvl3pPr>
      <a:lvl4pPr marL="2133493" indent="-304784" algn="l" defTabSz="609570" rtl="0" eaLnBrk="1" latinLnBrk="0" hangingPunct="1">
        <a:spcBef>
          <a:spcPct val="20000"/>
        </a:spcBef>
        <a:buFont typeface="Arial"/>
        <a:buChar char="–"/>
        <a:defRPr sz="2100" kern="1200">
          <a:solidFill>
            <a:schemeClr val="tx1"/>
          </a:solidFill>
          <a:latin typeface="Arial"/>
          <a:ea typeface="+mn-ea"/>
          <a:cs typeface="Arial"/>
        </a:defRPr>
      </a:lvl4pPr>
      <a:lvl5pPr marL="2743062" indent="-304784" algn="l" defTabSz="609570" rtl="0" eaLnBrk="1" latinLnBrk="0" hangingPunct="1">
        <a:spcBef>
          <a:spcPct val="20000"/>
        </a:spcBef>
        <a:buFont typeface="Arial"/>
        <a:buChar char="»"/>
        <a:defRPr sz="2100" kern="1200">
          <a:solidFill>
            <a:schemeClr val="tx1"/>
          </a:solidFill>
          <a:latin typeface="Arial"/>
          <a:ea typeface="+mn-ea"/>
          <a:cs typeface="Arial"/>
        </a:defRPr>
      </a:lvl5pPr>
      <a:lvl6pPr marL="3352632" indent="-304784" algn="l" defTabSz="609570" rtl="0" eaLnBrk="1" latinLnBrk="0" hangingPunct="1">
        <a:spcBef>
          <a:spcPct val="20000"/>
        </a:spcBef>
        <a:buFont typeface="Arial"/>
        <a:buChar char="•"/>
        <a:defRPr sz="2700"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700"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700"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639189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Lst>
  <p:timing>
    <p:tnLst>
      <p:par>
        <p:cTn id="1" dur="indefinite" restart="never" nodeType="tmRoot"/>
      </p:par>
    </p:tnLst>
  </p:timing>
  <p:hf sldNum="0" hdr="0" ftr="0" dt="0"/>
  <p:txStyles>
    <p:titleStyle>
      <a:lvl1pPr algn="l" defTabSz="609507"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07" rtl="0" eaLnBrk="1" latinLnBrk="0" hangingPunct="1">
        <a:spcBef>
          <a:spcPct val="20000"/>
        </a:spcBef>
        <a:buFont typeface="Arial"/>
        <a:buNone/>
        <a:defRPr sz="3200" b="1" kern="1200">
          <a:solidFill>
            <a:schemeClr val="tx1"/>
          </a:solidFill>
          <a:latin typeface="Arial"/>
          <a:ea typeface="+mn-ea"/>
          <a:cs typeface="Arial"/>
        </a:defRPr>
      </a:lvl1pPr>
      <a:lvl2pPr marL="990454" indent="-380944" algn="l" defTabSz="609507" rtl="0" eaLnBrk="1" latinLnBrk="0" hangingPunct="1">
        <a:spcBef>
          <a:spcPct val="20000"/>
        </a:spcBef>
        <a:buFont typeface="Arial"/>
        <a:buChar char="–"/>
        <a:defRPr sz="2667" kern="1200">
          <a:solidFill>
            <a:schemeClr val="tx1"/>
          </a:solidFill>
          <a:latin typeface="Arial"/>
          <a:ea typeface="+mn-ea"/>
          <a:cs typeface="Arial"/>
        </a:defRPr>
      </a:lvl2pPr>
      <a:lvl3pPr marL="1523773" indent="-304752" algn="l" defTabSz="609507" rtl="0" eaLnBrk="1" latinLnBrk="0" hangingPunct="1">
        <a:spcBef>
          <a:spcPct val="20000"/>
        </a:spcBef>
        <a:buFont typeface="Arial"/>
        <a:buChar char="•"/>
        <a:defRPr sz="2400" kern="1200">
          <a:solidFill>
            <a:schemeClr val="tx1"/>
          </a:solidFill>
          <a:latin typeface="Arial"/>
          <a:ea typeface="+mn-ea"/>
          <a:cs typeface="Arial"/>
        </a:defRPr>
      </a:lvl3pPr>
      <a:lvl4pPr marL="2133280" indent="-304752" algn="l" defTabSz="609507" rtl="0" eaLnBrk="1" latinLnBrk="0" hangingPunct="1">
        <a:spcBef>
          <a:spcPct val="20000"/>
        </a:spcBef>
        <a:buFont typeface="Arial"/>
        <a:buChar char="–"/>
        <a:defRPr sz="2133" kern="1200">
          <a:solidFill>
            <a:schemeClr val="tx1"/>
          </a:solidFill>
          <a:latin typeface="Arial"/>
          <a:ea typeface="+mn-ea"/>
          <a:cs typeface="Arial"/>
        </a:defRPr>
      </a:lvl4pPr>
      <a:lvl5pPr marL="2742790" indent="-304752" algn="l" defTabSz="609507" rtl="0" eaLnBrk="1" latinLnBrk="0" hangingPunct="1">
        <a:spcBef>
          <a:spcPct val="20000"/>
        </a:spcBef>
        <a:buFont typeface="Arial"/>
        <a:buChar char="»"/>
        <a:defRPr sz="2133" kern="1200">
          <a:solidFill>
            <a:schemeClr val="tx1"/>
          </a:solidFill>
          <a:latin typeface="Arial"/>
          <a:ea typeface="+mn-ea"/>
          <a:cs typeface="Arial"/>
        </a:defRPr>
      </a:lvl5pPr>
      <a:lvl6pPr marL="3352296" indent="-304752" algn="l" defTabSz="609507" rtl="0" eaLnBrk="1" latinLnBrk="0" hangingPunct="1">
        <a:spcBef>
          <a:spcPct val="20000"/>
        </a:spcBef>
        <a:buFont typeface="Arial"/>
        <a:buChar char="•"/>
        <a:defRPr sz="2667" kern="1200">
          <a:solidFill>
            <a:schemeClr val="tx1"/>
          </a:solidFill>
          <a:latin typeface="+mn-lt"/>
          <a:ea typeface="+mn-ea"/>
          <a:cs typeface="+mn-cs"/>
        </a:defRPr>
      </a:lvl6pPr>
      <a:lvl7pPr marL="3961808" indent="-304752" algn="l" defTabSz="609507" rtl="0" eaLnBrk="1" latinLnBrk="0" hangingPunct="1">
        <a:spcBef>
          <a:spcPct val="20000"/>
        </a:spcBef>
        <a:buFont typeface="Arial"/>
        <a:buChar char="•"/>
        <a:defRPr sz="2667" kern="1200">
          <a:solidFill>
            <a:schemeClr val="tx1"/>
          </a:solidFill>
          <a:latin typeface="+mn-lt"/>
          <a:ea typeface="+mn-ea"/>
          <a:cs typeface="+mn-cs"/>
        </a:defRPr>
      </a:lvl7pPr>
      <a:lvl8pPr marL="4571316" indent="-304752" algn="l" defTabSz="609507" rtl="0" eaLnBrk="1" latinLnBrk="0" hangingPunct="1">
        <a:spcBef>
          <a:spcPct val="20000"/>
        </a:spcBef>
        <a:buFont typeface="Arial"/>
        <a:buChar char="•"/>
        <a:defRPr sz="2667" kern="1200">
          <a:solidFill>
            <a:schemeClr val="tx1"/>
          </a:solidFill>
          <a:latin typeface="+mn-lt"/>
          <a:ea typeface="+mn-ea"/>
          <a:cs typeface="+mn-cs"/>
        </a:defRPr>
      </a:lvl8pPr>
      <a:lvl9pPr marL="5180824" indent="-304752" algn="l" defTabSz="609507"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07" rtl="0" eaLnBrk="1" latinLnBrk="0" hangingPunct="1">
        <a:defRPr sz="2400" kern="1200">
          <a:solidFill>
            <a:schemeClr val="tx1"/>
          </a:solidFill>
          <a:latin typeface="+mn-lt"/>
          <a:ea typeface="+mn-ea"/>
          <a:cs typeface="+mn-cs"/>
        </a:defRPr>
      </a:lvl1pPr>
      <a:lvl2pPr marL="609507" algn="l" defTabSz="609507" rtl="0" eaLnBrk="1" latinLnBrk="0" hangingPunct="1">
        <a:defRPr sz="2400" kern="1200">
          <a:solidFill>
            <a:schemeClr val="tx1"/>
          </a:solidFill>
          <a:latin typeface="+mn-lt"/>
          <a:ea typeface="+mn-ea"/>
          <a:cs typeface="+mn-cs"/>
        </a:defRPr>
      </a:lvl2pPr>
      <a:lvl3pPr marL="1219020" algn="l" defTabSz="609507" rtl="0" eaLnBrk="1" latinLnBrk="0" hangingPunct="1">
        <a:defRPr sz="2400" kern="1200">
          <a:solidFill>
            <a:schemeClr val="tx1"/>
          </a:solidFill>
          <a:latin typeface="+mn-lt"/>
          <a:ea typeface="+mn-ea"/>
          <a:cs typeface="+mn-cs"/>
        </a:defRPr>
      </a:lvl3pPr>
      <a:lvl4pPr marL="1828528" algn="l" defTabSz="609507" rtl="0" eaLnBrk="1" latinLnBrk="0" hangingPunct="1">
        <a:defRPr sz="2400" kern="1200">
          <a:solidFill>
            <a:schemeClr val="tx1"/>
          </a:solidFill>
          <a:latin typeface="+mn-lt"/>
          <a:ea typeface="+mn-ea"/>
          <a:cs typeface="+mn-cs"/>
        </a:defRPr>
      </a:lvl4pPr>
      <a:lvl5pPr marL="2438038" algn="l" defTabSz="609507" rtl="0" eaLnBrk="1" latinLnBrk="0" hangingPunct="1">
        <a:defRPr sz="2400" kern="1200">
          <a:solidFill>
            <a:schemeClr val="tx1"/>
          </a:solidFill>
          <a:latin typeface="+mn-lt"/>
          <a:ea typeface="+mn-ea"/>
          <a:cs typeface="+mn-cs"/>
        </a:defRPr>
      </a:lvl5pPr>
      <a:lvl6pPr marL="3047544" algn="l" defTabSz="609507" rtl="0" eaLnBrk="1" latinLnBrk="0" hangingPunct="1">
        <a:defRPr sz="2400" kern="1200">
          <a:solidFill>
            <a:schemeClr val="tx1"/>
          </a:solidFill>
          <a:latin typeface="+mn-lt"/>
          <a:ea typeface="+mn-ea"/>
          <a:cs typeface="+mn-cs"/>
        </a:defRPr>
      </a:lvl6pPr>
      <a:lvl7pPr marL="3657051" algn="l" defTabSz="609507" rtl="0" eaLnBrk="1" latinLnBrk="0" hangingPunct="1">
        <a:defRPr sz="2400" kern="1200">
          <a:solidFill>
            <a:schemeClr val="tx1"/>
          </a:solidFill>
          <a:latin typeface="+mn-lt"/>
          <a:ea typeface="+mn-ea"/>
          <a:cs typeface="+mn-cs"/>
        </a:defRPr>
      </a:lvl7pPr>
      <a:lvl8pPr marL="4266560" algn="l" defTabSz="609507" rtl="0" eaLnBrk="1" latinLnBrk="0" hangingPunct="1">
        <a:defRPr sz="2400" kern="1200">
          <a:solidFill>
            <a:schemeClr val="tx1"/>
          </a:solidFill>
          <a:latin typeface="+mn-lt"/>
          <a:ea typeface="+mn-ea"/>
          <a:cs typeface="+mn-cs"/>
        </a:defRPr>
      </a:lvl8pPr>
      <a:lvl9pPr marL="4876069" algn="l" defTabSz="609507"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36" tIns="45718" rIns="91436" bIns="45718"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9"/>
          </a:xfrm>
          <a:prstGeom prst="rect">
            <a:avLst/>
          </a:prstGeom>
        </p:spPr>
        <p:txBody>
          <a:bodyPr vert="horz" lIns="91436" tIns="45718" rIns="91436" bIns="45718"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2"/>
            <a:ext cx="2743200" cy="365125"/>
          </a:xfrm>
          <a:prstGeom prst="rect">
            <a:avLst/>
          </a:prstGeom>
        </p:spPr>
        <p:txBody>
          <a:bodyPr vert="horz" lIns="91436" tIns="45718" rIns="91436" bIns="45718" rtlCol="0" anchor="ctr"/>
          <a:lstStyle>
            <a:lvl1pPr algn="l">
              <a:defRPr sz="1200">
                <a:solidFill>
                  <a:schemeClr val="tx1">
                    <a:tint val="75000"/>
                  </a:schemeClr>
                </a:solidFill>
              </a:defRPr>
            </a:lvl1pPr>
          </a:lstStyle>
          <a:p>
            <a:fld id="{1E8D4021-D8B2-45FA-9A1F-A941C9A924B9}" type="datetimeFigureOut">
              <a:rPr lang="sv-SE" smtClean="0"/>
              <a:t>2019-10-17</a:t>
            </a:fld>
            <a:endParaRPr lang="sv-SE"/>
          </a:p>
        </p:txBody>
      </p:sp>
      <p:sp>
        <p:nvSpPr>
          <p:cNvPr id="5" name="Platshållare för sidfot 4"/>
          <p:cNvSpPr>
            <a:spLocks noGrp="1"/>
          </p:cNvSpPr>
          <p:nvPr>
            <p:ph type="ftr" sz="quarter" idx="3"/>
          </p:nvPr>
        </p:nvSpPr>
        <p:spPr>
          <a:xfrm>
            <a:off x="4038600" y="6356352"/>
            <a:ext cx="4114800" cy="365125"/>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2"/>
            <a:ext cx="2743200" cy="365125"/>
          </a:xfrm>
          <a:prstGeom prst="rect">
            <a:avLst/>
          </a:prstGeom>
        </p:spPr>
        <p:txBody>
          <a:bodyPr vert="horz" lIns="91436" tIns="45718" rIns="91436" bIns="45718" rtlCol="0" anchor="ctr"/>
          <a:lstStyle>
            <a:lvl1pPr algn="r">
              <a:defRPr sz="1200">
                <a:solidFill>
                  <a:schemeClr val="tx1">
                    <a:tint val="75000"/>
                  </a:schemeClr>
                </a:solidFill>
              </a:defRPr>
            </a:lvl1pPr>
          </a:lstStyle>
          <a:p>
            <a:fld id="{704761FA-B5D1-46E2-AA83-9CEC7CE59146}" type="slidenum">
              <a:rPr lang="sv-SE" smtClean="0"/>
              <a:t>‹#›</a:t>
            </a:fld>
            <a:endParaRPr lang="sv-SE"/>
          </a:p>
        </p:txBody>
      </p:sp>
    </p:spTree>
    <p:extLst>
      <p:ext uri="{BB962C8B-B14F-4D97-AF65-F5344CB8AC3E}">
        <p14:creationId xmlns:p14="http://schemas.microsoft.com/office/powerpoint/2010/main" val="61278717"/>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intranat.helsingborg.se/styrning-och-ekonomi/verksamhetsstyrning/" TargetMode="External"/><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0" y="0"/>
            <a:ext cx="331200" cy="1371600"/>
          </a:xfrm>
          <a:prstGeom prst="rect">
            <a:avLst/>
          </a:prstGeom>
          <a:solidFill>
            <a:srgbClr val="C736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ktangel 12"/>
          <p:cNvSpPr/>
          <p:nvPr/>
        </p:nvSpPr>
        <p:spPr>
          <a:xfrm>
            <a:off x="0" y="1371600"/>
            <a:ext cx="331200" cy="1371600"/>
          </a:xfrm>
          <a:prstGeom prst="rect">
            <a:avLst/>
          </a:prstGeom>
          <a:solidFill>
            <a:srgbClr val="5C0C6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ktangel 13"/>
          <p:cNvSpPr/>
          <p:nvPr/>
        </p:nvSpPr>
        <p:spPr>
          <a:xfrm>
            <a:off x="0" y="2743200"/>
            <a:ext cx="331200" cy="1371600"/>
          </a:xfrm>
          <a:prstGeom prst="rect">
            <a:avLst/>
          </a:prstGeom>
          <a:solidFill>
            <a:srgbClr val="9634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ktangel 14"/>
          <p:cNvSpPr/>
          <p:nvPr/>
        </p:nvSpPr>
        <p:spPr>
          <a:xfrm>
            <a:off x="0" y="4114800"/>
            <a:ext cx="331200" cy="1371600"/>
          </a:xfrm>
          <a:prstGeom prst="rect">
            <a:avLst/>
          </a:prstGeom>
          <a:solidFill>
            <a:srgbClr val="6600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ktangel 15"/>
          <p:cNvSpPr/>
          <p:nvPr/>
        </p:nvSpPr>
        <p:spPr>
          <a:xfrm>
            <a:off x="0" y="5486400"/>
            <a:ext cx="331200" cy="1371600"/>
          </a:xfrm>
          <a:prstGeom prst="rect">
            <a:avLst/>
          </a:prstGeom>
          <a:solidFill>
            <a:srgbClr val="93006D"/>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Platshållare för innehåll 5"/>
          <p:cNvSpPr txBox="1">
            <a:spLocks/>
          </p:cNvSpPr>
          <p:nvPr/>
        </p:nvSpPr>
        <p:spPr>
          <a:xfrm>
            <a:off x="1201741" y="1642923"/>
            <a:ext cx="9434175" cy="4943756"/>
          </a:xfrm>
          <a:prstGeom prst="rect">
            <a:avLst/>
          </a:prstGeom>
          <a:solidFill>
            <a:schemeClr val="bg1"/>
          </a:solidFill>
        </p:spPr>
        <p:txBody>
          <a:bodyPr lIns="91436" tIns="45718" rIns="91436" bIns="45718"/>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defRPr/>
            </a:pPr>
            <a:r>
              <a:rPr lang="sv-SE" sz="2400" dirty="0">
                <a:solidFill>
                  <a:srgbClr val="7B075E"/>
                </a:solidFill>
                <a:latin typeface="Arial" panose="020B0604020202020204" pitchFamily="34" charset="0"/>
                <a:cs typeface="Arial" panose="020B0604020202020204" pitchFamily="34" charset="0"/>
              </a:rPr>
              <a:t>Detta är en presentation </a:t>
            </a:r>
            <a:r>
              <a:rPr lang="sv-SE" sz="2400" dirty="0" smtClean="0">
                <a:solidFill>
                  <a:srgbClr val="7B075E"/>
                </a:solidFill>
                <a:latin typeface="Arial" panose="020B0604020202020204" pitchFamily="34" charset="0"/>
                <a:cs typeface="Arial" panose="020B0604020202020204" pitchFamily="34" charset="0"/>
              </a:rPr>
              <a:t>att utgå från för dig som ska presentera </a:t>
            </a:r>
            <a:r>
              <a:rPr lang="sv-SE" sz="2400" dirty="0">
                <a:solidFill>
                  <a:srgbClr val="7B075E"/>
                </a:solidFill>
                <a:latin typeface="Arial" panose="020B0604020202020204" pitchFamily="34" charset="0"/>
                <a:cs typeface="Arial" panose="020B0604020202020204" pitchFamily="34" charset="0"/>
              </a:rPr>
              <a:t>stadsledningsförvaltningens verksamhetsplan 2020 för </a:t>
            </a:r>
            <a:r>
              <a:rPr lang="sv-SE" sz="2400" dirty="0" smtClean="0">
                <a:solidFill>
                  <a:srgbClr val="7B075E"/>
                </a:solidFill>
                <a:latin typeface="Arial" panose="020B0604020202020204" pitchFamily="34" charset="0"/>
                <a:cs typeface="Arial" panose="020B0604020202020204" pitchFamily="34" charset="0"/>
              </a:rPr>
              <a:t>medarbetare på </a:t>
            </a:r>
            <a:r>
              <a:rPr lang="sv-SE" sz="2400" dirty="0">
                <a:solidFill>
                  <a:srgbClr val="7B075E"/>
                </a:solidFill>
                <a:latin typeface="Arial" panose="020B0604020202020204" pitchFamily="34" charset="0"/>
                <a:cs typeface="Arial" panose="020B0604020202020204" pitchFamily="34" charset="0"/>
              </a:rPr>
              <a:t>APT eller annat verksamhetsmöte</a:t>
            </a:r>
            <a:r>
              <a:rPr lang="sv-SE" sz="2400" dirty="0" smtClean="0">
                <a:solidFill>
                  <a:srgbClr val="7B075E"/>
                </a:solidFill>
                <a:latin typeface="Arial" panose="020B0604020202020204" pitchFamily="34" charset="0"/>
                <a:cs typeface="Arial" panose="020B0604020202020204" pitchFamily="34" charset="0"/>
              </a:rPr>
              <a:t>.</a:t>
            </a:r>
          </a:p>
          <a:p>
            <a:pPr lvl="0">
              <a:lnSpc>
                <a:spcPct val="100000"/>
              </a:lnSpc>
              <a:defRPr/>
            </a:pPr>
            <a:endParaRPr lang="sv-SE" sz="2400" dirty="0">
              <a:solidFill>
                <a:srgbClr val="7B075E"/>
              </a:solidFill>
              <a:latin typeface="Arial" panose="020B0604020202020204" pitchFamily="34" charset="0"/>
              <a:cs typeface="Arial" panose="020B0604020202020204" pitchFamily="34" charset="0"/>
            </a:endParaRPr>
          </a:p>
          <a:p>
            <a:pPr lvl="0">
              <a:lnSpc>
                <a:spcPct val="100000"/>
              </a:lnSpc>
              <a:defRPr/>
            </a:pPr>
            <a:r>
              <a:rPr lang="sv-SE" sz="2400" dirty="0">
                <a:solidFill>
                  <a:srgbClr val="7B075E"/>
                </a:solidFill>
                <a:latin typeface="Arial" panose="020B0604020202020204" pitchFamily="34" charset="0"/>
                <a:cs typeface="Arial" panose="020B0604020202020204" pitchFamily="34" charset="0"/>
              </a:rPr>
              <a:t>Du kan ta en kopia av presentationen och redigera den efter </a:t>
            </a:r>
            <a:r>
              <a:rPr lang="sv-SE" sz="2400" dirty="0" smtClean="0">
                <a:solidFill>
                  <a:srgbClr val="7B075E"/>
                </a:solidFill>
                <a:latin typeface="Arial" panose="020B0604020202020204" pitchFamily="34" charset="0"/>
                <a:cs typeface="Arial" panose="020B0604020202020204" pitchFamily="34" charset="0"/>
              </a:rPr>
              <a:t>dina </a:t>
            </a:r>
            <a:r>
              <a:rPr lang="sv-SE" sz="2400" dirty="0">
                <a:solidFill>
                  <a:srgbClr val="7B075E"/>
                </a:solidFill>
                <a:latin typeface="Arial" panose="020B0604020202020204" pitchFamily="34" charset="0"/>
                <a:cs typeface="Arial" panose="020B0604020202020204" pitchFamily="34" charset="0"/>
              </a:rPr>
              <a:t>och din grupps behov</a:t>
            </a:r>
            <a:r>
              <a:rPr lang="sv-SE" sz="2400" dirty="0" smtClean="0">
                <a:solidFill>
                  <a:srgbClr val="7B075E"/>
                </a:solidFill>
                <a:latin typeface="Arial" panose="020B0604020202020204" pitchFamily="34" charset="0"/>
                <a:cs typeface="Arial" panose="020B0604020202020204" pitchFamily="34" charset="0"/>
              </a:rPr>
              <a:t>. Ta bort bilder</a:t>
            </a:r>
            <a:r>
              <a:rPr lang="sv-SE" sz="2400" smtClean="0">
                <a:solidFill>
                  <a:srgbClr val="7B075E"/>
                </a:solidFill>
                <a:latin typeface="Arial" panose="020B0604020202020204" pitchFamily="34" charset="0"/>
                <a:cs typeface="Arial" panose="020B0604020202020204" pitchFamily="34" charset="0"/>
              </a:rPr>
              <a:t>, ändra </a:t>
            </a:r>
            <a:r>
              <a:rPr lang="sv-SE" sz="2400" dirty="0" smtClean="0">
                <a:solidFill>
                  <a:srgbClr val="7B075E"/>
                </a:solidFill>
                <a:latin typeface="Arial" panose="020B0604020202020204" pitchFamily="34" charset="0"/>
                <a:cs typeface="Arial" panose="020B0604020202020204" pitchFamily="34" charset="0"/>
              </a:rPr>
              <a:t>eller lägg till egna!</a:t>
            </a:r>
          </a:p>
          <a:p>
            <a:pPr lvl="0">
              <a:lnSpc>
                <a:spcPct val="100000"/>
              </a:lnSpc>
              <a:defRPr/>
            </a:pPr>
            <a:endParaRPr lang="sv-SE" sz="2400" dirty="0">
              <a:solidFill>
                <a:srgbClr val="7B075E"/>
              </a:solidFill>
              <a:latin typeface="Arial" panose="020B0604020202020204" pitchFamily="34" charset="0"/>
              <a:cs typeface="Arial" panose="020B0604020202020204" pitchFamily="34" charset="0"/>
            </a:endParaRPr>
          </a:p>
          <a:p>
            <a:pPr lvl="0">
              <a:lnSpc>
                <a:spcPct val="100000"/>
              </a:lnSpc>
              <a:defRPr/>
            </a:pPr>
            <a:r>
              <a:rPr lang="sv-SE" sz="2400" dirty="0" smtClean="0">
                <a:solidFill>
                  <a:srgbClr val="7B075E"/>
                </a:solidFill>
                <a:latin typeface="Arial" panose="020B0604020202020204" pitchFamily="34" charset="0"/>
                <a:cs typeface="Arial" panose="020B0604020202020204" pitchFamily="34" charset="0"/>
              </a:rPr>
              <a:t>Flera bilder har kompletterande text </a:t>
            </a:r>
            <a:r>
              <a:rPr lang="sv-SE" sz="2400" dirty="0">
                <a:solidFill>
                  <a:srgbClr val="7B075E"/>
                </a:solidFill>
                <a:latin typeface="Arial" panose="020B0604020202020204" pitchFamily="34" charset="0"/>
                <a:cs typeface="Arial" panose="020B0604020202020204" pitchFamily="34" charset="0"/>
              </a:rPr>
              <a:t>i </a:t>
            </a:r>
            <a:r>
              <a:rPr lang="sv-SE" sz="2400" dirty="0" smtClean="0">
                <a:solidFill>
                  <a:srgbClr val="7B075E"/>
                </a:solidFill>
                <a:latin typeface="Arial" panose="020B0604020202020204" pitchFamily="34" charset="0"/>
                <a:cs typeface="Arial" panose="020B0604020202020204" pitchFamily="34" charset="0"/>
              </a:rPr>
              <a:t>anteckningsfältet,</a:t>
            </a:r>
            <a:br>
              <a:rPr lang="sv-SE" sz="2400" dirty="0" smtClean="0">
                <a:solidFill>
                  <a:srgbClr val="7B075E"/>
                </a:solidFill>
                <a:latin typeface="Arial" panose="020B0604020202020204" pitchFamily="34" charset="0"/>
                <a:cs typeface="Arial" panose="020B0604020202020204" pitchFamily="34" charset="0"/>
              </a:rPr>
            </a:br>
            <a:r>
              <a:rPr lang="sv-SE" sz="2400" dirty="0" smtClean="0">
                <a:solidFill>
                  <a:srgbClr val="7B075E"/>
                </a:solidFill>
                <a:latin typeface="Arial" panose="020B0604020202020204" pitchFamily="34" charset="0"/>
                <a:cs typeface="Arial" panose="020B0604020202020204" pitchFamily="34" charset="0"/>
              </a:rPr>
              <a:t>som du kan ha nytta av.</a:t>
            </a:r>
            <a:endParaRPr lang="sv-SE" sz="2400" dirty="0">
              <a:solidFill>
                <a:srgbClr val="7B075E"/>
              </a:solidFill>
              <a:latin typeface="Arial" panose="020B0604020202020204" pitchFamily="34" charset="0"/>
              <a:cs typeface="Arial" panose="020B0604020202020204" pitchFamily="34" charset="0"/>
            </a:endParaRPr>
          </a:p>
          <a:p>
            <a:pPr lvl="0">
              <a:lnSpc>
                <a:spcPct val="100000"/>
              </a:lnSpc>
              <a:defRPr/>
            </a:pPr>
            <a:endParaRPr lang="sv-SE" sz="2400" dirty="0" smtClean="0">
              <a:solidFill>
                <a:srgbClr val="7B075E"/>
              </a:solidFill>
              <a:latin typeface="Arial" panose="020B0604020202020204" pitchFamily="34" charset="0"/>
              <a:cs typeface="Arial" panose="020B0604020202020204" pitchFamily="34" charset="0"/>
            </a:endParaRPr>
          </a:p>
          <a:p>
            <a:pPr lvl="0">
              <a:lnSpc>
                <a:spcPct val="100000"/>
              </a:lnSpc>
              <a:defRPr/>
            </a:pPr>
            <a:endParaRPr lang="sv-SE" sz="2400" dirty="0">
              <a:solidFill>
                <a:srgbClr val="7B075E"/>
              </a:solidFill>
              <a:latin typeface="Arial" panose="020B0604020202020204" pitchFamily="34" charset="0"/>
              <a:cs typeface="Arial" panose="020B0604020202020204" pitchFamily="34" charset="0"/>
            </a:endParaRPr>
          </a:p>
          <a:p>
            <a:pPr lvl="0">
              <a:lnSpc>
                <a:spcPct val="100000"/>
              </a:lnSpc>
              <a:defRPr/>
            </a:pPr>
            <a:endParaRPr lang="sv-SE" sz="2400" dirty="0">
              <a:solidFill>
                <a:srgbClr val="7B075E"/>
              </a:solidFill>
              <a:latin typeface="Arial" panose="020B0604020202020204" pitchFamily="34" charset="0"/>
              <a:cs typeface="Arial" panose="020B0604020202020204" pitchFamily="34" charset="0"/>
            </a:endParaRPr>
          </a:p>
          <a:p>
            <a:pPr lvl="0">
              <a:lnSpc>
                <a:spcPct val="100000"/>
              </a:lnSpc>
              <a:defRPr/>
            </a:pPr>
            <a:endParaRPr lang="sv-SE" sz="2400" dirty="0">
              <a:solidFill>
                <a:srgbClr val="7B075E"/>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sv-SE" sz="2000" b="0" i="0" u="none" strike="noStrike" kern="1200" cap="none" spc="0" normalizeH="0" baseline="0" noProof="0" dirty="0">
              <a:ln>
                <a:noFill/>
              </a:ln>
              <a:solidFill>
                <a:srgbClr val="7B075E"/>
              </a:solidFill>
              <a:effectLst/>
              <a:uLnTx/>
              <a:uFillTx/>
              <a:latin typeface="Arial" panose="020B0604020202020204" pitchFamily="34" charset="0"/>
              <a:ea typeface="+mn-ea"/>
              <a:cs typeface="Arial" panose="020B0604020202020204" pitchFamily="34" charset="0"/>
            </a:endParaRPr>
          </a:p>
        </p:txBody>
      </p:sp>
      <p:sp>
        <p:nvSpPr>
          <p:cNvPr id="2" name="textruta 1"/>
          <p:cNvSpPr txBox="1"/>
          <p:nvPr/>
        </p:nvSpPr>
        <p:spPr>
          <a:xfrm>
            <a:off x="1201741" y="540603"/>
            <a:ext cx="9707195" cy="830997"/>
          </a:xfrm>
          <a:prstGeom prst="rect">
            <a:avLst/>
          </a:prstGeom>
          <a:solidFill>
            <a:srgbClr val="A84C98"/>
          </a:solidFill>
        </p:spPr>
        <p:txBody>
          <a:bodyPr wrap="square" rtlCol="0">
            <a:spAutoFit/>
          </a:bodyPr>
          <a:lstStyle/>
          <a:p>
            <a:r>
              <a:rPr lang="sv-SE" sz="2400" dirty="0" smtClean="0">
                <a:solidFill>
                  <a:schemeClr val="bg1"/>
                </a:solidFill>
              </a:rPr>
              <a:t>Denna bild är inte en del av presentationen utan en information till dig som ska presentera  förvaltningens verksamhetsplan 2020 för någon annan.</a:t>
            </a:r>
            <a:endParaRPr lang="sv-SE" sz="2400" dirty="0">
              <a:solidFill>
                <a:schemeClr val="bg1"/>
              </a:solidFill>
            </a:endParaRPr>
          </a:p>
        </p:txBody>
      </p:sp>
    </p:spTree>
    <p:extLst>
      <p:ext uri="{BB962C8B-B14F-4D97-AF65-F5344CB8AC3E}">
        <p14:creationId xmlns:p14="http://schemas.microsoft.com/office/powerpoint/2010/main" val="2623578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0" y="0"/>
            <a:ext cx="331200" cy="1371600"/>
          </a:xfrm>
          <a:prstGeom prst="rect">
            <a:avLst/>
          </a:prstGeom>
          <a:solidFill>
            <a:srgbClr val="C736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ktangel 12"/>
          <p:cNvSpPr/>
          <p:nvPr/>
        </p:nvSpPr>
        <p:spPr>
          <a:xfrm>
            <a:off x="0" y="1371600"/>
            <a:ext cx="331200" cy="1371600"/>
          </a:xfrm>
          <a:prstGeom prst="rect">
            <a:avLst/>
          </a:prstGeom>
          <a:solidFill>
            <a:srgbClr val="5C0C6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ktangel 13"/>
          <p:cNvSpPr/>
          <p:nvPr/>
        </p:nvSpPr>
        <p:spPr>
          <a:xfrm>
            <a:off x="0" y="2743200"/>
            <a:ext cx="331200" cy="1371600"/>
          </a:xfrm>
          <a:prstGeom prst="rect">
            <a:avLst/>
          </a:prstGeom>
          <a:solidFill>
            <a:srgbClr val="9634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ktangel 14"/>
          <p:cNvSpPr/>
          <p:nvPr/>
        </p:nvSpPr>
        <p:spPr>
          <a:xfrm>
            <a:off x="0" y="4114800"/>
            <a:ext cx="331200" cy="1371600"/>
          </a:xfrm>
          <a:prstGeom prst="rect">
            <a:avLst/>
          </a:prstGeom>
          <a:solidFill>
            <a:srgbClr val="6600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ktangel 15"/>
          <p:cNvSpPr/>
          <p:nvPr/>
        </p:nvSpPr>
        <p:spPr>
          <a:xfrm>
            <a:off x="0" y="5486400"/>
            <a:ext cx="331200" cy="1371600"/>
          </a:xfrm>
          <a:prstGeom prst="rect">
            <a:avLst/>
          </a:prstGeom>
          <a:solidFill>
            <a:srgbClr val="93006D"/>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Platshållare för text 4"/>
          <p:cNvSpPr txBox="1">
            <a:spLocks/>
          </p:cNvSpPr>
          <p:nvPr/>
        </p:nvSpPr>
        <p:spPr>
          <a:xfrm>
            <a:off x="1201737" y="643664"/>
            <a:ext cx="9351963" cy="464277"/>
          </a:xfrm>
          <a:prstGeom prst="rect">
            <a:avLst/>
          </a:prstGeom>
          <a:solidFill>
            <a:schemeClr val="bg1"/>
          </a:solidFill>
        </p:spPr>
        <p:txBody>
          <a:bodyPr vert="horz" lIns="91436" tIns="45718" rIns="91436" bIns="4571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3200" b="1" i="0" u="none" strike="noStrike" kern="1200" cap="none" spc="0" normalizeH="0" baseline="0" noProof="0" dirty="0" smtClean="0">
                <a:ln>
                  <a:noFill/>
                </a:ln>
                <a:solidFill>
                  <a:srgbClr val="7B075E"/>
                </a:solidFill>
                <a:effectLst/>
                <a:uLnTx/>
                <a:uFillTx/>
                <a:latin typeface="Arial" panose="020B0604020202020204" pitchFamily="34" charset="0"/>
                <a:ea typeface="+mn-ea"/>
                <a:cs typeface="Arial" panose="020B0604020202020204" pitchFamily="34" charset="0"/>
              </a:rPr>
              <a:t>I denna presentation</a:t>
            </a:r>
            <a:endParaRPr kumimoji="0" lang="sv-SE" sz="3200" b="1" i="0" u="none" strike="noStrike" kern="1200" cap="none" spc="0" normalizeH="0" baseline="0" noProof="0" dirty="0">
              <a:ln>
                <a:noFill/>
              </a:ln>
              <a:solidFill>
                <a:srgbClr val="7B075E"/>
              </a:solidFill>
              <a:effectLst/>
              <a:uLnTx/>
              <a:uFillTx/>
              <a:latin typeface="Arial" panose="020B0604020202020204" pitchFamily="34" charset="0"/>
              <a:ea typeface="+mn-ea"/>
              <a:cs typeface="Arial" panose="020B0604020202020204" pitchFamily="34" charset="0"/>
            </a:endParaRPr>
          </a:p>
        </p:txBody>
      </p:sp>
      <p:cxnSp>
        <p:nvCxnSpPr>
          <p:cNvPr id="18" name="Rak 15"/>
          <p:cNvCxnSpPr/>
          <p:nvPr/>
        </p:nvCxnSpPr>
        <p:spPr>
          <a:xfrm>
            <a:off x="1329773" y="1255051"/>
            <a:ext cx="9317307" cy="0"/>
          </a:xfrm>
          <a:prstGeom prst="line">
            <a:avLst/>
          </a:prstGeom>
          <a:ln w="6350">
            <a:solidFill>
              <a:srgbClr val="93006D">
                <a:alpha val="40000"/>
              </a:srgbClr>
            </a:solidFill>
          </a:ln>
          <a:effectLst/>
        </p:spPr>
        <p:style>
          <a:lnRef idx="2">
            <a:schemeClr val="accent1"/>
          </a:lnRef>
          <a:fillRef idx="0">
            <a:schemeClr val="accent1"/>
          </a:fillRef>
          <a:effectRef idx="1">
            <a:schemeClr val="accent1"/>
          </a:effectRef>
          <a:fontRef idx="minor">
            <a:schemeClr val="tx1"/>
          </a:fontRef>
        </p:style>
      </p:cxnSp>
      <p:sp>
        <p:nvSpPr>
          <p:cNvPr id="19" name="Platshållare för innehåll 5"/>
          <p:cNvSpPr txBox="1">
            <a:spLocks/>
          </p:cNvSpPr>
          <p:nvPr/>
        </p:nvSpPr>
        <p:spPr>
          <a:xfrm>
            <a:off x="1201741" y="1642923"/>
            <a:ext cx="10435775" cy="4943756"/>
          </a:xfrm>
          <a:prstGeom prst="rect">
            <a:avLst/>
          </a:prstGeom>
          <a:solidFill>
            <a:schemeClr val="bg1"/>
          </a:solidFill>
        </p:spPr>
        <p:txBody>
          <a:bodyPr lIns="91436" tIns="45718" rIns="91436" bIns="45718"/>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smtClean="0">
                <a:ln>
                  <a:noFill/>
                </a:ln>
                <a:solidFill>
                  <a:srgbClr val="7B075E"/>
                </a:solidFill>
                <a:effectLst/>
                <a:uLnTx/>
                <a:uFillTx/>
                <a:latin typeface="Arial" panose="020B0604020202020204" pitchFamily="34" charset="0"/>
                <a:ea typeface="+mn-ea"/>
                <a:cs typeface="Arial" panose="020B0604020202020204" pitchFamily="34" charset="0"/>
              </a:rPr>
              <a:t>Vad är förvaltningens verksamhetsplan? </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smtClean="0">
                <a:ln>
                  <a:noFill/>
                </a:ln>
                <a:solidFill>
                  <a:srgbClr val="7B075E"/>
                </a:solidFill>
                <a:effectLst/>
                <a:uLnTx/>
                <a:uFillTx/>
                <a:latin typeface="Arial" panose="020B0604020202020204" pitchFamily="34" charset="0"/>
                <a:ea typeface="+mn-ea"/>
                <a:cs typeface="Arial" panose="020B0604020202020204" pitchFamily="34" charset="0"/>
              </a:rPr>
              <a:t>Vad säger stadsledningsförvaltningens verksamhetsplan 2020?</a:t>
            </a:r>
          </a:p>
          <a:p>
            <a:pPr marL="228600" marR="0" lvl="0" indent="-2286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smtClean="0">
                <a:ln>
                  <a:noFill/>
                </a:ln>
                <a:solidFill>
                  <a:srgbClr val="7B075E"/>
                </a:solidFill>
                <a:effectLst/>
                <a:uLnTx/>
                <a:uFillTx/>
                <a:latin typeface="Arial" panose="020B0604020202020204" pitchFamily="34" charset="0"/>
                <a:ea typeface="+mn-ea"/>
                <a:cs typeface="Arial" panose="020B0604020202020204" pitchFamily="34" charset="0"/>
              </a:rPr>
              <a:t>Verksamhetsplanering på avdelningar och enheter inför 2020, </a:t>
            </a:r>
            <a:br>
              <a:rPr kumimoji="0" lang="sv-SE" sz="2400" b="0" i="0" u="none" strike="noStrike" kern="1200" cap="none" spc="0" normalizeH="0" baseline="0" noProof="0" dirty="0" smtClean="0">
                <a:ln>
                  <a:noFill/>
                </a:ln>
                <a:solidFill>
                  <a:srgbClr val="7B075E"/>
                </a:solidFill>
                <a:effectLst/>
                <a:uLnTx/>
                <a:uFillTx/>
                <a:latin typeface="Arial" panose="020B0604020202020204" pitchFamily="34" charset="0"/>
                <a:ea typeface="+mn-ea"/>
                <a:cs typeface="Arial" panose="020B0604020202020204" pitchFamily="34" charset="0"/>
              </a:rPr>
            </a:br>
            <a:r>
              <a:rPr kumimoji="0" lang="sv-SE" sz="2400" b="0" i="0" u="none" strike="noStrike" kern="1200" cap="none" spc="0" normalizeH="0" baseline="0" noProof="0" dirty="0" smtClean="0">
                <a:ln>
                  <a:noFill/>
                </a:ln>
                <a:solidFill>
                  <a:srgbClr val="7B075E"/>
                </a:solidFill>
                <a:effectLst/>
                <a:uLnTx/>
                <a:uFillTx/>
                <a:latin typeface="Arial" panose="020B0604020202020204" pitchFamily="34" charset="0"/>
                <a:ea typeface="+mn-ea"/>
                <a:cs typeface="Arial" panose="020B0604020202020204" pitchFamily="34" charset="0"/>
              </a:rPr>
              <a:t>vad händer nu?</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sv-SE" sz="2000" b="0" i="0" u="none" strike="noStrike" kern="1200" cap="none" spc="0" normalizeH="0" baseline="0" noProof="0" dirty="0">
              <a:ln>
                <a:noFill/>
              </a:ln>
              <a:solidFill>
                <a:srgbClr val="7B075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3360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3" cstate="print">
            <a:extLst>
              <a:ext uri="{28A0092B-C50C-407E-A947-70E740481C1C}">
                <a14:useLocalDpi xmlns:a14="http://schemas.microsoft.com/office/drawing/2010/main" val="0"/>
              </a:ext>
            </a:extLst>
          </a:blip>
          <a:srcRect r="1773"/>
          <a:stretch/>
        </p:blipFill>
        <p:spPr>
          <a:xfrm>
            <a:off x="314325" y="0"/>
            <a:ext cx="12007215" cy="6876000"/>
          </a:xfrm>
          <a:prstGeom prst="rect">
            <a:avLst/>
          </a:prstGeom>
        </p:spPr>
      </p:pic>
      <p:sp>
        <p:nvSpPr>
          <p:cNvPr id="8" name="Rektangel 7"/>
          <p:cNvSpPr/>
          <p:nvPr/>
        </p:nvSpPr>
        <p:spPr>
          <a:xfrm>
            <a:off x="527902" y="2737934"/>
            <a:ext cx="8170049" cy="1666798"/>
          </a:xfrm>
          <a:prstGeom prst="rect">
            <a:avLst/>
          </a:prstGeom>
          <a:solidFill>
            <a:srgbClr val="5C0C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sv-SE" sz="1800">
              <a:solidFill>
                <a:prstClr val="white"/>
              </a:solidFill>
            </a:endParaRPr>
          </a:p>
        </p:txBody>
      </p:sp>
      <p:sp>
        <p:nvSpPr>
          <p:cNvPr id="9" name="Rubrik 6"/>
          <p:cNvSpPr txBox="1">
            <a:spLocks/>
          </p:cNvSpPr>
          <p:nvPr/>
        </p:nvSpPr>
        <p:spPr>
          <a:xfrm>
            <a:off x="758804" y="3376037"/>
            <a:ext cx="7727275" cy="825501"/>
          </a:xfrm>
          <a:prstGeom prst="rect">
            <a:avLst/>
          </a:prstGeom>
          <a:noFill/>
          <a:ln>
            <a:noFill/>
          </a:ln>
        </p:spPr>
        <p:txBody>
          <a:bodyPr lIns="91430" tIns="45715" rIns="91430" bIns="45715" anchor="b">
            <a:noAutofit/>
          </a:bodyPr>
          <a:lstStyle>
            <a:lvl1pPr algn="l" defTabSz="609507" rtl="0" eaLnBrk="1" latinLnBrk="0" hangingPunct="1">
              <a:spcBef>
                <a:spcPct val="0"/>
              </a:spcBef>
              <a:buNone/>
              <a:defRPr sz="4800" b="1" kern="1200">
                <a:solidFill>
                  <a:schemeClr val="tx1"/>
                </a:solidFill>
                <a:latin typeface="Arial"/>
                <a:ea typeface="+mj-ea"/>
                <a:cs typeface="Arial"/>
              </a:defRPr>
            </a:lvl1pPr>
          </a:lstStyle>
          <a:p>
            <a:r>
              <a:rPr lang="sv-SE" sz="4300" dirty="0" smtClean="0">
                <a:solidFill>
                  <a:schemeClr val="bg1"/>
                </a:solidFill>
                <a:latin typeface="Arial" panose="020B0604020202020204" pitchFamily="34" charset="0"/>
                <a:cs typeface="Arial" panose="020B0604020202020204" pitchFamily="34" charset="0"/>
              </a:rPr>
              <a:t>Förvaltningens verksamhetsplan</a:t>
            </a:r>
            <a:endParaRPr lang="sv-SE" sz="4300" dirty="0">
              <a:solidFill>
                <a:schemeClr val="bg1"/>
              </a:solidFill>
              <a:latin typeface="Arial" panose="020B0604020202020204" pitchFamily="34" charset="0"/>
              <a:cs typeface="Arial" panose="020B0604020202020204" pitchFamily="34" charset="0"/>
            </a:endParaRPr>
          </a:p>
        </p:txBody>
      </p:sp>
      <p:sp>
        <p:nvSpPr>
          <p:cNvPr id="5" name="Rektangel 4"/>
          <p:cNvSpPr/>
          <p:nvPr/>
        </p:nvSpPr>
        <p:spPr>
          <a:xfrm>
            <a:off x="539656" y="4404732"/>
            <a:ext cx="2604598" cy="757079"/>
          </a:xfrm>
          <a:prstGeom prst="rect">
            <a:avLst/>
          </a:prstGeom>
          <a:solidFill>
            <a:srgbClr val="C73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sv-SE" sz="1800">
              <a:solidFill>
                <a:prstClr val="white"/>
              </a:solidFill>
            </a:endParaRPr>
          </a:p>
        </p:txBody>
      </p:sp>
      <p:sp>
        <p:nvSpPr>
          <p:cNvPr id="6" name="Underrubrik 7"/>
          <p:cNvSpPr txBox="1">
            <a:spLocks/>
          </p:cNvSpPr>
          <p:nvPr/>
        </p:nvSpPr>
        <p:spPr>
          <a:xfrm>
            <a:off x="780955" y="4562530"/>
            <a:ext cx="5954381" cy="1198562"/>
          </a:xfrm>
          <a:prstGeom prst="rect">
            <a:avLst/>
          </a:prstGeom>
          <a:noFill/>
        </p:spPr>
        <p:txBody>
          <a:bodyPr vert="horz" lIns="91430" tIns="45715" rIns="91430" bIns="45715" rtlCol="0">
            <a:normAutofit/>
          </a:bodyPr>
          <a:lstStyle>
            <a:lvl1pPr marL="383944" indent="-383944"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dirty="0" smtClean="0">
                <a:solidFill>
                  <a:schemeClr val="bg1"/>
                </a:solidFill>
                <a:latin typeface="Arial" panose="020B0604020202020204" pitchFamily="34" charset="0"/>
                <a:cs typeface="Arial" panose="020B0604020202020204" pitchFamily="34" charset="0"/>
              </a:rPr>
              <a:t>Vad är det?</a:t>
            </a:r>
          </a:p>
        </p:txBody>
      </p:sp>
    </p:spTree>
    <p:extLst>
      <p:ext uri="{BB962C8B-B14F-4D97-AF65-F5344CB8AC3E}">
        <p14:creationId xmlns:p14="http://schemas.microsoft.com/office/powerpoint/2010/main" val="2375189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537601"/>
            <a:ext cx="10340128" cy="4202113"/>
          </a:xfrm>
        </p:spPr>
        <p:txBody>
          <a:bodyPr/>
          <a:lstStyle/>
          <a:p>
            <a:pPr marL="457200" indent="-457200">
              <a:buFont typeface="Arial" panose="020B0604020202020204" pitchFamily="34" charset="0"/>
              <a:buChar char="•"/>
            </a:pPr>
            <a:r>
              <a:rPr lang="sv-SE" sz="2400" dirty="0" smtClean="0"/>
              <a:t>Är ett av förvaltningsledningens verktyg i styrningen.</a:t>
            </a:r>
          </a:p>
          <a:p>
            <a:pPr marL="457200" indent="-457200">
              <a:buFont typeface="Arial" panose="020B0604020202020204" pitchFamily="34" charset="0"/>
              <a:buChar char="•"/>
            </a:pPr>
            <a:r>
              <a:rPr lang="sv-SE" sz="2400" dirty="0" smtClean="0"/>
              <a:t>Utgår från förvaltningens </a:t>
            </a:r>
            <a:r>
              <a:rPr lang="sv-SE" sz="2400" dirty="0"/>
              <a:t>nulägesanalys av våra resultat, förutsättningar och </a:t>
            </a:r>
            <a:r>
              <a:rPr lang="sv-SE" sz="2400" dirty="0" smtClean="0"/>
              <a:t>våra förväntningar </a:t>
            </a:r>
            <a:r>
              <a:rPr lang="sv-SE" sz="2400" dirty="0"/>
              <a:t>om framtiden. </a:t>
            </a:r>
            <a:endParaRPr lang="sv-SE" sz="2400" dirty="0" smtClean="0"/>
          </a:p>
          <a:p>
            <a:pPr marL="457200" indent="-457200">
              <a:buFont typeface="Arial" panose="020B0604020202020204" pitchFamily="34" charset="0"/>
              <a:buChar char="•"/>
            </a:pPr>
            <a:r>
              <a:rPr lang="sv-SE" sz="2400" dirty="0" smtClean="0"/>
              <a:t>Kopplar ihop den analysen med </a:t>
            </a:r>
            <a:r>
              <a:rPr lang="sv-SE" sz="2400" dirty="0"/>
              <a:t>nämndens och stadens prioriteringar. </a:t>
            </a:r>
          </a:p>
          <a:p>
            <a:pPr marL="457200" indent="-457200">
              <a:buFont typeface="Arial" panose="020B0604020202020204" pitchFamily="34" charset="0"/>
              <a:buChar char="•"/>
            </a:pPr>
            <a:r>
              <a:rPr lang="sv-SE" sz="2400" dirty="0" smtClean="0"/>
              <a:t>Visar de prioriterade områden som </a:t>
            </a:r>
            <a:r>
              <a:rPr lang="sv-SE" sz="2400" dirty="0"/>
              <a:t>vår förvaltning behöver arbeta med för att lyckas i nämndens uppdrag och inriktning, uppnå nämndens mål och förverkliga förvaltningens målbild. </a:t>
            </a:r>
            <a:endParaRPr lang="sv-SE" sz="2400" dirty="0" smtClean="0"/>
          </a:p>
          <a:p>
            <a:pPr marL="457200" indent="-457200">
              <a:buFont typeface="Arial" panose="020B0604020202020204" pitchFamily="34" charset="0"/>
              <a:buChar char="•"/>
            </a:pPr>
            <a:endParaRPr lang="sv-SE" sz="2400" dirty="0" smtClean="0"/>
          </a:p>
          <a:p>
            <a:pPr marL="457200" indent="-457200">
              <a:buFont typeface="Arial" panose="020B0604020202020204" pitchFamily="34" charset="0"/>
              <a:buChar char="•"/>
            </a:pPr>
            <a:r>
              <a:rPr lang="sv-SE" sz="2400" dirty="0" smtClean="0"/>
              <a:t>Förvaltningens </a:t>
            </a:r>
            <a:r>
              <a:rPr lang="sv-SE" sz="2400" dirty="0"/>
              <a:t>verksamhetsplan och er egen nulägeskoll är underlag när ni planerar er verksamhet på avdelningen eller enheten</a:t>
            </a:r>
            <a:r>
              <a:rPr lang="sv-SE" sz="2400" dirty="0" smtClean="0"/>
              <a:t>.</a:t>
            </a:r>
            <a:endParaRPr lang="sv-SE" sz="2400" dirty="0"/>
          </a:p>
        </p:txBody>
      </p:sp>
      <p:sp>
        <p:nvSpPr>
          <p:cNvPr id="3" name="Rubrik 2"/>
          <p:cNvSpPr>
            <a:spLocks noGrp="1"/>
          </p:cNvSpPr>
          <p:nvPr>
            <p:ph type="title"/>
          </p:nvPr>
        </p:nvSpPr>
        <p:spPr>
          <a:xfrm>
            <a:off x="937471" y="212035"/>
            <a:ext cx="10543823" cy="1143000"/>
          </a:xfrm>
        </p:spPr>
        <p:txBody>
          <a:bodyPr/>
          <a:lstStyle/>
          <a:p>
            <a:r>
              <a:rPr lang="sv-SE" sz="4000" dirty="0" smtClean="0"/>
              <a:t>Förvaltningens verksamhetsplan</a:t>
            </a:r>
            <a:endParaRPr lang="sv-SE" sz="4000" dirty="0"/>
          </a:p>
        </p:txBody>
      </p:sp>
    </p:spTree>
    <p:extLst>
      <p:ext uri="{BB962C8B-B14F-4D97-AF65-F5344CB8AC3E}">
        <p14:creationId xmlns:p14="http://schemas.microsoft.com/office/powerpoint/2010/main" val="373258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stretch>
            <a:fillRect/>
          </a:stretch>
        </p:blipFill>
        <p:spPr>
          <a:xfrm>
            <a:off x="977050" y="3029984"/>
            <a:ext cx="3969617" cy="436451"/>
          </a:xfrm>
          <a:prstGeom prst="rect">
            <a:avLst/>
          </a:prstGeom>
        </p:spPr>
      </p:pic>
      <p:pic>
        <p:nvPicPr>
          <p:cNvPr id="7" name="Bildobjekt 6"/>
          <p:cNvPicPr>
            <a:picLocks noChangeAspect="1"/>
          </p:cNvPicPr>
          <p:nvPr/>
        </p:nvPicPr>
        <p:blipFill>
          <a:blip r:embed="rId4"/>
          <a:stretch>
            <a:fillRect/>
          </a:stretch>
        </p:blipFill>
        <p:spPr>
          <a:xfrm>
            <a:off x="977050" y="3619263"/>
            <a:ext cx="3969617" cy="436451"/>
          </a:xfrm>
          <a:prstGeom prst="rect">
            <a:avLst/>
          </a:prstGeom>
        </p:spPr>
      </p:pic>
      <p:pic>
        <p:nvPicPr>
          <p:cNvPr id="24" name="Bildobjekt 23"/>
          <p:cNvPicPr>
            <a:picLocks noChangeAspect="1"/>
          </p:cNvPicPr>
          <p:nvPr/>
        </p:nvPicPr>
        <p:blipFill>
          <a:blip r:embed="rId5"/>
          <a:stretch>
            <a:fillRect/>
          </a:stretch>
        </p:blipFill>
        <p:spPr>
          <a:xfrm>
            <a:off x="4981007" y="3434134"/>
            <a:ext cx="596900" cy="190500"/>
          </a:xfrm>
          <a:prstGeom prst="rect">
            <a:avLst/>
          </a:prstGeom>
        </p:spPr>
      </p:pic>
      <p:pic>
        <p:nvPicPr>
          <p:cNvPr id="13" name="Bildobjekt 12"/>
          <p:cNvPicPr>
            <a:picLocks noChangeAspect="1"/>
          </p:cNvPicPr>
          <p:nvPr/>
        </p:nvPicPr>
        <p:blipFill>
          <a:blip r:embed="rId6"/>
          <a:stretch>
            <a:fillRect/>
          </a:stretch>
        </p:blipFill>
        <p:spPr>
          <a:xfrm>
            <a:off x="4869053" y="1216881"/>
            <a:ext cx="1733063" cy="1130259"/>
          </a:xfrm>
          <a:prstGeom prst="rect">
            <a:avLst/>
          </a:prstGeom>
        </p:spPr>
      </p:pic>
      <p:pic>
        <p:nvPicPr>
          <p:cNvPr id="14" name="Bildobjekt 13"/>
          <p:cNvPicPr>
            <a:picLocks noChangeAspect="1"/>
          </p:cNvPicPr>
          <p:nvPr/>
        </p:nvPicPr>
        <p:blipFill>
          <a:blip r:embed="rId7"/>
          <a:stretch>
            <a:fillRect/>
          </a:stretch>
        </p:blipFill>
        <p:spPr>
          <a:xfrm>
            <a:off x="8208318" y="1262171"/>
            <a:ext cx="1599865" cy="1435776"/>
          </a:xfrm>
          <a:prstGeom prst="rect">
            <a:avLst/>
          </a:prstGeom>
        </p:spPr>
      </p:pic>
      <p:pic>
        <p:nvPicPr>
          <p:cNvPr id="15" name="Bildobjekt 14"/>
          <p:cNvPicPr>
            <a:picLocks noChangeAspect="1"/>
          </p:cNvPicPr>
          <p:nvPr/>
        </p:nvPicPr>
        <p:blipFill>
          <a:blip r:embed="rId8"/>
          <a:stretch>
            <a:fillRect/>
          </a:stretch>
        </p:blipFill>
        <p:spPr>
          <a:xfrm>
            <a:off x="8951055" y="2100424"/>
            <a:ext cx="2718179" cy="2697741"/>
          </a:xfrm>
          <a:prstGeom prst="rect">
            <a:avLst/>
          </a:prstGeom>
        </p:spPr>
      </p:pic>
      <p:pic>
        <p:nvPicPr>
          <p:cNvPr id="16" name="Bildobjekt 15"/>
          <p:cNvPicPr>
            <a:picLocks noChangeAspect="1"/>
          </p:cNvPicPr>
          <p:nvPr/>
        </p:nvPicPr>
        <p:blipFill>
          <a:blip r:embed="rId9"/>
          <a:stretch>
            <a:fillRect/>
          </a:stretch>
        </p:blipFill>
        <p:spPr>
          <a:xfrm>
            <a:off x="5577903" y="2101093"/>
            <a:ext cx="2696400" cy="2696400"/>
          </a:xfrm>
          <a:prstGeom prst="rect">
            <a:avLst/>
          </a:prstGeom>
        </p:spPr>
      </p:pic>
      <p:pic>
        <p:nvPicPr>
          <p:cNvPr id="17" name="Bildobjekt 16"/>
          <p:cNvPicPr>
            <a:picLocks noChangeAspect="1"/>
          </p:cNvPicPr>
          <p:nvPr/>
        </p:nvPicPr>
        <p:blipFill>
          <a:blip r:embed="rId5"/>
          <a:stretch>
            <a:fillRect/>
          </a:stretch>
        </p:blipFill>
        <p:spPr>
          <a:xfrm>
            <a:off x="8338941" y="3418687"/>
            <a:ext cx="596900" cy="190500"/>
          </a:xfrm>
          <a:prstGeom prst="rect">
            <a:avLst/>
          </a:prstGeom>
        </p:spPr>
      </p:pic>
    </p:spTree>
    <p:extLst>
      <p:ext uri="{BB962C8B-B14F-4D97-AF65-F5344CB8AC3E}">
        <p14:creationId xmlns:p14="http://schemas.microsoft.com/office/powerpoint/2010/main" val="4110663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srcRect/>
          <a:stretch>
            <a:fillRect/>
          </a:stretch>
        </p:blipFill>
        <p:spPr bwMode="auto">
          <a:xfrm>
            <a:off x="335360" y="-123057"/>
            <a:ext cx="11856640" cy="8892481"/>
          </a:xfrm>
          <a:prstGeom prst="rect">
            <a:avLst/>
          </a:prstGeom>
          <a:noFill/>
          <a:ln w="9525">
            <a:noFill/>
            <a:miter lim="800000"/>
            <a:headEnd/>
            <a:tailEnd/>
          </a:ln>
        </p:spPr>
      </p:pic>
      <p:sp>
        <p:nvSpPr>
          <p:cNvPr id="8" name="Rektangel 7"/>
          <p:cNvSpPr/>
          <p:nvPr/>
        </p:nvSpPr>
        <p:spPr>
          <a:xfrm>
            <a:off x="3752365" y="251408"/>
            <a:ext cx="8170049" cy="1666798"/>
          </a:xfrm>
          <a:prstGeom prst="rect">
            <a:avLst/>
          </a:prstGeom>
          <a:solidFill>
            <a:srgbClr val="5C0C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sv-SE" sz="1800">
              <a:solidFill>
                <a:prstClr val="white"/>
              </a:solidFill>
            </a:endParaRPr>
          </a:p>
        </p:txBody>
      </p:sp>
      <p:sp>
        <p:nvSpPr>
          <p:cNvPr id="9" name="Rubrik 6"/>
          <p:cNvSpPr txBox="1">
            <a:spLocks/>
          </p:cNvSpPr>
          <p:nvPr/>
        </p:nvSpPr>
        <p:spPr>
          <a:xfrm>
            <a:off x="3983267" y="889511"/>
            <a:ext cx="7727275" cy="825501"/>
          </a:xfrm>
          <a:prstGeom prst="rect">
            <a:avLst/>
          </a:prstGeom>
          <a:noFill/>
          <a:ln>
            <a:noFill/>
          </a:ln>
        </p:spPr>
        <p:txBody>
          <a:bodyPr lIns="91430" tIns="45715" rIns="91430" bIns="45715" anchor="b">
            <a:noAutofit/>
          </a:bodyPr>
          <a:lstStyle>
            <a:lvl1pPr algn="l" defTabSz="609507" rtl="0" eaLnBrk="1" latinLnBrk="0" hangingPunct="1">
              <a:spcBef>
                <a:spcPct val="0"/>
              </a:spcBef>
              <a:buNone/>
              <a:defRPr sz="4800" b="1" kern="1200">
                <a:solidFill>
                  <a:schemeClr val="tx1"/>
                </a:solidFill>
                <a:latin typeface="Arial"/>
                <a:ea typeface="+mj-ea"/>
                <a:cs typeface="Arial"/>
              </a:defRPr>
            </a:lvl1pPr>
          </a:lstStyle>
          <a:p>
            <a:r>
              <a:rPr lang="sv-SE" sz="4300" dirty="0">
                <a:solidFill>
                  <a:schemeClr val="bg1"/>
                </a:solidFill>
                <a:latin typeface="Arial" panose="020B0604020202020204" pitchFamily="34" charset="0"/>
                <a:cs typeface="Arial" panose="020B0604020202020204" pitchFamily="34" charset="0"/>
              </a:rPr>
              <a:t>Stadsledningsförvaltningens </a:t>
            </a:r>
            <a:r>
              <a:rPr lang="sv-SE" sz="4300" dirty="0" smtClean="0">
                <a:solidFill>
                  <a:schemeClr val="bg1"/>
                </a:solidFill>
                <a:latin typeface="Arial" panose="020B0604020202020204" pitchFamily="34" charset="0"/>
                <a:cs typeface="Arial" panose="020B0604020202020204" pitchFamily="34" charset="0"/>
              </a:rPr>
              <a:t>verksamhetsplan 2020</a:t>
            </a:r>
            <a:endParaRPr lang="sv-SE" sz="4300" dirty="0">
              <a:solidFill>
                <a:schemeClr val="bg1"/>
              </a:solidFill>
              <a:latin typeface="Arial" panose="020B0604020202020204" pitchFamily="34" charset="0"/>
              <a:cs typeface="Arial" panose="020B0604020202020204" pitchFamily="34" charset="0"/>
            </a:endParaRPr>
          </a:p>
        </p:txBody>
      </p:sp>
      <p:sp>
        <p:nvSpPr>
          <p:cNvPr id="5" name="Rektangel 4"/>
          <p:cNvSpPr/>
          <p:nvPr/>
        </p:nvSpPr>
        <p:spPr>
          <a:xfrm>
            <a:off x="3764118" y="1918206"/>
            <a:ext cx="8158295" cy="757079"/>
          </a:xfrm>
          <a:prstGeom prst="rect">
            <a:avLst/>
          </a:prstGeom>
          <a:solidFill>
            <a:srgbClr val="C73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sv-SE" sz="1800">
              <a:solidFill>
                <a:prstClr val="white"/>
              </a:solidFill>
            </a:endParaRPr>
          </a:p>
        </p:txBody>
      </p:sp>
      <p:sp>
        <p:nvSpPr>
          <p:cNvPr id="6" name="Underrubrik 7"/>
          <p:cNvSpPr txBox="1">
            <a:spLocks/>
          </p:cNvSpPr>
          <p:nvPr/>
        </p:nvSpPr>
        <p:spPr>
          <a:xfrm>
            <a:off x="4005418" y="2076004"/>
            <a:ext cx="5954381" cy="1198562"/>
          </a:xfrm>
          <a:prstGeom prst="rect">
            <a:avLst/>
          </a:prstGeom>
          <a:noFill/>
        </p:spPr>
        <p:txBody>
          <a:bodyPr vert="horz" lIns="91430" tIns="45715" rIns="91430" bIns="45715" rtlCol="0">
            <a:normAutofit/>
          </a:bodyPr>
          <a:lstStyle>
            <a:lvl1pPr marL="383944" indent="-383944"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dirty="0" smtClean="0">
                <a:solidFill>
                  <a:schemeClr val="bg1"/>
                </a:solidFill>
                <a:latin typeface="Arial" panose="020B0604020202020204" pitchFamily="34" charset="0"/>
                <a:cs typeface="Arial" panose="020B0604020202020204" pitchFamily="34" charset="0"/>
              </a:rPr>
              <a:t>Våra gemensamma prioriteringar</a:t>
            </a:r>
          </a:p>
        </p:txBody>
      </p:sp>
    </p:spTree>
    <p:extLst>
      <p:ext uri="{BB962C8B-B14F-4D97-AF65-F5344CB8AC3E}">
        <p14:creationId xmlns:p14="http://schemas.microsoft.com/office/powerpoint/2010/main" val="441831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innehåll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4212" r="37222"/>
          <a:stretch/>
        </p:blipFill>
        <p:spPr>
          <a:xfrm>
            <a:off x="7335811" y="0"/>
            <a:ext cx="4996069" cy="6858000"/>
          </a:xfrm>
        </p:spPr>
      </p:pic>
      <p:sp>
        <p:nvSpPr>
          <p:cNvPr id="3" name="Rubrik 2"/>
          <p:cNvSpPr>
            <a:spLocks noGrp="1"/>
          </p:cNvSpPr>
          <p:nvPr>
            <p:ph type="title"/>
          </p:nvPr>
        </p:nvSpPr>
        <p:spPr>
          <a:xfrm>
            <a:off x="440689" y="191318"/>
            <a:ext cx="6392915" cy="642871"/>
          </a:xfrm>
        </p:spPr>
        <p:txBody>
          <a:bodyPr/>
          <a:lstStyle/>
          <a:p>
            <a:r>
              <a:rPr lang="sv-SE" sz="3200" dirty="0" smtClean="0">
                <a:solidFill>
                  <a:schemeClr val="bg1"/>
                </a:solidFill>
              </a:rPr>
              <a:t>Förvaltningschefen inleder</a:t>
            </a:r>
            <a:endParaRPr lang="sv-SE" sz="3200" dirty="0">
              <a:solidFill>
                <a:schemeClr val="bg1"/>
              </a:solidFill>
            </a:endParaRPr>
          </a:p>
        </p:txBody>
      </p:sp>
      <p:sp>
        <p:nvSpPr>
          <p:cNvPr id="5" name="Platshållare för innehåll 1"/>
          <p:cNvSpPr txBox="1">
            <a:spLocks/>
          </p:cNvSpPr>
          <p:nvPr/>
        </p:nvSpPr>
        <p:spPr>
          <a:xfrm>
            <a:off x="440689" y="834189"/>
            <a:ext cx="6746174" cy="4695867"/>
          </a:xfrm>
          <a:prstGeom prst="rect">
            <a:avLst/>
          </a:prstGeom>
        </p:spPr>
        <p:txBody>
          <a:bodyPr lIns="121914" tIns="60957" rIns="121914" bIns="60957"/>
          <a:lstStyle>
            <a:lvl1pPr marL="0" indent="0" algn="l" defTabSz="609570" rtl="0" eaLnBrk="1" latinLnBrk="0" hangingPunct="1">
              <a:spcBef>
                <a:spcPct val="20000"/>
              </a:spcBef>
              <a:buFont typeface="Arial"/>
              <a:buNone/>
              <a:defRPr sz="2700" b="0" kern="1200">
                <a:solidFill>
                  <a:srgbClr val="FFFFFF"/>
                </a:solidFill>
                <a:latin typeface="Arial"/>
                <a:ea typeface="+mn-ea"/>
                <a:cs typeface="Arial"/>
              </a:defRPr>
            </a:lvl1pPr>
            <a:lvl2pPr marL="990550" indent="-380981" algn="l" defTabSz="609570" rtl="0" eaLnBrk="1" latinLnBrk="0" hangingPunct="1">
              <a:spcBef>
                <a:spcPct val="20000"/>
              </a:spcBef>
              <a:buFont typeface="Arial"/>
              <a:buChar char="–"/>
              <a:defRPr sz="2400" kern="1200">
                <a:solidFill>
                  <a:srgbClr val="FFFFFF"/>
                </a:solidFill>
                <a:latin typeface="Arial"/>
                <a:ea typeface="+mn-ea"/>
                <a:cs typeface="Arial"/>
              </a:defRPr>
            </a:lvl2pPr>
            <a:lvl3pPr marL="1523925" indent="-304784" algn="l" defTabSz="609570" rtl="0" eaLnBrk="1" latinLnBrk="0" hangingPunct="1">
              <a:spcBef>
                <a:spcPct val="20000"/>
              </a:spcBef>
              <a:buFont typeface="Arial"/>
              <a:buChar char="•"/>
              <a:defRPr sz="2100" kern="1200">
                <a:solidFill>
                  <a:srgbClr val="FFFFFF"/>
                </a:solidFill>
                <a:latin typeface="Arial"/>
                <a:ea typeface="+mn-ea"/>
                <a:cs typeface="Arial"/>
              </a:defRPr>
            </a:lvl3pPr>
            <a:lvl4pPr marL="2133493" indent="-304784" algn="l" defTabSz="609570" rtl="0" eaLnBrk="1" latinLnBrk="0" hangingPunct="1">
              <a:spcBef>
                <a:spcPct val="20000"/>
              </a:spcBef>
              <a:buFont typeface="Arial"/>
              <a:buChar char="–"/>
              <a:defRPr sz="1900" kern="1200">
                <a:solidFill>
                  <a:srgbClr val="FFFFFF"/>
                </a:solidFill>
                <a:latin typeface="Arial"/>
                <a:ea typeface="+mn-ea"/>
                <a:cs typeface="Arial"/>
              </a:defRPr>
            </a:lvl4pPr>
            <a:lvl5pPr marL="2743062" indent="-304784" algn="l" defTabSz="609570" rtl="0" eaLnBrk="1" latinLnBrk="0" hangingPunct="1">
              <a:spcBef>
                <a:spcPct val="20000"/>
              </a:spcBef>
              <a:buFont typeface="Arial"/>
              <a:buChar char="»"/>
              <a:defRPr sz="1600" kern="1200">
                <a:solidFill>
                  <a:srgbClr val="FFFFFF"/>
                </a:solidFill>
                <a:latin typeface="Arial"/>
                <a:ea typeface="+mn-ea"/>
                <a:cs typeface="Arial"/>
              </a:defRPr>
            </a:lvl5pPr>
            <a:lvl6pPr marL="3352632" indent="-304784" algn="l" defTabSz="609570" rtl="0" eaLnBrk="1" latinLnBrk="0" hangingPunct="1">
              <a:spcBef>
                <a:spcPct val="20000"/>
              </a:spcBef>
              <a:buFont typeface="Arial"/>
              <a:buChar char="•"/>
              <a:defRPr sz="2700"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700"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700"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700" kern="1200">
                <a:solidFill>
                  <a:schemeClr val="tx1"/>
                </a:solidFill>
                <a:latin typeface="+mn-lt"/>
                <a:ea typeface="+mn-ea"/>
                <a:cs typeface="+mn-cs"/>
              </a:defRPr>
            </a:lvl9pPr>
          </a:lstStyle>
          <a:p>
            <a:pPr>
              <a:spcBef>
                <a:spcPts val="600"/>
              </a:spcBef>
            </a:pPr>
            <a:r>
              <a:rPr lang="sv-SE" sz="2000" dirty="0"/>
              <a:t>Målsättningarna är höga i </a:t>
            </a:r>
            <a:r>
              <a:rPr lang="sv-SE" sz="2000" dirty="0" smtClean="0"/>
              <a:t>staden. Tillsammans kan vi nå </a:t>
            </a:r>
            <a:r>
              <a:rPr lang="sv-SE" sz="2000" dirty="0"/>
              <a:t>våra målbilder och vår vision</a:t>
            </a:r>
            <a:r>
              <a:rPr lang="sv-SE" sz="2000" dirty="0" smtClean="0"/>
              <a:t>!</a:t>
            </a:r>
          </a:p>
          <a:p>
            <a:pPr>
              <a:spcBef>
                <a:spcPts val="600"/>
              </a:spcBef>
            </a:pPr>
            <a:r>
              <a:rPr lang="sv-SE" sz="2000" dirty="0" smtClean="0"/>
              <a:t>Viktiga verktyg är</a:t>
            </a:r>
            <a:endParaRPr lang="sv-SE" sz="2000" dirty="0"/>
          </a:p>
          <a:p>
            <a:pPr marL="722313" lvl="1" indent="-369888">
              <a:buFont typeface="Arial" panose="020B0604020202020204" pitchFamily="34" charset="0"/>
              <a:buChar char="•"/>
            </a:pPr>
            <a:r>
              <a:rPr lang="sv-SE" sz="1600" dirty="0"/>
              <a:t>Samspel, samarbete, innovation och mod </a:t>
            </a:r>
            <a:endParaRPr lang="sv-SE" sz="1600" dirty="0" smtClean="0"/>
          </a:p>
          <a:p>
            <a:pPr marL="722313" lvl="1" indent="-369888">
              <a:buFont typeface="Arial" panose="020B0604020202020204" pitchFamily="34" charset="0"/>
              <a:buChar char="•"/>
            </a:pPr>
            <a:r>
              <a:rPr lang="sv-SE" sz="1600" dirty="0" smtClean="0"/>
              <a:t>Kunskap om kundernas behov</a:t>
            </a:r>
          </a:p>
          <a:p>
            <a:pPr marL="722313" lvl="1" indent="-369888">
              <a:buFont typeface="Arial" panose="020B0604020202020204" pitchFamily="34" charset="0"/>
              <a:buChar char="•"/>
            </a:pPr>
            <a:r>
              <a:rPr lang="sv-SE" sz="1600" dirty="0" smtClean="0"/>
              <a:t>Nya smarta arbetssätt</a:t>
            </a:r>
          </a:p>
          <a:p>
            <a:pPr>
              <a:spcBef>
                <a:spcPts val="1200"/>
              </a:spcBef>
            </a:pPr>
            <a:r>
              <a:rPr lang="sv-SE" sz="2000" dirty="0" smtClean="0"/>
              <a:t>Vår utvecklingsresa mot 2035 bygger på tillit: kundens </a:t>
            </a:r>
            <a:r>
              <a:rPr lang="sv-SE" sz="2000" dirty="0"/>
              <a:t>fokus, helhetssyn, samverkan och </a:t>
            </a:r>
            <a:r>
              <a:rPr lang="sv-SE" sz="2000" dirty="0" smtClean="0"/>
              <a:t>positiva </a:t>
            </a:r>
            <a:r>
              <a:rPr lang="sv-SE" sz="2000" dirty="0"/>
              <a:t>förväntningar på dem som vi samarbetar med. </a:t>
            </a:r>
            <a:endParaRPr lang="sv-SE" sz="2000" dirty="0" smtClean="0"/>
          </a:p>
          <a:p>
            <a:pPr>
              <a:spcBef>
                <a:spcPts val="1200"/>
              </a:spcBef>
            </a:pPr>
            <a:r>
              <a:rPr lang="sv-SE" sz="2000" dirty="0"/>
              <a:t>H22 är en spännande hållplats på </a:t>
            </a:r>
            <a:r>
              <a:rPr lang="sv-SE" sz="2000" dirty="0" smtClean="0"/>
              <a:t>vägen.</a:t>
            </a:r>
          </a:p>
          <a:p>
            <a:pPr>
              <a:spcBef>
                <a:spcPts val="1200"/>
              </a:spcBef>
            </a:pPr>
            <a:r>
              <a:rPr lang="sv-SE" sz="2000" dirty="0" smtClean="0"/>
              <a:t>Stadens </a:t>
            </a:r>
            <a:r>
              <a:rPr lang="sv-SE" sz="2000" dirty="0"/>
              <a:t>satsning på innovation </a:t>
            </a:r>
            <a:r>
              <a:rPr lang="sv-SE" sz="2000" dirty="0" smtClean="0"/>
              <a:t>ger </a:t>
            </a:r>
            <a:r>
              <a:rPr lang="sv-SE" sz="2000" dirty="0"/>
              <a:t>oss möjlighet att prova nya färdsätt och metoder. Vi måste använda den möjligheten</a:t>
            </a:r>
            <a:r>
              <a:rPr lang="sv-SE" sz="2000" dirty="0" smtClean="0"/>
              <a:t>!</a:t>
            </a:r>
          </a:p>
          <a:p>
            <a:pPr>
              <a:tabLst>
                <a:tab pos="4219575" algn="l"/>
              </a:tabLst>
            </a:pPr>
            <a:r>
              <a:rPr lang="sv-SE" sz="2000" dirty="0"/>
              <a:t>	</a:t>
            </a:r>
            <a:r>
              <a:rPr lang="sv-SE" sz="2000" dirty="0" smtClean="0"/>
              <a:t>			</a:t>
            </a:r>
          </a:p>
          <a:p>
            <a:pPr>
              <a:tabLst>
                <a:tab pos="4219575" algn="l"/>
              </a:tabLst>
            </a:pPr>
            <a:r>
              <a:rPr lang="sv-SE" sz="2000" dirty="0"/>
              <a:t>	</a:t>
            </a:r>
            <a:r>
              <a:rPr lang="sv-SE" sz="2000" dirty="0" smtClean="0"/>
              <a:t>Jonna Myrebris</a:t>
            </a:r>
            <a:br>
              <a:rPr lang="sv-SE" sz="2000" dirty="0" smtClean="0"/>
            </a:br>
            <a:r>
              <a:rPr lang="sv-SE" sz="1600" dirty="0" smtClean="0"/>
              <a:t>	Biträdande stadsdirektör</a:t>
            </a:r>
            <a:endParaRPr lang="sv-SE" sz="1600" dirty="0"/>
          </a:p>
        </p:txBody>
      </p:sp>
    </p:spTree>
    <p:extLst>
      <p:ext uri="{BB962C8B-B14F-4D97-AF65-F5344CB8AC3E}">
        <p14:creationId xmlns:p14="http://schemas.microsoft.com/office/powerpoint/2010/main" val="1358716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537601"/>
            <a:ext cx="10543822" cy="4202113"/>
          </a:xfrm>
        </p:spPr>
        <p:txBody>
          <a:bodyPr/>
          <a:lstStyle/>
          <a:p>
            <a:r>
              <a:rPr lang="sv-SE" dirty="0"/>
              <a:t>Kommunstyrelsens uppdrag är att </a:t>
            </a:r>
            <a:r>
              <a:rPr lang="sv-SE" dirty="0" smtClean="0"/>
              <a:t>utifrån </a:t>
            </a:r>
            <a:r>
              <a:rPr lang="sv-SE" dirty="0"/>
              <a:t>ett helhetsansvar </a:t>
            </a:r>
            <a:r>
              <a:rPr lang="sv-SE" dirty="0" smtClean="0"/>
              <a:t/>
            </a:r>
            <a:br>
              <a:rPr lang="sv-SE" dirty="0" smtClean="0"/>
            </a:br>
            <a:r>
              <a:rPr lang="sv-SE" dirty="0" smtClean="0"/>
              <a:t>leda </a:t>
            </a:r>
            <a:r>
              <a:rPr lang="sv-SE" dirty="0"/>
              <a:t>och samordna </a:t>
            </a:r>
            <a:r>
              <a:rPr lang="sv-SE" dirty="0" smtClean="0"/>
              <a:t>stadens </a:t>
            </a:r>
            <a:r>
              <a:rPr lang="sv-SE" dirty="0"/>
              <a:t>verksamheter, utveckling och </a:t>
            </a:r>
            <a:r>
              <a:rPr lang="sv-SE" dirty="0" smtClean="0"/>
              <a:t>ekonomi.</a:t>
            </a:r>
          </a:p>
          <a:p>
            <a:endParaRPr lang="sv-SE" dirty="0"/>
          </a:p>
          <a:p>
            <a:r>
              <a:rPr lang="sv-SE" dirty="0"/>
              <a:t>Överförmyndarnämndens uppdrag är att hjälpa invånare i behov av god man eller </a:t>
            </a:r>
            <a:r>
              <a:rPr lang="sv-SE" dirty="0" smtClean="0"/>
              <a:t>förvaltare.</a:t>
            </a:r>
          </a:p>
          <a:p>
            <a:endParaRPr lang="sv-SE" dirty="0"/>
          </a:p>
          <a:p>
            <a:r>
              <a:rPr lang="sv-SE" dirty="0"/>
              <a:t>Stadsledningsförvaltningen bistår kommunstyrelsen och överförmyndarnämnden i att utföra uppdragen. </a:t>
            </a:r>
          </a:p>
        </p:txBody>
      </p:sp>
      <p:sp>
        <p:nvSpPr>
          <p:cNvPr id="3" name="Rubrik 2"/>
          <p:cNvSpPr>
            <a:spLocks noGrp="1"/>
          </p:cNvSpPr>
          <p:nvPr>
            <p:ph type="title"/>
          </p:nvPr>
        </p:nvSpPr>
        <p:spPr>
          <a:xfrm>
            <a:off x="937471" y="212035"/>
            <a:ext cx="10543823" cy="1143000"/>
          </a:xfrm>
        </p:spPr>
        <p:txBody>
          <a:bodyPr/>
          <a:lstStyle/>
          <a:p>
            <a:r>
              <a:rPr lang="sv-SE" dirty="0" smtClean="0"/>
              <a:t>Nämndens uppdrag</a:t>
            </a:r>
            <a:endParaRPr lang="sv-SE" dirty="0"/>
          </a:p>
        </p:txBody>
      </p:sp>
    </p:spTree>
    <p:extLst>
      <p:ext uri="{BB962C8B-B14F-4D97-AF65-F5344CB8AC3E}">
        <p14:creationId xmlns:p14="http://schemas.microsoft.com/office/powerpoint/2010/main" val="2697361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537601"/>
            <a:ext cx="9783538" cy="4202113"/>
          </a:xfrm>
        </p:spPr>
        <p:txBody>
          <a:bodyPr/>
          <a:lstStyle/>
          <a:p>
            <a:endParaRPr lang="sv-SE" dirty="0" smtClean="0"/>
          </a:p>
        </p:txBody>
      </p:sp>
      <p:sp>
        <p:nvSpPr>
          <p:cNvPr id="3" name="Rubrik 2"/>
          <p:cNvSpPr>
            <a:spLocks noGrp="1"/>
          </p:cNvSpPr>
          <p:nvPr>
            <p:ph type="title"/>
          </p:nvPr>
        </p:nvSpPr>
        <p:spPr>
          <a:xfrm>
            <a:off x="937471" y="212035"/>
            <a:ext cx="10543823" cy="1143000"/>
          </a:xfrm>
        </p:spPr>
        <p:txBody>
          <a:bodyPr/>
          <a:lstStyle/>
          <a:p>
            <a:r>
              <a:rPr lang="sv-SE" sz="4000" dirty="0" smtClean="0"/>
              <a:t>Sammanfattning av nuläget</a:t>
            </a:r>
            <a:endParaRPr lang="sv-SE" sz="4000" dirty="0"/>
          </a:p>
        </p:txBody>
      </p:sp>
      <p:sp>
        <p:nvSpPr>
          <p:cNvPr id="4" name="Ellips 3"/>
          <p:cNvSpPr/>
          <p:nvPr/>
        </p:nvSpPr>
        <p:spPr>
          <a:xfrm>
            <a:off x="8121600"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5" name="textruta 4"/>
          <p:cNvSpPr txBox="1"/>
          <p:nvPr/>
        </p:nvSpPr>
        <p:spPr>
          <a:xfrm>
            <a:off x="8323200" y="828090"/>
            <a:ext cx="3744936" cy="1815882"/>
          </a:xfrm>
          <a:prstGeom prst="rect">
            <a:avLst/>
          </a:prstGeom>
          <a:noFill/>
        </p:spPr>
        <p:txBody>
          <a:bodyPr wrap="none" rtlCol="0">
            <a:spAutoFit/>
          </a:bodyPr>
          <a:lstStyle/>
          <a:p>
            <a:r>
              <a:rPr lang="sv-SE" sz="2800" dirty="0">
                <a:solidFill>
                  <a:srgbClr val="93006D"/>
                </a:solidFill>
              </a:rPr>
              <a:t>Helsingborg </a:t>
            </a:r>
            <a:r>
              <a:rPr lang="sv-SE" sz="2800" dirty="0" smtClean="0">
                <a:solidFill>
                  <a:srgbClr val="93006D"/>
                </a:solidFill>
              </a:rPr>
              <a:t>växer</a:t>
            </a:r>
          </a:p>
          <a:p>
            <a:r>
              <a:rPr lang="sv-SE" sz="2800" dirty="0" smtClean="0">
                <a:solidFill>
                  <a:srgbClr val="93006D"/>
                </a:solidFill>
              </a:rPr>
              <a:t>Ekonomin</a:t>
            </a:r>
          </a:p>
          <a:p>
            <a:r>
              <a:rPr lang="sv-SE" sz="2800" dirty="0" smtClean="0">
                <a:solidFill>
                  <a:srgbClr val="93006D"/>
                </a:solidFill>
              </a:rPr>
              <a:t>Ökande förväntningar </a:t>
            </a:r>
            <a:endParaRPr lang="sv-SE" sz="2800" dirty="0">
              <a:solidFill>
                <a:srgbClr val="93006D"/>
              </a:solidFill>
            </a:endParaRPr>
          </a:p>
          <a:p>
            <a:r>
              <a:rPr lang="sv-SE" sz="2800" dirty="0" smtClean="0">
                <a:solidFill>
                  <a:srgbClr val="93006D"/>
                </a:solidFill>
              </a:rPr>
              <a:t>Attraktiv arbetsgivare</a:t>
            </a:r>
            <a:endParaRPr lang="sv-SE" sz="2800" dirty="0">
              <a:solidFill>
                <a:srgbClr val="93006D"/>
              </a:solidFill>
            </a:endParaRPr>
          </a:p>
        </p:txBody>
      </p:sp>
    </p:spTree>
    <p:extLst>
      <p:ext uri="{BB962C8B-B14F-4D97-AF65-F5344CB8AC3E}">
        <p14:creationId xmlns:p14="http://schemas.microsoft.com/office/powerpoint/2010/main" val="181943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216761"/>
            <a:ext cx="7559171" cy="4202113"/>
          </a:xfrm>
        </p:spPr>
        <p:txBody>
          <a:bodyPr/>
          <a:lstStyle/>
          <a:p>
            <a:r>
              <a:rPr lang="sv-SE" dirty="0"/>
              <a:t>Helsingborg fortsätter att </a:t>
            </a:r>
            <a:r>
              <a:rPr lang="sv-SE" dirty="0" smtClean="0"/>
              <a:t>växa</a:t>
            </a:r>
          </a:p>
          <a:p>
            <a:endParaRPr lang="sv-SE" dirty="0" smtClean="0"/>
          </a:p>
          <a:p>
            <a:pPr marL="457200" lvl="1" indent="-457200">
              <a:buFont typeface="Arial" panose="020B0604020202020204" pitchFamily="34" charset="0"/>
              <a:buChar char="•"/>
            </a:pPr>
            <a:r>
              <a:rPr lang="sv-SE" dirty="0" smtClean="0"/>
              <a:t>Ger möjligheter </a:t>
            </a:r>
            <a:r>
              <a:rPr lang="sv-SE" dirty="0"/>
              <a:t>men också </a:t>
            </a:r>
            <a:r>
              <a:rPr lang="sv-SE" dirty="0" smtClean="0"/>
              <a:t>utmaningar. </a:t>
            </a:r>
          </a:p>
          <a:p>
            <a:pPr marL="457200" lvl="1" indent="-457200">
              <a:buFont typeface="Arial" panose="020B0604020202020204" pitchFamily="34" charset="0"/>
              <a:buChar char="•"/>
            </a:pPr>
            <a:r>
              <a:rPr lang="sv-SE" dirty="0" smtClean="0"/>
              <a:t>Behov </a:t>
            </a:r>
            <a:r>
              <a:rPr lang="sv-SE" dirty="0"/>
              <a:t>av </a:t>
            </a:r>
            <a:endParaRPr lang="sv-SE" dirty="0" smtClean="0"/>
          </a:p>
          <a:p>
            <a:pPr marL="990575" lvl="2" indent="-457200">
              <a:buFont typeface="Arial" panose="020B0604020202020204" pitchFamily="34" charset="0"/>
              <a:buChar char="•"/>
            </a:pPr>
            <a:r>
              <a:rPr lang="sv-SE" dirty="0" smtClean="0"/>
              <a:t>fler arbetstillfällen</a:t>
            </a:r>
          </a:p>
          <a:p>
            <a:pPr marL="990575" lvl="2" indent="-457200">
              <a:buFont typeface="Arial" panose="020B0604020202020204" pitchFamily="34" charset="0"/>
              <a:buChar char="•"/>
            </a:pPr>
            <a:r>
              <a:rPr lang="sv-SE" dirty="0" smtClean="0"/>
              <a:t>att utveckla och matcha kompetens</a:t>
            </a:r>
          </a:p>
          <a:p>
            <a:pPr marL="990575" lvl="2" indent="-457200">
              <a:buFont typeface="Arial" panose="020B0604020202020204" pitchFamily="34" charset="0"/>
              <a:buChar char="•"/>
            </a:pPr>
            <a:r>
              <a:rPr lang="sv-SE" dirty="0" smtClean="0"/>
              <a:t>ett gott företagsklimat </a:t>
            </a:r>
          </a:p>
          <a:p>
            <a:pPr marL="990575" lvl="2" indent="-457200">
              <a:buFont typeface="Arial" panose="020B0604020202020204" pitchFamily="34" charset="0"/>
              <a:buChar char="•"/>
            </a:pPr>
            <a:r>
              <a:rPr lang="sv-SE" dirty="0"/>
              <a:t>a</a:t>
            </a:r>
            <a:r>
              <a:rPr lang="sv-SE" dirty="0" smtClean="0"/>
              <a:t>tt vi tar ansvar </a:t>
            </a:r>
            <a:r>
              <a:rPr lang="sv-SE" dirty="0"/>
              <a:t>för helheten, livskvaliteten och vår jordbruksmark när vi prioriteringar för att upplåta mark för näringsliv och bostäder. </a:t>
            </a:r>
          </a:p>
        </p:txBody>
      </p:sp>
      <p:sp>
        <p:nvSpPr>
          <p:cNvPr id="3" name="Rubrik 2"/>
          <p:cNvSpPr>
            <a:spLocks noGrp="1"/>
          </p:cNvSpPr>
          <p:nvPr>
            <p:ph type="title"/>
          </p:nvPr>
        </p:nvSpPr>
        <p:spPr>
          <a:xfrm>
            <a:off x="937471" y="212035"/>
            <a:ext cx="10543823" cy="1143000"/>
          </a:xfrm>
        </p:spPr>
        <p:txBody>
          <a:bodyPr/>
          <a:lstStyle/>
          <a:p>
            <a:r>
              <a:rPr lang="sv-SE" sz="4000" dirty="0" smtClean="0"/>
              <a:t>Sammanfattning av nuläget</a:t>
            </a:r>
            <a:endParaRPr lang="sv-SE" sz="4000" dirty="0"/>
          </a:p>
        </p:txBody>
      </p:sp>
      <p:sp>
        <p:nvSpPr>
          <p:cNvPr id="6" name="Ellips 5"/>
          <p:cNvSpPr/>
          <p:nvPr/>
        </p:nvSpPr>
        <p:spPr>
          <a:xfrm>
            <a:off x="8121491"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7" name="textruta 6"/>
          <p:cNvSpPr txBox="1"/>
          <p:nvPr/>
        </p:nvSpPr>
        <p:spPr>
          <a:xfrm>
            <a:off x="8323200" y="828090"/>
            <a:ext cx="3744936" cy="1815882"/>
          </a:xfrm>
          <a:prstGeom prst="rect">
            <a:avLst/>
          </a:prstGeom>
          <a:noFill/>
        </p:spPr>
        <p:txBody>
          <a:bodyPr wrap="none" rtlCol="0">
            <a:spAutoFit/>
          </a:bodyPr>
          <a:lstStyle/>
          <a:p>
            <a:r>
              <a:rPr lang="sv-SE" sz="2800" b="1" dirty="0">
                <a:solidFill>
                  <a:srgbClr val="93006D"/>
                </a:solidFill>
              </a:rPr>
              <a:t>Helsingborg </a:t>
            </a:r>
            <a:r>
              <a:rPr lang="sv-SE" sz="2800" b="1" dirty="0" smtClean="0">
                <a:solidFill>
                  <a:srgbClr val="93006D"/>
                </a:solidFill>
              </a:rPr>
              <a:t>växer</a:t>
            </a:r>
          </a:p>
          <a:p>
            <a:r>
              <a:rPr lang="sv-SE" sz="2800" dirty="0" smtClean="0">
                <a:solidFill>
                  <a:srgbClr val="CC90C2"/>
                </a:solidFill>
              </a:rPr>
              <a:t>Ekonomin</a:t>
            </a:r>
          </a:p>
          <a:p>
            <a:r>
              <a:rPr lang="sv-SE" sz="2800" dirty="0" smtClean="0">
                <a:solidFill>
                  <a:srgbClr val="CC90C2"/>
                </a:solidFill>
              </a:rPr>
              <a:t>Ökande förväntningar </a:t>
            </a:r>
            <a:endParaRPr lang="sv-SE" sz="2800" dirty="0">
              <a:solidFill>
                <a:srgbClr val="CC90C2"/>
              </a:solidFill>
            </a:endParaRPr>
          </a:p>
          <a:p>
            <a:r>
              <a:rPr lang="sv-SE" sz="2800" dirty="0" smtClean="0">
                <a:solidFill>
                  <a:srgbClr val="CC90C2"/>
                </a:solidFill>
              </a:rPr>
              <a:t>Attraktiv arbetsgivare</a:t>
            </a:r>
            <a:endParaRPr lang="sv-SE" sz="2800" dirty="0">
              <a:solidFill>
                <a:srgbClr val="CC90C2"/>
              </a:solidFill>
            </a:endParaRPr>
          </a:p>
        </p:txBody>
      </p:sp>
    </p:spTree>
    <p:extLst>
      <p:ext uri="{BB962C8B-B14F-4D97-AF65-F5344CB8AC3E}">
        <p14:creationId xmlns:p14="http://schemas.microsoft.com/office/powerpoint/2010/main" val="220010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216761"/>
            <a:ext cx="8463202" cy="4202113"/>
          </a:xfrm>
        </p:spPr>
        <p:txBody>
          <a:bodyPr/>
          <a:lstStyle/>
          <a:p>
            <a:r>
              <a:rPr lang="sv-SE" dirty="0" smtClean="0"/>
              <a:t>Ekonomiska utmaningar</a:t>
            </a:r>
            <a:endParaRPr lang="sv-SE" sz="2800" b="1" dirty="0">
              <a:solidFill>
                <a:srgbClr val="93006D"/>
              </a:solidFill>
              <a:latin typeface="+mn-lt"/>
              <a:cs typeface="+mn-cs"/>
            </a:endParaRPr>
          </a:p>
          <a:p>
            <a:endParaRPr lang="sv-SE" dirty="0" smtClean="0"/>
          </a:p>
          <a:p>
            <a:pPr marL="457200" indent="-457200">
              <a:buFont typeface="Arial" panose="020B0604020202020204" pitchFamily="34" charset="0"/>
              <a:buChar char="•"/>
            </a:pPr>
            <a:r>
              <a:rPr lang="sv-SE" sz="2400" dirty="0" smtClean="0"/>
              <a:t>Tuffare </a:t>
            </a:r>
            <a:r>
              <a:rPr lang="sv-SE" sz="2400" dirty="0"/>
              <a:t>i </a:t>
            </a:r>
            <a:r>
              <a:rPr lang="sv-SE" sz="2400" dirty="0" smtClean="0"/>
              <a:t>hela offentlig sektor.</a:t>
            </a:r>
          </a:p>
          <a:p>
            <a:pPr marL="457200" indent="-457200">
              <a:buFont typeface="Arial" panose="020B0604020202020204" pitchFamily="34" charset="0"/>
              <a:buChar char="•"/>
            </a:pPr>
            <a:r>
              <a:rPr lang="sv-SE" sz="2400" dirty="0" smtClean="0"/>
              <a:t>Ingen ekonomisk uppräkning 2020 </a:t>
            </a:r>
            <a:br>
              <a:rPr lang="sv-SE" sz="2400" dirty="0" smtClean="0"/>
            </a:br>
            <a:r>
              <a:rPr lang="sv-SE" sz="2400" dirty="0" smtClean="0"/>
              <a:t>– men kostnaderna ökar.</a:t>
            </a:r>
          </a:p>
          <a:p>
            <a:pPr marL="457200" indent="-457200">
              <a:buFont typeface="Arial" panose="020B0604020202020204" pitchFamily="34" charset="0"/>
              <a:buChar char="•"/>
            </a:pPr>
            <a:r>
              <a:rPr lang="sv-SE" sz="2400" dirty="0" smtClean="0"/>
              <a:t>Vi behöver effektivisera arbetssätt </a:t>
            </a:r>
            <a:r>
              <a:rPr lang="sv-SE" sz="2400" dirty="0"/>
              <a:t>och arbetsformer </a:t>
            </a:r>
            <a:r>
              <a:rPr lang="sv-SE" sz="2400" dirty="0" smtClean="0"/>
              <a:t/>
            </a:r>
            <a:br>
              <a:rPr lang="sv-SE" sz="2400" dirty="0" smtClean="0"/>
            </a:br>
            <a:r>
              <a:rPr lang="sv-SE" sz="2400" dirty="0" smtClean="0"/>
              <a:t>inom </a:t>
            </a:r>
            <a:r>
              <a:rPr lang="sv-SE" sz="2400" dirty="0"/>
              <a:t>förvaltningen och gentemot staden som </a:t>
            </a:r>
            <a:r>
              <a:rPr lang="sv-SE" sz="2400" dirty="0" smtClean="0"/>
              <a:t>helhet.</a:t>
            </a:r>
            <a:endParaRPr lang="sv-SE" dirty="0" smtClean="0"/>
          </a:p>
        </p:txBody>
      </p:sp>
      <p:sp>
        <p:nvSpPr>
          <p:cNvPr id="3" name="Rubrik 2"/>
          <p:cNvSpPr>
            <a:spLocks noGrp="1"/>
          </p:cNvSpPr>
          <p:nvPr>
            <p:ph type="title"/>
          </p:nvPr>
        </p:nvSpPr>
        <p:spPr>
          <a:xfrm>
            <a:off x="937471" y="212035"/>
            <a:ext cx="10543823" cy="1143000"/>
          </a:xfrm>
        </p:spPr>
        <p:txBody>
          <a:bodyPr/>
          <a:lstStyle/>
          <a:p>
            <a:r>
              <a:rPr lang="sv-SE" sz="4000" dirty="0" smtClean="0"/>
              <a:t>Sammanfattning av nuläget</a:t>
            </a:r>
            <a:endParaRPr lang="sv-SE" sz="4000" dirty="0"/>
          </a:p>
        </p:txBody>
      </p:sp>
      <p:sp>
        <p:nvSpPr>
          <p:cNvPr id="6" name="Ellips 5"/>
          <p:cNvSpPr/>
          <p:nvPr/>
        </p:nvSpPr>
        <p:spPr>
          <a:xfrm>
            <a:off x="8121491"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7" name="textruta 6"/>
          <p:cNvSpPr txBox="1"/>
          <p:nvPr/>
        </p:nvSpPr>
        <p:spPr>
          <a:xfrm>
            <a:off x="8323200" y="828090"/>
            <a:ext cx="3744936" cy="1815882"/>
          </a:xfrm>
          <a:prstGeom prst="rect">
            <a:avLst/>
          </a:prstGeom>
          <a:noFill/>
        </p:spPr>
        <p:txBody>
          <a:bodyPr wrap="none" rtlCol="0">
            <a:spAutoFit/>
          </a:bodyPr>
          <a:lstStyle/>
          <a:p>
            <a:r>
              <a:rPr lang="sv-SE" sz="2800" dirty="0">
                <a:solidFill>
                  <a:srgbClr val="CC90C2"/>
                </a:solidFill>
              </a:rPr>
              <a:t>Helsingborg växer</a:t>
            </a:r>
          </a:p>
          <a:p>
            <a:r>
              <a:rPr lang="sv-SE" sz="2800" b="1" dirty="0">
                <a:solidFill>
                  <a:srgbClr val="93006D"/>
                </a:solidFill>
              </a:rPr>
              <a:t>Ekonomin</a:t>
            </a:r>
          </a:p>
          <a:p>
            <a:r>
              <a:rPr lang="sv-SE" sz="2800" dirty="0" smtClean="0">
                <a:solidFill>
                  <a:srgbClr val="CC90C2"/>
                </a:solidFill>
              </a:rPr>
              <a:t>Ökande förväntningar </a:t>
            </a:r>
            <a:endParaRPr lang="sv-SE" sz="2800" dirty="0">
              <a:solidFill>
                <a:srgbClr val="CC90C2"/>
              </a:solidFill>
            </a:endParaRPr>
          </a:p>
          <a:p>
            <a:r>
              <a:rPr lang="sv-SE" sz="2800" dirty="0" smtClean="0">
                <a:solidFill>
                  <a:srgbClr val="CC90C2"/>
                </a:solidFill>
              </a:rPr>
              <a:t>Attraktiv arbetsgivare</a:t>
            </a:r>
            <a:endParaRPr lang="sv-SE" sz="2800" dirty="0">
              <a:solidFill>
                <a:srgbClr val="CC90C2"/>
              </a:solidFill>
            </a:endParaRPr>
          </a:p>
        </p:txBody>
      </p:sp>
    </p:spTree>
    <p:extLst>
      <p:ext uri="{BB962C8B-B14F-4D97-AF65-F5344CB8AC3E}">
        <p14:creationId xmlns:p14="http://schemas.microsoft.com/office/powerpoint/2010/main" val="337687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216761"/>
            <a:ext cx="7310291" cy="4202113"/>
          </a:xfrm>
        </p:spPr>
        <p:txBody>
          <a:bodyPr/>
          <a:lstStyle/>
          <a:p>
            <a:r>
              <a:rPr lang="sv-SE" dirty="0" smtClean="0"/>
              <a:t>Ökande </a:t>
            </a:r>
            <a:r>
              <a:rPr lang="sv-SE" dirty="0"/>
              <a:t>förväntningar </a:t>
            </a:r>
            <a:endParaRPr lang="sv-SE" dirty="0" smtClean="0"/>
          </a:p>
          <a:p>
            <a:endParaRPr lang="sv-SE" dirty="0" smtClean="0"/>
          </a:p>
          <a:p>
            <a:pPr marL="457200" indent="-457200">
              <a:buFont typeface="Arial" panose="020B0604020202020204" pitchFamily="34" charset="0"/>
              <a:buChar char="•"/>
            </a:pPr>
            <a:r>
              <a:rPr lang="sv-SE" sz="2400" dirty="0" smtClean="0"/>
              <a:t>Förväntningarna </a:t>
            </a:r>
            <a:r>
              <a:rPr lang="sv-SE" sz="2400" dirty="0"/>
              <a:t>på individuellt anpassad service ökar, samtidigt som resurserna minskar. </a:t>
            </a:r>
            <a:endParaRPr lang="sv-SE" sz="2400" dirty="0" smtClean="0"/>
          </a:p>
          <a:p>
            <a:pPr marL="457200" indent="-457200">
              <a:buFont typeface="Arial" panose="020B0604020202020204" pitchFamily="34" charset="0"/>
              <a:buChar char="•"/>
            </a:pPr>
            <a:r>
              <a:rPr lang="sv-SE" sz="2400" dirty="0" smtClean="0"/>
              <a:t>Dessutom allt svårare nå ut på </a:t>
            </a:r>
            <a:r>
              <a:rPr lang="sv-SE" sz="2400" dirty="0"/>
              <a:t>grund av </a:t>
            </a:r>
            <a:r>
              <a:rPr lang="sv-SE" sz="2400" dirty="0" smtClean="0"/>
              <a:t>informationsöverflöd </a:t>
            </a:r>
            <a:r>
              <a:rPr lang="sv-SE" sz="2400" dirty="0"/>
              <a:t>och </a:t>
            </a:r>
            <a:r>
              <a:rPr lang="sv-SE" sz="2400" dirty="0" smtClean="0"/>
              <a:t>många kanaler</a:t>
            </a:r>
            <a:r>
              <a:rPr lang="sv-SE" sz="2400" dirty="0"/>
              <a:t>. </a:t>
            </a:r>
            <a:endParaRPr lang="sv-SE" sz="2400" dirty="0" smtClean="0"/>
          </a:p>
          <a:p>
            <a:pPr marL="457200" indent="-457200">
              <a:buFont typeface="Arial" panose="020B0604020202020204" pitchFamily="34" charset="0"/>
              <a:buChar char="•"/>
            </a:pPr>
            <a:r>
              <a:rPr lang="sv-SE" sz="2400" dirty="0" smtClean="0"/>
              <a:t>De </a:t>
            </a:r>
            <a:r>
              <a:rPr lang="sv-SE" sz="2400" dirty="0"/>
              <a:t>verksamhetsresultat vi </a:t>
            </a:r>
            <a:r>
              <a:rPr lang="sv-SE" sz="2400" dirty="0" smtClean="0"/>
              <a:t>har visar </a:t>
            </a:r>
            <a:r>
              <a:rPr lang="sv-SE" sz="2400" dirty="0"/>
              <a:t>ofta på goda värden eller en positiv </a:t>
            </a:r>
            <a:r>
              <a:rPr lang="sv-SE" sz="2400" dirty="0" smtClean="0"/>
              <a:t>trend.</a:t>
            </a:r>
          </a:p>
          <a:p>
            <a:pPr marL="457200" indent="-457200">
              <a:buFont typeface="Arial" panose="020B0604020202020204" pitchFamily="34" charset="0"/>
              <a:buChar char="•"/>
            </a:pPr>
            <a:r>
              <a:rPr lang="sv-SE" sz="2400" dirty="0" smtClean="0"/>
              <a:t>För </a:t>
            </a:r>
            <a:r>
              <a:rPr lang="sv-SE" sz="2400" dirty="0"/>
              <a:t>att arbeta smartare behöver vi mer </a:t>
            </a:r>
            <a:r>
              <a:rPr lang="sv-SE" sz="2400" dirty="0" smtClean="0"/>
              <a:t>kunskap </a:t>
            </a:r>
            <a:r>
              <a:rPr lang="sv-SE" sz="2400" dirty="0"/>
              <a:t>om våra målgruppers behov och </a:t>
            </a:r>
            <a:r>
              <a:rPr lang="sv-SE" sz="2400" dirty="0" smtClean="0"/>
              <a:t>åsikter</a:t>
            </a:r>
            <a:r>
              <a:rPr lang="sv-SE" sz="2400" dirty="0"/>
              <a:t> </a:t>
            </a:r>
            <a:r>
              <a:rPr lang="sv-SE" sz="2400" dirty="0" smtClean="0"/>
              <a:t/>
            </a:r>
            <a:br>
              <a:rPr lang="sv-SE" sz="2400" dirty="0" smtClean="0"/>
            </a:br>
            <a:r>
              <a:rPr lang="sv-SE" sz="2400" dirty="0" smtClean="0"/>
              <a:t>– internt </a:t>
            </a:r>
            <a:r>
              <a:rPr lang="sv-SE" sz="2400" dirty="0"/>
              <a:t>och externt. </a:t>
            </a:r>
            <a:endParaRPr lang="sv-SE" sz="2400" dirty="0" smtClean="0"/>
          </a:p>
          <a:p>
            <a:pPr marL="457200" indent="-457200">
              <a:buFont typeface="Arial" panose="020B0604020202020204" pitchFamily="34" charset="0"/>
              <a:buChar char="•"/>
            </a:pPr>
            <a:r>
              <a:rPr lang="sv-SE" sz="2400" dirty="0" smtClean="0"/>
              <a:t>Så att de </a:t>
            </a:r>
            <a:r>
              <a:rPr lang="sv-SE" sz="2400" dirty="0"/>
              <a:t>tjänster vi erbjuder är relevanta och värdefulla för målgrupperna.</a:t>
            </a:r>
          </a:p>
          <a:p>
            <a:pPr marL="457200" indent="-457200">
              <a:buFont typeface="Arial" panose="020B0604020202020204" pitchFamily="34" charset="0"/>
              <a:buChar char="•"/>
            </a:pPr>
            <a:endParaRPr lang="sv-SE" sz="2400" dirty="0" smtClean="0"/>
          </a:p>
        </p:txBody>
      </p:sp>
      <p:sp>
        <p:nvSpPr>
          <p:cNvPr id="3" name="Rubrik 2"/>
          <p:cNvSpPr>
            <a:spLocks noGrp="1"/>
          </p:cNvSpPr>
          <p:nvPr>
            <p:ph type="title"/>
          </p:nvPr>
        </p:nvSpPr>
        <p:spPr>
          <a:xfrm>
            <a:off x="937471" y="212035"/>
            <a:ext cx="10543823" cy="1143000"/>
          </a:xfrm>
        </p:spPr>
        <p:txBody>
          <a:bodyPr/>
          <a:lstStyle/>
          <a:p>
            <a:r>
              <a:rPr lang="sv-SE" sz="4000" dirty="0" smtClean="0"/>
              <a:t>Sammanfattning av nuläget</a:t>
            </a:r>
            <a:endParaRPr lang="sv-SE" sz="4000" dirty="0"/>
          </a:p>
        </p:txBody>
      </p:sp>
      <p:sp>
        <p:nvSpPr>
          <p:cNvPr id="4" name="Ellips 3"/>
          <p:cNvSpPr/>
          <p:nvPr/>
        </p:nvSpPr>
        <p:spPr>
          <a:xfrm>
            <a:off x="8121491"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5" name="textruta 4"/>
          <p:cNvSpPr txBox="1"/>
          <p:nvPr/>
        </p:nvSpPr>
        <p:spPr>
          <a:xfrm>
            <a:off x="8322245" y="828090"/>
            <a:ext cx="4020652" cy="1815882"/>
          </a:xfrm>
          <a:prstGeom prst="rect">
            <a:avLst/>
          </a:prstGeom>
          <a:noFill/>
        </p:spPr>
        <p:txBody>
          <a:bodyPr wrap="none" rtlCol="0">
            <a:spAutoFit/>
          </a:bodyPr>
          <a:lstStyle/>
          <a:p>
            <a:r>
              <a:rPr lang="sv-SE" sz="2800" dirty="0">
                <a:solidFill>
                  <a:srgbClr val="CC90C2"/>
                </a:solidFill>
              </a:rPr>
              <a:t>Helsingborg växer</a:t>
            </a:r>
          </a:p>
          <a:p>
            <a:r>
              <a:rPr lang="sv-SE" sz="2800" dirty="0">
                <a:solidFill>
                  <a:srgbClr val="CC90C2"/>
                </a:solidFill>
              </a:rPr>
              <a:t>Ekonomin</a:t>
            </a:r>
          </a:p>
          <a:p>
            <a:r>
              <a:rPr lang="sv-SE" sz="2800" b="1" dirty="0">
                <a:solidFill>
                  <a:srgbClr val="93006D"/>
                </a:solidFill>
              </a:rPr>
              <a:t>Ökande förväntningar </a:t>
            </a:r>
          </a:p>
          <a:p>
            <a:r>
              <a:rPr lang="sv-SE" sz="2800" dirty="0">
                <a:solidFill>
                  <a:srgbClr val="CC90C2"/>
                </a:solidFill>
              </a:rPr>
              <a:t>Attraktiv arbetsgivare</a:t>
            </a:r>
          </a:p>
        </p:txBody>
      </p:sp>
    </p:spTree>
    <p:extLst>
      <p:ext uri="{BB962C8B-B14F-4D97-AF65-F5344CB8AC3E}">
        <p14:creationId xmlns:p14="http://schemas.microsoft.com/office/powerpoint/2010/main" val="213270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216761"/>
            <a:ext cx="7869644" cy="4202113"/>
          </a:xfrm>
        </p:spPr>
        <p:txBody>
          <a:bodyPr/>
          <a:lstStyle/>
          <a:p>
            <a:r>
              <a:rPr lang="sv-SE" dirty="0" smtClean="0"/>
              <a:t>Attraktiv arbetsgivare</a:t>
            </a:r>
          </a:p>
          <a:p>
            <a:endParaRPr lang="sv-SE" dirty="0" smtClean="0"/>
          </a:p>
          <a:p>
            <a:pPr marL="457200" indent="-457200">
              <a:buFont typeface="Arial" panose="020B0604020202020204" pitchFamily="34" charset="0"/>
              <a:buChar char="•"/>
            </a:pPr>
            <a:r>
              <a:rPr lang="sv-SE" sz="2400" dirty="0" smtClean="0"/>
              <a:t>För att behålla </a:t>
            </a:r>
            <a:r>
              <a:rPr lang="sv-SE" sz="2400" dirty="0"/>
              <a:t>kompetenta medarbetare och attrahera </a:t>
            </a:r>
            <a:r>
              <a:rPr lang="sv-SE" sz="2400" dirty="0" smtClean="0"/>
              <a:t>nya.</a:t>
            </a:r>
          </a:p>
          <a:p>
            <a:pPr marL="457200" indent="-457200">
              <a:buFont typeface="Arial" panose="020B0604020202020204" pitchFamily="34" charset="0"/>
              <a:buChar char="•"/>
            </a:pPr>
            <a:r>
              <a:rPr lang="sv-SE" sz="2400" dirty="0" smtClean="0"/>
              <a:t>Fokus </a:t>
            </a:r>
            <a:r>
              <a:rPr lang="sv-SE" sz="2400" dirty="0"/>
              <a:t>på hur vi kan samarbeta mellan avdelningarna och inom staden för att </a:t>
            </a:r>
            <a:r>
              <a:rPr lang="sv-SE" sz="2400" dirty="0" smtClean="0"/>
              <a:t>dela </a:t>
            </a:r>
            <a:r>
              <a:rPr lang="sv-SE" sz="2400" dirty="0"/>
              <a:t>på resurser och kompetens. </a:t>
            </a:r>
          </a:p>
          <a:p>
            <a:pPr marL="457200" indent="-457200">
              <a:buFont typeface="Arial" panose="020B0604020202020204" pitchFamily="34" charset="0"/>
              <a:buChar char="•"/>
            </a:pPr>
            <a:r>
              <a:rPr lang="sv-SE" sz="2400" dirty="0"/>
              <a:t>Förvaltningens HME </a:t>
            </a:r>
            <a:r>
              <a:rPr lang="sv-SE" sz="2400" dirty="0" smtClean="0"/>
              <a:t>sjönk </a:t>
            </a:r>
            <a:r>
              <a:rPr lang="sv-SE" sz="2400" dirty="0"/>
              <a:t>något i den senaste </a:t>
            </a:r>
            <a:r>
              <a:rPr lang="sv-SE" sz="2400" dirty="0" smtClean="0"/>
              <a:t>mätningen</a:t>
            </a:r>
            <a:r>
              <a:rPr lang="sv-SE" sz="2400" dirty="0"/>
              <a:t> </a:t>
            </a:r>
            <a:r>
              <a:rPr lang="sv-SE" sz="2400" dirty="0" smtClean="0"/>
              <a:t>men varierar mellan </a:t>
            </a:r>
            <a:r>
              <a:rPr lang="sv-SE" sz="2400" dirty="0"/>
              <a:t>olika avdelningar och </a:t>
            </a:r>
            <a:r>
              <a:rPr lang="sv-SE" sz="2400" dirty="0" smtClean="0"/>
              <a:t>enheter. Olika åtgärder är igång där resultatet </a:t>
            </a:r>
            <a:r>
              <a:rPr lang="sv-SE" sz="2400" dirty="0"/>
              <a:t>är lägre.  </a:t>
            </a:r>
            <a:endParaRPr lang="sv-SE" sz="2400" dirty="0" smtClean="0"/>
          </a:p>
          <a:p>
            <a:pPr marL="457200" indent="-457200">
              <a:buFont typeface="Arial" panose="020B0604020202020204" pitchFamily="34" charset="0"/>
              <a:buChar char="•"/>
            </a:pPr>
            <a:endParaRPr lang="sv-SE" sz="2400" dirty="0" smtClean="0"/>
          </a:p>
          <a:p>
            <a:endParaRPr lang="sv-SE" sz="2400" dirty="0" smtClean="0"/>
          </a:p>
        </p:txBody>
      </p:sp>
      <p:sp>
        <p:nvSpPr>
          <p:cNvPr id="3" name="Rubrik 2"/>
          <p:cNvSpPr>
            <a:spLocks noGrp="1"/>
          </p:cNvSpPr>
          <p:nvPr>
            <p:ph type="title"/>
          </p:nvPr>
        </p:nvSpPr>
        <p:spPr>
          <a:xfrm>
            <a:off x="937471" y="212035"/>
            <a:ext cx="10543823" cy="1143000"/>
          </a:xfrm>
        </p:spPr>
        <p:txBody>
          <a:bodyPr/>
          <a:lstStyle/>
          <a:p>
            <a:r>
              <a:rPr lang="sv-SE" sz="4000" dirty="0" smtClean="0"/>
              <a:t>Sammanfattning av nuläget</a:t>
            </a:r>
            <a:endParaRPr lang="sv-SE" sz="4000" dirty="0"/>
          </a:p>
        </p:txBody>
      </p:sp>
      <p:sp>
        <p:nvSpPr>
          <p:cNvPr id="4" name="Ellips 3"/>
          <p:cNvSpPr/>
          <p:nvPr/>
        </p:nvSpPr>
        <p:spPr>
          <a:xfrm>
            <a:off x="8121491"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5" name="textruta 4"/>
          <p:cNvSpPr txBox="1"/>
          <p:nvPr/>
        </p:nvSpPr>
        <p:spPr>
          <a:xfrm>
            <a:off x="8322245" y="828090"/>
            <a:ext cx="4020652" cy="1815882"/>
          </a:xfrm>
          <a:prstGeom prst="rect">
            <a:avLst/>
          </a:prstGeom>
          <a:noFill/>
        </p:spPr>
        <p:txBody>
          <a:bodyPr wrap="none" rtlCol="0">
            <a:spAutoFit/>
          </a:bodyPr>
          <a:lstStyle/>
          <a:p>
            <a:r>
              <a:rPr lang="sv-SE" sz="2800" dirty="0">
                <a:solidFill>
                  <a:srgbClr val="CC90C2"/>
                </a:solidFill>
              </a:rPr>
              <a:t>Helsingborg växer</a:t>
            </a:r>
          </a:p>
          <a:p>
            <a:r>
              <a:rPr lang="sv-SE" sz="2800" dirty="0">
                <a:solidFill>
                  <a:srgbClr val="CC90C2"/>
                </a:solidFill>
              </a:rPr>
              <a:t>Ekonomin</a:t>
            </a:r>
          </a:p>
          <a:p>
            <a:r>
              <a:rPr lang="sv-SE" sz="2800" dirty="0">
                <a:solidFill>
                  <a:srgbClr val="CC90C2"/>
                </a:solidFill>
              </a:rPr>
              <a:t>Ökande förväntningar </a:t>
            </a:r>
          </a:p>
          <a:p>
            <a:r>
              <a:rPr lang="sv-SE" sz="2800" b="1" dirty="0">
                <a:solidFill>
                  <a:srgbClr val="93006D"/>
                </a:solidFill>
              </a:rPr>
              <a:t>Attraktiv arbetsgivare</a:t>
            </a:r>
          </a:p>
        </p:txBody>
      </p:sp>
    </p:spTree>
    <p:extLst>
      <p:ext uri="{BB962C8B-B14F-4D97-AF65-F5344CB8AC3E}">
        <p14:creationId xmlns:p14="http://schemas.microsoft.com/office/powerpoint/2010/main" val="83598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24219" y="1336940"/>
            <a:ext cx="9783538" cy="3619367"/>
          </a:xfrm>
        </p:spPr>
        <p:txBody>
          <a:bodyPr/>
          <a:lstStyle/>
          <a:p>
            <a:pPr marL="342900" indent="-342900">
              <a:buFont typeface="Arial" panose="020B0604020202020204" pitchFamily="34" charset="0"/>
              <a:buChar char="•"/>
            </a:pPr>
            <a:r>
              <a:rPr lang="sv-SE" sz="2400" dirty="0" smtClean="0">
                <a:solidFill>
                  <a:schemeClr val="bg1"/>
                </a:solidFill>
              </a:rPr>
              <a:t>Helsingborg </a:t>
            </a:r>
            <a:r>
              <a:rPr lang="sv-SE" sz="2400" dirty="0">
                <a:solidFill>
                  <a:schemeClr val="bg1"/>
                </a:solidFill>
              </a:rPr>
              <a:t>ska vara en av Europas </a:t>
            </a:r>
            <a:r>
              <a:rPr lang="sv-SE" sz="2400" dirty="0" smtClean="0">
                <a:solidFill>
                  <a:schemeClr val="bg1"/>
                </a:solidFill>
              </a:rPr>
              <a:t/>
            </a:r>
            <a:br>
              <a:rPr lang="sv-SE" sz="2400" dirty="0" smtClean="0">
                <a:solidFill>
                  <a:schemeClr val="bg1"/>
                </a:solidFill>
              </a:rPr>
            </a:br>
            <a:r>
              <a:rPr lang="sv-SE" sz="2400" dirty="0" smtClean="0">
                <a:solidFill>
                  <a:schemeClr val="bg1"/>
                </a:solidFill>
              </a:rPr>
              <a:t>mest </a:t>
            </a:r>
            <a:r>
              <a:rPr lang="sv-SE" sz="2400" dirty="0">
                <a:solidFill>
                  <a:schemeClr val="bg1"/>
                </a:solidFill>
              </a:rPr>
              <a:t>innovativa städer </a:t>
            </a:r>
            <a:br>
              <a:rPr lang="sv-SE" sz="2400" dirty="0">
                <a:solidFill>
                  <a:schemeClr val="bg1"/>
                </a:solidFill>
              </a:rPr>
            </a:br>
            <a:endParaRPr lang="sv-SE" sz="2400" dirty="0" smtClean="0">
              <a:solidFill>
                <a:schemeClr val="bg1"/>
              </a:solidFill>
            </a:endParaRPr>
          </a:p>
          <a:p>
            <a:pPr marL="342900" indent="-342900">
              <a:buFont typeface="Arial" panose="020B0604020202020204" pitchFamily="34" charset="0"/>
              <a:buChar char="•"/>
            </a:pPr>
            <a:r>
              <a:rPr lang="sv-SE" sz="2400" dirty="0" smtClean="0">
                <a:solidFill>
                  <a:schemeClr val="bg1"/>
                </a:solidFill>
              </a:rPr>
              <a:t>Helsingborg </a:t>
            </a:r>
            <a:r>
              <a:rPr lang="sv-SE" sz="2400" dirty="0">
                <a:solidFill>
                  <a:schemeClr val="bg1"/>
                </a:solidFill>
              </a:rPr>
              <a:t>ska upplevas som en </a:t>
            </a:r>
            <a:r>
              <a:rPr lang="sv-SE" sz="2400" dirty="0" smtClean="0">
                <a:solidFill>
                  <a:schemeClr val="bg1"/>
                </a:solidFill>
              </a:rPr>
              <a:t/>
            </a:r>
            <a:br>
              <a:rPr lang="sv-SE" sz="2400" dirty="0" smtClean="0">
                <a:solidFill>
                  <a:schemeClr val="bg1"/>
                </a:solidFill>
              </a:rPr>
            </a:br>
            <a:r>
              <a:rPr lang="sv-SE" sz="2400" dirty="0" smtClean="0">
                <a:solidFill>
                  <a:schemeClr val="bg1"/>
                </a:solidFill>
              </a:rPr>
              <a:t>trygg </a:t>
            </a:r>
            <a:r>
              <a:rPr lang="sv-SE" sz="2400" dirty="0">
                <a:solidFill>
                  <a:schemeClr val="bg1"/>
                </a:solidFill>
              </a:rPr>
              <a:t>plats </a:t>
            </a:r>
            <a:r>
              <a:rPr lang="sv-SE" sz="2400" dirty="0" smtClean="0">
                <a:solidFill>
                  <a:schemeClr val="bg1"/>
                </a:solidFill>
              </a:rPr>
              <a:t/>
            </a:r>
            <a:br>
              <a:rPr lang="sv-SE" sz="2400" dirty="0" smtClean="0">
                <a:solidFill>
                  <a:schemeClr val="bg1"/>
                </a:solidFill>
              </a:rPr>
            </a:br>
            <a:endParaRPr lang="sv-SE" sz="2400" dirty="0" smtClean="0">
              <a:solidFill>
                <a:schemeClr val="bg1"/>
              </a:solidFill>
            </a:endParaRPr>
          </a:p>
          <a:p>
            <a:pPr marL="342900" indent="-342900">
              <a:buFont typeface="Arial" panose="020B0604020202020204" pitchFamily="34" charset="0"/>
              <a:buChar char="•"/>
            </a:pPr>
            <a:r>
              <a:rPr lang="sv-SE" sz="2400" dirty="0" smtClean="0">
                <a:solidFill>
                  <a:schemeClr val="bg1"/>
                </a:solidFill>
              </a:rPr>
              <a:t>Arbetet </a:t>
            </a:r>
            <a:r>
              <a:rPr lang="sv-SE" sz="2400" dirty="0">
                <a:solidFill>
                  <a:schemeClr val="bg1"/>
                </a:solidFill>
              </a:rPr>
              <a:t>med livskvalitet ska genomsyra </a:t>
            </a:r>
            <a:r>
              <a:rPr lang="sv-SE" sz="2400" dirty="0" smtClean="0">
                <a:solidFill>
                  <a:schemeClr val="bg1"/>
                </a:solidFill>
              </a:rPr>
              <a:t/>
            </a:r>
            <a:br>
              <a:rPr lang="sv-SE" sz="2400" dirty="0" smtClean="0">
                <a:solidFill>
                  <a:schemeClr val="bg1"/>
                </a:solidFill>
              </a:rPr>
            </a:br>
            <a:r>
              <a:rPr lang="sv-SE" sz="2400" dirty="0" smtClean="0">
                <a:solidFill>
                  <a:schemeClr val="bg1"/>
                </a:solidFill>
              </a:rPr>
              <a:t>alla </a:t>
            </a:r>
            <a:r>
              <a:rPr lang="sv-SE" sz="2400" dirty="0">
                <a:solidFill>
                  <a:schemeClr val="bg1"/>
                </a:solidFill>
              </a:rPr>
              <a:t>delar av verksamheten </a:t>
            </a:r>
            <a:endParaRPr lang="sv-SE" sz="2400" dirty="0" smtClean="0">
              <a:solidFill>
                <a:schemeClr val="bg1"/>
              </a:solidFill>
            </a:endParaRPr>
          </a:p>
          <a:p>
            <a:pPr marL="342900" indent="-342900">
              <a:buFont typeface="Arial" panose="020B0604020202020204" pitchFamily="34" charset="0"/>
              <a:buChar char="•"/>
            </a:pPr>
            <a:endParaRPr lang="sv-SE" sz="2400" dirty="0">
              <a:solidFill>
                <a:schemeClr val="bg1"/>
              </a:solidFill>
            </a:endParaRPr>
          </a:p>
          <a:p>
            <a:pPr marL="342900" indent="-342900">
              <a:buFont typeface="Arial" panose="020B0604020202020204" pitchFamily="34" charset="0"/>
              <a:buChar char="•"/>
            </a:pPr>
            <a:r>
              <a:rPr lang="sv-SE" sz="2400" dirty="0" smtClean="0">
                <a:solidFill>
                  <a:schemeClr val="bg1"/>
                </a:solidFill>
              </a:rPr>
              <a:t>Nya </a:t>
            </a:r>
            <a:r>
              <a:rPr lang="sv-SE" sz="2400" dirty="0">
                <a:solidFill>
                  <a:schemeClr val="bg1"/>
                </a:solidFill>
              </a:rPr>
              <a:t>Helsingborgare ska snabbt bli </a:t>
            </a:r>
            <a:r>
              <a:rPr lang="sv-SE" sz="2400" dirty="0" smtClean="0">
                <a:solidFill>
                  <a:schemeClr val="bg1"/>
                </a:solidFill>
              </a:rPr>
              <a:t/>
            </a:r>
            <a:br>
              <a:rPr lang="sv-SE" sz="2400" dirty="0" smtClean="0">
                <a:solidFill>
                  <a:schemeClr val="bg1"/>
                </a:solidFill>
              </a:rPr>
            </a:br>
            <a:r>
              <a:rPr lang="sv-SE" sz="2400" dirty="0" smtClean="0">
                <a:solidFill>
                  <a:schemeClr val="bg1"/>
                </a:solidFill>
              </a:rPr>
              <a:t>en </a:t>
            </a:r>
            <a:r>
              <a:rPr lang="sv-SE" sz="2400" dirty="0">
                <a:solidFill>
                  <a:schemeClr val="bg1"/>
                </a:solidFill>
              </a:rPr>
              <a:t>del av samhället </a:t>
            </a:r>
            <a:r>
              <a:rPr lang="sv-SE" sz="2400" dirty="0" smtClean="0">
                <a:solidFill>
                  <a:schemeClr val="bg1"/>
                </a:solidFill>
              </a:rPr>
              <a:t/>
            </a:r>
            <a:br>
              <a:rPr lang="sv-SE" sz="2400" dirty="0" smtClean="0">
                <a:solidFill>
                  <a:schemeClr val="bg1"/>
                </a:solidFill>
              </a:rPr>
            </a:br>
            <a:endParaRPr lang="sv-SE" sz="2800" dirty="0" smtClean="0">
              <a:solidFill>
                <a:schemeClr val="bg1"/>
              </a:solidFill>
            </a:endParaRPr>
          </a:p>
        </p:txBody>
      </p:sp>
      <p:sp>
        <p:nvSpPr>
          <p:cNvPr id="3" name="Rubrik 2"/>
          <p:cNvSpPr>
            <a:spLocks noGrp="1"/>
          </p:cNvSpPr>
          <p:nvPr>
            <p:ph type="title"/>
          </p:nvPr>
        </p:nvSpPr>
        <p:spPr>
          <a:xfrm>
            <a:off x="924219" y="1"/>
            <a:ext cx="10543823" cy="1219200"/>
          </a:xfrm>
        </p:spPr>
        <p:txBody>
          <a:bodyPr/>
          <a:lstStyle/>
          <a:p>
            <a:r>
              <a:rPr lang="sv-SE" dirty="0"/>
              <a:t>Stadens </a:t>
            </a:r>
            <a:r>
              <a:rPr lang="sv-SE" dirty="0" smtClean="0"/>
              <a:t>inriktningar</a:t>
            </a:r>
            <a:endParaRPr lang="sv-SE" dirty="0"/>
          </a:p>
        </p:txBody>
      </p:sp>
      <p:sp>
        <p:nvSpPr>
          <p:cNvPr id="4" name="Ellips 3"/>
          <p:cNvSpPr/>
          <p:nvPr/>
        </p:nvSpPr>
        <p:spPr>
          <a:xfrm>
            <a:off x="8121491"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5" name="textruta 4"/>
          <p:cNvSpPr txBox="1"/>
          <p:nvPr/>
        </p:nvSpPr>
        <p:spPr>
          <a:xfrm>
            <a:off x="8782053" y="263507"/>
            <a:ext cx="3047629" cy="3447098"/>
          </a:xfrm>
          <a:prstGeom prst="rect">
            <a:avLst/>
          </a:prstGeom>
          <a:noFill/>
        </p:spPr>
        <p:txBody>
          <a:bodyPr wrap="none" rtlCol="0">
            <a:spAutoFit/>
          </a:bodyPr>
          <a:lstStyle/>
          <a:p>
            <a:r>
              <a:rPr lang="sv-SE" sz="2800" dirty="0" smtClean="0">
                <a:solidFill>
                  <a:srgbClr val="93006D"/>
                </a:solidFill>
              </a:rPr>
              <a:t>Är tvärsektoriella</a:t>
            </a:r>
            <a:r>
              <a:rPr lang="sv-SE" sz="2800" dirty="0">
                <a:solidFill>
                  <a:srgbClr val="93006D"/>
                </a:solidFill>
              </a:rPr>
              <a:t/>
            </a:r>
            <a:br>
              <a:rPr lang="sv-SE" sz="2800" dirty="0">
                <a:solidFill>
                  <a:srgbClr val="93006D"/>
                </a:solidFill>
              </a:rPr>
            </a:br>
            <a:r>
              <a:rPr lang="sv-SE" sz="2000" dirty="0">
                <a:solidFill>
                  <a:srgbClr val="93006D"/>
                </a:solidFill>
              </a:rPr>
              <a:t>det vill säga</a:t>
            </a:r>
            <a:r>
              <a:rPr lang="sv-SE" sz="2800" dirty="0" smtClean="0">
                <a:solidFill>
                  <a:srgbClr val="93006D"/>
                </a:solidFill>
              </a:rPr>
              <a:t/>
            </a:r>
            <a:br>
              <a:rPr lang="sv-SE" sz="2800" dirty="0" smtClean="0">
                <a:solidFill>
                  <a:srgbClr val="93006D"/>
                </a:solidFill>
              </a:rPr>
            </a:br>
            <a:r>
              <a:rPr lang="sv-SE" sz="2000" dirty="0" smtClean="0">
                <a:solidFill>
                  <a:srgbClr val="93006D"/>
                </a:solidFill>
              </a:rPr>
              <a:t>berör </a:t>
            </a:r>
            <a:r>
              <a:rPr lang="sv-SE" sz="2000" dirty="0">
                <a:solidFill>
                  <a:srgbClr val="93006D"/>
                </a:solidFill>
              </a:rPr>
              <a:t>alla förvaltningar </a:t>
            </a:r>
            <a:r>
              <a:rPr lang="sv-SE" sz="2000" dirty="0" smtClean="0">
                <a:solidFill>
                  <a:srgbClr val="93006D"/>
                </a:solidFill>
              </a:rPr>
              <a:t/>
            </a:r>
            <a:br>
              <a:rPr lang="sv-SE" sz="2000" dirty="0" smtClean="0">
                <a:solidFill>
                  <a:srgbClr val="93006D"/>
                </a:solidFill>
              </a:rPr>
            </a:br>
            <a:r>
              <a:rPr lang="sv-SE" sz="2000" dirty="0" smtClean="0">
                <a:solidFill>
                  <a:srgbClr val="93006D"/>
                </a:solidFill>
              </a:rPr>
              <a:t>och bolag</a:t>
            </a:r>
            <a:endParaRPr lang="sv-SE" sz="2000" dirty="0">
              <a:solidFill>
                <a:srgbClr val="93006D"/>
              </a:solidFill>
            </a:endParaRPr>
          </a:p>
          <a:p>
            <a:pPr marL="285750" indent="-285750">
              <a:buFont typeface="Arial" panose="020B0604020202020204" pitchFamily="34" charset="0"/>
              <a:buChar char="•"/>
            </a:pPr>
            <a:endParaRPr lang="sv-SE" sz="1000" dirty="0">
              <a:solidFill>
                <a:srgbClr val="93006D"/>
              </a:solidFill>
            </a:endParaRPr>
          </a:p>
          <a:p>
            <a:r>
              <a:rPr lang="sv-SE" sz="2800" dirty="0" smtClean="0">
                <a:solidFill>
                  <a:srgbClr val="93006D"/>
                </a:solidFill>
              </a:rPr>
              <a:t>Mellanrumsledare</a:t>
            </a:r>
            <a:br>
              <a:rPr lang="sv-SE" sz="2800" dirty="0" smtClean="0">
                <a:solidFill>
                  <a:srgbClr val="93006D"/>
                </a:solidFill>
              </a:rPr>
            </a:br>
            <a:r>
              <a:rPr lang="sv-SE" sz="2000" dirty="0" smtClean="0">
                <a:solidFill>
                  <a:srgbClr val="93006D"/>
                </a:solidFill>
              </a:rPr>
              <a:t>driver</a:t>
            </a:r>
            <a:r>
              <a:rPr lang="sv-SE" sz="2000" dirty="0">
                <a:solidFill>
                  <a:srgbClr val="93006D"/>
                </a:solidFill>
              </a:rPr>
              <a:t>, står för kunskap, </a:t>
            </a:r>
            <a:r>
              <a:rPr lang="sv-SE" sz="2000" dirty="0" smtClean="0">
                <a:solidFill>
                  <a:srgbClr val="93006D"/>
                </a:solidFill>
              </a:rPr>
              <a:t/>
            </a:r>
            <a:br>
              <a:rPr lang="sv-SE" sz="2000" dirty="0" smtClean="0">
                <a:solidFill>
                  <a:srgbClr val="93006D"/>
                </a:solidFill>
              </a:rPr>
            </a:br>
            <a:r>
              <a:rPr lang="sv-SE" sz="2000" dirty="0" smtClean="0">
                <a:solidFill>
                  <a:srgbClr val="93006D"/>
                </a:solidFill>
              </a:rPr>
              <a:t>stödjer</a:t>
            </a:r>
            <a:r>
              <a:rPr lang="sv-SE" sz="2000" dirty="0">
                <a:solidFill>
                  <a:srgbClr val="93006D"/>
                </a:solidFill>
              </a:rPr>
              <a:t>, inspirerar </a:t>
            </a:r>
            <a:r>
              <a:rPr lang="sv-SE" sz="2000" dirty="0" smtClean="0">
                <a:solidFill>
                  <a:srgbClr val="93006D"/>
                </a:solidFill>
              </a:rPr>
              <a:t/>
            </a:r>
            <a:br>
              <a:rPr lang="sv-SE" sz="2000" dirty="0" smtClean="0">
                <a:solidFill>
                  <a:srgbClr val="93006D"/>
                </a:solidFill>
              </a:rPr>
            </a:br>
            <a:r>
              <a:rPr lang="sv-SE" sz="2000" dirty="0" smtClean="0">
                <a:solidFill>
                  <a:srgbClr val="93006D"/>
                </a:solidFill>
              </a:rPr>
              <a:t>och </a:t>
            </a:r>
            <a:r>
              <a:rPr lang="sv-SE" sz="2000" dirty="0">
                <a:solidFill>
                  <a:srgbClr val="93006D"/>
                </a:solidFill>
              </a:rPr>
              <a:t>följer upp.</a:t>
            </a:r>
          </a:p>
          <a:p>
            <a:endParaRPr lang="sv-SE" sz="2800" dirty="0"/>
          </a:p>
        </p:txBody>
      </p:sp>
    </p:spTree>
    <p:extLst>
      <p:ext uri="{BB962C8B-B14F-4D97-AF65-F5344CB8AC3E}">
        <p14:creationId xmlns:p14="http://schemas.microsoft.com/office/powerpoint/2010/main" val="118674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261827"/>
            <a:ext cx="7541510" cy="4202113"/>
          </a:xfrm>
        </p:spPr>
        <p:txBody>
          <a:bodyPr/>
          <a:lstStyle/>
          <a:p>
            <a:pPr>
              <a:spcBef>
                <a:spcPts val="1200"/>
              </a:spcBef>
            </a:pPr>
            <a:r>
              <a:rPr lang="sv-SE" sz="2400" dirty="0" smtClean="0"/>
              <a:t>Kommunstyrelsen: Helsingborg </a:t>
            </a:r>
            <a:r>
              <a:rPr lang="sv-SE" sz="2400" dirty="0"/>
              <a:t>ska ha det bästa klimatet för företagsamma människor. </a:t>
            </a:r>
            <a:endParaRPr lang="sv-SE" sz="2400" dirty="0" smtClean="0"/>
          </a:p>
          <a:p>
            <a:pPr>
              <a:spcBef>
                <a:spcPts val="1200"/>
              </a:spcBef>
            </a:pPr>
            <a:r>
              <a:rPr lang="sv-SE" sz="2400" dirty="0" smtClean="0"/>
              <a:t>Helsingborg </a:t>
            </a:r>
            <a:r>
              <a:rPr lang="sv-SE" sz="2400" dirty="0"/>
              <a:t>ska attrahera spännande företag, talanger med eftertraktad kompetens och vara en smart stad i utveckling som tar tillvara innovation och nya idéer. </a:t>
            </a:r>
            <a:endParaRPr lang="sv-SE" sz="2400" dirty="0" smtClean="0"/>
          </a:p>
          <a:p>
            <a:pPr>
              <a:spcBef>
                <a:spcPts val="1200"/>
              </a:spcBef>
            </a:pPr>
            <a:r>
              <a:rPr lang="sv-SE" sz="2400" dirty="0" smtClean="0"/>
              <a:t>Det </a:t>
            </a:r>
            <a:r>
              <a:rPr lang="sv-SE" sz="2400" dirty="0"/>
              <a:t>ska vara enkelt för invånare, företag och organisationer att kontakta och samarbeta med staden</a:t>
            </a:r>
            <a:r>
              <a:rPr lang="sv-SE" sz="2400" dirty="0" smtClean="0"/>
              <a:t>.</a:t>
            </a:r>
          </a:p>
          <a:p>
            <a:pPr>
              <a:spcBef>
                <a:spcPts val="1200"/>
              </a:spcBef>
            </a:pPr>
            <a:endParaRPr lang="sv-SE" sz="1050" dirty="0"/>
          </a:p>
          <a:p>
            <a:pPr>
              <a:spcBef>
                <a:spcPts val="1200"/>
              </a:spcBef>
            </a:pPr>
            <a:r>
              <a:rPr lang="sv-SE" sz="2400" dirty="0"/>
              <a:t>Överförmyndarnämnden</a:t>
            </a:r>
            <a:r>
              <a:rPr lang="sv-SE" sz="2400" dirty="0" smtClean="0"/>
              <a:t>: Digitalisera </a:t>
            </a:r>
            <a:r>
              <a:rPr lang="sv-SE" sz="2400" dirty="0"/>
              <a:t>gode mäns och förvaltares ekonomiska redovisningar för att skapa en mer effektiv och rättssäker hantering. </a:t>
            </a:r>
            <a:endParaRPr lang="sv-SE" sz="2400" dirty="0" smtClean="0"/>
          </a:p>
          <a:p>
            <a:pPr>
              <a:spcBef>
                <a:spcPts val="1200"/>
              </a:spcBef>
            </a:pPr>
            <a:endParaRPr lang="sv-SE" sz="2400" dirty="0"/>
          </a:p>
        </p:txBody>
      </p:sp>
      <p:sp>
        <p:nvSpPr>
          <p:cNvPr id="3" name="Rubrik 2"/>
          <p:cNvSpPr>
            <a:spLocks noGrp="1"/>
          </p:cNvSpPr>
          <p:nvPr>
            <p:ph type="title"/>
          </p:nvPr>
        </p:nvSpPr>
        <p:spPr>
          <a:xfrm>
            <a:off x="937471" y="212035"/>
            <a:ext cx="10543823" cy="1143000"/>
          </a:xfrm>
        </p:spPr>
        <p:txBody>
          <a:bodyPr/>
          <a:lstStyle/>
          <a:p>
            <a:r>
              <a:rPr lang="sv-SE" dirty="0" smtClean="0"/>
              <a:t>Nämndens inriktning</a:t>
            </a:r>
            <a:endParaRPr lang="sv-SE" dirty="0"/>
          </a:p>
        </p:txBody>
      </p:sp>
      <p:sp>
        <p:nvSpPr>
          <p:cNvPr id="4" name="Ellips 3"/>
          <p:cNvSpPr/>
          <p:nvPr/>
        </p:nvSpPr>
        <p:spPr>
          <a:xfrm>
            <a:off x="8121491"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5" name="textruta 4"/>
          <p:cNvSpPr txBox="1"/>
          <p:nvPr/>
        </p:nvSpPr>
        <p:spPr>
          <a:xfrm>
            <a:off x="8640221" y="783535"/>
            <a:ext cx="3589444" cy="1569660"/>
          </a:xfrm>
          <a:prstGeom prst="rect">
            <a:avLst/>
          </a:prstGeom>
          <a:noFill/>
        </p:spPr>
        <p:txBody>
          <a:bodyPr wrap="none" rtlCol="0">
            <a:spAutoFit/>
          </a:bodyPr>
          <a:lstStyle/>
          <a:p>
            <a:r>
              <a:rPr lang="sv-SE" sz="2400" dirty="0" smtClean="0">
                <a:solidFill>
                  <a:srgbClr val="93006D"/>
                </a:solidFill>
              </a:rPr>
              <a:t>Beskriver </a:t>
            </a:r>
            <a:r>
              <a:rPr lang="sv-SE" sz="2400" dirty="0">
                <a:solidFill>
                  <a:srgbClr val="93006D"/>
                </a:solidFill>
              </a:rPr>
              <a:t>i vilken </a:t>
            </a:r>
            <a:r>
              <a:rPr lang="sv-SE" sz="2400" dirty="0" smtClean="0">
                <a:solidFill>
                  <a:srgbClr val="93006D"/>
                </a:solidFill>
              </a:rPr>
              <a:t/>
            </a:r>
            <a:br>
              <a:rPr lang="sv-SE" sz="2400" dirty="0" smtClean="0">
                <a:solidFill>
                  <a:srgbClr val="93006D"/>
                </a:solidFill>
              </a:rPr>
            </a:br>
            <a:r>
              <a:rPr lang="sv-SE" sz="2400" dirty="0" smtClean="0">
                <a:solidFill>
                  <a:srgbClr val="93006D"/>
                </a:solidFill>
              </a:rPr>
              <a:t>riktning </a:t>
            </a:r>
            <a:r>
              <a:rPr lang="sv-SE" sz="2400" dirty="0">
                <a:solidFill>
                  <a:srgbClr val="93006D"/>
                </a:solidFill>
              </a:rPr>
              <a:t>politiken vill </a:t>
            </a:r>
            <a:r>
              <a:rPr lang="sv-SE" sz="2400" dirty="0" smtClean="0">
                <a:solidFill>
                  <a:srgbClr val="93006D"/>
                </a:solidFill>
              </a:rPr>
              <a:t/>
            </a:r>
            <a:br>
              <a:rPr lang="sv-SE" sz="2400" dirty="0" smtClean="0">
                <a:solidFill>
                  <a:srgbClr val="93006D"/>
                </a:solidFill>
              </a:rPr>
            </a:br>
            <a:r>
              <a:rPr lang="sv-SE" sz="2400" dirty="0" smtClean="0">
                <a:solidFill>
                  <a:srgbClr val="93006D"/>
                </a:solidFill>
              </a:rPr>
              <a:t>utveckla </a:t>
            </a:r>
            <a:r>
              <a:rPr lang="sv-SE" sz="2400" dirty="0">
                <a:solidFill>
                  <a:srgbClr val="93006D"/>
                </a:solidFill>
              </a:rPr>
              <a:t>vår verksamhet </a:t>
            </a:r>
            <a:r>
              <a:rPr lang="sv-SE" sz="2400" dirty="0" smtClean="0">
                <a:solidFill>
                  <a:srgbClr val="93006D"/>
                </a:solidFill>
              </a:rPr>
              <a:t/>
            </a:r>
            <a:br>
              <a:rPr lang="sv-SE" sz="2400" dirty="0" smtClean="0">
                <a:solidFill>
                  <a:srgbClr val="93006D"/>
                </a:solidFill>
              </a:rPr>
            </a:br>
            <a:r>
              <a:rPr lang="sv-SE" sz="2400" dirty="0" smtClean="0">
                <a:solidFill>
                  <a:srgbClr val="93006D"/>
                </a:solidFill>
              </a:rPr>
              <a:t>under mandatperioden</a:t>
            </a:r>
            <a:endParaRPr lang="sv-SE" sz="2400" dirty="0"/>
          </a:p>
        </p:txBody>
      </p:sp>
    </p:spTree>
    <p:extLst>
      <p:ext uri="{BB962C8B-B14F-4D97-AF65-F5344CB8AC3E}">
        <p14:creationId xmlns:p14="http://schemas.microsoft.com/office/powerpoint/2010/main" val="70615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2" y="1537601"/>
            <a:ext cx="7750670" cy="4202113"/>
          </a:xfrm>
        </p:spPr>
        <p:txBody>
          <a:bodyPr/>
          <a:lstStyle/>
          <a:p>
            <a:pPr marL="457200" indent="-457200">
              <a:spcBef>
                <a:spcPts val="1200"/>
              </a:spcBef>
              <a:buFont typeface="Arial" panose="020B0604020202020204" pitchFamily="34" charset="0"/>
              <a:buChar char="•"/>
            </a:pPr>
            <a:r>
              <a:rPr lang="sv-SE" sz="2400" dirty="0"/>
              <a:t>Företagens bedömning av stadens </a:t>
            </a:r>
            <a:r>
              <a:rPr lang="sv-SE" sz="2400" dirty="0" smtClean="0"/>
              <a:t>myndighets-</a:t>
            </a:r>
            <a:br>
              <a:rPr lang="sv-SE" sz="2400" dirty="0" smtClean="0"/>
            </a:br>
            <a:r>
              <a:rPr lang="sv-SE" sz="2400" dirty="0" smtClean="0"/>
              <a:t>utövning </a:t>
            </a:r>
            <a:r>
              <a:rPr lang="sv-SE" sz="2400" dirty="0"/>
              <a:t>och service ska </a:t>
            </a:r>
            <a:r>
              <a:rPr lang="sv-SE" sz="2400" dirty="0" smtClean="0"/>
              <a:t>uppgå </a:t>
            </a:r>
            <a:r>
              <a:rPr lang="sv-SE" sz="2400" dirty="0"/>
              <a:t>till </a:t>
            </a:r>
            <a:r>
              <a:rPr lang="sv-SE" sz="2400" dirty="0" smtClean="0"/>
              <a:t>ett </a:t>
            </a:r>
            <a:br>
              <a:rPr lang="sv-SE" sz="2400" dirty="0" smtClean="0"/>
            </a:br>
            <a:r>
              <a:rPr lang="sv-SE" sz="2400" dirty="0" smtClean="0"/>
              <a:t>nöjd-kund-index </a:t>
            </a:r>
            <a:r>
              <a:rPr lang="sv-SE" sz="2400" dirty="0"/>
              <a:t>på minst 75 i servicemätningen </a:t>
            </a:r>
            <a:r>
              <a:rPr lang="sv-SE" sz="2400" dirty="0" smtClean="0"/>
              <a:t>Insikt</a:t>
            </a:r>
          </a:p>
          <a:p>
            <a:pPr marL="457200" indent="-457200">
              <a:spcBef>
                <a:spcPts val="1200"/>
              </a:spcBef>
              <a:buFont typeface="Arial" panose="020B0604020202020204" pitchFamily="34" charset="0"/>
              <a:buChar char="•"/>
            </a:pPr>
            <a:r>
              <a:rPr lang="sv-SE" sz="2400" dirty="0" smtClean="0"/>
              <a:t>Stadens </a:t>
            </a:r>
            <a:r>
              <a:rPr lang="sv-SE" sz="2400" dirty="0"/>
              <a:t>säljbara mark för näringslivsutveckling som möter marknadens efterfrågan och följer stadens näringslivsprofilering ska uppgå till minst 40 hektar i december </a:t>
            </a:r>
            <a:r>
              <a:rPr lang="sv-SE" sz="2400" dirty="0" smtClean="0"/>
              <a:t>2021</a:t>
            </a:r>
          </a:p>
          <a:p>
            <a:pPr marL="457200" indent="-457200">
              <a:spcBef>
                <a:spcPts val="1200"/>
              </a:spcBef>
              <a:buFont typeface="Arial" panose="020B0604020202020204" pitchFamily="34" charset="0"/>
              <a:buChar char="•"/>
            </a:pPr>
            <a:r>
              <a:rPr lang="sv-SE" sz="2400" dirty="0"/>
              <a:t>Stadens ekonomiska resultat </a:t>
            </a:r>
            <a:r>
              <a:rPr lang="sv-SE" sz="2400" dirty="0" smtClean="0"/>
              <a:t>2020 </a:t>
            </a:r>
            <a:r>
              <a:rPr lang="sv-SE" sz="2400" dirty="0"/>
              <a:t>för skattefinansierad verksamhet ska upp gå till </a:t>
            </a:r>
            <a:r>
              <a:rPr lang="sv-SE" sz="2400"/>
              <a:t>minst </a:t>
            </a:r>
            <a:r>
              <a:rPr lang="sv-SE" sz="2400" smtClean="0"/>
              <a:t>166 </a:t>
            </a:r>
            <a:r>
              <a:rPr lang="sv-SE" sz="2400" dirty="0"/>
              <a:t>mnkr </a:t>
            </a:r>
            <a:br>
              <a:rPr lang="sv-SE" sz="2400" dirty="0"/>
            </a:br>
            <a:endParaRPr lang="sv-SE" sz="2400" dirty="0"/>
          </a:p>
        </p:txBody>
      </p:sp>
      <p:sp>
        <p:nvSpPr>
          <p:cNvPr id="3" name="Rubrik 2"/>
          <p:cNvSpPr>
            <a:spLocks noGrp="1"/>
          </p:cNvSpPr>
          <p:nvPr>
            <p:ph type="title"/>
          </p:nvPr>
        </p:nvSpPr>
        <p:spPr>
          <a:xfrm>
            <a:off x="937471" y="212035"/>
            <a:ext cx="10543823" cy="1143000"/>
          </a:xfrm>
        </p:spPr>
        <p:txBody>
          <a:bodyPr/>
          <a:lstStyle/>
          <a:p>
            <a:r>
              <a:rPr lang="sv-SE" dirty="0" smtClean="0"/>
              <a:t>Nämndens mål</a:t>
            </a:r>
            <a:endParaRPr lang="sv-SE" dirty="0"/>
          </a:p>
        </p:txBody>
      </p:sp>
      <p:sp>
        <p:nvSpPr>
          <p:cNvPr id="4" name="Ellips 3"/>
          <p:cNvSpPr/>
          <p:nvPr/>
        </p:nvSpPr>
        <p:spPr>
          <a:xfrm>
            <a:off x="8121491"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5" name="textruta 4"/>
          <p:cNvSpPr txBox="1"/>
          <p:nvPr/>
        </p:nvSpPr>
        <p:spPr>
          <a:xfrm>
            <a:off x="8725807" y="612646"/>
            <a:ext cx="3225563" cy="2246769"/>
          </a:xfrm>
          <a:prstGeom prst="rect">
            <a:avLst/>
          </a:prstGeom>
          <a:noFill/>
        </p:spPr>
        <p:txBody>
          <a:bodyPr wrap="none" rtlCol="0">
            <a:spAutoFit/>
          </a:bodyPr>
          <a:lstStyle/>
          <a:p>
            <a:r>
              <a:rPr lang="sv-SE" sz="2800" dirty="0" smtClean="0">
                <a:solidFill>
                  <a:srgbClr val="93006D"/>
                </a:solidFill>
              </a:rPr>
              <a:t>Tydliggör </a:t>
            </a:r>
            <a:r>
              <a:rPr lang="sv-SE" sz="2800" dirty="0">
                <a:solidFill>
                  <a:srgbClr val="93006D"/>
                </a:solidFill>
              </a:rPr>
              <a:t>politiska </a:t>
            </a:r>
            <a:r>
              <a:rPr lang="sv-SE" sz="2800" dirty="0" smtClean="0">
                <a:solidFill>
                  <a:srgbClr val="93006D"/>
                </a:solidFill>
              </a:rPr>
              <a:t/>
            </a:r>
            <a:br>
              <a:rPr lang="sv-SE" sz="2800" dirty="0" smtClean="0">
                <a:solidFill>
                  <a:srgbClr val="93006D"/>
                </a:solidFill>
              </a:rPr>
            </a:br>
            <a:r>
              <a:rPr lang="sv-SE" sz="2800" dirty="0" smtClean="0">
                <a:solidFill>
                  <a:srgbClr val="93006D"/>
                </a:solidFill>
              </a:rPr>
              <a:t>prioriteringar </a:t>
            </a:r>
          </a:p>
          <a:p>
            <a:endParaRPr lang="sv-SE" sz="2800" dirty="0">
              <a:solidFill>
                <a:srgbClr val="93006D"/>
              </a:solidFill>
            </a:endParaRPr>
          </a:p>
          <a:p>
            <a:r>
              <a:rPr lang="sv-SE" sz="2800" dirty="0" smtClean="0">
                <a:solidFill>
                  <a:srgbClr val="93006D"/>
                </a:solidFill>
              </a:rPr>
              <a:t>Har invånarna </a:t>
            </a:r>
            <a:r>
              <a:rPr lang="sv-SE" sz="2800" dirty="0">
                <a:solidFill>
                  <a:srgbClr val="93006D"/>
                </a:solidFill>
              </a:rPr>
              <a:t>och </a:t>
            </a:r>
            <a:r>
              <a:rPr lang="sv-SE" sz="2800" dirty="0" smtClean="0">
                <a:solidFill>
                  <a:srgbClr val="93006D"/>
                </a:solidFill>
              </a:rPr>
              <a:t/>
            </a:r>
            <a:br>
              <a:rPr lang="sv-SE" sz="2800" dirty="0" smtClean="0">
                <a:solidFill>
                  <a:srgbClr val="93006D"/>
                </a:solidFill>
              </a:rPr>
            </a:br>
            <a:r>
              <a:rPr lang="sv-SE" sz="2800" dirty="0" smtClean="0">
                <a:solidFill>
                  <a:srgbClr val="93006D"/>
                </a:solidFill>
              </a:rPr>
              <a:t>företagen </a:t>
            </a:r>
            <a:r>
              <a:rPr lang="sv-SE" sz="2800" dirty="0">
                <a:solidFill>
                  <a:srgbClr val="93006D"/>
                </a:solidFill>
              </a:rPr>
              <a:t>i </a:t>
            </a:r>
            <a:r>
              <a:rPr lang="sv-SE" sz="2800" dirty="0" smtClean="0">
                <a:solidFill>
                  <a:srgbClr val="93006D"/>
                </a:solidFill>
              </a:rPr>
              <a:t>fokus</a:t>
            </a:r>
            <a:endParaRPr lang="sv-SE" sz="2800" dirty="0"/>
          </a:p>
        </p:txBody>
      </p:sp>
    </p:spTree>
    <p:extLst>
      <p:ext uri="{BB962C8B-B14F-4D97-AF65-F5344CB8AC3E}">
        <p14:creationId xmlns:p14="http://schemas.microsoft.com/office/powerpoint/2010/main" val="237593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471" y="1537601"/>
            <a:ext cx="8975155" cy="4202113"/>
          </a:xfrm>
        </p:spPr>
        <p:txBody>
          <a:bodyPr/>
          <a:lstStyle/>
          <a:p>
            <a:pPr>
              <a:spcBef>
                <a:spcPts val="1200"/>
              </a:spcBef>
            </a:pPr>
            <a:r>
              <a:rPr lang="sv-SE" sz="2400" dirty="0" smtClean="0"/>
              <a:t>Stadens målbild:</a:t>
            </a:r>
          </a:p>
          <a:p>
            <a:pPr marL="342900" indent="-342900">
              <a:spcBef>
                <a:spcPts val="1200"/>
              </a:spcBef>
              <a:buFont typeface="Arial" panose="020B0604020202020204" pitchFamily="34" charset="0"/>
              <a:buChar char="•"/>
            </a:pPr>
            <a:r>
              <a:rPr lang="sv-SE" sz="2400" dirty="0" smtClean="0"/>
              <a:t>2022 </a:t>
            </a:r>
            <a:r>
              <a:rPr lang="sv-SE" sz="2400" dirty="0"/>
              <a:t>är Helsingborg </a:t>
            </a:r>
            <a:r>
              <a:rPr lang="sv-SE" sz="2400" dirty="0" smtClean="0"/>
              <a:t/>
            </a:r>
            <a:br>
              <a:rPr lang="sv-SE" sz="2400" dirty="0" smtClean="0"/>
            </a:br>
            <a:r>
              <a:rPr lang="sv-SE" sz="2400" dirty="0" smtClean="0"/>
              <a:t>en </a:t>
            </a:r>
            <a:r>
              <a:rPr lang="sv-SE" sz="2400" dirty="0"/>
              <a:t>av Europas mest innovativa städer.</a:t>
            </a:r>
          </a:p>
          <a:p>
            <a:pPr marL="457200" indent="-457200">
              <a:spcBef>
                <a:spcPts val="1200"/>
              </a:spcBef>
              <a:buFont typeface="Arial" panose="020B0604020202020204" pitchFamily="34" charset="0"/>
              <a:buChar char="•"/>
            </a:pPr>
            <a:endParaRPr lang="sv-SE" sz="2400" dirty="0"/>
          </a:p>
          <a:p>
            <a:pPr>
              <a:spcBef>
                <a:spcPts val="1200"/>
              </a:spcBef>
            </a:pPr>
            <a:r>
              <a:rPr lang="sv-SE" sz="2400" dirty="0"/>
              <a:t>Stadsledningsförvaltningens målbild för hur vi bidrar </a:t>
            </a:r>
            <a:r>
              <a:rPr lang="sv-SE" sz="2400" dirty="0" smtClean="0"/>
              <a:t/>
            </a:r>
            <a:br>
              <a:rPr lang="sv-SE" sz="2400" dirty="0" smtClean="0"/>
            </a:br>
            <a:r>
              <a:rPr lang="sv-SE" sz="2400" dirty="0" smtClean="0"/>
              <a:t>till </a:t>
            </a:r>
            <a:r>
              <a:rPr lang="sv-SE" sz="2400" dirty="0"/>
              <a:t>stadens </a:t>
            </a:r>
            <a:r>
              <a:rPr lang="sv-SE" sz="2400" dirty="0" smtClean="0"/>
              <a:t>utveckling:</a:t>
            </a:r>
          </a:p>
          <a:p>
            <a:pPr marL="342900" indent="-342900">
              <a:spcBef>
                <a:spcPts val="1200"/>
              </a:spcBef>
              <a:buFont typeface="Arial" panose="020B0604020202020204" pitchFamily="34" charset="0"/>
              <a:buChar char="•"/>
            </a:pPr>
            <a:r>
              <a:rPr lang="sv-SE" sz="2400" dirty="0" smtClean="0"/>
              <a:t>2022 </a:t>
            </a:r>
            <a:r>
              <a:rPr lang="sv-SE" sz="2400" dirty="0"/>
              <a:t>erbjuder stadsledningsförvaltningen </a:t>
            </a:r>
            <a:r>
              <a:rPr lang="sv-SE" sz="2400" dirty="0" smtClean="0"/>
              <a:t/>
            </a:r>
            <a:br>
              <a:rPr lang="sv-SE" sz="2400" dirty="0" smtClean="0"/>
            </a:br>
            <a:r>
              <a:rPr lang="sv-SE" sz="2400" dirty="0" smtClean="0"/>
              <a:t>ett </a:t>
            </a:r>
            <a:r>
              <a:rPr lang="sv-SE" sz="2400" dirty="0"/>
              <a:t>samordnat och effektivt stöd som gör det enkelt att lyckas.</a:t>
            </a:r>
          </a:p>
        </p:txBody>
      </p:sp>
      <p:sp>
        <p:nvSpPr>
          <p:cNvPr id="3" name="Rubrik 2"/>
          <p:cNvSpPr>
            <a:spLocks noGrp="1"/>
          </p:cNvSpPr>
          <p:nvPr>
            <p:ph type="title"/>
          </p:nvPr>
        </p:nvSpPr>
        <p:spPr>
          <a:xfrm>
            <a:off x="937471" y="212035"/>
            <a:ext cx="10543823" cy="1143000"/>
          </a:xfrm>
        </p:spPr>
        <p:txBody>
          <a:bodyPr/>
          <a:lstStyle/>
          <a:p>
            <a:r>
              <a:rPr lang="sv-SE" dirty="0" smtClean="0"/>
              <a:t>Målbild</a:t>
            </a:r>
            <a:endParaRPr lang="sv-SE" dirty="0"/>
          </a:p>
        </p:txBody>
      </p:sp>
      <p:sp>
        <p:nvSpPr>
          <p:cNvPr id="4" name="Ellips 3"/>
          <p:cNvSpPr/>
          <p:nvPr/>
        </p:nvSpPr>
        <p:spPr>
          <a:xfrm>
            <a:off x="8121491"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5" name="textruta 4"/>
          <p:cNvSpPr txBox="1"/>
          <p:nvPr/>
        </p:nvSpPr>
        <p:spPr>
          <a:xfrm>
            <a:off x="8531844" y="951201"/>
            <a:ext cx="3419526" cy="1569660"/>
          </a:xfrm>
          <a:prstGeom prst="rect">
            <a:avLst/>
          </a:prstGeom>
          <a:noFill/>
        </p:spPr>
        <p:txBody>
          <a:bodyPr wrap="none" rtlCol="0">
            <a:spAutoFit/>
          </a:bodyPr>
          <a:lstStyle/>
          <a:p>
            <a:r>
              <a:rPr lang="sv-SE" sz="2400" dirty="0" smtClean="0">
                <a:solidFill>
                  <a:srgbClr val="93006D"/>
                </a:solidFill>
              </a:rPr>
              <a:t>Delmål för att </a:t>
            </a:r>
            <a:br>
              <a:rPr lang="sv-SE" sz="2400" dirty="0" smtClean="0">
                <a:solidFill>
                  <a:srgbClr val="93006D"/>
                </a:solidFill>
              </a:rPr>
            </a:br>
            <a:r>
              <a:rPr lang="sv-SE" sz="2400" dirty="0" smtClean="0">
                <a:solidFill>
                  <a:srgbClr val="93006D"/>
                </a:solidFill>
              </a:rPr>
              <a:t>skapa </a:t>
            </a:r>
            <a:r>
              <a:rPr lang="sv-SE" sz="2400" dirty="0">
                <a:solidFill>
                  <a:srgbClr val="93006D"/>
                </a:solidFill>
              </a:rPr>
              <a:t>energi och driv </a:t>
            </a:r>
            <a:r>
              <a:rPr lang="sv-SE" sz="2400" dirty="0" smtClean="0">
                <a:solidFill>
                  <a:srgbClr val="93006D"/>
                </a:solidFill>
              </a:rPr>
              <a:t/>
            </a:r>
            <a:br>
              <a:rPr lang="sv-SE" sz="2400" dirty="0" smtClean="0">
                <a:solidFill>
                  <a:srgbClr val="93006D"/>
                </a:solidFill>
              </a:rPr>
            </a:br>
            <a:r>
              <a:rPr lang="sv-SE" sz="2400" dirty="0" smtClean="0">
                <a:solidFill>
                  <a:srgbClr val="93006D"/>
                </a:solidFill>
              </a:rPr>
              <a:t>i </a:t>
            </a:r>
            <a:r>
              <a:rPr lang="sv-SE" sz="2400" dirty="0">
                <a:solidFill>
                  <a:srgbClr val="93006D"/>
                </a:solidFill>
              </a:rPr>
              <a:t>vårt utvecklingsarbete </a:t>
            </a:r>
            <a:endParaRPr lang="sv-SE" sz="2400" dirty="0" smtClean="0">
              <a:solidFill>
                <a:srgbClr val="93006D"/>
              </a:solidFill>
            </a:endParaRPr>
          </a:p>
          <a:p>
            <a:r>
              <a:rPr lang="sv-SE" sz="2400" dirty="0" smtClean="0">
                <a:solidFill>
                  <a:srgbClr val="93006D"/>
                </a:solidFill>
              </a:rPr>
              <a:t>mot Helsingborg 2035</a:t>
            </a:r>
            <a:endParaRPr lang="sv-SE" sz="2400" dirty="0">
              <a:solidFill>
                <a:srgbClr val="93006D"/>
              </a:solidFill>
            </a:endParaRPr>
          </a:p>
        </p:txBody>
      </p:sp>
    </p:spTree>
    <p:extLst>
      <p:ext uri="{BB962C8B-B14F-4D97-AF65-F5344CB8AC3E}">
        <p14:creationId xmlns:p14="http://schemas.microsoft.com/office/powerpoint/2010/main" val="292873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049766" y="1198276"/>
            <a:ext cx="8975155" cy="3751535"/>
          </a:xfrm>
        </p:spPr>
        <p:txBody>
          <a:bodyPr/>
          <a:lstStyle/>
          <a:p>
            <a:pPr>
              <a:spcBef>
                <a:spcPts val="1200"/>
              </a:spcBef>
            </a:pPr>
            <a:endParaRPr lang="sv-SE" dirty="0"/>
          </a:p>
        </p:txBody>
      </p:sp>
      <p:sp>
        <p:nvSpPr>
          <p:cNvPr id="3" name="Rubrik 2"/>
          <p:cNvSpPr>
            <a:spLocks noGrp="1"/>
          </p:cNvSpPr>
          <p:nvPr>
            <p:ph type="title"/>
          </p:nvPr>
        </p:nvSpPr>
        <p:spPr>
          <a:xfrm>
            <a:off x="937471" y="212035"/>
            <a:ext cx="10543823" cy="1063956"/>
          </a:xfrm>
        </p:spPr>
        <p:txBody>
          <a:bodyPr/>
          <a:lstStyle/>
          <a:p>
            <a:r>
              <a:rPr lang="sv-SE" dirty="0" smtClean="0"/>
              <a:t>Prioriterade områden</a:t>
            </a:r>
            <a:endParaRPr lang="sv-SE" sz="3200" dirty="0"/>
          </a:p>
        </p:txBody>
      </p:sp>
      <p:sp>
        <p:nvSpPr>
          <p:cNvPr id="6" name="Ellips 5"/>
          <p:cNvSpPr/>
          <p:nvPr/>
        </p:nvSpPr>
        <p:spPr>
          <a:xfrm>
            <a:off x="8121600"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7" name="textruta 6"/>
          <p:cNvSpPr txBox="1"/>
          <p:nvPr/>
        </p:nvSpPr>
        <p:spPr>
          <a:xfrm>
            <a:off x="8344096" y="1275991"/>
            <a:ext cx="3663182" cy="523220"/>
          </a:xfrm>
          <a:prstGeom prst="rect">
            <a:avLst/>
          </a:prstGeom>
          <a:noFill/>
        </p:spPr>
        <p:txBody>
          <a:bodyPr wrap="none" rtlCol="0">
            <a:spAutoFit/>
          </a:bodyPr>
          <a:lstStyle/>
          <a:p>
            <a:r>
              <a:rPr lang="sv-SE" sz="2800" dirty="0" smtClean="0">
                <a:solidFill>
                  <a:srgbClr val="93006D"/>
                </a:solidFill>
              </a:rPr>
              <a:t>För att nå vår målbild!</a:t>
            </a:r>
            <a:endParaRPr lang="sv-SE" sz="2800" dirty="0">
              <a:solidFill>
                <a:srgbClr val="93006D"/>
              </a:solidFill>
            </a:endParaRPr>
          </a:p>
        </p:txBody>
      </p:sp>
    </p:spTree>
    <p:extLst>
      <p:ext uri="{BB962C8B-B14F-4D97-AF65-F5344CB8AC3E}">
        <p14:creationId xmlns:p14="http://schemas.microsoft.com/office/powerpoint/2010/main" val="320665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049766" y="1198276"/>
            <a:ext cx="10431528" cy="3751535"/>
          </a:xfrm>
        </p:spPr>
        <p:txBody>
          <a:bodyPr/>
          <a:lstStyle/>
          <a:p>
            <a:pPr>
              <a:spcBef>
                <a:spcPts val="1200"/>
              </a:spcBef>
            </a:pPr>
            <a:r>
              <a:rPr lang="sv-SE" dirty="0" smtClean="0"/>
              <a:t>Ha kundens fokus</a:t>
            </a:r>
          </a:p>
          <a:p>
            <a:pPr>
              <a:spcBef>
                <a:spcPts val="1200"/>
              </a:spcBef>
            </a:pPr>
            <a:endParaRPr lang="sv-SE" dirty="0"/>
          </a:p>
          <a:p>
            <a:pPr marL="457200" indent="-457200">
              <a:spcBef>
                <a:spcPts val="1200"/>
              </a:spcBef>
              <a:buFont typeface="Arial" panose="020B0604020202020204" pitchFamily="34" charset="0"/>
              <a:buChar char="•"/>
            </a:pPr>
            <a:r>
              <a:rPr lang="sv-SE" sz="2400" dirty="0" smtClean="0"/>
              <a:t>Öka </a:t>
            </a:r>
            <a:r>
              <a:rPr lang="sv-SE" sz="2400" dirty="0"/>
              <a:t>insikten och kunskapen om våra </a:t>
            </a:r>
            <a:r>
              <a:rPr lang="sv-SE" sz="2400" dirty="0" smtClean="0"/>
              <a:t/>
            </a:r>
            <a:br>
              <a:rPr lang="sv-SE" sz="2400" dirty="0" smtClean="0"/>
            </a:br>
            <a:r>
              <a:rPr lang="sv-SE" sz="2400" dirty="0" smtClean="0"/>
              <a:t>målgruppers </a:t>
            </a:r>
            <a:r>
              <a:rPr lang="sv-SE" sz="2400" dirty="0"/>
              <a:t>behov och utifrån det förbättra </a:t>
            </a:r>
            <a:r>
              <a:rPr lang="sv-SE" sz="2400" dirty="0" smtClean="0"/>
              <a:t/>
            </a:r>
            <a:br>
              <a:rPr lang="sv-SE" sz="2400" dirty="0" smtClean="0"/>
            </a:br>
            <a:r>
              <a:rPr lang="sv-SE" sz="2400" dirty="0" smtClean="0"/>
              <a:t>våra </a:t>
            </a:r>
            <a:r>
              <a:rPr lang="sv-SE" sz="2400" dirty="0"/>
              <a:t>tjänster.</a:t>
            </a:r>
          </a:p>
          <a:p>
            <a:pPr marL="457200" indent="-457200">
              <a:spcBef>
                <a:spcPts val="1200"/>
              </a:spcBef>
              <a:buFont typeface="Arial" panose="020B0604020202020204" pitchFamily="34" charset="0"/>
              <a:buChar char="•"/>
            </a:pPr>
            <a:r>
              <a:rPr lang="sv-SE" sz="2400" dirty="0"/>
              <a:t>Att ha kundens fokus kan till exempel handla om att:</a:t>
            </a:r>
          </a:p>
          <a:p>
            <a:pPr marL="1447750" lvl="1" indent="-457200">
              <a:spcBef>
                <a:spcPts val="1200"/>
              </a:spcBef>
              <a:buFont typeface="Arial" panose="020B0604020202020204" pitchFamily="34" charset="0"/>
              <a:buChar char="•"/>
            </a:pPr>
            <a:r>
              <a:rPr lang="sv-SE" sz="2100" dirty="0" smtClean="0"/>
              <a:t>Vara nyfiken, </a:t>
            </a:r>
            <a:r>
              <a:rPr lang="sv-SE" sz="2100" dirty="0"/>
              <a:t>lyssna, fråga, se möjligheter och löpande utveckla servicen utifrån kundens förväntningar och behov.</a:t>
            </a:r>
          </a:p>
          <a:p>
            <a:pPr marL="1447750" lvl="1" indent="-457200">
              <a:spcBef>
                <a:spcPts val="1200"/>
              </a:spcBef>
              <a:buFont typeface="Arial" panose="020B0604020202020204" pitchFamily="34" charset="0"/>
              <a:buChar char="•"/>
            </a:pPr>
            <a:r>
              <a:rPr lang="sv-SE" sz="2100" dirty="0" smtClean="0"/>
              <a:t>Kommunicera </a:t>
            </a:r>
            <a:r>
              <a:rPr lang="sv-SE" sz="2100" dirty="0"/>
              <a:t>och samordna vår service så att vi möter kunden utifrån ett helhetsperspektiv.</a:t>
            </a:r>
          </a:p>
          <a:p>
            <a:pPr marL="1447750" lvl="1" indent="-457200">
              <a:spcBef>
                <a:spcPts val="1200"/>
              </a:spcBef>
              <a:buFont typeface="Arial" panose="020B0604020202020204" pitchFamily="34" charset="0"/>
              <a:buChar char="•"/>
            </a:pPr>
            <a:r>
              <a:rPr lang="sv-SE" sz="2100" dirty="0" smtClean="0"/>
              <a:t>På </a:t>
            </a:r>
            <a:r>
              <a:rPr lang="sv-SE" sz="2100" dirty="0"/>
              <a:t>ett strukturerat sätt ta reda på det faktiska behovet hos kunderna genom till exempel dialog, intervjuer, kundresor och servicemätningar. </a:t>
            </a:r>
          </a:p>
          <a:p>
            <a:pPr marL="457200" indent="-457200">
              <a:spcBef>
                <a:spcPts val="1200"/>
              </a:spcBef>
              <a:buFont typeface="Arial" panose="020B0604020202020204" pitchFamily="34" charset="0"/>
              <a:buChar char="•"/>
            </a:pPr>
            <a:endParaRPr lang="sv-SE" sz="2400" dirty="0" smtClean="0"/>
          </a:p>
          <a:p>
            <a:pPr>
              <a:spcBef>
                <a:spcPts val="1200"/>
              </a:spcBef>
            </a:pPr>
            <a:endParaRPr lang="sv-SE" dirty="0"/>
          </a:p>
          <a:p>
            <a:pPr marL="457200" indent="-457200">
              <a:spcBef>
                <a:spcPts val="1200"/>
              </a:spcBef>
              <a:buFont typeface="Arial" panose="020B0604020202020204" pitchFamily="34" charset="0"/>
              <a:buChar char="•"/>
            </a:pPr>
            <a:endParaRPr lang="sv-SE" dirty="0"/>
          </a:p>
        </p:txBody>
      </p:sp>
      <p:sp>
        <p:nvSpPr>
          <p:cNvPr id="3" name="Rubrik 2"/>
          <p:cNvSpPr>
            <a:spLocks noGrp="1"/>
          </p:cNvSpPr>
          <p:nvPr>
            <p:ph type="title"/>
          </p:nvPr>
        </p:nvSpPr>
        <p:spPr>
          <a:xfrm>
            <a:off x="937471" y="212035"/>
            <a:ext cx="10543823" cy="1063956"/>
          </a:xfrm>
        </p:spPr>
        <p:txBody>
          <a:bodyPr/>
          <a:lstStyle/>
          <a:p>
            <a:r>
              <a:rPr lang="sv-SE" dirty="0" smtClean="0"/>
              <a:t>Prioriterade områden</a:t>
            </a:r>
            <a:endParaRPr lang="sv-SE" sz="3200" dirty="0"/>
          </a:p>
        </p:txBody>
      </p:sp>
      <p:sp>
        <p:nvSpPr>
          <p:cNvPr id="6" name="Ellips 5"/>
          <p:cNvSpPr/>
          <p:nvPr/>
        </p:nvSpPr>
        <p:spPr>
          <a:xfrm>
            <a:off x="8121600"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8" name="textruta 7"/>
          <p:cNvSpPr txBox="1"/>
          <p:nvPr/>
        </p:nvSpPr>
        <p:spPr>
          <a:xfrm>
            <a:off x="8323200" y="828090"/>
            <a:ext cx="3562194" cy="1384995"/>
          </a:xfrm>
          <a:prstGeom prst="rect">
            <a:avLst/>
          </a:prstGeom>
          <a:noFill/>
        </p:spPr>
        <p:txBody>
          <a:bodyPr wrap="none" rtlCol="0">
            <a:spAutoFit/>
          </a:bodyPr>
          <a:lstStyle/>
          <a:p>
            <a:r>
              <a:rPr lang="sv-SE" sz="2800" b="1" dirty="0" smtClean="0">
                <a:solidFill>
                  <a:srgbClr val="93006D"/>
                </a:solidFill>
              </a:rPr>
              <a:t>Kundens </a:t>
            </a:r>
            <a:r>
              <a:rPr lang="sv-SE" sz="2800" b="1" dirty="0">
                <a:solidFill>
                  <a:srgbClr val="93006D"/>
                </a:solidFill>
              </a:rPr>
              <a:t>fokus</a:t>
            </a:r>
          </a:p>
          <a:p>
            <a:r>
              <a:rPr lang="sv-SE" sz="2800" dirty="0">
                <a:solidFill>
                  <a:srgbClr val="CC90C2"/>
                </a:solidFill>
              </a:rPr>
              <a:t>Effektivisera</a:t>
            </a:r>
          </a:p>
          <a:p>
            <a:r>
              <a:rPr lang="sv-SE" sz="2800" dirty="0">
                <a:solidFill>
                  <a:srgbClr val="CC90C2"/>
                </a:solidFill>
              </a:rPr>
              <a:t>Attraktiv arbetsgivare</a:t>
            </a:r>
          </a:p>
        </p:txBody>
      </p:sp>
    </p:spTree>
    <p:extLst>
      <p:ext uri="{BB962C8B-B14F-4D97-AF65-F5344CB8AC3E}">
        <p14:creationId xmlns:p14="http://schemas.microsoft.com/office/powerpoint/2010/main" val="212892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049766" y="1198276"/>
            <a:ext cx="10431528" cy="3751535"/>
          </a:xfrm>
        </p:spPr>
        <p:txBody>
          <a:bodyPr/>
          <a:lstStyle/>
          <a:p>
            <a:pPr>
              <a:spcBef>
                <a:spcPts val="1200"/>
              </a:spcBef>
            </a:pPr>
            <a:r>
              <a:rPr lang="sv-SE" dirty="0" smtClean="0"/>
              <a:t>Effektivisera</a:t>
            </a:r>
          </a:p>
          <a:p>
            <a:pPr marL="457200" indent="-457200">
              <a:spcBef>
                <a:spcPts val="1200"/>
              </a:spcBef>
              <a:buFont typeface="Arial" panose="020B0604020202020204" pitchFamily="34" charset="0"/>
              <a:buChar char="•"/>
            </a:pPr>
            <a:r>
              <a:rPr lang="sv-SE" sz="2400" dirty="0" smtClean="0"/>
              <a:t>Ta </a:t>
            </a:r>
            <a:r>
              <a:rPr lang="sv-SE" sz="2400" dirty="0"/>
              <a:t>bort, förbättra och förnya så att vi </a:t>
            </a:r>
            <a:r>
              <a:rPr lang="sv-SE" sz="2400" dirty="0" smtClean="0"/>
              <a:t>använder </a:t>
            </a:r>
            <a:br>
              <a:rPr lang="sv-SE" sz="2400" dirty="0" smtClean="0"/>
            </a:br>
            <a:r>
              <a:rPr lang="sv-SE" sz="2400" dirty="0" smtClean="0"/>
              <a:t>resurserna </a:t>
            </a:r>
            <a:r>
              <a:rPr lang="sv-SE" sz="2400" dirty="0"/>
              <a:t>på bästa sätt. </a:t>
            </a:r>
            <a:endParaRPr lang="sv-SE" sz="2400" dirty="0" smtClean="0"/>
          </a:p>
          <a:p>
            <a:pPr marL="457200" indent="-457200">
              <a:spcBef>
                <a:spcPts val="1200"/>
              </a:spcBef>
              <a:buFont typeface="Arial" panose="020B0604020202020204" pitchFamily="34" charset="0"/>
              <a:buChar char="•"/>
            </a:pPr>
            <a:r>
              <a:rPr lang="sv-SE" sz="2400" dirty="0" smtClean="0"/>
              <a:t>Göra </a:t>
            </a:r>
            <a:r>
              <a:rPr lang="sv-SE" sz="2400" dirty="0"/>
              <a:t>rätt saker, använda digitaliseringens </a:t>
            </a:r>
            <a:r>
              <a:rPr lang="sv-SE" sz="2400" dirty="0" smtClean="0"/>
              <a:t/>
            </a:r>
            <a:br>
              <a:rPr lang="sv-SE" sz="2400" dirty="0" smtClean="0"/>
            </a:br>
            <a:r>
              <a:rPr lang="sv-SE" sz="2400" dirty="0" smtClean="0"/>
              <a:t>möjligheter</a:t>
            </a:r>
            <a:r>
              <a:rPr lang="sv-SE" sz="2400" dirty="0"/>
              <a:t>, </a:t>
            </a:r>
            <a:r>
              <a:rPr lang="sv-SE" sz="2400" dirty="0" smtClean="0"/>
              <a:t>utveckla </a:t>
            </a:r>
            <a:r>
              <a:rPr lang="sv-SE" sz="2400" dirty="0"/>
              <a:t>samarbetet inom förvaltningen, </a:t>
            </a:r>
            <a:r>
              <a:rPr lang="sv-SE" sz="2400" dirty="0" smtClean="0"/>
              <a:t/>
            </a:r>
            <a:br>
              <a:rPr lang="sv-SE" sz="2400" dirty="0" smtClean="0"/>
            </a:br>
            <a:r>
              <a:rPr lang="sv-SE" sz="2400" dirty="0" smtClean="0"/>
              <a:t>inom </a:t>
            </a:r>
            <a:r>
              <a:rPr lang="sv-SE" sz="2400" dirty="0"/>
              <a:t>staden och </a:t>
            </a:r>
            <a:r>
              <a:rPr lang="sv-SE" sz="2400" dirty="0" smtClean="0"/>
              <a:t>med </a:t>
            </a:r>
            <a:r>
              <a:rPr lang="sv-SE" sz="2400" dirty="0"/>
              <a:t>externa aktörer. </a:t>
            </a:r>
            <a:endParaRPr lang="sv-SE" sz="2400" dirty="0" smtClean="0"/>
          </a:p>
          <a:p>
            <a:pPr marL="457200" indent="-457200">
              <a:spcBef>
                <a:spcPts val="1200"/>
              </a:spcBef>
              <a:buFont typeface="Arial" panose="020B0604020202020204" pitchFamily="34" charset="0"/>
              <a:buChar char="•"/>
            </a:pPr>
            <a:r>
              <a:rPr lang="sv-SE" sz="2400" dirty="0" smtClean="0"/>
              <a:t>Arbeta </a:t>
            </a:r>
            <a:r>
              <a:rPr lang="sv-SE" sz="2400" dirty="0"/>
              <a:t>smartare och förenkla för oss själva och för våra målgrupper.</a:t>
            </a:r>
          </a:p>
          <a:p>
            <a:pPr marL="457200" indent="-457200">
              <a:spcBef>
                <a:spcPts val="1200"/>
              </a:spcBef>
              <a:buFont typeface="Arial" panose="020B0604020202020204" pitchFamily="34" charset="0"/>
              <a:buChar char="•"/>
            </a:pPr>
            <a:r>
              <a:rPr lang="sv-SE" sz="2400" dirty="0"/>
              <a:t>Effektivisering kan till exempel handla om att: </a:t>
            </a:r>
            <a:endParaRPr lang="sv-SE" sz="2400" dirty="0" smtClean="0"/>
          </a:p>
          <a:p>
            <a:pPr marL="1447750" lvl="1" indent="-457200">
              <a:spcBef>
                <a:spcPts val="0"/>
              </a:spcBef>
              <a:buFont typeface="Arial" panose="020B0604020202020204" pitchFamily="34" charset="0"/>
              <a:buChar char="•"/>
            </a:pPr>
            <a:r>
              <a:rPr lang="sv-SE" sz="2100" dirty="0"/>
              <a:t>D</a:t>
            </a:r>
            <a:r>
              <a:rPr lang="sv-SE" sz="2100" dirty="0" smtClean="0"/>
              <a:t>riva </a:t>
            </a:r>
            <a:r>
              <a:rPr lang="sv-SE" sz="2100" dirty="0"/>
              <a:t>arbetet med förbättringar så att vi får de önskade effekterna. </a:t>
            </a:r>
          </a:p>
          <a:p>
            <a:pPr marL="1447750" lvl="1" indent="-457200">
              <a:spcBef>
                <a:spcPts val="0"/>
              </a:spcBef>
              <a:buFont typeface="Arial" panose="020B0604020202020204" pitchFamily="34" charset="0"/>
              <a:buChar char="•"/>
            </a:pPr>
            <a:r>
              <a:rPr lang="sv-SE" sz="2100" dirty="0" smtClean="0"/>
              <a:t>Stärka </a:t>
            </a:r>
            <a:r>
              <a:rPr lang="sv-SE" sz="2100" dirty="0"/>
              <a:t>vår </a:t>
            </a:r>
            <a:r>
              <a:rPr lang="sv-SE" sz="2100" dirty="0" smtClean="0"/>
              <a:t>innovationskraft.</a:t>
            </a:r>
            <a:endParaRPr lang="sv-SE" sz="2100" dirty="0"/>
          </a:p>
          <a:p>
            <a:pPr marL="1447750" lvl="1" indent="-457200">
              <a:spcBef>
                <a:spcPts val="0"/>
              </a:spcBef>
              <a:buFont typeface="Arial" panose="020B0604020202020204" pitchFamily="34" charset="0"/>
              <a:buChar char="•"/>
            </a:pPr>
            <a:r>
              <a:rPr lang="sv-SE" sz="2100" dirty="0" smtClean="0"/>
              <a:t>Utveckla </a:t>
            </a:r>
            <a:r>
              <a:rPr lang="sv-SE" sz="2100" dirty="0"/>
              <a:t>processer och tjänster utifrån </a:t>
            </a:r>
            <a:r>
              <a:rPr lang="sv-SE" sz="2100" dirty="0" smtClean="0"/>
              <a:t>vad </a:t>
            </a:r>
            <a:r>
              <a:rPr lang="sv-SE" sz="2100" dirty="0"/>
              <a:t>som skapar värde för våra målgrupper och arbeta bort sådant som inte gör det.</a:t>
            </a:r>
          </a:p>
          <a:p>
            <a:pPr marL="1447750" lvl="1" indent="-457200">
              <a:spcBef>
                <a:spcPts val="0"/>
              </a:spcBef>
              <a:buFont typeface="Arial" panose="020B0604020202020204" pitchFamily="34" charset="0"/>
              <a:buChar char="•"/>
            </a:pPr>
            <a:r>
              <a:rPr lang="sv-SE" sz="2100" dirty="0" smtClean="0"/>
              <a:t>Utveckla </a:t>
            </a:r>
            <a:r>
              <a:rPr lang="sv-SE" sz="2100" dirty="0"/>
              <a:t>vår kultur och våra processer så att de stödjer </a:t>
            </a:r>
            <a:r>
              <a:rPr lang="sv-SE" sz="2100" dirty="0" smtClean="0"/>
              <a:t>vår målbild</a:t>
            </a:r>
            <a:r>
              <a:rPr lang="sv-SE" sz="2100" dirty="0"/>
              <a:t>. </a:t>
            </a:r>
          </a:p>
        </p:txBody>
      </p:sp>
      <p:sp>
        <p:nvSpPr>
          <p:cNvPr id="3" name="Rubrik 2"/>
          <p:cNvSpPr>
            <a:spLocks noGrp="1"/>
          </p:cNvSpPr>
          <p:nvPr>
            <p:ph type="title"/>
          </p:nvPr>
        </p:nvSpPr>
        <p:spPr>
          <a:xfrm>
            <a:off x="937471" y="212035"/>
            <a:ext cx="10543823" cy="1063956"/>
          </a:xfrm>
        </p:spPr>
        <p:txBody>
          <a:bodyPr/>
          <a:lstStyle/>
          <a:p>
            <a:r>
              <a:rPr lang="sv-SE" dirty="0" smtClean="0"/>
              <a:t>Prioriterade områden</a:t>
            </a:r>
            <a:endParaRPr lang="sv-SE" sz="3200" dirty="0"/>
          </a:p>
        </p:txBody>
      </p:sp>
      <p:sp>
        <p:nvSpPr>
          <p:cNvPr id="6" name="Ellips 5"/>
          <p:cNvSpPr/>
          <p:nvPr/>
        </p:nvSpPr>
        <p:spPr>
          <a:xfrm>
            <a:off x="8121600"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8" name="textruta 7"/>
          <p:cNvSpPr txBox="1"/>
          <p:nvPr/>
        </p:nvSpPr>
        <p:spPr>
          <a:xfrm>
            <a:off x="8323200" y="828090"/>
            <a:ext cx="3562194" cy="1384995"/>
          </a:xfrm>
          <a:prstGeom prst="rect">
            <a:avLst/>
          </a:prstGeom>
          <a:noFill/>
        </p:spPr>
        <p:txBody>
          <a:bodyPr wrap="none" rtlCol="0">
            <a:spAutoFit/>
          </a:bodyPr>
          <a:lstStyle/>
          <a:p>
            <a:r>
              <a:rPr lang="sv-SE" sz="2800" dirty="0">
                <a:solidFill>
                  <a:srgbClr val="CC90C2"/>
                </a:solidFill>
              </a:rPr>
              <a:t>Kundens fokus</a:t>
            </a:r>
          </a:p>
          <a:p>
            <a:r>
              <a:rPr lang="sv-SE" sz="2800" b="1" dirty="0">
                <a:solidFill>
                  <a:srgbClr val="93006D"/>
                </a:solidFill>
              </a:rPr>
              <a:t>Effektivisera</a:t>
            </a:r>
          </a:p>
          <a:p>
            <a:r>
              <a:rPr lang="sv-SE" sz="2800" dirty="0">
                <a:solidFill>
                  <a:srgbClr val="CC90C2"/>
                </a:solidFill>
              </a:rPr>
              <a:t>Attraktiv arbetsgivare</a:t>
            </a:r>
          </a:p>
        </p:txBody>
      </p:sp>
    </p:spTree>
    <p:extLst>
      <p:ext uri="{BB962C8B-B14F-4D97-AF65-F5344CB8AC3E}">
        <p14:creationId xmlns:p14="http://schemas.microsoft.com/office/powerpoint/2010/main" val="26505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049766" y="1198276"/>
            <a:ext cx="10431528" cy="3751535"/>
          </a:xfrm>
        </p:spPr>
        <p:txBody>
          <a:bodyPr/>
          <a:lstStyle/>
          <a:p>
            <a:pPr>
              <a:spcBef>
                <a:spcPts val="1200"/>
              </a:spcBef>
            </a:pPr>
            <a:r>
              <a:rPr lang="sv-SE" dirty="0" smtClean="0"/>
              <a:t>Vara en attraktiv arbetsgivare</a:t>
            </a:r>
          </a:p>
          <a:p>
            <a:pPr marL="457200" indent="-457200">
              <a:spcBef>
                <a:spcPts val="1200"/>
              </a:spcBef>
              <a:buFont typeface="Arial" panose="020B0604020202020204" pitchFamily="34" charset="0"/>
              <a:buChar char="•"/>
            </a:pPr>
            <a:r>
              <a:rPr lang="sv-SE" sz="2400" dirty="0" smtClean="0"/>
              <a:t>Fortsätta utveckla </a:t>
            </a:r>
            <a:r>
              <a:rPr lang="sv-SE" sz="2400" dirty="0"/>
              <a:t>medarbetar- och chefskapet </a:t>
            </a:r>
            <a:r>
              <a:rPr lang="sv-SE" sz="2400" dirty="0" smtClean="0"/>
              <a:t/>
            </a:r>
            <a:br>
              <a:rPr lang="sv-SE" sz="2400" dirty="0" smtClean="0"/>
            </a:br>
            <a:r>
              <a:rPr lang="sv-SE" sz="2400" dirty="0" smtClean="0"/>
              <a:t>så </a:t>
            </a:r>
            <a:r>
              <a:rPr lang="sv-SE" sz="2400" dirty="0"/>
              <a:t>att vi </a:t>
            </a:r>
            <a:r>
              <a:rPr lang="sv-SE" sz="2400" dirty="0" smtClean="0"/>
              <a:t>tillsammans </a:t>
            </a:r>
            <a:r>
              <a:rPr lang="sv-SE" sz="2400" dirty="0"/>
              <a:t>tar ansvar för att skapa </a:t>
            </a:r>
            <a:r>
              <a:rPr lang="sv-SE" sz="2400" dirty="0" smtClean="0"/>
              <a:t/>
            </a:r>
            <a:br>
              <a:rPr lang="sv-SE" sz="2400" dirty="0" smtClean="0"/>
            </a:br>
            <a:r>
              <a:rPr lang="sv-SE" sz="2400" dirty="0" smtClean="0"/>
              <a:t>värde för </a:t>
            </a:r>
            <a:r>
              <a:rPr lang="sv-SE" sz="2400" dirty="0"/>
              <a:t>våra </a:t>
            </a:r>
            <a:r>
              <a:rPr lang="sv-SE" sz="2400" dirty="0" smtClean="0"/>
              <a:t>målgrupper</a:t>
            </a:r>
            <a:r>
              <a:rPr lang="sv-SE" sz="2400" dirty="0"/>
              <a:t>. </a:t>
            </a:r>
            <a:endParaRPr lang="sv-SE" sz="2400" dirty="0" smtClean="0"/>
          </a:p>
          <a:p>
            <a:pPr marL="457200" indent="-457200">
              <a:spcBef>
                <a:spcPts val="1200"/>
              </a:spcBef>
              <a:buFont typeface="Arial" panose="020B0604020202020204" pitchFamily="34" charset="0"/>
              <a:buChar char="•"/>
            </a:pPr>
            <a:r>
              <a:rPr lang="sv-SE" sz="2400" dirty="0" smtClean="0"/>
              <a:t>Vara </a:t>
            </a:r>
            <a:r>
              <a:rPr lang="sv-SE" sz="2400" dirty="0"/>
              <a:t>möjliggörare för andra. </a:t>
            </a:r>
          </a:p>
          <a:p>
            <a:pPr marL="457200" indent="-457200">
              <a:spcBef>
                <a:spcPts val="1200"/>
              </a:spcBef>
              <a:buFont typeface="Arial" panose="020B0604020202020204" pitchFamily="34" charset="0"/>
              <a:buChar char="•"/>
            </a:pPr>
            <a:r>
              <a:rPr lang="sv-SE" sz="2400" dirty="0" smtClean="0"/>
              <a:t>Se </a:t>
            </a:r>
            <a:r>
              <a:rPr lang="sv-SE" sz="2400" dirty="0"/>
              <a:t>över vår verksamhet och våra </a:t>
            </a:r>
            <a:r>
              <a:rPr lang="sv-SE" sz="2400" dirty="0" smtClean="0"/>
              <a:t>arbetssätt </a:t>
            </a:r>
            <a:br>
              <a:rPr lang="sv-SE" sz="2400" dirty="0" smtClean="0"/>
            </a:br>
            <a:r>
              <a:rPr lang="sv-SE" sz="2400" dirty="0" smtClean="0"/>
              <a:t>så </a:t>
            </a:r>
            <a:r>
              <a:rPr lang="sv-SE" sz="2400" dirty="0"/>
              <a:t>att vi på bästa sätt kan möta framtidens utmaningar. </a:t>
            </a:r>
            <a:endParaRPr lang="sv-SE" sz="2400" dirty="0" smtClean="0"/>
          </a:p>
          <a:p>
            <a:pPr marL="457200" indent="-457200">
              <a:spcBef>
                <a:spcPts val="1200"/>
              </a:spcBef>
              <a:buFont typeface="Arial" panose="020B0604020202020204" pitchFamily="34" charset="0"/>
              <a:buChar char="•"/>
            </a:pPr>
            <a:r>
              <a:rPr lang="sv-SE" sz="2400" dirty="0" smtClean="0"/>
              <a:t>Ge möjlighet </a:t>
            </a:r>
            <a:r>
              <a:rPr lang="sv-SE" sz="2400" dirty="0"/>
              <a:t>att utveckla </a:t>
            </a:r>
            <a:r>
              <a:rPr lang="sv-SE" sz="2400" dirty="0" smtClean="0"/>
              <a:t>medarbetarnas kompetens</a:t>
            </a:r>
            <a:r>
              <a:rPr lang="sv-SE" sz="2400" dirty="0"/>
              <a:t>, inom befintligt uppdrag eller genom att prova på nya arbetsuppgifter och ansvar, </a:t>
            </a:r>
            <a:r>
              <a:rPr lang="sv-SE" sz="2400" dirty="0" smtClean="0"/>
              <a:t/>
            </a:r>
            <a:br>
              <a:rPr lang="sv-SE" sz="2400" dirty="0" smtClean="0"/>
            </a:br>
            <a:r>
              <a:rPr lang="sv-SE" sz="2400" dirty="0" smtClean="0"/>
              <a:t>inom </a:t>
            </a:r>
            <a:r>
              <a:rPr lang="sv-SE" sz="2400" dirty="0"/>
              <a:t>eller utanför förvaltningen.</a:t>
            </a:r>
          </a:p>
          <a:p>
            <a:pPr marL="457200" indent="-457200">
              <a:spcBef>
                <a:spcPts val="1200"/>
              </a:spcBef>
              <a:buFont typeface="Arial" panose="020B0604020202020204" pitchFamily="34" charset="0"/>
              <a:buChar char="•"/>
            </a:pPr>
            <a:r>
              <a:rPr lang="sv-SE" sz="2400" dirty="0" smtClean="0"/>
              <a:t>Ha ett aktivt lönebildningsarbete så att varje </a:t>
            </a:r>
            <a:r>
              <a:rPr lang="sv-SE" sz="2400" dirty="0"/>
              <a:t>medarbetare </a:t>
            </a:r>
            <a:r>
              <a:rPr lang="sv-SE" sz="2400" dirty="0" smtClean="0"/>
              <a:t>har möjlighet </a:t>
            </a:r>
            <a:r>
              <a:rPr lang="sv-SE" sz="2400" dirty="0"/>
              <a:t>att påverka sin lön genom sina prestationer. </a:t>
            </a:r>
          </a:p>
        </p:txBody>
      </p:sp>
      <p:sp>
        <p:nvSpPr>
          <p:cNvPr id="3" name="Rubrik 2"/>
          <p:cNvSpPr>
            <a:spLocks noGrp="1"/>
          </p:cNvSpPr>
          <p:nvPr>
            <p:ph type="title"/>
          </p:nvPr>
        </p:nvSpPr>
        <p:spPr>
          <a:xfrm>
            <a:off x="937471" y="212035"/>
            <a:ext cx="10543823" cy="1063956"/>
          </a:xfrm>
        </p:spPr>
        <p:txBody>
          <a:bodyPr/>
          <a:lstStyle/>
          <a:p>
            <a:r>
              <a:rPr lang="sv-SE" dirty="0" smtClean="0"/>
              <a:t>Prioriterade områden</a:t>
            </a:r>
            <a:endParaRPr lang="sv-SE" sz="3200" dirty="0"/>
          </a:p>
        </p:txBody>
      </p:sp>
      <p:sp>
        <p:nvSpPr>
          <p:cNvPr id="6" name="Ellips 5"/>
          <p:cNvSpPr/>
          <p:nvPr/>
        </p:nvSpPr>
        <p:spPr>
          <a:xfrm>
            <a:off x="8121600" y="-238543"/>
            <a:ext cx="4108174" cy="3949148"/>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endParaRPr lang="sv-SE" dirty="0">
              <a:solidFill>
                <a:srgbClr val="93006D"/>
              </a:solidFill>
            </a:endParaRPr>
          </a:p>
        </p:txBody>
      </p:sp>
      <p:sp>
        <p:nvSpPr>
          <p:cNvPr id="8" name="textruta 7"/>
          <p:cNvSpPr txBox="1"/>
          <p:nvPr/>
        </p:nvSpPr>
        <p:spPr>
          <a:xfrm>
            <a:off x="8323200" y="828090"/>
            <a:ext cx="3884397" cy="1384995"/>
          </a:xfrm>
          <a:prstGeom prst="rect">
            <a:avLst/>
          </a:prstGeom>
          <a:noFill/>
        </p:spPr>
        <p:txBody>
          <a:bodyPr wrap="none" rtlCol="0">
            <a:spAutoFit/>
          </a:bodyPr>
          <a:lstStyle/>
          <a:p>
            <a:r>
              <a:rPr lang="sv-SE" sz="2800" dirty="0">
                <a:solidFill>
                  <a:srgbClr val="CC90C2"/>
                </a:solidFill>
              </a:rPr>
              <a:t>Kundens fokus</a:t>
            </a:r>
          </a:p>
          <a:p>
            <a:r>
              <a:rPr lang="sv-SE" sz="2800" dirty="0">
                <a:solidFill>
                  <a:srgbClr val="CC90C2"/>
                </a:solidFill>
              </a:rPr>
              <a:t>Effektivisera</a:t>
            </a:r>
          </a:p>
          <a:p>
            <a:r>
              <a:rPr lang="sv-SE" sz="2800" b="1" dirty="0">
                <a:solidFill>
                  <a:srgbClr val="93006D"/>
                </a:solidFill>
              </a:rPr>
              <a:t>Attraktiv arbetsgivare</a:t>
            </a:r>
          </a:p>
        </p:txBody>
      </p:sp>
    </p:spTree>
    <p:extLst>
      <p:ext uri="{BB962C8B-B14F-4D97-AF65-F5344CB8AC3E}">
        <p14:creationId xmlns:p14="http://schemas.microsoft.com/office/powerpoint/2010/main" val="310195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p:cNvPicPr>
            <a:picLocks noChangeAspect="1"/>
          </p:cNvPicPr>
          <p:nvPr/>
        </p:nvPicPr>
        <p:blipFill rotWithShape="1">
          <a:blip r:embed="rId3" cstate="print">
            <a:extLst>
              <a:ext uri="{28A0092B-C50C-407E-A947-70E740481C1C}">
                <a14:useLocalDpi xmlns:a14="http://schemas.microsoft.com/office/drawing/2010/main" val="0"/>
              </a:ext>
            </a:extLst>
          </a:blip>
          <a:srcRect l="4339" t="9679" b="6827"/>
          <a:stretch/>
        </p:blipFill>
        <p:spPr>
          <a:xfrm>
            <a:off x="322729" y="-10757"/>
            <a:ext cx="11869271" cy="6906410"/>
          </a:xfrm>
          <a:prstGeom prst="rect">
            <a:avLst/>
          </a:prstGeom>
        </p:spPr>
      </p:pic>
      <p:sp>
        <p:nvSpPr>
          <p:cNvPr id="8" name="Rektangel 7"/>
          <p:cNvSpPr/>
          <p:nvPr/>
        </p:nvSpPr>
        <p:spPr>
          <a:xfrm>
            <a:off x="463733" y="123071"/>
            <a:ext cx="8170049" cy="1666798"/>
          </a:xfrm>
          <a:prstGeom prst="rect">
            <a:avLst/>
          </a:prstGeom>
          <a:solidFill>
            <a:srgbClr val="5C0C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sv-SE" sz="1800">
              <a:solidFill>
                <a:prstClr val="white"/>
              </a:solidFill>
            </a:endParaRPr>
          </a:p>
        </p:txBody>
      </p:sp>
      <p:sp>
        <p:nvSpPr>
          <p:cNvPr id="9" name="Rubrik 6"/>
          <p:cNvSpPr txBox="1">
            <a:spLocks/>
          </p:cNvSpPr>
          <p:nvPr/>
        </p:nvSpPr>
        <p:spPr>
          <a:xfrm>
            <a:off x="694635" y="761174"/>
            <a:ext cx="7727275" cy="825501"/>
          </a:xfrm>
          <a:prstGeom prst="rect">
            <a:avLst/>
          </a:prstGeom>
          <a:noFill/>
          <a:ln>
            <a:noFill/>
          </a:ln>
        </p:spPr>
        <p:txBody>
          <a:bodyPr lIns="91430" tIns="45715" rIns="91430" bIns="45715" anchor="b">
            <a:noAutofit/>
          </a:bodyPr>
          <a:lstStyle>
            <a:lvl1pPr algn="l" defTabSz="609507" rtl="0" eaLnBrk="1" latinLnBrk="0" hangingPunct="1">
              <a:spcBef>
                <a:spcPct val="0"/>
              </a:spcBef>
              <a:buNone/>
              <a:defRPr sz="4800" b="1" kern="1200">
                <a:solidFill>
                  <a:schemeClr val="tx1"/>
                </a:solidFill>
                <a:latin typeface="Arial"/>
                <a:ea typeface="+mj-ea"/>
                <a:cs typeface="Arial"/>
              </a:defRPr>
            </a:lvl1pPr>
          </a:lstStyle>
          <a:p>
            <a:r>
              <a:rPr lang="sv-SE" sz="4300" dirty="0" smtClean="0">
                <a:solidFill>
                  <a:schemeClr val="bg1"/>
                </a:solidFill>
                <a:latin typeface="Arial" panose="020B0604020202020204" pitchFamily="34" charset="0"/>
                <a:cs typeface="Arial" panose="020B0604020202020204" pitchFamily="34" charset="0"/>
              </a:rPr>
              <a:t>Verksamhetsplanering </a:t>
            </a:r>
            <a:br>
              <a:rPr lang="sv-SE" sz="4300" dirty="0" smtClean="0">
                <a:solidFill>
                  <a:schemeClr val="bg1"/>
                </a:solidFill>
                <a:latin typeface="Arial" panose="020B0604020202020204" pitchFamily="34" charset="0"/>
                <a:cs typeface="Arial" panose="020B0604020202020204" pitchFamily="34" charset="0"/>
              </a:rPr>
            </a:br>
            <a:r>
              <a:rPr lang="sv-SE" sz="4300" dirty="0" smtClean="0">
                <a:solidFill>
                  <a:schemeClr val="bg1"/>
                </a:solidFill>
                <a:latin typeface="Arial" panose="020B0604020202020204" pitchFamily="34" charset="0"/>
                <a:cs typeface="Arial" panose="020B0604020202020204" pitchFamily="34" charset="0"/>
              </a:rPr>
              <a:t>på avdelningar och enheter</a:t>
            </a:r>
            <a:endParaRPr lang="sv-SE" sz="4300" dirty="0">
              <a:solidFill>
                <a:schemeClr val="bg1"/>
              </a:solidFill>
              <a:latin typeface="Arial" panose="020B0604020202020204" pitchFamily="34" charset="0"/>
              <a:cs typeface="Arial" panose="020B0604020202020204" pitchFamily="34" charset="0"/>
            </a:endParaRPr>
          </a:p>
        </p:txBody>
      </p:sp>
      <p:sp>
        <p:nvSpPr>
          <p:cNvPr id="5" name="Rektangel 4"/>
          <p:cNvSpPr/>
          <p:nvPr/>
        </p:nvSpPr>
        <p:spPr>
          <a:xfrm>
            <a:off x="475486" y="1789869"/>
            <a:ext cx="3101903" cy="757079"/>
          </a:xfrm>
          <a:prstGeom prst="rect">
            <a:avLst/>
          </a:prstGeom>
          <a:solidFill>
            <a:srgbClr val="C73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sv-SE" sz="1800">
              <a:solidFill>
                <a:prstClr val="white"/>
              </a:solidFill>
            </a:endParaRPr>
          </a:p>
        </p:txBody>
      </p:sp>
      <p:sp>
        <p:nvSpPr>
          <p:cNvPr id="6" name="Underrubrik 7"/>
          <p:cNvSpPr txBox="1">
            <a:spLocks/>
          </p:cNvSpPr>
          <p:nvPr/>
        </p:nvSpPr>
        <p:spPr>
          <a:xfrm>
            <a:off x="716786" y="1947667"/>
            <a:ext cx="5954381" cy="1198562"/>
          </a:xfrm>
          <a:prstGeom prst="rect">
            <a:avLst/>
          </a:prstGeom>
          <a:noFill/>
        </p:spPr>
        <p:txBody>
          <a:bodyPr vert="horz" lIns="91430" tIns="45715" rIns="91430" bIns="45715" rtlCol="0">
            <a:normAutofit/>
          </a:bodyPr>
          <a:lstStyle>
            <a:lvl1pPr marL="383944" indent="-383944"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dirty="0" smtClean="0">
                <a:solidFill>
                  <a:schemeClr val="bg1"/>
                </a:solidFill>
                <a:latin typeface="Arial" panose="020B0604020202020204" pitchFamily="34" charset="0"/>
                <a:cs typeface="Arial" panose="020B0604020202020204" pitchFamily="34" charset="0"/>
              </a:rPr>
              <a:t>Vad händer nu?</a:t>
            </a:r>
          </a:p>
        </p:txBody>
      </p:sp>
    </p:spTree>
    <p:extLst>
      <p:ext uri="{BB962C8B-B14F-4D97-AF65-F5344CB8AC3E}">
        <p14:creationId xmlns:p14="http://schemas.microsoft.com/office/powerpoint/2010/main" val="23872981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40196" y="963619"/>
            <a:ext cx="11651804" cy="1423599"/>
          </a:xfrm>
        </p:spPr>
        <p:txBody>
          <a:bodyPr/>
          <a:lstStyle/>
          <a:p>
            <a:pPr marL="457200" indent="-457200">
              <a:spcBef>
                <a:spcPts val="1200"/>
              </a:spcBef>
              <a:buFont typeface="Arial" panose="020B0604020202020204" pitchFamily="34" charset="0"/>
              <a:buChar char="•"/>
            </a:pPr>
            <a:r>
              <a:rPr lang="sv-SE" sz="2400" dirty="0" smtClean="0">
                <a:solidFill>
                  <a:srgbClr val="93006D"/>
                </a:solidFill>
              </a:rPr>
              <a:t>Nu fortsätter planering och uppföljning av verksamheten</a:t>
            </a:r>
            <a:br>
              <a:rPr lang="sv-SE" sz="2400" dirty="0" smtClean="0">
                <a:solidFill>
                  <a:srgbClr val="93006D"/>
                </a:solidFill>
              </a:rPr>
            </a:br>
            <a:r>
              <a:rPr lang="sv-SE" sz="2400" dirty="0" smtClean="0">
                <a:solidFill>
                  <a:srgbClr val="93006D"/>
                </a:solidFill>
              </a:rPr>
              <a:t>på avdelningar och enheter. </a:t>
            </a:r>
          </a:p>
          <a:p>
            <a:pPr marL="457200" indent="-457200">
              <a:spcBef>
                <a:spcPts val="1200"/>
              </a:spcBef>
              <a:buFont typeface="Arial" panose="020B0604020202020204" pitchFamily="34" charset="0"/>
              <a:buChar char="•"/>
            </a:pPr>
            <a:r>
              <a:rPr lang="sv-SE" sz="2400" dirty="0" smtClean="0">
                <a:solidFill>
                  <a:srgbClr val="93006D"/>
                </a:solidFill>
              </a:rPr>
              <a:t>Förvaltningens verksamhetsplan 2020 och den egna nulägeskollen</a:t>
            </a:r>
            <a:br>
              <a:rPr lang="sv-SE" sz="2400" dirty="0" smtClean="0">
                <a:solidFill>
                  <a:srgbClr val="93006D"/>
                </a:solidFill>
              </a:rPr>
            </a:br>
            <a:r>
              <a:rPr lang="sv-SE" sz="2400" dirty="0" smtClean="0">
                <a:solidFill>
                  <a:srgbClr val="93006D"/>
                </a:solidFill>
              </a:rPr>
              <a:t>är input.</a:t>
            </a:r>
          </a:p>
        </p:txBody>
      </p:sp>
      <p:sp>
        <p:nvSpPr>
          <p:cNvPr id="3" name="Rubrik 2"/>
          <p:cNvSpPr>
            <a:spLocks noGrp="1"/>
          </p:cNvSpPr>
          <p:nvPr>
            <p:ph type="title"/>
          </p:nvPr>
        </p:nvSpPr>
        <p:spPr>
          <a:xfrm>
            <a:off x="540196" y="-107570"/>
            <a:ext cx="10543823" cy="1143000"/>
          </a:xfrm>
        </p:spPr>
        <p:txBody>
          <a:bodyPr/>
          <a:lstStyle/>
          <a:p>
            <a:r>
              <a:rPr lang="sv-SE" dirty="0" smtClean="0">
                <a:solidFill>
                  <a:srgbClr val="93006D"/>
                </a:solidFill>
              </a:rPr>
              <a:t>Vad händer nu?</a:t>
            </a:r>
            <a:endParaRPr lang="sv-SE" dirty="0">
              <a:solidFill>
                <a:srgbClr val="93006D"/>
              </a:solidFill>
            </a:endParaRPr>
          </a:p>
        </p:txBody>
      </p:sp>
      <p:sp>
        <p:nvSpPr>
          <p:cNvPr id="26" name="Platshållare för innehåll 1"/>
          <p:cNvSpPr txBox="1">
            <a:spLocks/>
          </p:cNvSpPr>
          <p:nvPr/>
        </p:nvSpPr>
        <p:spPr>
          <a:xfrm>
            <a:off x="540196" y="2733267"/>
            <a:ext cx="10127804" cy="2001829"/>
          </a:xfrm>
          <a:prstGeom prst="rect">
            <a:avLst/>
          </a:prstGeom>
        </p:spPr>
        <p:txBody>
          <a:bodyPr lIns="91430" tIns="45715" rIns="91430" bIns="45715"/>
          <a:lstStyle>
            <a:lvl1pPr marL="0" indent="0" algn="l" defTabSz="609507" rtl="0" eaLnBrk="1" latinLnBrk="0" hangingPunct="1">
              <a:spcBef>
                <a:spcPct val="20000"/>
              </a:spcBef>
              <a:buFont typeface="Arial"/>
              <a:buNone/>
              <a:defRPr sz="2667" b="0" kern="1200">
                <a:solidFill>
                  <a:schemeClr val="tx1"/>
                </a:solidFill>
                <a:latin typeface="Arial"/>
                <a:ea typeface="+mn-ea"/>
                <a:cs typeface="Arial"/>
              </a:defRPr>
            </a:lvl1pPr>
            <a:lvl2pPr marL="990454" indent="-380944" algn="l" defTabSz="609507" rtl="0" eaLnBrk="1" latinLnBrk="0" hangingPunct="1">
              <a:spcBef>
                <a:spcPct val="20000"/>
              </a:spcBef>
              <a:buFont typeface="Arial"/>
              <a:buChar char="–"/>
              <a:defRPr sz="2400" kern="1200">
                <a:solidFill>
                  <a:schemeClr val="tx1"/>
                </a:solidFill>
                <a:latin typeface="Arial"/>
                <a:ea typeface="+mn-ea"/>
                <a:cs typeface="Arial"/>
              </a:defRPr>
            </a:lvl2pPr>
            <a:lvl3pPr marL="1523773" indent="-304752" algn="l" defTabSz="609507" rtl="0" eaLnBrk="1" latinLnBrk="0" hangingPunct="1">
              <a:spcBef>
                <a:spcPct val="20000"/>
              </a:spcBef>
              <a:buFont typeface="Arial"/>
              <a:buChar char="•"/>
              <a:defRPr sz="2133" kern="1200">
                <a:solidFill>
                  <a:schemeClr val="tx1"/>
                </a:solidFill>
                <a:latin typeface="Arial"/>
                <a:ea typeface="+mn-ea"/>
                <a:cs typeface="Arial"/>
              </a:defRPr>
            </a:lvl3pPr>
            <a:lvl4pPr marL="2133280" indent="-304752" algn="l" defTabSz="609507" rtl="0" eaLnBrk="1" latinLnBrk="0" hangingPunct="1">
              <a:spcBef>
                <a:spcPct val="20000"/>
              </a:spcBef>
              <a:buFont typeface="Arial"/>
              <a:buChar char="–"/>
              <a:defRPr sz="1867" kern="1200">
                <a:solidFill>
                  <a:schemeClr val="tx1"/>
                </a:solidFill>
                <a:latin typeface="Arial"/>
                <a:ea typeface="+mn-ea"/>
                <a:cs typeface="Arial"/>
              </a:defRPr>
            </a:lvl4pPr>
            <a:lvl5pPr marL="2742790" indent="-304752" algn="l" defTabSz="609507" rtl="0" eaLnBrk="1" latinLnBrk="0" hangingPunct="1">
              <a:spcBef>
                <a:spcPct val="20000"/>
              </a:spcBef>
              <a:buFont typeface="Arial"/>
              <a:buChar char="»"/>
              <a:defRPr sz="1600" kern="1200">
                <a:solidFill>
                  <a:schemeClr val="tx1"/>
                </a:solidFill>
                <a:latin typeface="Arial"/>
                <a:ea typeface="+mn-ea"/>
                <a:cs typeface="Arial"/>
              </a:defRPr>
            </a:lvl5pPr>
            <a:lvl6pPr marL="3352296" indent="-304752" algn="l" defTabSz="609507" rtl="0" eaLnBrk="1" latinLnBrk="0" hangingPunct="1">
              <a:spcBef>
                <a:spcPct val="20000"/>
              </a:spcBef>
              <a:buFont typeface="Arial"/>
              <a:buChar char="•"/>
              <a:defRPr sz="2667" kern="1200">
                <a:solidFill>
                  <a:schemeClr val="tx1"/>
                </a:solidFill>
                <a:latin typeface="+mn-lt"/>
                <a:ea typeface="+mn-ea"/>
                <a:cs typeface="+mn-cs"/>
              </a:defRPr>
            </a:lvl6pPr>
            <a:lvl7pPr marL="3961808" indent="-304752" algn="l" defTabSz="609507" rtl="0" eaLnBrk="1" latinLnBrk="0" hangingPunct="1">
              <a:spcBef>
                <a:spcPct val="20000"/>
              </a:spcBef>
              <a:buFont typeface="Arial"/>
              <a:buChar char="•"/>
              <a:defRPr sz="2667" kern="1200">
                <a:solidFill>
                  <a:schemeClr val="tx1"/>
                </a:solidFill>
                <a:latin typeface="+mn-lt"/>
                <a:ea typeface="+mn-ea"/>
                <a:cs typeface="+mn-cs"/>
              </a:defRPr>
            </a:lvl7pPr>
            <a:lvl8pPr marL="4571316" indent="-304752" algn="l" defTabSz="609507" rtl="0" eaLnBrk="1" latinLnBrk="0" hangingPunct="1">
              <a:spcBef>
                <a:spcPct val="20000"/>
              </a:spcBef>
              <a:buFont typeface="Arial"/>
              <a:buChar char="•"/>
              <a:defRPr sz="2667" kern="1200">
                <a:solidFill>
                  <a:schemeClr val="tx1"/>
                </a:solidFill>
                <a:latin typeface="+mn-lt"/>
                <a:ea typeface="+mn-ea"/>
                <a:cs typeface="+mn-cs"/>
              </a:defRPr>
            </a:lvl8pPr>
            <a:lvl9pPr marL="5180824" indent="-304752" algn="l" defTabSz="609507" rtl="0" eaLnBrk="1" latinLnBrk="0" hangingPunct="1">
              <a:spcBef>
                <a:spcPct val="20000"/>
              </a:spcBef>
              <a:buFont typeface="Arial"/>
              <a:buChar char="•"/>
              <a:defRPr sz="2667" kern="1200">
                <a:solidFill>
                  <a:schemeClr val="tx1"/>
                </a:solidFill>
                <a:latin typeface="+mn-lt"/>
                <a:ea typeface="+mn-ea"/>
                <a:cs typeface="+mn-cs"/>
              </a:defRPr>
            </a:lvl9pPr>
          </a:lstStyle>
          <a:p>
            <a:pPr marL="457200" indent="-457200">
              <a:spcBef>
                <a:spcPts val="1200"/>
              </a:spcBef>
              <a:buFont typeface="Arial" panose="020B0604020202020204" pitchFamily="34" charset="0"/>
              <a:buChar char="•"/>
            </a:pPr>
            <a:r>
              <a:rPr lang="sv-SE" sz="2400" dirty="0" smtClean="0">
                <a:solidFill>
                  <a:srgbClr val="93006D"/>
                </a:solidFill>
              </a:rPr>
              <a:t>Genom verksamhetsdialoger tar vi till vara kompetens, förmågor och engagemang. </a:t>
            </a:r>
          </a:p>
          <a:p>
            <a:pPr marL="457200" indent="-457200">
              <a:spcBef>
                <a:spcPts val="1200"/>
              </a:spcBef>
              <a:buFont typeface="Arial" panose="020B0604020202020204" pitchFamily="34" charset="0"/>
              <a:buChar char="•"/>
            </a:pPr>
            <a:r>
              <a:rPr lang="sv-SE" sz="2400" dirty="0" smtClean="0">
                <a:solidFill>
                  <a:srgbClr val="93006D"/>
                </a:solidFill>
              </a:rPr>
              <a:t>I verksamhetsdialogen uppdaterar vi vår nulägeskoll, delar lärdomar och drar slutsatser om vad vi behöver utveckla. </a:t>
            </a:r>
          </a:p>
          <a:p>
            <a:pPr marL="457200" indent="-457200">
              <a:spcBef>
                <a:spcPts val="1200"/>
              </a:spcBef>
              <a:buFont typeface="Arial" panose="020B0604020202020204" pitchFamily="34" charset="0"/>
              <a:buChar char="•"/>
            </a:pPr>
            <a:r>
              <a:rPr lang="sv-SE" sz="2400" dirty="0" smtClean="0">
                <a:solidFill>
                  <a:srgbClr val="93006D"/>
                </a:solidFill>
              </a:rPr>
              <a:t>I avdelningens eller enhetens verksamhetsplan dokumenterar vi det vi kommer fram till</a:t>
            </a:r>
            <a:r>
              <a:rPr lang="sv-SE" dirty="0" smtClean="0">
                <a:solidFill>
                  <a:srgbClr val="93006D"/>
                </a:solidFill>
              </a:rPr>
              <a:t>.</a:t>
            </a:r>
          </a:p>
        </p:txBody>
      </p:sp>
    </p:spTree>
    <p:extLst>
      <p:ext uri="{BB962C8B-B14F-4D97-AF65-F5344CB8AC3E}">
        <p14:creationId xmlns:p14="http://schemas.microsoft.com/office/powerpoint/2010/main" val="95619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xEl>
                                              <p:pRg st="0" end="0"/>
                                            </p:txEl>
                                          </p:spTgt>
                                        </p:tgtEl>
                                        <p:attrNameLst>
                                          <p:attrName>style.visibility</p:attrName>
                                        </p:attrNameLst>
                                      </p:cBhvr>
                                      <p:to>
                                        <p:strVal val="visible"/>
                                      </p:to>
                                    </p:set>
                                    <p:animEffect transition="in" filter="fade">
                                      <p:cBhvr>
                                        <p:cTn id="17" dur="500"/>
                                        <p:tgtEl>
                                          <p:spTgt spid="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xEl>
                                              <p:pRg st="1" end="1"/>
                                            </p:txEl>
                                          </p:spTgt>
                                        </p:tgtEl>
                                        <p:attrNameLst>
                                          <p:attrName>style.visibility</p:attrName>
                                        </p:attrNameLst>
                                      </p:cBhvr>
                                      <p:to>
                                        <p:strVal val="visible"/>
                                      </p:to>
                                    </p:set>
                                    <p:animEffect transition="in" filter="fade">
                                      <p:cBhvr>
                                        <p:cTn id="22" dur="500"/>
                                        <p:tgtEl>
                                          <p:spTgt spid="2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xEl>
                                              <p:pRg st="2" end="2"/>
                                            </p:txEl>
                                          </p:spTgt>
                                        </p:tgtEl>
                                        <p:attrNameLst>
                                          <p:attrName>style.visibility</p:attrName>
                                        </p:attrNameLst>
                                      </p:cBhvr>
                                      <p:to>
                                        <p:strVal val="visible"/>
                                      </p:to>
                                    </p:set>
                                    <p:animEffect transition="in" filter="fade">
                                      <p:cBhvr>
                                        <p:cTn id="27"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0" y="0"/>
            <a:ext cx="331200" cy="1371600"/>
          </a:xfrm>
          <a:prstGeom prst="rect">
            <a:avLst/>
          </a:prstGeom>
          <a:solidFill>
            <a:srgbClr val="C736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defRPr/>
            </a:pPr>
            <a:endParaRPr lang="sv-SE">
              <a:solidFill>
                <a:prstClr val="white"/>
              </a:solidFill>
              <a:latin typeface="Calibri" panose="020F0502020204030204"/>
            </a:endParaRPr>
          </a:p>
        </p:txBody>
      </p:sp>
      <p:sp>
        <p:nvSpPr>
          <p:cNvPr id="13" name="Rektangel 12"/>
          <p:cNvSpPr/>
          <p:nvPr/>
        </p:nvSpPr>
        <p:spPr>
          <a:xfrm>
            <a:off x="0" y="1371600"/>
            <a:ext cx="331200" cy="1371600"/>
          </a:xfrm>
          <a:prstGeom prst="rect">
            <a:avLst/>
          </a:prstGeom>
          <a:solidFill>
            <a:srgbClr val="5C0C6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defRPr/>
            </a:pPr>
            <a:endParaRPr lang="sv-SE">
              <a:solidFill>
                <a:prstClr val="white"/>
              </a:solidFill>
              <a:latin typeface="Calibri" panose="020F0502020204030204"/>
            </a:endParaRPr>
          </a:p>
        </p:txBody>
      </p:sp>
      <p:sp>
        <p:nvSpPr>
          <p:cNvPr id="14" name="Rektangel 13"/>
          <p:cNvSpPr/>
          <p:nvPr/>
        </p:nvSpPr>
        <p:spPr>
          <a:xfrm>
            <a:off x="0" y="2743200"/>
            <a:ext cx="331200" cy="1371600"/>
          </a:xfrm>
          <a:prstGeom prst="rect">
            <a:avLst/>
          </a:prstGeom>
          <a:solidFill>
            <a:srgbClr val="9634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defRPr/>
            </a:pPr>
            <a:endParaRPr lang="sv-SE">
              <a:solidFill>
                <a:prstClr val="white"/>
              </a:solidFill>
              <a:latin typeface="Calibri" panose="020F0502020204030204"/>
            </a:endParaRPr>
          </a:p>
        </p:txBody>
      </p:sp>
      <p:sp>
        <p:nvSpPr>
          <p:cNvPr id="15" name="Rektangel 14"/>
          <p:cNvSpPr/>
          <p:nvPr/>
        </p:nvSpPr>
        <p:spPr>
          <a:xfrm>
            <a:off x="0" y="4114800"/>
            <a:ext cx="331200" cy="1371600"/>
          </a:xfrm>
          <a:prstGeom prst="rect">
            <a:avLst/>
          </a:prstGeom>
          <a:solidFill>
            <a:srgbClr val="6600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defRPr/>
            </a:pPr>
            <a:endParaRPr lang="sv-SE">
              <a:solidFill>
                <a:prstClr val="white"/>
              </a:solidFill>
              <a:latin typeface="Calibri" panose="020F0502020204030204"/>
            </a:endParaRPr>
          </a:p>
        </p:txBody>
      </p:sp>
      <p:sp>
        <p:nvSpPr>
          <p:cNvPr id="16" name="Rektangel 15"/>
          <p:cNvSpPr/>
          <p:nvPr/>
        </p:nvSpPr>
        <p:spPr>
          <a:xfrm>
            <a:off x="0" y="5486400"/>
            <a:ext cx="331200" cy="1371600"/>
          </a:xfrm>
          <a:prstGeom prst="rect">
            <a:avLst/>
          </a:prstGeom>
          <a:solidFill>
            <a:srgbClr val="93006D"/>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defRPr/>
            </a:pPr>
            <a:endParaRPr lang="sv-SE">
              <a:solidFill>
                <a:prstClr val="white"/>
              </a:solidFill>
              <a:latin typeface="Calibri" panose="020F0502020204030204"/>
            </a:endParaRPr>
          </a:p>
        </p:txBody>
      </p:sp>
      <p:sp>
        <p:nvSpPr>
          <p:cNvPr id="17" name="Platshållare för text 4"/>
          <p:cNvSpPr txBox="1">
            <a:spLocks/>
          </p:cNvSpPr>
          <p:nvPr/>
        </p:nvSpPr>
        <p:spPr>
          <a:xfrm>
            <a:off x="720474" y="221523"/>
            <a:ext cx="9351963" cy="464277"/>
          </a:xfrm>
          <a:prstGeom prst="rect">
            <a:avLst/>
          </a:prstGeom>
          <a:solidFill>
            <a:schemeClr val="bg1"/>
          </a:solidFill>
        </p:spPr>
        <p:txBody>
          <a:bodyPr vert="horz" lIns="91436" tIns="45718" rIns="91436" bIns="4571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4800" b="1" dirty="0">
                <a:solidFill>
                  <a:srgbClr val="93006D"/>
                </a:solidFill>
                <a:latin typeface="Arial"/>
                <a:ea typeface="+mj-ea"/>
                <a:cs typeface="Arial"/>
              </a:rPr>
              <a:t>Stöd</a:t>
            </a:r>
          </a:p>
        </p:txBody>
      </p:sp>
      <p:sp>
        <p:nvSpPr>
          <p:cNvPr id="19" name="Platshållare för innehåll 5"/>
          <p:cNvSpPr txBox="1">
            <a:spLocks/>
          </p:cNvSpPr>
          <p:nvPr/>
        </p:nvSpPr>
        <p:spPr>
          <a:xfrm>
            <a:off x="720474" y="1228444"/>
            <a:ext cx="10435775" cy="4943756"/>
          </a:xfrm>
          <a:prstGeom prst="rect">
            <a:avLst/>
          </a:prstGeom>
          <a:solidFill>
            <a:schemeClr val="bg1"/>
          </a:solidFill>
        </p:spPr>
        <p:txBody>
          <a:bodyPr lIns="91436" tIns="45718" rIns="91436" bIns="45718"/>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v-SE" dirty="0" smtClean="0">
                <a:solidFill>
                  <a:srgbClr val="7B075E"/>
                </a:solidFill>
                <a:latin typeface="Arial" panose="020B0604020202020204" pitchFamily="34" charset="0"/>
                <a:cs typeface="Arial" panose="020B0604020202020204" pitchFamily="34" charset="0"/>
              </a:rPr>
              <a:t>På </a:t>
            </a:r>
            <a:r>
              <a:rPr lang="sv-SE" dirty="0" smtClean="0">
                <a:solidFill>
                  <a:srgbClr val="7B075E"/>
                </a:solidFill>
                <a:latin typeface="Arial" panose="020B0604020202020204" pitchFamily="34" charset="0"/>
                <a:cs typeface="Arial" panose="020B0604020202020204" pitchFamily="34" charset="0"/>
                <a:hlinkClick r:id="rId3"/>
              </a:rPr>
              <a:t>intranätet finns stöd </a:t>
            </a:r>
            <a:r>
              <a:rPr lang="sv-SE" dirty="0" smtClean="0">
                <a:solidFill>
                  <a:srgbClr val="7B075E"/>
                </a:solidFill>
                <a:latin typeface="Arial" panose="020B0604020202020204" pitchFamily="34" charset="0"/>
                <a:cs typeface="Arial" panose="020B0604020202020204" pitchFamily="34" charset="0"/>
              </a:rPr>
              <a:t>i form av information, guider, presentationer och inspiration </a:t>
            </a:r>
          </a:p>
          <a:p>
            <a:pPr lvl="1">
              <a:lnSpc>
                <a:spcPct val="100000"/>
              </a:lnSpc>
              <a:spcBef>
                <a:spcPts val="1000"/>
              </a:spcBef>
            </a:pPr>
            <a:r>
              <a:rPr lang="sv-SE" dirty="0" smtClean="0">
                <a:solidFill>
                  <a:srgbClr val="7B075E"/>
                </a:solidFill>
                <a:latin typeface="Arial" panose="020B0604020202020204" pitchFamily="34" charset="0"/>
                <a:cs typeface="Arial" panose="020B0604020202020204" pitchFamily="34" charset="0"/>
              </a:rPr>
              <a:t>för att arbeta med sin nulägeskoll </a:t>
            </a:r>
          </a:p>
          <a:p>
            <a:pPr lvl="1">
              <a:lnSpc>
                <a:spcPct val="100000"/>
              </a:lnSpc>
              <a:spcBef>
                <a:spcPts val="1000"/>
              </a:spcBef>
            </a:pPr>
            <a:r>
              <a:rPr lang="sv-SE" dirty="0" smtClean="0">
                <a:solidFill>
                  <a:srgbClr val="7B075E"/>
                </a:solidFill>
                <a:latin typeface="Arial" panose="020B0604020202020204" pitchFamily="34" charset="0"/>
                <a:cs typeface="Arial" panose="020B0604020202020204" pitchFamily="34" charset="0"/>
              </a:rPr>
              <a:t>för att ta fram en verksamhetsplan från grunden</a:t>
            </a:r>
          </a:p>
          <a:p>
            <a:pPr lvl="1">
              <a:lnSpc>
                <a:spcPct val="100000"/>
              </a:lnSpc>
              <a:spcBef>
                <a:spcPts val="1000"/>
              </a:spcBef>
            </a:pPr>
            <a:r>
              <a:rPr lang="sv-SE" dirty="0" smtClean="0">
                <a:solidFill>
                  <a:srgbClr val="7B075E"/>
                </a:solidFill>
                <a:latin typeface="Arial" panose="020B0604020202020204" pitchFamily="34" charset="0"/>
                <a:cs typeface="Arial" panose="020B0604020202020204" pitchFamily="34" charset="0"/>
              </a:rPr>
              <a:t>för att planera och genomföra verksamhetsdialoger</a:t>
            </a:r>
          </a:p>
          <a:p>
            <a:pPr lvl="1">
              <a:lnSpc>
                <a:spcPct val="100000"/>
              </a:lnSpc>
              <a:spcBef>
                <a:spcPts val="1000"/>
              </a:spcBef>
            </a:pPr>
            <a:endParaRPr lang="sv-SE" dirty="0">
              <a:solidFill>
                <a:srgbClr val="7B075E"/>
              </a:solidFill>
              <a:latin typeface="Arial" panose="020B0604020202020204" pitchFamily="34" charset="0"/>
              <a:cs typeface="Arial" panose="020B0604020202020204" pitchFamily="34" charset="0"/>
            </a:endParaRPr>
          </a:p>
          <a:p>
            <a:pPr>
              <a:lnSpc>
                <a:spcPct val="100000"/>
              </a:lnSpc>
            </a:pPr>
            <a:r>
              <a:rPr lang="sv-SE" dirty="0" smtClean="0">
                <a:solidFill>
                  <a:srgbClr val="7B075E"/>
                </a:solidFill>
                <a:latin typeface="Arial" panose="020B0604020202020204" pitchFamily="34" charset="0"/>
                <a:cs typeface="Arial" panose="020B0604020202020204" pitchFamily="34" charset="0"/>
              </a:rPr>
              <a:t>Kontakta gärna dina stödfunktioner för stöd eller bollplankning!</a:t>
            </a:r>
          </a:p>
          <a:p>
            <a:pPr lvl="1">
              <a:lnSpc>
                <a:spcPct val="100000"/>
              </a:lnSpc>
            </a:pPr>
            <a:r>
              <a:rPr lang="sv-SE" dirty="0" smtClean="0">
                <a:solidFill>
                  <a:srgbClr val="7B075E"/>
                </a:solidFill>
                <a:latin typeface="Arial" panose="020B0604020202020204" pitchFamily="34" charset="0"/>
                <a:cs typeface="Arial" panose="020B0604020202020204" pitchFamily="34" charset="0"/>
              </a:rPr>
              <a:t>Tina Bagge, HR-chef</a:t>
            </a:r>
          </a:p>
          <a:p>
            <a:pPr lvl="1">
              <a:lnSpc>
                <a:spcPct val="100000"/>
              </a:lnSpc>
            </a:pPr>
            <a:r>
              <a:rPr lang="sv-SE" dirty="0" smtClean="0">
                <a:solidFill>
                  <a:srgbClr val="7B075E"/>
                </a:solidFill>
                <a:latin typeface="Arial" panose="020B0604020202020204" pitchFamily="34" charset="0"/>
                <a:cs typeface="Arial" panose="020B0604020202020204" pitchFamily="34" charset="0"/>
              </a:rPr>
              <a:t>Stefan Månsson, ekonom</a:t>
            </a:r>
          </a:p>
          <a:p>
            <a:pPr lvl="1">
              <a:lnSpc>
                <a:spcPct val="100000"/>
              </a:lnSpc>
            </a:pPr>
            <a:r>
              <a:rPr lang="sv-SE" dirty="0" smtClean="0">
                <a:solidFill>
                  <a:srgbClr val="7B075E"/>
                </a:solidFill>
                <a:latin typeface="Arial" panose="020B0604020202020204" pitchFamily="34" charset="0"/>
                <a:cs typeface="Arial" panose="020B0604020202020204" pitchFamily="34" charset="0"/>
              </a:rPr>
              <a:t>Paulina Pilo, processledare styrning</a:t>
            </a:r>
          </a:p>
        </p:txBody>
      </p:sp>
    </p:spTree>
    <p:extLst>
      <p:ext uri="{BB962C8B-B14F-4D97-AF65-F5344CB8AC3E}">
        <p14:creationId xmlns:p14="http://schemas.microsoft.com/office/powerpoint/2010/main" val="137268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fade">
                                      <p:cBhvr>
                                        <p:cTn id="13" dur="500"/>
                                        <p:tgtEl>
                                          <p:spTgt spid="1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fade">
                                      <p:cBhvr>
                                        <p:cTn id="16" dur="500"/>
                                        <p:tgtEl>
                                          <p:spTgt spid="1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xEl>
                                              <p:pRg st="5" end="5"/>
                                            </p:txEl>
                                          </p:spTgt>
                                        </p:tgtEl>
                                        <p:attrNameLst>
                                          <p:attrName>style.visibility</p:attrName>
                                        </p:attrNameLst>
                                      </p:cBhvr>
                                      <p:to>
                                        <p:strVal val="visible"/>
                                      </p:to>
                                    </p:set>
                                    <p:animEffect transition="in" filter="fade">
                                      <p:cBhvr>
                                        <p:cTn id="19" dur="500"/>
                                        <p:tgtEl>
                                          <p:spTgt spid="19">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xEl>
                                              <p:pRg st="6" end="6"/>
                                            </p:txEl>
                                          </p:spTgt>
                                        </p:tgtEl>
                                        <p:attrNameLst>
                                          <p:attrName>style.visibility</p:attrName>
                                        </p:attrNameLst>
                                      </p:cBhvr>
                                      <p:to>
                                        <p:strVal val="visible"/>
                                      </p:to>
                                    </p:set>
                                    <p:animEffect transition="in" filter="fade">
                                      <p:cBhvr>
                                        <p:cTn id="22" dur="500"/>
                                        <p:tgtEl>
                                          <p:spTgt spid="19">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xEl>
                                              <p:pRg st="7" end="7"/>
                                            </p:txEl>
                                          </p:spTgt>
                                        </p:tgtEl>
                                        <p:attrNameLst>
                                          <p:attrName>style.visibility</p:attrName>
                                        </p:attrNameLst>
                                      </p:cBhvr>
                                      <p:to>
                                        <p:strVal val="visible"/>
                                      </p:to>
                                    </p:set>
                                    <p:animEffect transition="in" filter="fade">
                                      <p:cBhvr>
                                        <p:cTn id="25" dur="500"/>
                                        <p:tgtEl>
                                          <p:spTgt spid="19">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xEl>
                                              <p:pRg st="8" end="8"/>
                                            </p:txEl>
                                          </p:spTgt>
                                        </p:tgtEl>
                                        <p:attrNameLst>
                                          <p:attrName>style.visibility</p:attrName>
                                        </p:attrNameLst>
                                      </p:cBhvr>
                                      <p:to>
                                        <p:strVal val="visible"/>
                                      </p:to>
                                    </p:set>
                                    <p:animEffect transition="in" filter="fade">
                                      <p:cBhvr>
                                        <p:cTn id="28"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6_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Första sida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Följande sidor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Tom sida">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Första sida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Följande sidor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7_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8D9BC95D9D69F42B53B7CA0F26DC5C8" ma:contentTypeVersion="1" ma:contentTypeDescription="Skapa ett nytt dokument." ma:contentTypeScope="" ma:versionID="265eae05fc4f284cc89a4a213bc0c255">
  <xsd:schema xmlns:xsd="http://www.w3.org/2001/XMLSchema" xmlns:xs="http://www.w3.org/2001/XMLSchema" xmlns:p="http://schemas.microsoft.com/office/2006/metadata/properties" xmlns:ns2="637a844a-99b2-489c-af42-454e8049d005" targetNamespace="http://schemas.microsoft.com/office/2006/metadata/properties" ma:root="true" ma:fieldsID="e36e9a15e877129ec15acbb9e0523d72" ns2:_="">
    <xsd:import namespace="637a844a-99b2-489c-af42-454e8049d005"/>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7a844a-99b2-489c-af42-454e8049d005"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460ED3-6ACC-40EA-A0DB-9426153333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7a844a-99b2-489c-af42-454e8049d0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512BB2-E732-436A-B277-2DBDCAA4D4D2}">
  <ds:schemaRefs>
    <ds:schemaRef ds:uri="http://schemas.openxmlformats.org/package/2006/metadata/core-properties"/>
    <ds:schemaRef ds:uri="http://schemas.microsoft.com/office/2006/documentManagement/types"/>
    <ds:schemaRef ds:uri="637a844a-99b2-489c-af42-454e8049d005"/>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36572</TotalTime>
  <Words>2282</Words>
  <Application>Microsoft Office PowerPoint</Application>
  <PresentationFormat>Bredbild</PresentationFormat>
  <Paragraphs>269</Paragraphs>
  <Slides>24</Slides>
  <Notes>23</Notes>
  <HiddenSlides>0</HiddenSlides>
  <MMClips>0</MMClips>
  <ScaleCrop>false</ScaleCrop>
  <HeadingPairs>
    <vt:vector size="6" baseType="variant">
      <vt:variant>
        <vt:lpstr>Använt teckensnitt</vt:lpstr>
      </vt:variant>
      <vt:variant>
        <vt:i4>4</vt:i4>
      </vt:variant>
      <vt:variant>
        <vt:lpstr>Tema</vt:lpstr>
      </vt:variant>
      <vt:variant>
        <vt:i4>8</vt:i4>
      </vt:variant>
      <vt:variant>
        <vt:lpstr>Bildrubriker</vt:lpstr>
      </vt:variant>
      <vt:variant>
        <vt:i4>24</vt:i4>
      </vt:variant>
    </vt:vector>
  </HeadingPairs>
  <TitlesOfParts>
    <vt:vector size="36" baseType="lpstr">
      <vt:lpstr>Arial</vt:lpstr>
      <vt:lpstr>Calibri</vt:lpstr>
      <vt:lpstr>Calibri Light</vt:lpstr>
      <vt:lpstr>HelveticaNeueLT Std</vt:lpstr>
      <vt:lpstr>6_Följande sidor</vt:lpstr>
      <vt:lpstr>2_Första sida med färgad bakgrund</vt:lpstr>
      <vt:lpstr>3_Följande sidor med färgad bakgrund</vt:lpstr>
      <vt:lpstr>1_Tom sida</vt:lpstr>
      <vt:lpstr>3_Första sida med färgad bakgrund</vt:lpstr>
      <vt:lpstr>4_Följande sidor med färgad bakgrund</vt:lpstr>
      <vt:lpstr>7_Följande sidor</vt:lpstr>
      <vt:lpstr>Office-tema</vt:lpstr>
      <vt:lpstr>PowerPoint-presentation</vt:lpstr>
      <vt:lpstr>PowerPoint-presentation</vt:lpstr>
      <vt:lpstr>PowerPoint-presentation</vt:lpstr>
      <vt:lpstr>Förvaltningens verksamhetsplan</vt:lpstr>
      <vt:lpstr>PowerPoint-presentation</vt:lpstr>
      <vt:lpstr>PowerPoint-presentation</vt:lpstr>
      <vt:lpstr>Förvaltningschefen inleder</vt:lpstr>
      <vt:lpstr>Nämndens uppdrag</vt:lpstr>
      <vt:lpstr>Sammanfattning av nuläget</vt:lpstr>
      <vt:lpstr>Sammanfattning av nuläget</vt:lpstr>
      <vt:lpstr>Sammanfattning av nuläget</vt:lpstr>
      <vt:lpstr>Sammanfattning av nuläget</vt:lpstr>
      <vt:lpstr>Sammanfattning av nuläget</vt:lpstr>
      <vt:lpstr>Stadens inriktningar</vt:lpstr>
      <vt:lpstr>Nämndens inriktning</vt:lpstr>
      <vt:lpstr>Nämndens mål</vt:lpstr>
      <vt:lpstr>Målbild</vt:lpstr>
      <vt:lpstr>Prioriterade områden</vt:lpstr>
      <vt:lpstr>Prioriterade områden</vt:lpstr>
      <vt:lpstr>Prioriterade områden</vt:lpstr>
      <vt:lpstr>Prioriterade områden</vt:lpstr>
      <vt:lpstr>PowerPoint-presentation</vt:lpstr>
      <vt:lpstr>Vad händer nu?</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Ahlberg Fredrik - SLF</dc:creator>
  <cp:lastModifiedBy>Pilo Paulina - SLF</cp:lastModifiedBy>
  <cp:revision>1210</cp:revision>
  <cp:lastPrinted>2019-09-27T09:20:01Z</cp:lastPrinted>
  <dcterms:created xsi:type="dcterms:W3CDTF">2018-06-18T07:11:09Z</dcterms:created>
  <dcterms:modified xsi:type="dcterms:W3CDTF">2019-10-17T14:00:42Z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0x010100E8D9BC95D9D69F42B53B7CA0F26DC5C8</vt:lpwstr>
  </property>
</Properties>
</file>