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33"/>
  </p:notesMasterIdLst>
  <p:handoutMasterIdLst>
    <p:handoutMasterId r:id="rId34"/>
  </p:handoutMasterIdLst>
  <p:sldIdLst>
    <p:sldId id="261" r:id="rId9"/>
    <p:sldId id="270" r:id="rId10"/>
    <p:sldId id="273" r:id="rId11"/>
    <p:sldId id="274" r:id="rId12"/>
    <p:sldId id="271" r:id="rId13"/>
    <p:sldId id="276" r:id="rId14"/>
    <p:sldId id="302" r:id="rId15"/>
    <p:sldId id="277" r:id="rId16"/>
    <p:sldId id="303" r:id="rId17"/>
    <p:sldId id="304" r:id="rId18"/>
    <p:sldId id="285" r:id="rId19"/>
    <p:sldId id="305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1" autoAdjust="0"/>
    <p:restoredTop sz="94591" autoAdjust="0"/>
  </p:normalViewPr>
  <p:slideViewPr>
    <p:cSldViewPr snapToGrid="0" snapToObjects="1">
      <p:cViewPr varScale="1">
        <p:scale>
          <a:sx n="108" d="100"/>
          <a:sy n="108" d="100"/>
        </p:scale>
        <p:origin x="1710" y="48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verktygsladanhbg.se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verktygsladanhbg.se/" TargetMode="Externa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verktygsladanhbg.se/" TargetMode="External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02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pic>
        <p:nvPicPr>
          <p:cNvPr id="2" name="Bildobjekt 1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7" y="6399741"/>
            <a:ext cx="1238716" cy="38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0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340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pic>
        <p:nvPicPr>
          <p:cNvPr id="2" name="Bildobjekt 1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7" y="6399741"/>
            <a:ext cx="1238716" cy="38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2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pic>
        <p:nvPicPr>
          <p:cNvPr id="2" name="Bildobjekt 1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7" y="6399741"/>
            <a:ext cx="1238716" cy="38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48746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11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2355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837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2020-03-11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5973"/>
            <a:ext cx="1862210" cy="527170"/>
          </a:xfrm>
          <a:prstGeom prst="rect">
            <a:avLst/>
          </a:prstGeom>
        </p:spPr>
      </p:pic>
      <p:sp>
        <p:nvSpPr>
          <p:cNvPr id="19" name="TextBox 14"/>
          <p:cNvSpPr txBox="1"/>
          <p:nvPr userDrawn="1"/>
        </p:nvSpPr>
        <p:spPr>
          <a:xfrm>
            <a:off x="1113585" y="612980"/>
            <a:ext cx="3960440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rgbClr val="000000"/>
                </a:solidFill>
                <a:latin typeface="Arial"/>
                <a:cs typeface="Arial"/>
              </a:rPr>
              <a:t>Skol- och fritidsförvaltningen</a:t>
            </a:r>
            <a:endParaRPr lang="sv-SE" sz="900" b="1" i="0" u="none" kern="100" cap="none" spc="0" baseline="0" noProof="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3585" y="780653"/>
            <a:ext cx="3960440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 dirty="0" smtClean="0">
                <a:solidFill>
                  <a:srgbClr val="000000"/>
                </a:solidFill>
                <a:latin typeface="Arial"/>
                <a:cs typeface="Arial"/>
              </a:rPr>
              <a:t>Elevhälsan</a:t>
            </a:r>
            <a:endParaRPr lang="sv-SE" sz="900" b="0" i="0" u="none" kern="100" cap="none" spc="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26" r:id="rId2"/>
    <p:sldLayoutId id="2147483730" r:id="rId3"/>
    <p:sldLayoutId id="2147483731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Skol- och fritidsförvaltningen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14"/>
          <p:cNvSpPr txBox="1"/>
          <p:nvPr userDrawn="1"/>
        </p:nvSpPr>
        <p:spPr>
          <a:xfrm>
            <a:off x="1113585" y="789065"/>
            <a:ext cx="3049469" cy="3043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Elevhälsan</a:t>
            </a:r>
            <a:endParaRPr lang="sv-SE" sz="900" b="0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  <p:sldLayoutId id="2147483728" r:id="rId5"/>
    <p:sldLayoutId id="2147483729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2020-03-11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Tobaksprevention</a:t>
            </a:r>
            <a:endParaRPr kumimoji="0" lang="sv-SE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  <p:sldLayoutId id="2147483727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Tobaksprevention</a:t>
            </a:r>
            <a:endParaRPr kumimoji="0" lang="sv-SE" sz="1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40" y="6002866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2020-03-11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youtube.com/watch?v=lWY6UUltroM&amp;t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youtube.com/watch?v=hJx1oGET630&amp;list=PLu9mjaI-BuKiH69S9o_73z0571zuBFBrR&amp;index=5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reate.kahoot.it/details/tobak-verktygsladan/4583a423-2f57-4685-a2df-fa36ccc8c7c2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96080" y="1511095"/>
            <a:ext cx="7006431" cy="1429767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smtClean="0"/>
              <a:t>Tobak - Lektion 1 </a:t>
            </a:r>
            <a:br>
              <a:rPr lang="sv-SE" dirty="0" smtClean="0"/>
            </a:br>
            <a:r>
              <a:rPr lang="sv-SE" dirty="0" smtClean="0"/>
              <a:t>Åk 4-6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18" y="3193781"/>
            <a:ext cx="8891081" cy="366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934" y="1182411"/>
            <a:ext cx="5823050" cy="3283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6036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26052" y="886076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Frågor</a:t>
            </a:r>
            <a:endParaRPr lang="sv-SE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799" y="1830523"/>
            <a:ext cx="7765774" cy="3728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 finns tusentals gifter i tobak. Nämn några.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Vad händer i lungorna vid rökning?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Hur börjar ett nikotinberoende?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Vad är nikotin?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Om tobak hade uppfunnits idag, hade det då varit lagligt?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Vilka negativa effekter finns det med tobak/nikotin?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Är E-cigaretter och snus beroendeframkallande?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v-S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Påverkas man om man står bredvid någon som röker?</a:t>
            </a:r>
            <a:endParaRPr lang="sv-S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43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934" y="1187531"/>
            <a:ext cx="5823050" cy="3273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ruta 1"/>
          <p:cNvSpPr txBox="1"/>
          <p:nvPr/>
        </p:nvSpPr>
        <p:spPr>
          <a:xfrm>
            <a:off x="1713948" y="5000487"/>
            <a:ext cx="5636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Skapad av elever på Nicolaiskolan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409" y="5135676"/>
            <a:ext cx="632210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6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>
          <a:xfrm>
            <a:off x="1027779" y="3238399"/>
            <a:ext cx="4491751" cy="3418180"/>
          </a:xfrm>
        </p:spPr>
        <p:txBody>
          <a:bodyPr/>
          <a:lstStyle/>
          <a:p>
            <a:pPr marL="0" indent="0">
              <a:buNone/>
            </a:pPr>
            <a:r>
              <a:rPr lang="sv-SE" sz="2400" b="1" dirty="0" smtClean="0"/>
              <a:t>En </a:t>
            </a:r>
            <a:r>
              <a:rPr lang="sv-SE" sz="2400" b="1" dirty="0" smtClean="0">
                <a:solidFill>
                  <a:srgbClr val="FF0000"/>
                </a:solidFill>
              </a:rPr>
              <a:t>icke</a:t>
            </a:r>
            <a:r>
              <a:rPr lang="sv-SE" sz="2400" b="1" dirty="0" smtClean="0"/>
              <a:t> </a:t>
            </a:r>
            <a:r>
              <a:rPr lang="sv-SE" sz="2400" b="1" dirty="0"/>
              <a:t>rökare </a:t>
            </a:r>
            <a:r>
              <a:rPr lang="sv-SE" sz="2400" b="1" dirty="0" smtClean="0"/>
              <a:t>behåller...</a:t>
            </a:r>
            <a:r>
              <a:rPr lang="sv-SE" b="1" dirty="0" smtClean="0"/>
              <a:t> </a:t>
            </a:r>
            <a:endParaRPr lang="sv-SE" sz="2400" b="1" dirty="0"/>
          </a:p>
          <a:p>
            <a:pPr>
              <a:buFontTx/>
              <a:buChar char="-"/>
            </a:pPr>
            <a:r>
              <a:rPr lang="sv-SE" sz="2400" dirty="0" smtClean="0"/>
              <a:t>god doft					      </a:t>
            </a:r>
          </a:p>
          <a:p>
            <a:pPr>
              <a:buFontTx/>
              <a:buChar char="-"/>
            </a:pPr>
            <a:r>
              <a:rPr lang="sv-SE" sz="2400" dirty="0" smtClean="0"/>
              <a:t>vita tänder						</a:t>
            </a:r>
          </a:p>
          <a:p>
            <a:pPr>
              <a:buFontTx/>
              <a:buChar char="-"/>
            </a:pPr>
            <a:r>
              <a:rPr lang="sv-SE" sz="2400" dirty="0"/>
              <a:t>l</a:t>
            </a:r>
            <a:r>
              <a:rPr lang="sv-SE" sz="2400" dirty="0" smtClean="0"/>
              <a:t>uktsinne						</a:t>
            </a:r>
            <a:endParaRPr lang="sv-SE" sz="2400" dirty="0"/>
          </a:p>
          <a:p>
            <a:pPr>
              <a:buFontTx/>
              <a:buChar char="-"/>
            </a:pPr>
            <a:r>
              <a:rPr lang="sv-SE" sz="2400" dirty="0"/>
              <a:t>s</a:t>
            </a:r>
            <a:r>
              <a:rPr lang="sv-SE" sz="2400" dirty="0" smtClean="0"/>
              <a:t>itt släta ansikte				     </a:t>
            </a:r>
          </a:p>
          <a:p>
            <a:pPr>
              <a:buFontTx/>
              <a:buChar char="-"/>
            </a:pPr>
            <a:r>
              <a:rPr lang="sv-SE" sz="2400" dirty="0"/>
              <a:t>k</a:t>
            </a:r>
            <a:r>
              <a:rPr lang="sv-SE" sz="2400" dirty="0" smtClean="0"/>
              <a:t>lar röst						</a:t>
            </a:r>
          </a:p>
          <a:p>
            <a:pPr>
              <a:buFontTx/>
              <a:buChar char="-"/>
            </a:pPr>
            <a:r>
              <a:rPr lang="sv-SE" sz="2400" dirty="0" smtClean="0"/>
              <a:t>bra minne</a:t>
            </a:r>
            <a:endParaRPr lang="sv-SE" dirty="0" smtClean="0"/>
          </a:p>
          <a:p>
            <a:pPr>
              <a:buFontTx/>
              <a:buChar char="-"/>
            </a:pPr>
            <a:endParaRPr lang="sv-SE" dirty="0" smtClean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60" y="1036003"/>
            <a:ext cx="2046452" cy="206071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382" y="1030504"/>
            <a:ext cx="2025426" cy="2060713"/>
          </a:xfrm>
          <a:prstGeom prst="rect">
            <a:avLst/>
          </a:prstGeom>
        </p:spPr>
      </p:pic>
      <p:sp>
        <p:nvSpPr>
          <p:cNvPr id="7" name="Platshållare för innehåll 3"/>
          <p:cNvSpPr txBox="1">
            <a:spLocks/>
          </p:cNvSpPr>
          <p:nvPr/>
        </p:nvSpPr>
        <p:spPr>
          <a:xfrm>
            <a:off x="5096197" y="3218945"/>
            <a:ext cx="4491751" cy="3359814"/>
          </a:xfrm>
          <a:prstGeom prst="rect">
            <a:avLst/>
          </a:prstGeom>
        </p:spPr>
        <p:txBody>
          <a:bodyPr/>
          <a:lstStyle>
            <a:lvl1pPr marL="288000" indent="-2880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b="1" dirty="0" smtClean="0"/>
              <a:t>En rökare…</a:t>
            </a:r>
          </a:p>
          <a:p>
            <a:pPr>
              <a:buFontTx/>
              <a:buChar char="-"/>
            </a:pPr>
            <a:r>
              <a:rPr lang="sv-SE" sz="2400" dirty="0"/>
              <a:t>l</a:t>
            </a:r>
            <a:r>
              <a:rPr lang="sv-SE" sz="2400" dirty="0" smtClean="0"/>
              <a:t>uktar illa					      </a:t>
            </a:r>
          </a:p>
          <a:p>
            <a:pPr>
              <a:buFontTx/>
              <a:buChar char="-"/>
            </a:pPr>
            <a:r>
              <a:rPr lang="sv-SE" sz="2400" dirty="0"/>
              <a:t>f</a:t>
            </a:r>
            <a:r>
              <a:rPr lang="sv-SE" sz="2400" dirty="0" smtClean="0"/>
              <a:t>år bruna tänder				</a:t>
            </a:r>
          </a:p>
          <a:p>
            <a:pPr>
              <a:buFontTx/>
              <a:buChar char="-"/>
            </a:pPr>
            <a:r>
              <a:rPr lang="sv-SE" sz="2400" dirty="0"/>
              <a:t>f</a:t>
            </a:r>
            <a:r>
              <a:rPr lang="sv-SE" sz="2400" dirty="0" smtClean="0"/>
              <a:t>år sämre luktsinne			</a:t>
            </a:r>
          </a:p>
          <a:p>
            <a:pPr>
              <a:buFontTx/>
              <a:buChar char="-"/>
            </a:pPr>
            <a:r>
              <a:rPr lang="sv-SE" sz="2400" dirty="0"/>
              <a:t>b</a:t>
            </a:r>
            <a:r>
              <a:rPr lang="sv-SE" sz="2400" dirty="0" smtClean="0"/>
              <a:t>lir rynkig snabbare			     </a:t>
            </a:r>
          </a:p>
          <a:p>
            <a:pPr>
              <a:buFontTx/>
              <a:buChar char="-"/>
            </a:pPr>
            <a:r>
              <a:rPr lang="sv-SE" sz="2400" dirty="0"/>
              <a:t>f</a:t>
            </a:r>
            <a:r>
              <a:rPr lang="sv-SE" sz="2400" dirty="0" smtClean="0"/>
              <a:t>år skrovlig röst				</a:t>
            </a:r>
          </a:p>
          <a:p>
            <a:pPr>
              <a:buFontTx/>
              <a:buChar char="-"/>
            </a:pPr>
            <a:r>
              <a:rPr lang="sv-SE" sz="2400" dirty="0" smtClean="0"/>
              <a:t>får sämre minne</a:t>
            </a:r>
            <a:endParaRPr lang="sv-SE" dirty="0" smtClean="0"/>
          </a:p>
          <a:p>
            <a:pPr>
              <a:buFontTx/>
              <a:buChar char="-"/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57544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>
          <a:xfrm>
            <a:off x="1027779" y="2935364"/>
            <a:ext cx="4491751" cy="3321888"/>
          </a:xfrm>
        </p:spPr>
        <p:txBody>
          <a:bodyPr/>
          <a:lstStyle/>
          <a:p>
            <a:pPr marL="0" indent="0">
              <a:buNone/>
            </a:pPr>
            <a:r>
              <a:rPr lang="sv-SE" sz="2400" b="1" dirty="0" smtClean="0"/>
              <a:t>En </a:t>
            </a:r>
            <a:r>
              <a:rPr lang="sv-SE" sz="2400" b="1" dirty="0" smtClean="0">
                <a:solidFill>
                  <a:srgbClr val="FF0000"/>
                </a:solidFill>
              </a:rPr>
              <a:t>icke</a:t>
            </a:r>
            <a:r>
              <a:rPr lang="sv-SE" sz="2400" b="1" dirty="0" smtClean="0"/>
              <a:t> </a:t>
            </a:r>
            <a:r>
              <a:rPr lang="sv-SE" sz="2400" b="1" dirty="0"/>
              <a:t>rökare </a:t>
            </a:r>
            <a:r>
              <a:rPr lang="sv-SE" sz="2400" b="1" dirty="0" smtClean="0"/>
              <a:t>behåller...</a:t>
            </a:r>
            <a:r>
              <a:rPr lang="sv-SE" b="1" dirty="0" smtClean="0"/>
              <a:t> </a:t>
            </a:r>
            <a:endParaRPr lang="sv-SE" sz="2400" b="1" dirty="0"/>
          </a:p>
          <a:p>
            <a:pPr marL="342900" indent="-342900">
              <a:buFontTx/>
              <a:buChar char="-"/>
            </a:pPr>
            <a:r>
              <a:rPr lang="sv-SE" sz="2400" dirty="0"/>
              <a:t>konditionen					</a:t>
            </a:r>
          </a:p>
          <a:p>
            <a:pPr marL="342900" indent="-342900">
              <a:buFontTx/>
              <a:buChar char="-"/>
            </a:pPr>
            <a:r>
              <a:rPr lang="sv-SE" sz="2400" dirty="0"/>
              <a:t>god sömn						</a:t>
            </a:r>
          </a:p>
          <a:p>
            <a:pPr marL="342900" indent="-342900">
              <a:buFontTx/>
              <a:buChar char="-"/>
            </a:pPr>
            <a:r>
              <a:rPr lang="sv-SE" sz="2400" dirty="0"/>
              <a:t>naturligt åldrande				</a:t>
            </a:r>
          </a:p>
          <a:p>
            <a:pPr marL="342900" indent="-342900">
              <a:buFontTx/>
              <a:buChar char="-"/>
            </a:pPr>
            <a:r>
              <a:rPr lang="sv-SE" sz="2400" dirty="0"/>
              <a:t>pengar till vettigare saker	</a:t>
            </a:r>
          </a:p>
          <a:p>
            <a:pPr marL="342900" indent="-342900">
              <a:buFontTx/>
              <a:buChar char="-"/>
            </a:pPr>
            <a:r>
              <a:rPr lang="sv-SE" sz="2400" dirty="0"/>
              <a:t>sin klokhet 					</a:t>
            </a:r>
          </a:p>
          <a:p>
            <a:pPr marL="342900" indent="-342900">
              <a:buFontTx/>
              <a:buChar char="-"/>
            </a:pPr>
            <a:r>
              <a:rPr lang="sv-SE" sz="2400" dirty="0"/>
              <a:t>makten över sitt liv	</a:t>
            </a:r>
            <a:endParaRPr lang="sv-SE" dirty="0" smtClean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60" y="874650"/>
            <a:ext cx="2046452" cy="206071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382" y="874651"/>
            <a:ext cx="2025426" cy="2060713"/>
          </a:xfrm>
          <a:prstGeom prst="rect">
            <a:avLst/>
          </a:prstGeom>
        </p:spPr>
      </p:pic>
      <p:sp>
        <p:nvSpPr>
          <p:cNvPr id="7" name="Platshållare för innehåll 3"/>
          <p:cNvSpPr txBox="1">
            <a:spLocks/>
          </p:cNvSpPr>
          <p:nvPr/>
        </p:nvSpPr>
        <p:spPr>
          <a:xfrm>
            <a:off x="5096197" y="2935364"/>
            <a:ext cx="4491751" cy="3477531"/>
          </a:xfrm>
          <a:prstGeom prst="rect">
            <a:avLst/>
          </a:prstGeom>
        </p:spPr>
        <p:txBody>
          <a:bodyPr/>
          <a:lstStyle>
            <a:lvl1pPr marL="288000" indent="-2880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b="1" dirty="0" smtClean="0"/>
              <a:t>En rökare…</a:t>
            </a:r>
          </a:p>
          <a:p>
            <a:pPr>
              <a:buFontTx/>
              <a:buChar char="-"/>
            </a:pPr>
            <a:r>
              <a:rPr lang="sv-SE" sz="2400" dirty="0"/>
              <a:t>f</a:t>
            </a:r>
            <a:r>
              <a:rPr lang="sv-SE" sz="2400" dirty="0" smtClean="0"/>
              <a:t>örsämrar sin kondition		</a:t>
            </a:r>
          </a:p>
          <a:p>
            <a:pPr>
              <a:buFontTx/>
              <a:buChar char="-"/>
            </a:pPr>
            <a:r>
              <a:rPr lang="sv-SE" sz="2400" dirty="0"/>
              <a:t>sover </a:t>
            </a:r>
            <a:r>
              <a:rPr lang="sv-SE" sz="2400" dirty="0" smtClean="0"/>
              <a:t>sämre			</a:t>
            </a:r>
          </a:p>
          <a:p>
            <a:pPr>
              <a:buFontTx/>
              <a:buChar char="-"/>
            </a:pPr>
            <a:r>
              <a:rPr lang="sv-SE" sz="2400" dirty="0"/>
              <a:t>förkortar sitt </a:t>
            </a:r>
            <a:r>
              <a:rPr lang="sv-SE" sz="2400" dirty="0" smtClean="0"/>
              <a:t>liv		     </a:t>
            </a:r>
          </a:p>
          <a:p>
            <a:pPr>
              <a:buFontTx/>
              <a:buChar char="-"/>
            </a:pPr>
            <a:r>
              <a:rPr lang="sv-SE" sz="2400" dirty="0"/>
              <a:t>lägger pengar på gift </a:t>
            </a:r>
            <a:r>
              <a:rPr lang="sv-SE" sz="2400" dirty="0" smtClean="0"/>
              <a:t>			</a:t>
            </a:r>
          </a:p>
          <a:p>
            <a:pPr marL="0" indent="0">
              <a:buNone/>
            </a:pPr>
            <a:r>
              <a:rPr lang="sv-SE" sz="2400" dirty="0" smtClean="0"/>
              <a:t>-  får </a:t>
            </a:r>
            <a:r>
              <a:rPr lang="sv-SE" sz="2400" dirty="0"/>
              <a:t>i sig gifter</a:t>
            </a:r>
          </a:p>
          <a:p>
            <a:pPr>
              <a:buFontTx/>
              <a:buChar char="-"/>
            </a:pPr>
            <a:r>
              <a:rPr lang="sv-SE" sz="2400" dirty="0"/>
              <a:t>s</a:t>
            </a:r>
            <a:r>
              <a:rPr lang="sv-SE" sz="2400" dirty="0" smtClean="0"/>
              <a:t>tyrs av nikotinet</a:t>
            </a:r>
          </a:p>
        </p:txBody>
      </p:sp>
    </p:spTree>
    <p:extLst>
      <p:ext uri="{BB962C8B-B14F-4D97-AF65-F5344CB8AC3E}">
        <p14:creationId xmlns:p14="http://schemas.microsoft.com/office/powerpoint/2010/main" val="46544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96080" y="1511095"/>
            <a:ext cx="7006431" cy="1429767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smtClean="0"/>
              <a:t>Tobak - Lektion 2 </a:t>
            </a:r>
            <a:br>
              <a:rPr lang="sv-SE" dirty="0" smtClean="0"/>
            </a:br>
            <a:r>
              <a:rPr lang="sv-SE" dirty="0" smtClean="0"/>
              <a:t>Åk 4-6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18" y="3193781"/>
            <a:ext cx="8891081" cy="366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5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12800" y="623275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Påstående 1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799" y="1365051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som använder tobak utsätter sig själv och andra för fara? </a:t>
            </a:r>
            <a:endParaRPr kumimoji="0" lang="sv-SE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12799" y="2592649"/>
            <a:ext cx="3177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Påstående </a:t>
            </a:r>
            <a:r>
              <a:rPr lang="sv-SE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sv-SE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826052" y="4516259"/>
            <a:ext cx="3177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Påstående </a:t>
            </a:r>
            <a:r>
              <a:rPr lang="sv-SE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sv-SE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826052" y="3283468"/>
            <a:ext cx="75786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 är jobbigt att vara i en miljö där 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folk </a:t>
            </a: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röker?</a:t>
            </a:r>
          </a:p>
        </p:txBody>
      </p:sp>
      <p:sp>
        <p:nvSpPr>
          <p:cNvPr id="8" name="Rektangel 7"/>
          <p:cNvSpPr/>
          <p:nvPr/>
        </p:nvSpPr>
        <p:spPr>
          <a:xfrm>
            <a:off x="824736" y="5201885"/>
            <a:ext cx="75799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 är större risk att hamna i 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om </a:t>
            </a: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 röker?</a:t>
            </a:r>
          </a:p>
        </p:txBody>
      </p:sp>
    </p:spTree>
    <p:extLst>
      <p:ext uri="{BB962C8B-B14F-4D97-AF65-F5344CB8AC3E}">
        <p14:creationId xmlns:p14="http://schemas.microsoft.com/office/powerpoint/2010/main" val="25048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12800" y="623275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Påstående 4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799" y="1365051"/>
            <a:ext cx="7765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 är bra att kunna stå emot grupptryck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sv-SE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12799" y="2592649"/>
            <a:ext cx="3177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Påstående </a:t>
            </a:r>
            <a:r>
              <a:rPr lang="sv-SE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sv-SE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826052" y="4516259"/>
            <a:ext cx="3177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Påstående 6</a:t>
            </a:r>
          </a:p>
        </p:txBody>
      </p:sp>
      <p:sp>
        <p:nvSpPr>
          <p:cNvPr id="7" name="Rektangel 6"/>
          <p:cNvSpPr/>
          <p:nvPr/>
        </p:nvSpPr>
        <p:spPr>
          <a:xfrm>
            <a:off x="826052" y="3283468"/>
            <a:ext cx="71904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 är svårt att påverka andras attityd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sv-SE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824736" y="5201885"/>
            <a:ext cx="7295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 är billigt att använda tobak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sv-SE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8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26052" y="1698611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Påstående 7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26052" y="2609664"/>
            <a:ext cx="7765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Är du orolig för någon du 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känner som </a:t>
            </a: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röker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sv-SE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26052" y="3778742"/>
            <a:ext cx="3177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Påstående </a:t>
            </a:r>
            <a:r>
              <a:rPr lang="sv-SE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sv-SE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826052" y="4689795"/>
            <a:ext cx="7539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 är svårt att påverka någon att sluta röka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sv-SE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9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26052" y="337580"/>
            <a:ext cx="731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1</a:t>
            </a:r>
            <a:endParaRPr kumimoji="0" lang="sv-S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799" y="856662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Hur många av Helsingborgs </a:t>
            </a:r>
            <a:r>
              <a:rPr kumimoji="0" lang="sv-SE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barn/ungdomar i åk 6 och 9 röker </a:t>
            </a:r>
            <a:r>
              <a:rPr kumimoji="0" lang="sv-SE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ibland</a:t>
            </a:r>
            <a:r>
              <a:rPr kumimoji="0" lang="sv-SE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Rektangel 3"/>
          <p:cNvSpPr/>
          <p:nvPr/>
        </p:nvSpPr>
        <p:spPr>
          <a:xfrm>
            <a:off x="812799" y="2560864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Hur många av Helsingborgs 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barn/ungdomar </a:t>
            </a: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åk 6 och 9 röker </a:t>
            </a:r>
            <a:r>
              <a:rPr lang="sv-SE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varje dag</a:t>
            </a: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Rektangel 5"/>
          <p:cNvSpPr/>
          <p:nvPr/>
        </p:nvSpPr>
        <p:spPr>
          <a:xfrm>
            <a:off x="812799" y="1942698"/>
            <a:ext cx="1826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Fråga </a:t>
            </a:r>
            <a:r>
              <a:rPr lang="sv-SE" sz="3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sv-SE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826052" y="4224348"/>
            <a:ext cx="7578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Rökningen minskar i vårt samhälle.</a:t>
            </a:r>
          </a:p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 tror ni det beror på?</a:t>
            </a:r>
          </a:p>
        </p:txBody>
      </p:sp>
      <p:sp>
        <p:nvSpPr>
          <p:cNvPr id="8" name="Rektangel 7"/>
          <p:cNvSpPr/>
          <p:nvPr/>
        </p:nvSpPr>
        <p:spPr>
          <a:xfrm>
            <a:off x="812798" y="5738933"/>
            <a:ext cx="79810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 kan skolan göra för att </a:t>
            </a:r>
            <a:r>
              <a:rPr lang="sv-SE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fler ska </a:t>
            </a:r>
            <a:r>
              <a:rPr lang="sv-SE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låta bli tobak?</a:t>
            </a:r>
          </a:p>
        </p:txBody>
      </p:sp>
      <p:sp>
        <p:nvSpPr>
          <p:cNvPr id="9" name="Rektangel 8"/>
          <p:cNvSpPr/>
          <p:nvPr/>
        </p:nvSpPr>
        <p:spPr>
          <a:xfrm>
            <a:off x="812798" y="3578017"/>
            <a:ext cx="1826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Fråga </a:t>
            </a:r>
            <a:r>
              <a:rPr lang="sv-SE" sz="3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sv-SE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826052" y="5142757"/>
            <a:ext cx="1826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Fråga </a:t>
            </a:r>
            <a:r>
              <a:rPr lang="sv-SE" sz="3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sv-SE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26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59424" y="697674"/>
            <a:ext cx="7907867" cy="1143000"/>
          </a:xfrm>
        </p:spPr>
        <p:txBody>
          <a:bodyPr/>
          <a:lstStyle/>
          <a:p>
            <a:r>
              <a:rPr lang="sv-SE" dirty="0" smtClean="0"/>
              <a:t>12 frågor på </a:t>
            </a:r>
            <a:r>
              <a:rPr lang="sv-SE" dirty="0" err="1" smtClean="0"/>
              <a:t>Kahoot</a:t>
            </a:r>
            <a:endParaRPr lang="sv-SE" dirty="0"/>
          </a:p>
        </p:txBody>
      </p:sp>
      <p:pic>
        <p:nvPicPr>
          <p:cNvPr id="5" name="Platshållare för innehåll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2919" y="1843273"/>
            <a:ext cx="8891081" cy="498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6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96080" y="1511095"/>
            <a:ext cx="7006431" cy="1429767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smtClean="0"/>
              <a:t>Tobak - </a:t>
            </a:r>
            <a:r>
              <a:rPr lang="sv-SE" smtClean="0"/>
              <a:t>Lektion 3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Åk 4-6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18" y="3193781"/>
            <a:ext cx="8891081" cy="366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2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3134793" y="528034"/>
            <a:ext cx="3220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Fyra hörn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llips 3"/>
          <p:cNvSpPr/>
          <p:nvPr/>
        </p:nvSpPr>
        <p:spPr>
          <a:xfrm>
            <a:off x="2186607" y="1493455"/>
            <a:ext cx="1647687" cy="156375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llips 5"/>
          <p:cNvSpPr/>
          <p:nvPr/>
        </p:nvSpPr>
        <p:spPr>
          <a:xfrm>
            <a:off x="2186607" y="4192104"/>
            <a:ext cx="1647687" cy="156375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Ellips 7"/>
          <p:cNvSpPr/>
          <p:nvPr/>
        </p:nvSpPr>
        <p:spPr>
          <a:xfrm>
            <a:off x="5192643" y="1493455"/>
            <a:ext cx="1647687" cy="156375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llips 8"/>
          <p:cNvSpPr/>
          <p:nvPr/>
        </p:nvSpPr>
        <p:spPr>
          <a:xfrm>
            <a:off x="5192643" y="4192104"/>
            <a:ext cx="1647687" cy="156375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2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56972" y="691523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1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617173"/>
            <a:ext cx="7765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Är det farligt att röka?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Ja, det är alltid farligt.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Nej, inte om man bara gör det ibland.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Nej, forskarna överdriver om farligheterna.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38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56972" y="691523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2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617173"/>
            <a:ext cx="7765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Vad gör du om en kompis </a:t>
            </a: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börjar röka</a:t>
            </a: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Pratar med hen.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Berättar för hens föräldrar.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Berättar för någon annan vuxen.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5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26052" y="532748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3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228493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Vad </a:t>
            </a: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tror du är vanligaste orsaken till att</a:t>
            </a:r>
            <a:b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någon börjar röka?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För att hen är nyfiken.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För att vara häftig/cool.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 finns för lite för ungdomar att göra.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54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56972" y="567598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4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228493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Vad </a:t>
            </a: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skulle du göra om du såg någon röka</a:t>
            </a:r>
            <a:b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på skolgården?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Ingenting.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Ringa polisen.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Säga till en lärare.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56971" y="469268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5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228493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Vad </a:t>
            </a: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ska man göra för att tobaksanvändandet</a:t>
            </a:r>
            <a:b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ska minska?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316146"/>
            <a:ext cx="77657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Mer information om skador och konsekvenser </a:t>
            </a:r>
            <a:b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skolan.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Tuffare åtgärder mot de som använder tobak.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 går inte att påverka barn och ungdomar.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6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56972" y="590740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6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401305"/>
            <a:ext cx="7765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Varför säger vissa att tobak inte är farligt?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För att tjäna pengar.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tycker att det finns värre saker.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tror inte att det är farligt.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95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56971" y="431298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7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215100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Vad tycker du är en bra idé för </a:t>
            </a: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att stå </a:t>
            </a:r>
            <a:b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emot </a:t>
            </a: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grupptryck kring tobak?</a:t>
            </a: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Säga att man inte vill, men stannar kvar i gruppen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Gå därifrån.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588053" y="3696228"/>
            <a:ext cx="77657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Säga att man inte får för någon annan t.ex. för sina föräldrar eller tränare.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4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objekt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56972" y="472210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8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215100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Vad tror du det beror på att färre röker idag</a:t>
            </a:r>
            <a:b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än tidigare?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 är klokare idag än tidigare.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 är inte coolt att röka.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 är mer hälsomedvetna.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79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objekt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9693" y="0"/>
            <a:ext cx="8911987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826052" y="482637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Fråga 9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12800" y="1215100"/>
            <a:ext cx="776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Är det obehagligt att vara i miljöer där</a:t>
            </a:r>
            <a:b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folk röker?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llips 4"/>
          <p:cNvSpPr/>
          <p:nvPr/>
        </p:nvSpPr>
        <p:spPr>
          <a:xfrm>
            <a:off x="856972" y="2420729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856971" y="3117382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856972" y="381403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856972" y="4518476"/>
            <a:ext cx="614019" cy="5827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  <a:endParaRPr kumimoji="0" lang="sv-SE" sz="32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588053" y="2481267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1588053" y="3147143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Nej.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588053" y="457901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Eget förslag.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1588053" y="3874574"/>
            <a:ext cx="7765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Nej, inte om man känner personerna.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68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/>
          <a:stretch/>
        </p:blipFill>
        <p:spPr>
          <a:xfrm>
            <a:off x="232013" y="0"/>
            <a:ext cx="8911987" cy="6858000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805119" y="1833511"/>
            <a:ext cx="77657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ner 5 råd på hur vuxna ska göra för att barn och ungdomar inte ska börja med tobak.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ruta 15"/>
          <p:cNvSpPr txBox="1"/>
          <p:nvPr/>
        </p:nvSpPr>
        <p:spPr>
          <a:xfrm>
            <a:off x="805119" y="1009016"/>
            <a:ext cx="73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Fem råd!</a:t>
            </a:r>
            <a:endParaRPr kumimoji="0" lang="sv-S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2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0C1BF24619FB47809B6595F9AECFB0" ma:contentTypeVersion="0" ma:contentTypeDescription="Skapa ett nytt dokument." ma:contentTypeScope="" ma:versionID="9d45c0013541f1f15988e508be82309c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8809CD-79EC-41EE-BAEE-A279EA17A25C}">
  <ds:schemaRefs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115B3C-5436-4279-92AC-2C5DA2293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2972</TotalTime>
  <Words>803</Words>
  <Application>Microsoft Office PowerPoint</Application>
  <PresentationFormat>Bildspel på skärmen (4:3)</PresentationFormat>
  <Paragraphs>164</Paragraphs>
  <Slides>24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24</vt:i4>
      </vt:variant>
    </vt:vector>
  </HeadingPairs>
  <TitlesOfParts>
    <vt:vector size="32" baseType="lpstr">
      <vt:lpstr>Arial</vt:lpstr>
      <vt:lpstr>Calibri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Tobak - Lektion 1  Åk 4-6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Tobak - Lektion 2  Åk 4-6</vt:lpstr>
      <vt:lpstr>PowerPoint-presentation</vt:lpstr>
      <vt:lpstr>PowerPoint-presentation</vt:lpstr>
      <vt:lpstr>PowerPoint-presentation</vt:lpstr>
      <vt:lpstr>PowerPoint-presentation</vt:lpstr>
      <vt:lpstr>12 frågor på Kahoot</vt:lpstr>
      <vt:lpstr>Tobak - Lektion 3  Åk 4-6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Hultén Josefine - SFF</cp:lastModifiedBy>
  <cp:revision>90</cp:revision>
  <cp:lastPrinted>2018-07-23T11:34:42Z</cp:lastPrinted>
  <dcterms:created xsi:type="dcterms:W3CDTF">2015-11-05T09:31:38Z</dcterms:created>
  <dcterms:modified xsi:type="dcterms:W3CDTF">2020-03-11T14:04:08Z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0x010100A60C1BF24619FB47809B6595F9AECFB0</vt:lpwstr>
  </property>
</Properties>
</file>