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62" r:id="rId2"/>
    <p:sldId id="260" r:id="rId3"/>
    <p:sldId id="261" r:id="rId4"/>
    <p:sldId id="263" r:id="rId5"/>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492" y="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768B08-AB0D-4A91-A278-0F5E8E7AAEBE}" type="datetimeFigureOut">
              <a:rPr lang="sv-SE" smtClean="0"/>
              <a:t>2019-01-29</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8F28D1-A104-4240-A985-A2B09B399D37}" type="slidenum">
              <a:rPr lang="sv-SE" smtClean="0"/>
              <a:t>‹#›</a:t>
            </a:fld>
            <a:endParaRPr lang="sv-SE"/>
          </a:p>
        </p:txBody>
      </p:sp>
    </p:spTree>
    <p:extLst>
      <p:ext uri="{BB962C8B-B14F-4D97-AF65-F5344CB8AC3E}">
        <p14:creationId xmlns:p14="http://schemas.microsoft.com/office/powerpoint/2010/main" val="1143082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tshållare för bildobjekt 1"/>
          <p:cNvSpPr>
            <a:spLocks noGrp="1" noRot="1" noChangeAspect="1" noTextEdit="1"/>
          </p:cNvSpPr>
          <p:nvPr>
            <p:ph type="sldImg"/>
          </p:nvPr>
        </p:nvSpPr>
        <p:spPr bwMode="auto">
          <a:xfrm>
            <a:off x="1141413" y="684213"/>
            <a:ext cx="4575175"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sv-SE" altLang="sv-SE" dirty="0">
              <a:ea typeface="ＭＳ Ｐゴシック" pitchFamily="34" charset="-128"/>
            </a:endParaRPr>
          </a:p>
        </p:txBody>
      </p:sp>
    </p:spTree>
    <p:extLst>
      <p:ext uri="{BB962C8B-B14F-4D97-AF65-F5344CB8AC3E}">
        <p14:creationId xmlns:p14="http://schemas.microsoft.com/office/powerpoint/2010/main" val="3513773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tshållare för bildobjekt 1"/>
          <p:cNvSpPr>
            <a:spLocks noGrp="1" noRot="1" noChangeAspect="1" noTextEdit="1"/>
          </p:cNvSpPr>
          <p:nvPr>
            <p:ph type="sldImg"/>
          </p:nvPr>
        </p:nvSpPr>
        <p:spPr bwMode="auto">
          <a:xfrm>
            <a:off x="1141413" y="684213"/>
            <a:ext cx="4575175"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sv-SE" altLang="sv-SE" dirty="0">
              <a:ea typeface="ＭＳ Ｐゴシック" pitchFamily="34" charset="-128"/>
            </a:endParaRPr>
          </a:p>
        </p:txBody>
      </p:sp>
    </p:spTree>
    <p:extLst>
      <p:ext uri="{BB962C8B-B14F-4D97-AF65-F5344CB8AC3E}">
        <p14:creationId xmlns:p14="http://schemas.microsoft.com/office/powerpoint/2010/main" val="3284491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tshållare för bildobjekt 1"/>
          <p:cNvSpPr>
            <a:spLocks noGrp="1" noRot="1" noChangeAspect="1" noTextEdit="1"/>
          </p:cNvSpPr>
          <p:nvPr>
            <p:ph type="sldImg"/>
          </p:nvPr>
        </p:nvSpPr>
        <p:spPr bwMode="auto">
          <a:xfrm>
            <a:off x="1141413" y="684213"/>
            <a:ext cx="4575175"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sv-SE" altLang="sv-SE" dirty="0">
              <a:ea typeface="ＭＳ Ｐゴシック" pitchFamily="34" charset="-128"/>
            </a:endParaRPr>
          </a:p>
        </p:txBody>
      </p:sp>
    </p:spTree>
    <p:extLst>
      <p:ext uri="{BB962C8B-B14F-4D97-AF65-F5344CB8AC3E}">
        <p14:creationId xmlns:p14="http://schemas.microsoft.com/office/powerpoint/2010/main" val="993781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tshållare för bildobjekt 1"/>
          <p:cNvSpPr>
            <a:spLocks noGrp="1" noRot="1" noChangeAspect="1" noTextEdit="1"/>
          </p:cNvSpPr>
          <p:nvPr>
            <p:ph type="sldImg"/>
          </p:nvPr>
        </p:nvSpPr>
        <p:spPr bwMode="auto">
          <a:xfrm>
            <a:off x="1141413" y="684213"/>
            <a:ext cx="4575175"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sv-SE" altLang="sv-SE" dirty="0">
              <a:ea typeface="ＭＳ Ｐゴシック" pitchFamily="34" charset="-128"/>
            </a:endParaRPr>
          </a:p>
        </p:txBody>
      </p:sp>
    </p:spTree>
    <p:extLst>
      <p:ext uri="{BB962C8B-B14F-4D97-AF65-F5344CB8AC3E}">
        <p14:creationId xmlns:p14="http://schemas.microsoft.com/office/powerpoint/2010/main" val="2451795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06C5EF15-030A-480C-BF0B-AB3D564DC88F}" type="datetimeFigureOut">
              <a:rPr lang="sv-SE" smtClean="0"/>
              <a:t>2019-01-29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53307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06C5EF15-030A-480C-BF0B-AB3D564DC88F}" type="datetimeFigureOut">
              <a:rPr lang="sv-SE" smtClean="0"/>
              <a:t>2019-01-29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2339685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06C5EF15-030A-480C-BF0B-AB3D564DC88F}" type="datetimeFigureOut">
              <a:rPr lang="sv-SE" smtClean="0"/>
              <a:t>2019-01-29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3728813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06C5EF15-030A-480C-BF0B-AB3D564DC88F}" type="datetimeFigureOut">
              <a:rPr lang="sv-SE" smtClean="0"/>
              <a:t>2019-01-29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397708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06C5EF15-030A-480C-BF0B-AB3D564DC88F}" type="datetimeFigureOut">
              <a:rPr lang="sv-SE" smtClean="0"/>
              <a:t>2019-01-29</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1181645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06C5EF15-030A-480C-BF0B-AB3D564DC88F}" type="datetimeFigureOut">
              <a:rPr lang="sv-SE" smtClean="0"/>
              <a:t>2019-01-29</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3291837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06C5EF15-030A-480C-BF0B-AB3D564DC88F}" type="datetimeFigureOut">
              <a:rPr lang="sv-SE" smtClean="0"/>
              <a:t>2019-01-29</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1371886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06C5EF15-030A-480C-BF0B-AB3D564DC88F}" type="datetimeFigureOut">
              <a:rPr lang="sv-SE" smtClean="0"/>
              <a:t>2019-01-29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3308032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06C5EF15-030A-480C-BF0B-AB3D564DC88F}" type="datetimeFigureOut">
              <a:rPr lang="sv-SE" smtClean="0"/>
              <a:t>2019-01-29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4270016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06C5EF15-030A-480C-BF0B-AB3D564DC88F}" type="datetimeFigureOut">
              <a:rPr lang="sv-SE" smtClean="0"/>
              <a:t>2019-01-29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2046088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06C5EF15-030A-480C-BF0B-AB3D564DC88F}" type="datetimeFigureOut">
              <a:rPr lang="sv-SE" smtClean="0"/>
              <a:t>2019-01-29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4D5CA06-D7D9-40F9-B3DB-4A907AB545DC}" type="slidenum">
              <a:rPr lang="sv-SE" smtClean="0"/>
              <a:t>‹#›</a:t>
            </a:fld>
            <a:endParaRPr lang="sv-SE"/>
          </a:p>
        </p:txBody>
      </p:sp>
    </p:spTree>
    <p:extLst>
      <p:ext uri="{BB962C8B-B14F-4D97-AF65-F5344CB8AC3E}">
        <p14:creationId xmlns:p14="http://schemas.microsoft.com/office/powerpoint/2010/main" val="505649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C5EF15-030A-480C-BF0B-AB3D564DC88F}" type="datetimeFigureOut">
              <a:rPr lang="sv-SE" smtClean="0"/>
              <a:t>2019-01-29</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D5CA06-D7D9-40F9-B3DB-4A907AB545DC}" type="slidenum">
              <a:rPr lang="sv-SE" smtClean="0"/>
              <a:t>‹#›</a:t>
            </a:fld>
            <a:endParaRPr lang="sv-SE"/>
          </a:p>
        </p:txBody>
      </p:sp>
    </p:spTree>
    <p:extLst>
      <p:ext uri="{BB962C8B-B14F-4D97-AF65-F5344CB8AC3E}">
        <p14:creationId xmlns:p14="http://schemas.microsoft.com/office/powerpoint/2010/main" val="3441540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3" Type="http://schemas.openxmlformats.org/officeDocument/2006/relationships/hyperlink" Target="http://www.samverka.nu/"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txBox="1">
            <a:spLocks noChangeArrowheads="1"/>
          </p:cNvSpPr>
          <p:nvPr/>
        </p:nvSpPr>
        <p:spPr bwMode="auto">
          <a:xfrm>
            <a:off x="527051" y="1984376"/>
            <a:ext cx="7618412" cy="4267200"/>
          </a:xfrm>
          <a:prstGeom prst="rect">
            <a:avLst/>
          </a:prstGeom>
          <a:noFill/>
          <a:ln>
            <a:noFill/>
          </a:ln>
          <a:extLst/>
        </p:spPr>
        <p:txBody>
          <a:bodyPr/>
          <a:lstStyle>
            <a:lvl1pPr marL="342900" indent="-342900" eaLnBrk="0" hangingPunct="0">
              <a:spcBef>
                <a:spcPct val="20000"/>
              </a:spcBef>
              <a:buFont typeface="Arial" charset="0"/>
              <a:buChar char="•"/>
              <a:defRPr sz="3200">
                <a:solidFill>
                  <a:schemeClr val="tx1"/>
                </a:solidFill>
                <a:latin typeface="Calibri" pitchFamily="34" charset="0"/>
                <a:ea typeface="ＭＳ Ｐゴシック" pitchFamily="-105" charset="-128"/>
              </a:defRPr>
            </a:lvl1pPr>
            <a:lvl2pPr marL="37931725" indent="-37474525" eaLnBrk="0" hangingPunct="0">
              <a:spcBef>
                <a:spcPct val="20000"/>
              </a:spcBef>
              <a:buFont typeface="Arial" charset="0"/>
              <a:buChar char="–"/>
              <a:defRPr sz="2800">
                <a:solidFill>
                  <a:schemeClr val="tx1"/>
                </a:solidFill>
                <a:latin typeface="Calibri" pitchFamily="34" charset="0"/>
                <a:ea typeface="ＭＳ Ｐゴシック" pitchFamily="-105"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105"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9pPr>
          </a:lstStyle>
          <a:p>
            <a:pPr eaLnBrk="1" hangingPunct="1">
              <a:spcBef>
                <a:spcPct val="0"/>
              </a:spcBef>
              <a:defRPr/>
            </a:pPr>
            <a:endParaRPr lang="sv-SE" altLang="sv-SE" sz="1600" dirty="0"/>
          </a:p>
          <a:p>
            <a:pPr eaLnBrk="1" hangingPunct="1">
              <a:spcBef>
                <a:spcPct val="0"/>
              </a:spcBef>
              <a:defRPr/>
            </a:pPr>
            <a:r>
              <a:rPr lang="sv-SE" altLang="sv-SE" sz="1600" dirty="0"/>
              <a:t>”Så kan man väl inte göra? Vi gör så här!”</a:t>
            </a:r>
          </a:p>
          <a:p>
            <a:pPr marL="0" indent="0" eaLnBrk="1" hangingPunct="1">
              <a:spcBef>
                <a:spcPct val="0"/>
              </a:spcBef>
              <a:buNone/>
              <a:defRPr/>
            </a:pPr>
            <a:endParaRPr lang="sv-SE" altLang="sv-SE" sz="1600" dirty="0"/>
          </a:p>
          <a:p>
            <a:pPr eaLnBrk="1" hangingPunct="1">
              <a:spcBef>
                <a:spcPct val="0"/>
              </a:spcBef>
              <a:defRPr/>
            </a:pPr>
            <a:r>
              <a:rPr lang="sv-SE" altLang="sv-SE" sz="1600" dirty="0"/>
              <a:t>Arbetsmiljöverket tolkningar kan vara svåra</a:t>
            </a:r>
          </a:p>
          <a:p>
            <a:pPr marL="0" indent="0" eaLnBrk="1" hangingPunct="1">
              <a:spcBef>
                <a:spcPct val="0"/>
              </a:spcBef>
              <a:buNone/>
              <a:defRPr/>
            </a:pPr>
            <a:endParaRPr lang="sv-SE" altLang="sv-SE" sz="1600" dirty="0"/>
          </a:p>
          <a:p>
            <a:pPr eaLnBrk="1" hangingPunct="1">
              <a:spcBef>
                <a:spcPct val="0"/>
              </a:spcBef>
              <a:defRPr/>
            </a:pPr>
            <a:r>
              <a:rPr lang="sv-SE" altLang="sv-SE" sz="1600" dirty="0"/>
              <a:t>Ges utrymme för olika tolkningar, betyder inte att det är rätt eller fel, finns bra stödmaterial</a:t>
            </a:r>
          </a:p>
          <a:p>
            <a:pPr marL="0" indent="0" eaLnBrk="1" hangingPunct="1">
              <a:spcBef>
                <a:spcPct val="0"/>
              </a:spcBef>
              <a:buNone/>
              <a:defRPr/>
            </a:pPr>
            <a:endParaRPr lang="sv-SE" altLang="sv-SE" sz="1600" dirty="0"/>
          </a:p>
          <a:p>
            <a:pPr eaLnBrk="1" hangingPunct="1">
              <a:spcBef>
                <a:spcPct val="0"/>
              </a:spcBef>
              <a:defRPr/>
            </a:pPr>
            <a:r>
              <a:rPr lang="sv-SE" altLang="sv-SE" sz="1600" dirty="0"/>
              <a:t>Ta stöd, använd sakkunniga inom och utom er egen organisation</a:t>
            </a:r>
          </a:p>
          <a:p>
            <a:pPr marL="0" indent="0" eaLnBrk="1" hangingPunct="1">
              <a:spcBef>
                <a:spcPct val="0"/>
              </a:spcBef>
              <a:buNone/>
              <a:defRPr/>
            </a:pPr>
            <a:endParaRPr lang="sv-SE" altLang="sv-SE" sz="1600" dirty="0"/>
          </a:p>
          <a:p>
            <a:pPr eaLnBrk="1" hangingPunct="1">
              <a:spcBef>
                <a:spcPct val="0"/>
              </a:spcBef>
              <a:defRPr/>
            </a:pPr>
            <a:r>
              <a:rPr lang="sv-SE" altLang="sv-SE" sz="1600" dirty="0"/>
              <a:t>Alla kan inte vara så ansvarstagande att ingen vågar ta ansvar. Moment 22!</a:t>
            </a:r>
          </a:p>
          <a:p>
            <a:pPr marL="0" indent="0" eaLnBrk="1" hangingPunct="1">
              <a:spcBef>
                <a:spcPct val="0"/>
              </a:spcBef>
              <a:buNone/>
              <a:defRPr/>
            </a:pPr>
            <a:endParaRPr lang="sv-SE" altLang="sv-SE" sz="1600" dirty="0"/>
          </a:p>
          <a:p>
            <a:pPr eaLnBrk="1" hangingPunct="1">
              <a:spcBef>
                <a:spcPct val="0"/>
              </a:spcBef>
              <a:defRPr/>
            </a:pPr>
            <a:r>
              <a:rPr lang="sv-SE" altLang="sv-SE" sz="1600" dirty="0"/>
              <a:t>Se lösningsfokuserat på frågan. Man ska inte gömma sig bakom paragrafer</a:t>
            </a:r>
          </a:p>
          <a:p>
            <a:pPr marL="0" indent="0" eaLnBrk="1" hangingPunct="1">
              <a:spcBef>
                <a:spcPct val="0"/>
              </a:spcBef>
              <a:buNone/>
              <a:defRPr/>
            </a:pPr>
            <a:endParaRPr lang="sv-SE" altLang="sv-SE" sz="1600" dirty="0"/>
          </a:p>
          <a:p>
            <a:pPr eaLnBrk="1" hangingPunct="1">
              <a:spcBef>
                <a:spcPct val="0"/>
              </a:spcBef>
              <a:defRPr/>
            </a:pPr>
            <a:r>
              <a:rPr lang="sv-SE" altLang="sv-SE" sz="1600" dirty="0"/>
              <a:t>Sätt upp rutiner</a:t>
            </a:r>
          </a:p>
          <a:p>
            <a:pPr marL="0" indent="0" eaLnBrk="1" hangingPunct="1">
              <a:spcBef>
                <a:spcPct val="0"/>
              </a:spcBef>
              <a:buNone/>
              <a:defRPr/>
            </a:pPr>
            <a:endParaRPr lang="sv-SE" altLang="sv-SE" sz="1600" dirty="0"/>
          </a:p>
          <a:p>
            <a:pPr eaLnBrk="1" hangingPunct="1">
              <a:spcBef>
                <a:spcPct val="0"/>
              </a:spcBef>
              <a:defRPr/>
            </a:pPr>
            <a:r>
              <a:rPr lang="sv-SE" altLang="sv-SE" sz="1600" dirty="0"/>
              <a:t>Låt eleverna ta ansvar. Integrera arbetsmiljöfrågorna i PRAON</a:t>
            </a:r>
          </a:p>
          <a:p>
            <a:pPr marL="0" indent="0" eaLnBrk="1" hangingPunct="1">
              <a:spcBef>
                <a:spcPct val="0"/>
              </a:spcBef>
              <a:buNone/>
              <a:defRPr/>
            </a:pPr>
            <a:endParaRPr lang="sv-SE" altLang="sv-SE" sz="1600" dirty="0"/>
          </a:p>
          <a:p>
            <a:pPr marL="0" indent="0" eaLnBrk="1" hangingPunct="1">
              <a:spcBef>
                <a:spcPct val="0"/>
              </a:spcBef>
              <a:buNone/>
              <a:defRPr/>
            </a:pPr>
            <a:endParaRPr lang="sv-SE" altLang="sv-SE" sz="1600" dirty="0"/>
          </a:p>
          <a:p>
            <a:pPr marL="914400" lvl="2" indent="0" eaLnBrk="1" hangingPunct="1">
              <a:spcBef>
                <a:spcPct val="0"/>
              </a:spcBef>
              <a:buNone/>
              <a:defRPr/>
            </a:pPr>
            <a:endParaRPr lang="sv-SE" altLang="sv-SE" sz="1600" dirty="0"/>
          </a:p>
          <a:p>
            <a:pPr lvl="2" eaLnBrk="1" hangingPunct="1">
              <a:spcBef>
                <a:spcPct val="0"/>
              </a:spcBef>
              <a:defRPr/>
            </a:pPr>
            <a:endParaRPr lang="sv-SE" altLang="sv-SE" sz="800" dirty="0"/>
          </a:p>
        </p:txBody>
      </p:sp>
      <p:sp>
        <p:nvSpPr>
          <p:cNvPr id="13" name="Rektangel 10"/>
          <p:cNvSpPr/>
          <p:nvPr/>
        </p:nvSpPr>
        <p:spPr>
          <a:xfrm>
            <a:off x="0" y="0"/>
            <a:ext cx="9144000" cy="1341438"/>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eaLnBrk="1" hangingPunct="1">
              <a:defRPr/>
            </a:pPr>
            <a:r>
              <a:rPr lang="sv-SE" altLang="sv-SE" sz="2800">
                <a:solidFill>
                  <a:schemeClr val="bg1"/>
                </a:solidFill>
              </a:rPr>
              <a:t>DIGITAL PRAKTIKHANTERING</a:t>
            </a:r>
            <a:endParaRPr lang="sv-SE" altLang="sv-SE" sz="2800" dirty="0">
              <a:solidFill>
                <a:schemeClr val="bg1"/>
              </a:solidFill>
            </a:endParaRPr>
          </a:p>
        </p:txBody>
      </p:sp>
      <p:sp>
        <p:nvSpPr>
          <p:cNvPr id="6148" name="Rubrik 1"/>
          <p:cNvSpPr txBox="1">
            <a:spLocks/>
          </p:cNvSpPr>
          <p:nvPr/>
        </p:nvSpPr>
        <p:spPr bwMode="auto">
          <a:xfrm>
            <a:off x="395536" y="1363663"/>
            <a:ext cx="822960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r>
              <a:rPr lang="sv-SE" altLang="sv-SE" sz="2800" b="1" dirty="0"/>
              <a:t>Arbetsmiljön vid PRAO</a:t>
            </a:r>
          </a:p>
        </p:txBody>
      </p:sp>
      <p:pic>
        <p:nvPicPr>
          <p:cNvPr id="6149" name="Picture 11" descr="Bild4"/>
          <p:cNvPicPr>
            <a:picLocks noChangeAspect="1" noChangeArrowheads="1"/>
          </p:cNvPicPr>
          <p:nvPr/>
        </p:nvPicPr>
        <p:blipFill>
          <a:blip r:embed="rId3">
            <a:extLst>
              <a:ext uri="{28A0092B-C50C-407E-A947-70E740481C1C}">
                <a14:useLocalDpi xmlns:a14="http://schemas.microsoft.com/office/drawing/2010/main" val="0"/>
              </a:ext>
            </a:extLst>
          </a:blip>
          <a:srcRect l="2895" t="17101" r="3795" b="15613"/>
          <a:stretch>
            <a:fillRect/>
          </a:stretch>
        </p:blipFill>
        <p:spPr bwMode="auto">
          <a:xfrm>
            <a:off x="6588125" y="6464300"/>
            <a:ext cx="2303463"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ktangel 14"/>
          <p:cNvSpPr/>
          <p:nvPr/>
        </p:nvSpPr>
        <p:spPr>
          <a:xfrm>
            <a:off x="0" y="6357938"/>
            <a:ext cx="9144000" cy="500062"/>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algn="ctr" eaLnBrk="1" hangingPunct="1">
              <a:defRPr/>
            </a:pPr>
            <a:endParaRPr lang="sv-SE" altLang="sv-SE" sz="2800" dirty="0">
              <a:solidFill>
                <a:schemeClr val="bg1"/>
              </a:solidFill>
            </a:endParaRPr>
          </a:p>
        </p:txBody>
      </p:sp>
      <p:pic>
        <p:nvPicPr>
          <p:cNvPr id="6151" name="Bildobjekt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45463" y="49213"/>
            <a:ext cx="9540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Bildobjekt 2" descr="http://eu.tillvaxtverket.se/images/18.3453fc5214836a9a4728450b/1443048291876/EUlogo_v_RGB.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025" y="360363"/>
            <a:ext cx="1106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66295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4">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94">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194">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194">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19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txBox="1">
            <a:spLocks noChangeArrowheads="1"/>
          </p:cNvSpPr>
          <p:nvPr/>
        </p:nvSpPr>
        <p:spPr bwMode="auto">
          <a:xfrm>
            <a:off x="527051" y="2492896"/>
            <a:ext cx="7618412" cy="3606901"/>
          </a:xfrm>
          <a:prstGeom prst="rect">
            <a:avLst/>
          </a:prstGeom>
          <a:noFill/>
          <a:ln>
            <a:noFill/>
          </a:ln>
          <a:extLst/>
        </p:spPr>
        <p:txBody>
          <a:bodyPr/>
          <a:lstStyle>
            <a:lvl1pPr marL="342900" indent="-342900" eaLnBrk="0" hangingPunct="0">
              <a:spcBef>
                <a:spcPct val="20000"/>
              </a:spcBef>
              <a:buFont typeface="Arial" charset="0"/>
              <a:buChar char="•"/>
              <a:defRPr sz="3200">
                <a:solidFill>
                  <a:schemeClr val="tx1"/>
                </a:solidFill>
                <a:latin typeface="Calibri" pitchFamily="34" charset="0"/>
                <a:ea typeface="ＭＳ Ｐゴシック" pitchFamily="-105" charset="-128"/>
              </a:defRPr>
            </a:lvl1pPr>
            <a:lvl2pPr marL="37931725" indent="-37474525" eaLnBrk="0" hangingPunct="0">
              <a:spcBef>
                <a:spcPct val="20000"/>
              </a:spcBef>
              <a:buFont typeface="Arial" charset="0"/>
              <a:buChar char="–"/>
              <a:defRPr sz="2800">
                <a:solidFill>
                  <a:schemeClr val="tx1"/>
                </a:solidFill>
                <a:latin typeface="Calibri" pitchFamily="34" charset="0"/>
                <a:ea typeface="ＭＳ Ｐゴシック" pitchFamily="-105"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105"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9pPr>
          </a:lstStyle>
          <a:p>
            <a:pPr marL="0" indent="0" eaLnBrk="1" hangingPunct="1">
              <a:spcBef>
                <a:spcPct val="0"/>
              </a:spcBef>
              <a:buNone/>
              <a:defRPr/>
            </a:pPr>
            <a:r>
              <a:rPr lang="sv-SE" altLang="sv-SE" sz="1600" i="1" dirty="0"/>
              <a:t>”Skolhuvudmannen har ansvar för att den praktikplats som väljs inte innebär risker för att eleven, som kommer att arbeta där, drabbas av ohälsa eller olycksfall i arbetet. Elevens ålder och mognad är faktorer som måste beaktas”</a:t>
            </a:r>
          </a:p>
          <a:p>
            <a:pPr marL="0" indent="0" eaLnBrk="1" hangingPunct="1">
              <a:spcBef>
                <a:spcPct val="0"/>
              </a:spcBef>
              <a:buNone/>
              <a:defRPr/>
            </a:pPr>
            <a:endParaRPr lang="sv-SE" altLang="sv-SE" sz="1600" i="1" dirty="0"/>
          </a:p>
          <a:p>
            <a:pPr marL="0" indent="0" eaLnBrk="1" hangingPunct="1">
              <a:spcBef>
                <a:spcPct val="0"/>
              </a:spcBef>
              <a:buNone/>
              <a:defRPr/>
            </a:pPr>
            <a:r>
              <a:rPr lang="sv-SE" altLang="sv-SE" sz="1600" i="1" dirty="0"/>
              <a:t>” Avsikten är inte att skolhuvudmannen ska åka ut på praktikplatsen i varje enskilt fall och göra enskilda riskbedömningar. Skolhuvudmannen behöver inte heller riskbedöma en enskild maskin men skolhuvudmannen måste ha tillräckligt underlag för att kunna göra en riskbedömning om det är lämpligt att en specifik elev är på en specifik arbetsplats”</a:t>
            </a:r>
          </a:p>
          <a:p>
            <a:pPr marL="0" indent="0" eaLnBrk="1" hangingPunct="1">
              <a:spcBef>
                <a:spcPct val="0"/>
              </a:spcBef>
              <a:buNone/>
              <a:defRPr/>
            </a:pPr>
            <a:endParaRPr lang="sv-SE" altLang="sv-SE" sz="1600" i="1" dirty="0"/>
          </a:p>
          <a:p>
            <a:pPr marL="0" indent="0" eaLnBrk="1" hangingPunct="1">
              <a:spcBef>
                <a:spcPct val="0"/>
              </a:spcBef>
              <a:buNone/>
              <a:defRPr/>
            </a:pPr>
            <a:r>
              <a:rPr lang="sv-SE" altLang="sv-SE" sz="1600" i="1" dirty="0"/>
              <a:t>”För att kunna göra den bedömningen behöver skolhuvudmannen ta del av den riskbedömning som praktikplatsen gör och utifrån den bedöma om den enskilde eleven är lämplig att placera på den erbjudna praktikplatsen” </a:t>
            </a:r>
          </a:p>
        </p:txBody>
      </p:sp>
      <p:sp>
        <p:nvSpPr>
          <p:cNvPr id="13" name="Rektangel 10"/>
          <p:cNvSpPr/>
          <p:nvPr/>
        </p:nvSpPr>
        <p:spPr>
          <a:xfrm>
            <a:off x="0" y="0"/>
            <a:ext cx="9144000" cy="1341438"/>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eaLnBrk="1" hangingPunct="1">
              <a:defRPr/>
            </a:pPr>
            <a:r>
              <a:rPr lang="sv-SE" altLang="sv-SE" sz="2800">
                <a:solidFill>
                  <a:schemeClr val="bg1"/>
                </a:solidFill>
              </a:rPr>
              <a:t>DIGITAL PRAKTIKHANTERING</a:t>
            </a:r>
            <a:endParaRPr lang="sv-SE" altLang="sv-SE" sz="2800" dirty="0">
              <a:solidFill>
                <a:schemeClr val="bg1"/>
              </a:solidFill>
            </a:endParaRPr>
          </a:p>
        </p:txBody>
      </p:sp>
      <p:sp>
        <p:nvSpPr>
          <p:cNvPr id="6148" name="Rubrik 1"/>
          <p:cNvSpPr txBox="1">
            <a:spLocks/>
          </p:cNvSpPr>
          <p:nvPr/>
        </p:nvSpPr>
        <p:spPr bwMode="auto">
          <a:xfrm>
            <a:off x="457200" y="1428462"/>
            <a:ext cx="8229600"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None/>
              <a:defRPr/>
            </a:pPr>
            <a:r>
              <a:rPr lang="sv-SE" altLang="sv-SE" sz="2800" b="1" dirty="0"/>
              <a:t>Arbetsmiljöverkets tillämpning av reglerna om riskbedömning;</a:t>
            </a:r>
          </a:p>
        </p:txBody>
      </p:sp>
      <p:pic>
        <p:nvPicPr>
          <p:cNvPr id="6149" name="Picture 11" descr="Bild4"/>
          <p:cNvPicPr>
            <a:picLocks noChangeAspect="1" noChangeArrowheads="1"/>
          </p:cNvPicPr>
          <p:nvPr/>
        </p:nvPicPr>
        <p:blipFill>
          <a:blip r:embed="rId3">
            <a:extLst>
              <a:ext uri="{28A0092B-C50C-407E-A947-70E740481C1C}">
                <a14:useLocalDpi xmlns:a14="http://schemas.microsoft.com/office/drawing/2010/main" val="0"/>
              </a:ext>
            </a:extLst>
          </a:blip>
          <a:srcRect l="2895" t="17101" r="3795" b="15613"/>
          <a:stretch>
            <a:fillRect/>
          </a:stretch>
        </p:blipFill>
        <p:spPr bwMode="auto">
          <a:xfrm>
            <a:off x="6588125" y="6464300"/>
            <a:ext cx="2303463"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ktangel 14"/>
          <p:cNvSpPr/>
          <p:nvPr/>
        </p:nvSpPr>
        <p:spPr>
          <a:xfrm>
            <a:off x="0" y="6357938"/>
            <a:ext cx="9144000" cy="500062"/>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algn="ctr" eaLnBrk="1" hangingPunct="1">
              <a:defRPr/>
            </a:pPr>
            <a:endParaRPr lang="sv-SE" altLang="sv-SE" sz="2800" dirty="0">
              <a:solidFill>
                <a:schemeClr val="bg1"/>
              </a:solidFill>
            </a:endParaRPr>
          </a:p>
        </p:txBody>
      </p:sp>
      <p:pic>
        <p:nvPicPr>
          <p:cNvPr id="6151" name="Bildobjekt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45463" y="49213"/>
            <a:ext cx="9540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Bildobjekt 2" descr="http://eu.tillvaxtverket.se/images/18.3453fc5214836a9a4728450b/1443048291876/EUlogo_v_RGB.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025" y="360363"/>
            <a:ext cx="1106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24458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txBox="1">
            <a:spLocks noChangeArrowheads="1"/>
          </p:cNvSpPr>
          <p:nvPr/>
        </p:nvSpPr>
        <p:spPr bwMode="auto">
          <a:xfrm>
            <a:off x="527051" y="1916832"/>
            <a:ext cx="7618412" cy="4182965"/>
          </a:xfrm>
          <a:prstGeom prst="rect">
            <a:avLst/>
          </a:prstGeom>
          <a:noFill/>
          <a:ln>
            <a:noFill/>
          </a:ln>
          <a:extLst/>
        </p:spPr>
        <p:txBody>
          <a:bodyPr/>
          <a:lstStyle>
            <a:lvl1pPr marL="342900" indent="-342900" eaLnBrk="0" hangingPunct="0">
              <a:spcBef>
                <a:spcPct val="20000"/>
              </a:spcBef>
              <a:buFont typeface="Arial" charset="0"/>
              <a:buChar char="•"/>
              <a:defRPr sz="3200">
                <a:solidFill>
                  <a:schemeClr val="tx1"/>
                </a:solidFill>
                <a:latin typeface="Calibri" pitchFamily="34" charset="0"/>
                <a:ea typeface="ＭＳ Ｐゴシック" pitchFamily="-105" charset="-128"/>
              </a:defRPr>
            </a:lvl1pPr>
            <a:lvl2pPr marL="37931725" indent="-37474525" eaLnBrk="0" hangingPunct="0">
              <a:spcBef>
                <a:spcPct val="20000"/>
              </a:spcBef>
              <a:buFont typeface="Arial" charset="0"/>
              <a:buChar char="–"/>
              <a:defRPr sz="2800">
                <a:solidFill>
                  <a:schemeClr val="tx1"/>
                </a:solidFill>
                <a:latin typeface="Calibri" pitchFamily="34" charset="0"/>
                <a:ea typeface="ＭＳ Ｐゴシック" pitchFamily="-105"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105"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9pPr>
          </a:lstStyle>
          <a:p>
            <a:r>
              <a:rPr lang="sv-SE" sz="1600" dirty="0"/>
              <a:t>Vilka är arbetstiderna?</a:t>
            </a:r>
          </a:p>
          <a:p>
            <a:r>
              <a:rPr lang="sv-SE" sz="1600" dirty="0"/>
              <a:t>Vilka möjligheter finns det för lunch?</a:t>
            </a:r>
          </a:p>
          <a:p>
            <a:r>
              <a:rPr lang="sv-SE" sz="1600" dirty="0"/>
              <a:t>Har ni bedömt vilka arbetsuppgifter den minderåriga ska utföra?</a:t>
            </a:r>
          </a:p>
          <a:p>
            <a:r>
              <a:rPr lang="sv-SE" sz="1600" dirty="0"/>
              <a:t>Vilka förkunskaper behöver eleven om verktyg och maskiner?</a:t>
            </a:r>
          </a:p>
          <a:p>
            <a:r>
              <a:rPr lang="sv-SE" sz="1600" dirty="0"/>
              <a:t>Har ni tagit del av Arbetsmiljöverkets föreskrifter AFS 2012:13 om minderårigs arbetsmiljö?</a:t>
            </a:r>
          </a:p>
          <a:p>
            <a:r>
              <a:rPr lang="sv-SE" sz="1600" dirty="0"/>
              <a:t>Har ni gjort riskbedömning av er arbetsplats? Vilka riskkällor kan det finnas i arbetsuppgifterna? Kan en bristande mognad eller fysisk utveckling kan bli ett problem? Uppskatta hur allvarliga riskerna kan vara, utifrån sannolikhet och konsekvens. Vidta åtgärder som behövs för att ta bort eller förebygga riskerna.</a:t>
            </a:r>
          </a:p>
          <a:p>
            <a:r>
              <a:rPr lang="sv-SE" sz="1600" dirty="0"/>
              <a:t>Finns det handledare på plats?</a:t>
            </a:r>
          </a:p>
          <a:p>
            <a:r>
              <a:rPr lang="sv-SE" sz="1600" dirty="0"/>
              <a:t>Får eleven introduktion av arbetsplatsen?</a:t>
            </a:r>
          </a:p>
          <a:p>
            <a:r>
              <a:rPr lang="sv-SE" sz="1600" dirty="0"/>
              <a:t>Finns det skyddskläder på plats?</a:t>
            </a:r>
          </a:p>
          <a:p>
            <a:r>
              <a:rPr lang="sv-SE" sz="1600" dirty="0"/>
              <a:t>Vem är kontaktperson på arbetsplatsen?</a:t>
            </a:r>
          </a:p>
          <a:p>
            <a:r>
              <a:rPr lang="sv-SE" sz="1600" dirty="0"/>
              <a:t>Har ni rutiner för hur ni rapporterar arbetsskador?</a:t>
            </a:r>
          </a:p>
        </p:txBody>
      </p:sp>
      <p:sp>
        <p:nvSpPr>
          <p:cNvPr id="13" name="Rektangel 10"/>
          <p:cNvSpPr/>
          <p:nvPr/>
        </p:nvSpPr>
        <p:spPr>
          <a:xfrm>
            <a:off x="0" y="0"/>
            <a:ext cx="9144000" cy="1341438"/>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eaLnBrk="1" hangingPunct="1">
              <a:defRPr/>
            </a:pPr>
            <a:r>
              <a:rPr lang="sv-SE" altLang="sv-SE" sz="2800">
                <a:solidFill>
                  <a:schemeClr val="bg1"/>
                </a:solidFill>
              </a:rPr>
              <a:t>DIGITAL PRAKTIKHANTERING</a:t>
            </a:r>
            <a:endParaRPr lang="sv-SE" altLang="sv-SE" sz="2800" dirty="0">
              <a:solidFill>
                <a:schemeClr val="bg1"/>
              </a:solidFill>
            </a:endParaRPr>
          </a:p>
        </p:txBody>
      </p:sp>
      <p:sp>
        <p:nvSpPr>
          <p:cNvPr id="6148" name="Rubrik 1"/>
          <p:cNvSpPr txBox="1">
            <a:spLocks/>
          </p:cNvSpPr>
          <p:nvPr/>
        </p:nvSpPr>
        <p:spPr bwMode="auto">
          <a:xfrm>
            <a:off x="457200" y="1428462"/>
            <a:ext cx="8229600"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None/>
              <a:defRPr/>
            </a:pPr>
            <a:r>
              <a:rPr lang="sv-SE" altLang="sv-SE" sz="2800" b="1" dirty="0"/>
              <a:t>Skolverkets checklista för riskbedömning</a:t>
            </a:r>
          </a:p>
        </p:txBody>
      </p:sp>
      <p:pic>
        <p:nvPicPr>
          <p:cNvPr id="6149" name="Picture 11" descr="Bild4"/>
          <p:cNvPicPr>
            <a:picLocks noChangeAspect="1" noChangeArrowheads="1"/>
          </p:cNvPicPr>
          <p:nvPr/>
        </p:nvPicPr>
        <p:blipFill>
          <a:blip r:embed="rId3">
            <a:extLst>
              <a:ext uri="{28A0092B-C50C-407E-A947-70E740481C1C}">
                <a14:useLocalDpi xmlns:a14="http://schemas.microsoft.com/office/drawing/2010/main" val="0"/>
              </a:ext>
            </a:extLst>
          </a:blip>
          <a:srcRect l="2895" t="17101" r="3795" b="15613"/>
          <a:stretch>
            <a:fillRect/>
          </a:stretch>
        </p:blipFill>
        <p:spPr bwMode="auto">
          <a:xfrm>
            <a:off x="6588125" y="6464300"/>
            <a:ext cx="2303463"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ktangel 14"/>
          <p:cNvSpPr/>
          <p:nvPr/>
        </p:nvSpPr>
        <p:spPr>
          <a:xfrm>
            <a:off x="0" y="6357938"/>
            <a:ext cx="9144000" cy="500062"/>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algn="ctr" eaLnBrk="1" hangingPunct="1">
              <a:defRPr/>
            </a:pPr>
            <a:endParaRPr lang="sv-SE" altLang="sv-SE" sz="2800" dirty="0">
              <a:solidFill>
                <a:schemeClr val="bg1"/>
              </a:solidFill>
            </a:endParaRPr>
          </a:p>
        </p:txBody>
      </p:sp>
      <p:pic>
        <p:nvPicPr>
          <p:cNvPr id="6151" name="Bildobjekt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45463" y="49213"/>
            <a:ext cx="9540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Bildobjekt 2" descr="http://eu.tillvaxtverket.se/images/18.3453fc5214836a9a4728450b/1443048291876/EUlogo_v_RGB.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025" y="360363"/>
            <a:ext cx="1106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4375801"/>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txBox="1">
            <a:spLocks noChangeArrowheads="1"/>
          </p:cNvSpPr>
          <p:nvPr/>
        </p:nvSpPr>
        <p:spPr bwMode="auto">
          <a:xfrm>
            <a:off x="542147" y="2225328"/>
            <a:ext cx="7618412" cy="3966941"/>
          </a:xfrm>
          <a:prstGeom prst="rect">
            <a:avLst/>
          </a:prstGeom>
          <a:noFill/>
          <a:ln>
            <a:noFill/>
          </a:ln>
          <a:extLst/>
        </p:spPr>
        <p:txBody>
          <a:bodyPr/>
          <a:lstStyle>
            <a:lvl1pPr marL="342900" indent="-342900" eaLnBrk="0" hangingPunct="0">
              <a:spcBef>
                <a:spcPct val="20000"/>
              </a:spcBef>
              <a:buFont typeface="Arial" charset="0"/>
              <a:buChar char="•"/>
              <a:defRPr sz="3200">
                <a:solidFill>
                  <a:schemeClr val="tx1"/>
                </a:solidFill>
                <a:latin typeface="Calibri" pitchFamily="34" charset="0"/>
                <a:ea typeface="ＭＳ Ｐゴシック" pitchFamily="-105" charset="-128"/>
              </a:defRPr>
            </a:lvl1pPr>
            <a:lvl2pPr marL="37931725" indent="-37474525" eaLnBrk="0" hangingPunct="0">
              <a:spcBef>
                <a:spcPct val="20000"/>
              </a:spcBef>
              <a:buFont typeface="Arial" charset="0"/>
              <a:buChar char="–"/>
              <a:defRPr sz="2800">
                <a:solidFill>
                  <a:schemeClr val="tx1"/>
                </a:solidFill>
                <a:latin typeface="Calibri" pitchFamily="34" charset="0"/>
                <a:ea typeface="ＭＳ Ｐゴシック" pitchFamily="-105"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105"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105"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105" charset="-128"/>
              </a:defRPr>
            </a:lvl9pPr>
          </a:lstStyle>
          <a:p>
            <a:endParaRPr lang="sv-SE" sz="2000" dirty="0"/>
          </a:p>
          <a:p>
            <a:endParaRPr lang="sv-SE" sz="2000" dirty="0"/>
          </a:p>
          <a:p>
            <a:r>
              <a:rPr lang="sv-SE" sz="2000" dirty="0"/>
              <a:t>Kvalitetssäkert, lätt att ”spåra”</a:t>
            </a:r>
          </a:p>
          <a:p>
            <a:r>
              <a:rPr lang="sv-SE" sz="2000" dirty="0"/>
              <a:t>Gemensam standard</a:t>
            </a:r>
          </a:p>
          <a:p>
            <a:r>
              <a:rPr lang="sv-SE" sz="2000" dirty="0"/>
              <a:t>Minimerar hanteringen på skolorna</a:t>
            </a:r>
          </a:p>
          <a:p>
            <a:r>
              <a:rPr lang="sv-SE" sz="2000" dirty="0"/>
              <a:t>Tidsbesparande för skolor och arbetsplatser</a:t>
            </a:r>
          </a:p>
          <a:p>
            <a:r>
              <a:rPr lang="sv-SE" sz="2000" dirty="0"/>
              <a:t>Lyfter arbetsmiljöarbetet på arbetsplatserna</a:t>
            </a:r>
          </a:p>
          <a:p>
            <a:endParaRPr lang="sv-SE" sz="2000" dirty="0"/>
          </a:p>
          <a:p>
            <a:endParaRPr lang="sv-SE" sz="2000" dirty="0"/>
          </a:p>
          <a:p>
            <a:pPr marL="0" indent="0">
              <a:buNone/>
            </a:pPr>
            <a:r>
              <a:rPr lang="sv-SE" sz="2000" dirty="0">
                <a:hlinkClick r:id="rId3"/>
              </a:rPr>
              <a:t>www.samverka.nu</a:t>
            </a:r>
            <a:r>
              <a:rPr lang="sv-SE" sz="2000" dirty="0"/>
              <a:t> </a:t>
            </a:r>
          </a:p>
          <a:p>
            <a:pPr>
              <a:buFontTx/>
              <a:buChar char="-"/>
            </a:pPr>
            <a:endParaRPr lang="sv-SE" sz="2000" dirty="0"/>
          </a:p>
        </p:txBody>
      </p:sp>
      <p:sp>
        <p:nvSpPr>
          <p:cNvPr id="13" name="Rektangel 10"/>
          <p:cNvSpPr/>
          <p:nvPr/>
        </p:nvSpPr>
        <p:spPr>
          <a:xfrm>
            <a:off x="0" y="0"/>
            <a:ext cx="9144000" cy="1341438"/>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eaLnBrk="1" hangingPunct="1">
              <a:defRPr/>
            </a:pPr>
            <a:r>
              <a:rPr lang="sv-SE" altLang="sv-SE" sz="2800">
                <a:solidFill>
                  <a:schemeClr val="bg1"/>
                </a:solidFill>
              </a:rPr>
              <a:t>DIGITAL PRAKTIKHANTERING</a:t>
            </a:r>
            <a:endParaRPr lang="sv-SE" altLang="sv-SE" sz="2800" dirty="0">
              <a:solidFill>
                <a:schemeClr val="bg1"/>
              </a:solidFill>
            </a:endParaRPr>
          </a:p>
        </p:txBody>
      </p:sp>
      <p:sp>
        <p:nvSpPr>
          <p:cNvPr id="6148" name="Rubrik 1"/>
          <p:cNvSpPr txBox="1">
            <a:spLocks/>
          </p:cNvSpPr>
          <p:nvPr/>
        </p:nvSpPr>
        <p:spPr bwMode="auto">
          <a:xfrm>
            <a:off x="661988" y="1578694"/>
            <a:ext cx="8229600" cy="70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None/>
              <a:defRPr/>
            </a:pPr>
            <a:r>
              <a:rPr lang="sv-SE" altLang="sv-SE" sz="2800" b="1" dirty="0"/>
              <a:t>Fördelarna mellan analogt till digitalt…</a:t>
            </a:r>
          </a:p>
        </p:txBody>
      </p:sp>
      <p:pic>
        <p:nvPicPr>
          <p:cNvPr id="6149" name="Picture 11" descr="Bild4"/>
          <p:cNvPicPr>
            <a:picLocks noChangeAspect="1" noChangeArrowheads="1"/>
          </p:cNvPicPr>
          <p:nvPr/>
        </p:nvPicPr>
        <p:blipFill>
          <a:blip r:embed="rId4">
            <a:extLst>
              <a:ext uri="{28A0092B-C50C-407E-A947-70E740481C1C}">
                <a14:useLocalDpi xmlns:a14="http://schemas.microsoft.com/office/drawing/2010/main" val="0"/>
              </a:ext>
            </a:extLst>
          </a:blip>
          <a:srcRect l="2895" t="17101" r="3795" b="15613"/>
          <a:stretch>
            <a:fillRect/>
          </a:stretch>
        </p:blipFill>
        <p:spPr bwMode="auto">
          <a:xfrm>
            <a:off x="6588125" y="6464300"/>
            <a:ext cx="2303463"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ktangel 14"/>
          <p:cNvSpPr/>
          <p:nvPr/>
        </p:nvSpPr>
        <p:spPr>
          <a:xfrm>
            <a:off x="0" y="6357938"/>
            <a:ext cx="9144000" cy="500062"/>
          </a:xfrm>
          <a:prstGeom prst="rect">
            <a:avLst/>
          </a:prstGeom>
          <a:solidFill>
            <a:srgbClr val="F686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105" charset="0"/>
                <a:cs typeface="Arial" charset="0"/>
              </a:defRPr>
            </a:lvl1pPr>
            <a:lvl2pPr marL="37931725" indent="-37474525" eaLnBrk="0" hangingPunct="0">
              <a:defRPr sz="2400">
                <a:solidFill>
                  <a:schemeClr val="tx1"/>
                </a:solidFill>
                <a:latin typeface="Calibri" pitchFamily="-105" charset="0"/>
                <a:cs typeface="Arial" charset="0"/>
              </a:defRPr>
            </a:lvl2pPr>
            <a:lvl3pPr eaLnBrk="0" hangingPunct="0">
              <a:defRPr sz="2400">
                <a:solidFill>
                  <a:schemeClr val="tx1"/>
                </a:solidFill>
                <a:latin typeface="Calibri" pitchFamily="-105" charset="0"/>
                <a:cs typeface="Arial" charset="0"/>
              </a:defRPr>
            </a:lvl3pPr>
            <a:lvl4pPr eaLnBrk="0" hangingPunct="0">
              <a:defRPr sz="2400">
                <a:solidFill>
                  <a:schemeClr val="tx1"/>
                </a:solidFill>
                <a:latin typeface="Calibri" pitchFamily="-105" charset="0"/>
                <a:cs typeface="Arial" charset="0"/>
              </a:defRPr>
            </a:lvl4pPr>
            <a:lvl5pPr eaLnBrk="0" hangingPunct="0">
              <a:defRPr sz="2400">
                <a:solidFill>
                  <a:schemeClr val="tx1"/>
                </a:solidFill>
                <a:latin typeface="Calibri" pitchFamily="-105" charset="0"/>
                <a:cs typeface="Arial" charset="0"/>
              </a:defRPr>
            </a:lvl5pPr>
            <a:lvl6pPr marL="457200" eaLnBrk="0" fontAlgn="base" hangingPunct="0">
              <a:spcBef>
                <a:spcPct val="0"/>
              </a:spcBef>
              <a:spcAft>
                <a:spcPct val="0"/>
              </a:spcAft>
              <a:defRPr sz="2400">
                <a:solidFill>
                  <a:schemeClr val="tx1"/>
                </a:solidFill>
                <a:latin typeface="Calibri" pitchFamily="-105" charset="0"/>
                <a:cs typeface="Arial" charset="0"/>
              </a:defRPr>
            </a:lvl6pPr>
            <a:lvl7pPr marL="914400" eaLnBrk="0" fontAlgn="base" hangingPunct="0">
              <a:spcBef>
                <a:spcPct val="0"/>
              </a:spcBef>
              <a:spcAft>
                <a:spcPct val="0"/>
              </a:spcAft>
              <a:defRPr sz="2400">
                <a:solidFill>
                  <a:schemeClr val="tx1"/>
                </a:solidFill>
                <a:latin typeface="Calibri" pitchFamily="-105" charset="0"/>
                <a:cs typeface="Arial" charset="0"/>
              </a:defRPr>
            </a:lvl7pPr>
            <a:lvl8pPr marL="1371600" eaLnBrk="0" fontAlgn="base" hangingPunct="0">
              <a:spcBef>
                <a:spcPct val="0"/>
              </a:spcBef>
              <a:spcAft>
                <a:spcPct val="0"/>
              </a:spcAft>
              <a:defRPr sz="2400">
                <a:solidFill>
                  <a:schemeClr val="tx1"/>
                </a:solidFill>
                <a:latin typeface="Calibri" pitchFamily="-105" charset="0"/>
                <a:cs typeface="Arial" charset="0"/>
              </a:defRPr>
            </a:lvl8pPr>
            <a:lvl9pPr marL="1828800" eaLnBrk="0" fontAlgn="base" hangingPunct="0">
              <a:spcBef>
                <a:spcPct val="0"/>
              </a:spcBef>
              <a:spcAft>
                <a:spcPct val="0"/>
              </a:spcAft>
              <a:defRPr sz="2400">
                <a:solidFill>
                  <a:schemeClr val="tx1"/>
                </a:solidFill>
                <a:latin typeface="Calibri" pitchFamily="-105" charset="0"/>
                <a:cs typeface="Arial" charset="0"/>
              </a:defRPr>
            </a:lvl9pPr>
          </a:lstStyle>
          <a:p>
            <a:pPr algn="ctr" eaLnBrk="1" hangingPunct="1">
              <a:defRPr/>
            </a:pPr>
            <a:endParaRPr lang="sv-SE" altLang="sv-SE" sz="2800" dirty="0">
              <a:solidFill>
                <a:schemeClr val="bg1"/>
              </a:solidFill>
            </a:endParaRPr>
          </a:p>
        </p:txBody>
      </p:sp>
      <p:pic>
        <p:nvPicPr>
          <p:cNvPr id="6151" name="Bildobjekt 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45463" y="49213"/>
            <a:ext cx="9540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Bildobjekt 2" descr="http://eu.tillvaxtverket.se/images/18.3453fc5214836a9a4728450b/1443048291876/EUlogo_v_RGB.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4025" y="360363"/>
            <a:ext cx="1106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0577180"/>
      </p:ext>
    </p:extLst>
  </p:cSld>
  <p:clrMapOvr>
    <a:masterClrMapping/>
  </p:clrMapOvr>
  <p:transition spd="slow"/>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TotalTime>
  <Words>394</Words>
  <Application>Microsoft Office PowerPoint</Application>
  <PresentationFormat>Bildspel på skärmen (4:3)</PresentationFormat>
  <Paragraphs>52</Paragraphs>
  <Slides>4</Slides>
  <Notes>4</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4</vt:i4>
      </vt:variant>
    </vt:vector>
  </HeadingPairs>
  <TitlesOfParts>
    <vt:vector size="8" baseType="lpstr">
      <vt:lpstr>ＭＳ Ｐゴシック</vt:lpstr>
      <vt:lpstr>Arial</vt:lpstr>
      <vt:lpstr>Calibri</vt:lpstr>
      <vt:lpstr>Office-tema</vt:lpstr>
      <vt:lpstr>PowerPoint-presentation</vt:lpstr>
      <vt:lpstr>PowerPoint-presentation</vt:lpstr>
      <vt:lpstr>PowerPoint-presentation</vt:lpstr>
      <vt:lpstr>PowerPoint-presentation</vt:lpstr>
    </vt:vector>
  </TitlesOfParts>
  <Company>unikom.se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Roxhag</dc:creator>
  <cp:lastModifiedBy>Klit Welin Marlene - SFF</cp:lastModifiedBy>
  <cp:revision>29</cp:revision>
  <dcterms:created xsi:type="dcterms:W3CDTF">2016-11-22T09:17:46Z</dcterms:created>
  <dcterms:modified xsi:type="dcterms:W3CDTF">2019-01-29T12:36:00Z</dcterms:modified>
</cp:coreProperties>
</file>