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8" r:id="rId2"/>
    <p:sldId id="257" r:id="rId3"/>
    <p:sldId id="259" r:id="rId4"/>
    <p:sldId id="265" r:id="rId5"/>
    <p:sldId id="266" r:id="rId6"/>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112"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768B08-AB0D-4A91-A278-0F5E8E7AAEBE}" type="datetimeFigureOut">
              <a:rPr lang="sv-SE" smtClean="0"/>
              <a:t>2019-01-29</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8F28D1-A104-4240-A985-A2B09B399D37}" type="slidenum">
              <a:rPr lang="sv-SE" smtClean="0"/>
              <a:t>‹#›</a:t>
            </a:fld>
            <a:endParaRPr lang="sv-SE"/>
          </a:p>
        </p:txBody>
      </p:sp>
    </p:spTree>
    <p:extLst>
      <p:ext uri="{BB962C8B-B14F-4D97-AF65-F5344CB8AC3E}">
        <p14:creationId xmlns:p14="http://schemas.microsoft.com/office/powerpoint/2010/main" val="1143082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tshållare för bildobjekt 1"/>
          <p:cNvSpPr>
            <a:spLocks noGrp="1" noRot="1" noChangeAspect="1" noTextEdit="1"/>
          </p:cNvSpPr>
          <p:nvPr>
            <p:ph type="sldImg"/>
          </p:nvPr>
        </p:nvSpPr>
        <p:spPr bwMode="auto">
          <a:xfrm>
            <a:off x="1141413" y="684213"/>
            <a:ext cx="4575175"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sv-SE" altLang="sv-SE" dirty="0">
              <a:ea typeface="ＭＳ Ｐゴシック" pitchFamily="34" charset="-128"/>
            </a:endParaRPr>
          </a:p>
        </p:txBody>
      </p:sp>
    </p:spTree>
    <p:extLst>
      <p:ext uri="{BB962C8B-B14F-4D97-AF65-F5344CB8AC3E}">
        <p14:creationId xmlns:p14="http://schemas.microsoft.com/office/powerpoint/2010/main" val="446874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tshållare för bildobjekt 1"/>
          <p:cNvSpPr>
            <a:spLocks noGrp="1" noRot="1" noChangeAspect="1" noTextEdit="1"/>
          </p:cNvSpPr>
          <p:nvPr>
            <p:ph type="sldImg"/>
          </p:nvPr>
        </p:nvSpPr>
        <p:spPr bwMode="auto">
          <a:xfrm>
            <a:off x="1141413" y="684213"/>
            <a:ext cx="4575175"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sv-SE" altLang="sv-SE" dirty="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tshållare för bildobjekt 1"/>
          <p:cNvSpPr>
            <a:spLocks noGrp="1" noRot="1" noChangeAspect="1" noTextEdit="1"/>
          </p:cNvSpPr>
          <p:nvPr>
            <p:ph type="sldImg"/>
          </p:nvPr>
        </p:nvSpPr>
        <p:spPr bwMode="auto">
          <a:xfrm>
            <a:off x="1141413" y="684213"/>
            <a:ext cx="4575175"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sv-SE" altLang="sv-SE" dirty="0">
              <a:ea typeface="ＭＳ Ｐゴシック" pitchFamily="34" charset="-128"/>
            </a:endParaRPr>
          </a:p>
        </p:txBody>
      </p:sp>
    </p:spTree>
    <p:extLst>
      <p:ext uri="{BB962C8B-B14F-4D97-AF65-F5344CB8AC3E}">
        <p14:creationId xmlns:p14="http://schemas.microsoft.com/office/powerpoint/2010/main" val="3173597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tshållare för bildobjekt 1"/>
          <p:cNvSpPr>
            <a:spLocks noGrp="1" noRot="1" noChangeAspect="1" noTextEdit="1"/>
          </p:cNvSpPr>
          <p:nvPr>
            <p:ph type="sldImg"/>
          </p:nvPr>
        </p:nvSpPr>
        <p:spPr bwMode="auto">
          <a:xfrm>
            <a:off x="1141413" y="684213"/>
            <a:ext cx="4575175"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sv-SE" altLang="sv-SE" dirty="0">
              <a:ea typeface="ＭＳ Ｐゴシック" pitchFamily="34" charset="-128"/>
            </a:endParaRPr>
          </a:p>
        </p:txBody>
      </p:sp>
    </p:spTree>
    <p:extLst>
      <p:ext uri="{BB962C8B-B14F-4D97-AF65-F5344CB8AC3E}">
        <p14:creationId xmlns:p14="http://schemas.microsoft.com/office/powerpoint/2010/main" val="2307384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tshållare för bildobjekt 1"/>
          <p:cNvSpPr>
            <a:spLocks noGrp="1" noRot="1" noChangeAspect="1" noTextEdit="1"/>
          </p:cNvSpPr>
          <p:nvPr>
            <p:ph type="sldImg"/>
          </p:nvPr>
        </p:nvSpPr>
        <p:spPr bwMode="auto">
          <a:xfrm>
            <a:off x="1141413" y="684213"/>
            <a:ext cx="4575175"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sv-SE" altLang="sv-SE" dirty="0">
              <a:ea typeface="ＭＳ Ｐゴシック" pitchFamily="34" charset="-128"/>
            </a:endParaRPr>
          </a:p>
        </p:txBody>
      </p:sp>
    </p:spTree>
    <p:extLst>
      <p:ext uri="{BB962C8B-B14F-4D97-AF65-F5344CB8AC3E}">
        <p14:creationId xmlns:p14="http://schemas.microsoft.com/office/powerpoint/2010/main" val="1812072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06C5EF15-030A-480C-BF0B-AB3D564DC88F}" type="datetimeFigureOut">
              <a:rPr lang="sv-SE" smtClean="0"/>
              <a:t>2019-01-29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53307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06C5EF15-030A-480C-BF0B-AB3D564DC88F}" type="datetimeFigureOut">
              <a:rPr lang="sv-SE" smtClean="0"/>
              <a:t>2019-01-29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2339685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06C5EF15-030A-480C-BF0B-AB3D564DC88F}" type="datetimeFigureOut">
              <a:rPr lang="sv-SE" smtClean="0"/>
              <a:t>2019-01-29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3728813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06C5EF15-030A-480C-BF0B-AB3D564DC88F}" type="datetimeFigureOut">
              <a:rPr lang="sv-SE" smtClean="0"/>
              <a:t>2019-01-29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397708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06C5EF15-030A-480C-BF0B-AB3D564DC88F}" type="datetimeFigureOut">
              <a:rPr lang="sv-SE" smtClean="0"/>
              <a:t>2019-01-29</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1181645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06C5EF15-030A-480C-BF0B-AB3D564DC88F}" type="datetimeFigureOut">
              <a:rPr lang="sv-SE" smtClean="0"/>
              <a:t>2019-01-29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3291837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6C5EF15-030A-480C-BF0B-AB3D564DC88F}" type="datetimeFigureOut">
              <a:rPr lang="sv-SE" smtClean="0"/>
              <a:t>2019-01-29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1371886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06C5EF15-030A-480C-BF0B-AB3D564DC88F}" type="datetimeFigureOut">
              <a:rPr lang="sv-SE" smtClean="0"/>
              <a:t>2019-01-29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3308032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06C5EF15-030A-480C-BF0B-AB3D564DC88F}" type="datetimeFigureOut">
              <a:rPr lang="sv-SE" smtClean="0"/>
              <a:t>2019-01-29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4270016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06C5EF15-030A-480C-BF0B-AB3D564DC88F}" type="datetimeFigureOut">
              <a:rPr lang="sv-SE" smtClean="0"/>
              <a:t>2019-01-29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2046088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06C5EF15-030A-480C-BF0B-AB3D564DC88F}" type="datetimeFigureOut">
              <a:rPr lang="sv-SE" smtClean="0"/>
              <a:t>2019-01-29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505649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C5EF15-030A-480C-BF0B-AB3D564DC88F}" type="datetimeFigureOut">
              <a:rPr lang="sv-SE" smtClean="0"/>
              <a:t>2019-01-29</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5CA06-D7D9-40F9-B3DB-4A907AB545DC}" type="slidenum">
              <a:rPr lang="sv-SE" smtClean="0"/>
              <a:t>‹#›</a:t>
            </a:fld>
            <a:endParaRPr lang="sv-SE"/>
          </a:p>
        </p:txBody>
      </p:sp>
    </p:spTree>
    <p:extLst>
      <p:ext uri="{BB962C8B-B14F-4D97-AF65-F5344CB8AC3E}">
        <p14:creationId xmlns:p14="http://schemas.microsoft.com/office/powerpoint/2010/main" val="3441540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3" Type="http://schemas.openxmlformats.org/officeDocument/2006/relationships/hyperlink" Target="http://www.samverka.nu/"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ChangeArrowheads="1"/>
          </p:cNvSpPr>
          <p:nvPr/>
        </p:nvSpPr>
        <p:spPr bwMode="auto">
          <a:xfrm>
            <a:off x="611188" y="2071688"/>
            <a:ext cx="7618412" cy="4021137"/>
          </a:xfrm>
          <a:prstGeom prst="rect">
            <a:avLst/>
          </a:prstGeom>
          <a:noFill/>
          <a:ln>
            <a:noFill/>
          </a:ln>
          <a:extLst/>
        </p:spPr>
        <p:txBody>
          <a:bodyPr/>
          <a:lstStyle>
            <a:lvl1pPr marL="342900" indent="-342900" eaLnBrk="0" hangingPunct="0">
              <a:spcBef>
                <a:spcPct val="20000"/>
              </a:spcBef>
              <a:buFont typeface="Arial" charset="0"/>
              <a:buChar char="•"/>
              <a:defRPr sz="3200">
                <a:solidFill>
                  <a:schemeClr val="tx1"/>
                </a:solidFill>
                <a:latin typeface="Calibri" pitchFamily="34" charset="0"/>
                <a:ea typeface="ＭＳ Ｐゴシック" pitchFamily="-105" charset="-128"/>
              </a:defRPr>
            </a:lvl1pPr>
            <a:lvl2pPr marL="37931725" indent="-37474525" eaLnBrk="0" hangingPunct="0">
              <a:spcBef>
                <a:spcPct val="20000"/>
              </a:spcBef>
              <a:buFont typeface="Arial" charset="0"/>
              <a:buChar char="–"/>
              <a:defRPr sz="2800">
                <a:solidFill>
                  <a:schemeClr val="tx1"/>
                </a:solidFill>
                <a:latin typeface="Calibri" pitchFamily="34" charset="0"/>
                <a:ea typeface="ＭＳ Ｐゴシック" pitchFamily="-105"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105"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9pPr>
          </a:lstStyle>
          <a:p>
            <a:pPr eaLnBrk="1" hangingPunct="1">
              <a:spcBef>
                <a:spcPct val="0"/>
              </a:spcBef>
              <a:defRPr/>
            </a:pPr>
            <a:endParaRPr lang="sv-SE" altLang="sv-SE" sz="1100" dirty="0"/>
          </a:p>
          <a:p>
            <a:pPr>
              <a:defRPr/>
            </a:pPr>
            <a:r>
              <a:rPr lang="sv-SE" altLang="sv-SE" sz="1600" dirty="0"/>
              <a:t>Systemet är webbaserat och hanterar PRAO, APL, studiebesök och föreläsningar.</a:t>
            </a:r>
          </a:p>
          <a:p>
            <a:pPr>
              <a:defRPr/>
            </a:pPr>
            <a:endParaRPr lang="sv-SE" altLang="sv-SE" sz="1600" dirty="0"/>
          </a:p>
          <a:p>
            <a:pPr>
              <a:defRPr/>
            </a:pPr>
            <a:r>
              <a:rPr lang="sv-SE" altLang="sv-SE" sz="1600" dirty="0"/>
              <a:t>Alla dokument kopplat till praktik exempelvis matersättning, regler för arbetsmiljö, försäkringsavtal osv. finns samlat i systemet.</a:t>
            </a:r>
          </a:p>
          <a:p>
            <a:pPr marL="0" indent="0">
              <a:buNone/>
              <a:defRPr/>
            </a:pPr>
            <a:endParaRPr lang="sv-SE" altLang="sv-SE" sz="1600" dirty="0"/>
          </a:p>
          <a:p>
            <a:pPr>
              <a:defRPr/>
            </a:pPr>
            <a:r>
              <a:rPr lang="sv-SE" altLang="sv-SE" sz="1600" dirty="0"/>
              <a:t>Systemet bygger på att man skickar ut en förfrågan om praktik en viss period. Svarar arbetsplatsen positivt på detta blir platsen sökbar och bokningsbar för eleven eller skoladministratören. Eleven tar efter bokningen i god tid kontakt med sin praktikplats.</a:t>
            </a:r>
          </a:p>
          <a:p>
            <a:pPr marL="0" indent="0">
              <a:buNone/>
              <a:defRPr/>
            </a:pPr>
            <a:endParaRPr lang="sv-SE" altLang="sv-SE" sz="1600" dirty="0"/>
          </a:p>
          <a:p>
            <a:pPr>
              <a:defRPr/>
            </a:pPr>
            <a:r>
              <a:rPr lang="sv-SE" altLang="sv-SE" sz="1600" dirty="0"/>
              <a:t>Administrationen med klasslistor, praktikkort, närvaro, handledarutlåtande, utskick med bifogade filer, riskbedömningar osv. sköts digitalt i systemet.</a:t>
            </a:r>
          </a:p>
          <a:p>
            <a:pPr marL="0" indent="0">
              <a:buNone/>
              <a:defRPr/>
            </a:pPr>
            <a:endParaRPr lang="sv-SE" altLang="sv-SE" sz="1600" dirty="0"/>
          </a:p>
          <a:p>
            <a:pPr marL="0" indent="0">
              <a:buNone/>
              <a:defRPr/>
            </a:pPr>
            <a:endParaRPr lang="sv-SE" altLang="sv-SE" sz="1600" dirty="0"/>
          </a:p>
          <a:p>
            <a:pPr marL="0" indent="0">
              <a:buNone/>
              <a:defRPr/>
            </a:pPr>
            <a:endParaRPr lang="sv-SE" altLang="sv-SE" sz="1600" dirty="0"/>
          </a:p>
          <a:p>
            <a:pPr>
              <a:defRPr/>
            </a:pPr>
            <a:endParaRPr lang="sv-SE" altLang="sv-SE" sz="1400" dirty="0"/>
          </a:p>
          <a:p>
            <a:pPr>
              <a:defRPr/>
            </a:pPr>
            <a:endParaRPr lang="sv-SE" altLang="sv-SE" sz="1400" dirty="0"/>
          </a:p>
          <a:p>
            <a:pPr>
              <a:defRPr/>
            </a:pPr>
            <a:endParaRPr lang="sv-SE" altLang="sv-SE" sz="1400" dirty="0"/>
          </a:p>
          <a:p>
            <a:pPr marL="0" indent="0">
              <a:buFont typeface="Arial" charset="0"/>
              <a:buNone/>
              <a:defRPr/>
            </a:pPr>
            <a:r>
              <a:rPr lang="sv-SE" altLang="sv-SE" sz="1400" dirty="0"/>
              <a:t> </a:t>
            </a:r>
            <a:endParaRPr lang="sv-SE" altLang="sv-SE" sz="1100" dirty="0"/>
          </a:p>
        </p:txBody>
      </p:sp>
      <p:sp>
        <p:nvSpPr>
          <p:cNvPr id="13" name="Rektangel 10"/>
          <p:cNvSpPr/>
          <p:nvPr/>
        </p:nvSpPr>
        <p:spPr>
          <a:xfrm>
            <a:off x="0" y="0"/>
            <a:ext cx="9144000" cy="1341438"/>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eaLnBrk="1" hangingPunct="1">
              <a:defRPr/>
            </a:pPr>
            <a:r>
              <a:rPr lang="sv-SE" altLang="sv-SE" sz="2800">
                <a:solidFill>
                  <a:schemeClr val="bg1"/>
                </a:solidFill>
              </a:rPr>
              <a:t>DIGITAL PRAKTIKHANTERING</a:t>
            </a:r>
            <a:endParaRPr lang="sv-SE" altLang="sv-SE" sz="2800" dirty="0">
              <a:solidFill>
                <a:schemeClr val="bg1"/>
              </a:solidFill>
            </a:endParaRPr>
          </a:p>
        </p:txBody>
      </p:sp>
      <p:sp>
        <p:nvSpPr>
          <p:cNvPr id="6148" name="Rubrik 1"/>
          <p:cNvSpPr txBox="1">
            <a:spLocks/>
          </p:cNvSpPr>
          <p:nvPr/>
        </p:nvSpPr>
        <p:spPr bwMode="auto">
          <a:xfrm>
            <a:off x="415925" y="1450975"/>
            <a:ext cx="82296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r>
              <a:rPr lang="sv-SE" altLang="sv-SE" sz="2800" b="1" dirty="0"/>
              <a:t>Samverka.nu i korta drag…</a:t>
            </a:r>
          </a:p>
        </p:txBody>
      </p:sp>
      <p:pic>
        <p:nvPicPr>
          <p:cNvPr id="6149" name="Picture 11" descr="Bild4"/>
          <p:cNvPicPr>
            <a:picLocks noChangeAspect="1" noChangeArrowheads="1"/>
          </p:cNvPicPr>
          <p:nvPr/>
        </p:nvPicPr>
        <p:blipFill>
          <a:blip r:embed="rId3">
            <a:extLst>
              <a:ext uri="{28A0092B-C50C-407E-A947-70E740481C1C}">
                <a14:useLocalDpi xmlns:a14="http://schemas.microsoft.com/office/drawing/2010/main" val="0"/>
              </a:ext>
            </a:extLst>
          </a:blip>
          <a:srcRect l="2895" t="17101" r="3795" b="15613"/>
          <a:stretch>
            <a:fillRect/>
          </a:stretch>
        </p:blipFill>
        <p:spPr bwMode="auto">
          <a:xfrm>
            <a:off x="6588125" y="6464300"/>
            <a:ext cx="230346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ktangel 14"/>
          <p:cNvSpPr/>
          <p:nvPr/>
        </p:nvSpPr>
        <p:spPr>
          <a:xfrm>
            <a:off x="0" y="6357938"/>
            <a:ext cx="9144000" cy="500062"/>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algn="ctr" eaLnBrk="1" hangingPunct="1">
              <a:defRPr/>
            </a:pPr>
            <a:endParaRPr lang="sv-SE" altLang="sv-SE" sz="2800" dirty="0">
              <a:solidFill>
                <a:schemeClr val="bg1"/>
              </a:solidFill>
            </a:endParaRPr>
          </a:p>
        </p:txBody>
      </p:sp>
      <p:pic>
        <p:nvPicPr>
          <p:cNvPr id="6151" name="Bildobjekt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5463" y="49213"/>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Bildobjekt 2" descr="http://eu.tillvaxtverket.se/images/18.3453fc5214836a9a4728450b/1443048291876/EUlogo_v_RGB.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25" y="360363"/>
            <a:ext cx="1106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61725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4">
                                            <p:txEl>
                                              <p:pRg st="1" end="1"/>
                                            </p:txEl>
                                          </p:spTgt>
                                        </p:tgtEl>
                                        <p:attrNameLst>
                                          <p:attrName>style.visibility</p:attrName>
                                        </p:attrNameLst>
                                      </p:cBhvr>
                                      <p:to>
                                        <p:strVal val="visible"/>
                                      </p:to>
                                    </p:set>
                                    <p:animEffect transition="in" filter="fade">
                                      <p:cBhvr>
                                        <p:cTn id="7" dur="1000"/>
                                        <p:tgtEl>
                                          <p:spTgt spid="8194">
                                            <p:txEl>
                                              <p:pRg st="1" end="1"/>
                                            </p:txEl>
                                          </p:spTgt>
                                        </p:tgtEl>
                                      </p:cBhvr>
                                    </p:animEffect>
                                    <p:anim calcmode="lin" valueType="num">
                                      <p:cBhvr>
                                        <p:cTn id="8" dur="1000" fill="hold"/>
                                        <p:tgtEl>
                                          <p:spTgt spid="819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1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4">
                                            <p:txEl>
                                              <p:pRg st="3" end="3"/>
                                            </p:txEl>
                                          </p:spTgt>
                                        </p:tgtEl>
                                        <p:attrNameLst>
                                          <p:attrName>style.visibility</p:attrName>
                                        </p:attrNameLst>
                                      </p:cBhvr>
                                      <p:to>
                                        <p:strVal val="visible"/>
                                      </p:to>
                                    </p:set>
                                    <p:animEffect transition="in" filter="fade">
                                      <p:cBhvr>
                                        <p:cTn id="14" dur="1000"/>
                                        <p:tgtEl>
                                          <p:spTgt spid="8194">
                                            <p:txEl>
                                              <p:pRg st="3" end="3"/>
                                            </p:txEl>
                                          </p:spTgt>
                                        </p:tgtEl>
                                      </p:cBhvr>
                                    </p:animEffect>
                                    <p:anim calcmode="lin" valueType="num">
                                      <p:cBhvr>
                                        <p:cTn id="15" dur="1000" fill="hold"/>
                                        <p:tgtEl>
                                          <p:spTgt spid="819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81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4">
                                            <p:txEl>
                                              <p:pRg st="5" end="5"/>
                                            </p:txEl>
                                          </p:spTgt>
                                        </p:tgtEl>
                                        <p:attrNameLst>
                                          <p:attrName>style.visibility</p:attrName>
                                        </p:attrNameLst>
                                      </p:cBhvr>
                                      <p:to>
                                        <p:strVal val="visible"/>
                                      </p:to>
                                    </p:set>
                                    <p:animEffect transition="in" filter="fade">
                                      <p:cBhvr>
                                        <p:cTn id="21" dur="1000"/>
                                        <p:tgtEl>
                                          <p:spTgt spid="8194">
                                            <p:txEl>
                                              <p:pRg st="5" end="5"/>
                                            </p:txEl>
                                          </p:spTgt>
                                        </p:tgtEl>
                                      </p:cBhvr>
                                    </p:animEffect>
                                    <p:anim calcmode="lin" valueType="num">
                                      <p:cBhvr>
                                        <p:cTn id="22" dur="1000" fill="hold"/>
                                        <p:tgtEl>
                                          <p:spTgt spid="819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819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194">
                                            <p:txEl>
                                              <p:pRg st="7" end="7"/>
                                            </p:txEl>
                                          </p:spTgt>
                                        </p:tgtEl>
                                        <p:attrNameLst>
                                          <p:attrName>style.visibility</p:attrName>
                                        </p:attrNameLst>
                                      </p:cBhvr>
                                      <p:to>
                                        <p:strVal val="visible"/>
                                      </p:to>
                                    </p:set>
                                    <p:animEffect transition="in" filter="fade">
                                      <p:cBhvr>
                                        <p:cTn id="28" dur="1000"/>
                                        <p:tgtEl>
                                          <p:spTgt spid="8194">
                                            <p:txEl>
                                              <p:pRg st="7" end="7"/>
                                            </p:txEl>
                                          </p:spTgt>
                                        </p:tgtEl>
                                      </p:cBhvr>
                                    </p:animEffect>
                                    <p:anim calcmode="lin" valueType="num">
                                      <p:cBhvr>
                                        <p:cTn id="29" dur="1000" fill="hold"/>
                                        <p:tgtEl>
                                          <p:spTgt spid="819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819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194">
                                            <p:txEl>
                                              <p:pRg st="14" end="14"/>
                                            </p:txEl>
                                          </p:spTgt>
                                        </p:tgtEl>
                                        <p:attrNameLst>
                                          <p:attrName>style.visibility</p:attrName>
                                        </p:attrNameLst>
                                      </p:cBhvr>
                                      <p:to>
                                        <p:strVal val="visible"/>
                                      </p:to>
                                    </p:set>
                                    <p:animEffect transition="in" filter="fade">
                                      <p:cBhvr>
                                        <p:cTn id="35" dur="1000"/>
                                        <p:tgtEl>
                                          <p:spTgt spid="8194">
                                            <p:txEl>
                                              <p:pRg st="14" end="14"/>
                                            </p:txEl>
                                          </p:spTgt>
                                        </p:tgtEl>
                                      </p:cBhvr>
                                    </p:animEffect>
                                    <p:anim calcmode="lin" valueType="num">
                                      <p:cBhvr>
                                        <p:cTn id="36" dur="1000" fill="hold"/>
                                        <p:tgtEl>
                                          <p:spTgt spid="8194">
                                            <p:txEl>
                                              <p:pRg st="14" end="14"/>
                                            </p:txEl>
                                          </p:spTgt>
                                        </p:tgtEl>
                                        <p:attrNameLst>
                                          <p:attrName>ppt_x</p:attrName>
                                        </p:attrNameLst>
                                      </p:cBhvr>
                                      <p:tavLst>
                                        <p:tav tm="0">
                                          <p:val>
                                            <p:strVal val="#ppt_x"/>
                                          </p:val>
                                        </p:tav>
                                        <p:tav tm="100000">
                                          <p:val>
                                            <p:strVal val="#ppt_x"/>
                                          </p:val>
                                        </p:tav>
                                      </p:tavLst>
                                    </p:anim>
                                    <p:anim calcmode="lin" valueType="num">
                                      <p:cBhvr>
                                        <p:cTn id="37" dur="1000" fill="hold"/>
                                        <p:tgtEl>
                                          <p:spTgt spid="8194">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ChangeArrowheads="1"/>
          </p:cNvSpPr>
          <p:nvPr/>
        </p:nvSpPr>
        <p:spPr bwMode="auto">
          <a:xfrm>
            <a:off x="516503" y="1447800"/>
            <a:ext cx="7618412" cy="4786312"/>
          </a:xfrm>
          <a:prstGeom prst="rect">
            <a:avLst/>
          </a:prstGeom>
          <a:noFill/>
          <a:ln>
            <a:noFill/>
          </a:ln>
          <a:extLst/>
        </p:spPr>
        <p:txBody>
          <a:bodyPr/>
          <a:lstStyle>
            <a:lvl1pPr marL="342900" indent="-342900" eaLnBrk="0" hangingPunct="0">
              <a:spcBef>
                <a:spcPct val="20000"/>
              </a:spcBef>
              <a:buFont typeface="Arial" charset="0"/>
              <a:buChar char="•"/>
              <a:defRPr sz="3200">
                <a:solidFill>
                  <a:schemeClr val="tx1"/>
                </a:solidFill>
                <a:latin typeface="Calibri" pitchFamily="34" charset="0"/>
                <a:ea typeface="ＭＳ Ｐゴシック" pitchFamily="-105" charset="-128"/>
              </a:defRPr>
            </a:lvl1pPr>
            <a:lvl2pPr marL="37931725" indent="-37474525" eaLnBrk="0" hangingPunct="0">
              <a:spcBef>
                <a:spcPct val="20000"/>
              </a:spcBef>
              <a:buFont typeface="Arial" charset="0"/>
              <a:buChar char="–"/>
              <a:defRPr sz="2800">
                <a:solidFill>
                  <a:schemeClr val="tx1"/>
                </a:solidFill>
                <a:latin typeface="Calibri" pitchFamily="34" charset="0"/>
                <a:ea typeface="ＭＳ Ｐゴシック" pitchFamily="-105"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105"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9pPr>
          </a:lstStyle>
          <a:p>
            <a:pPr eaLnBrk="1" hangingPunct="1">
              <a:spcBef>
                <a:spcPct val="0"/>
              </a:spcBef>
              <a:defRPr/>
            </a:pPr>
            <a:endParaRPr lang="sv-SE" altLang="sv-SE" sz="1100" dirty="0"/>
          </a:p>
          <a:p>
            <a:pPr>
              <a:defRPr/>
            </a:pPr>
            <a:endParaRPr lang="sv-SE" sz="1600" dirty="0"/>
          </a:p>
          <a:p>
            <a:pPr>
              <a:defRPr/>
            </a:pPr>
            <a:r>
              <a:rPr lang="sv-SE" altLang="sv-SE" sz="1600" dirty="0"/>
              <a:t>CA. 500 arbetsplatser från Hässleholms kommun finns  med i systemet.</a:t>
            </a:r>
          </a:p>
          <a:p>
            <a:pPr marL="0" indent="0">
              <a:buNone/>
              <a:defRPr/>
            </a:pPr>
            <a:endParaRPr lang="sv-SE" altLang="sv-SE" sz="1600" dirty="0"/>
          </a:p>
          <a:p>
            <a:pPr>
              <a:defRPr/>
            </a:pPr>
            <a:r>
              <a:rPr lang="sv-SE" altLang="sv-SE" sz="1600" dirty="0"/>
              <a:t>Ca. 50 företag tar emot studiebesök och/eller föreläsningar.</a:t>
            </a:r>
          </a:p>
          <a:p>
            <a:pPr>
              <a:defRPr/>
            </a:pPr>
            <a:endParaRPr lang="sv-SE" altLang="sv-SE" sz="1600" dirty="0"/>
          </a:p>
          <a:p>
            <a:pPr>
              <a:defRPr/>
            </a:pPr>
            <a:r>
              <a:rPr lang="sv-SE" altLang="sv-SE" sz="1600" dirty="0"/>
              <a:t>Kontinuerlig rekrytering av kvalitetssäkrade arbetsplatser görs till systemet.</a:t>
            </a:r>
          </a:p>
          <a:p>
            <a:pPr>
              <a:defRPr/>
            </a:pPr>
            <a:endParaRPr lang="sv-SE" altLang="sv-SE" sz="1600" dirty="0"/>
          </a:p>
          <a:p>
            <a:pPr>
              <a:defRPr/>
            </a:pPr>
            <a:r>
              <a:rPr lang="sv-SE" altLang="sv-SE" sz="1600" dirty="0"/>
              <a:t>Alla grundskolors PRAO som omfattar ca. 550 elever administreras i systemet.</a:t>
            </a:r>
          </a:p>
          <a:p>
            <a:pPr>
              <a:defRPr/>
            </a:pPr>
            <a:endParaRPr lang="sv-SE" altLang="sv-SE" sz="1600" dirty="0"/>
          </a:p>
          <a:p>
            <a:pPr>
              <a:defRPr/>
            </a:pPr>
            <a:r>
              <a:rPr lang="sv-SE" sz="1600" dirty="0"/>
              <a:t>Verktyget utvecklas tillsammans i dialog med användarna. Nya funktioner tillkommer efter hand.</a:t>
            </a:r>
            <a:r>
              <a:rPr lang="sv-SE" altLang="sv-SE" sz="1600" dirty="0"/>
              <a:t> </a:t>
            </a:r>
          </a:p>
          <a:p>
            <a:pPr marL="0" indent="0">
              <a:buNone/>
              <a:defRPr/>
            </a:pPr>
            <a:endParaRPr lang="sv-SE" altLang="sv-SE" sz="1600" dirty="0"/>
          </a:p>
          <a:p>
            <a:pPr>
              <a:defRPr/>
            </a:pPr>
            <a:r>
              <a:rPr lang="sv-SE" altLang="sv-SE" sz="1600" dirty="0"/>
              <a:t>”APL-funktioner” kommer under våren. Trepartskommunikation, APL-planer,  utvärderingar osv. </a:t>
            </a:r>
          </a:p>
          <a:p>
            <a:pPr>
              <a:defRPr/>
            </a:pPr>
            <a:endParaRPr lang="sv-SE" altLang="sv-SE" sz="1600" dirty="0"/>
          </a:p>
          <a:p>
            <a:pPr>
              <a:defRPr/>
            </a:pPr>
            <a:endParaRPr lang="sv-SE" altLang="sv-SE" sz="1600" dirty="0"/>
          </a:p>
          <a:p>
            <a:pPr>
              <a:defRPr/>
            </a:pPr>
            <a:endParaRPr lang="sv-SE" altLang="sv-SE" sz="1600" dirty="0"/>
          </a:p>
          <a:p>
            <a:pPr>
              <a:defRPr/>
            </a:pPr>
            <a:endParaRPr lang="sv-SE" sz="1600" dirty="0"/>
          </a:p>
          <a:p>
            <a:pPr marL="0" indent="0">
              <a:buNone/>
              <a:defRPr/>
            </a:pPr>
            <a:endParaRPr lang="sv-SE" sz="1600" dirty="0"/>
          </a:p>
          <a:p>
            <a:pPr>
              <a:defRPr/>
            </a:pPr>
            <a:endParaRPr lang="sv-SE" sz="1600" dirty="0"/>
          </a:p>
          <a:p>
            <a:pPr marL="0" indent="0">
              <a:buNone/>
              <a:defRPr/>
            </a:pPr>
            <a:endParaRPr lang="sv-SE" altLang="sv-SE" sz="1400" dirty="0"/>
          </a:p>
          <a:p>
            <a:pPr marL="0" indent="0">
              <a:buFont typeface="Arial" charset="0"/>
              <a:buNone/>
              <a:defRPr/>
            </a:pPr>
            <a:r>
              <a:rPr lang="sv-SE" altLang="sv-SE" sz="1400" dirty="0"/>
              <a:t> </a:t>
            </a:r>
            <a:endParaRPr lang="sv-SE" altLang="sv-SE" sz="1100" dirty="0"/>
          </a:p>
        </p:txBody>
      </p:sp>
      <p:sp>
        <p:nvSpPr>
          <p:cNvPr id="13" name="Rektangel 10"/>
          <p:cNvSpPr/>
          <p:nvPr/>
        </p:nvSpPr>
        <p:spPr>
          <a:xfrm>
            <a:off x="0" y="0"/>
            <a:ext cx="9144000" cy="1341438"/>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eaLnBrk="1" hangingPunct="1">
              <a:defRPr/>
            </a:pPr>
            <a:r>
              <a:rPr lang="sv-SE" altLang="sv-SE" sz="2800">
                <a:solidFill>
                  <a:schemeClr val="bg1"/>
                </a:solidFill>
              </a:rPr>
              <a:t>DIGITAL PRAKTIKHANTERING</a:t>
            </a:r>
            <a:endParaRPr lang="sv-SE" altLang="sv-SE" sz="2800" dirty="0">
              <a:solidFill>
                <a:schemeClr val="bg1"/>
              </a:solidFill>
            </a:endParaRPr>
          </a:p>
        </p:txBody>
      </p:sp>
      <p:sp>
        <p:nvSpPr>
          <p:cNvPr id="6148" name="Rubrik 1"/>
          <p:cNvSpPr txBox="1">
            <a:spLocks/>
          </p:cNvSpPr>
          <p:nvPr/>
        </p:nvSpPr>
        <p:spPr bwMode="auto">
          <a:xfrm>
            <a:off x="395536" y="1363663"/>
            <a:ext cx="82296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r>
              <a:rPr lang="sv-SE" altLang="sv-SE" sz="2800" b="1" dirty="0"/>
              <a:t>Samverka.nu i dagsläget…</a:t>
            </a:r>
          </a:p>
        </p:txBody>
      </p:sp>
      <p:pic>
        <p:nvPicPr>
          <p:cNvPr id="6149" name="Picture 11" descr="Bild4"/>
          <p:cNvPicPr>
            <a:picLocks noChangeAspect="1" noChangeArrowheads="1"/>
          </p:cNvPicPr>
          <p:nvPr/>
        </p:nvPicPr>
        <p:blipFill>
          <a:blip r:embed="rId3">
            <a:extLst>
              <a:ext uri="{28A0092B-C50C-407E-A947-70E740481C1C}">
                <a14:useLocalDpi xmlns:a14="http://schemas.microsoft.com/office/drawing/2010/main" val="0"/>
              </a:ext>
            </a:extLst>
          </a:blip>
          <a:srcRect l="2895" t="17101" r="3795" b="15613"/>
          <a:stretch>
            <a:fillRect/>
          </a:stretch>
        </p:blipFill>
        <p:spPr bwMode="auto">
          <a:xfrm>
            <a:off x="6588125" y="6464300"/>
            <a:ext cx="230346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ktangel 14"/>
          <p:cNvSpPr/>
          <p:nvPr/>
        </p:nvSpPr>
        <p:spPr>
          <a:xfrm>
            <a:off x="0" y="6357938"/>
            <a:ext cx="9144000" cy="500062"/>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algn="ctr" eaLnBrk="1" hangingPunct="1">
              <a:defRPr/>
            </a:pPr>
            <a:endParaRPr lang="sv-SE" altLang="sv-SE" sz="2800" dirty="0">
              <a:solidFill>
                <a:schemeClr val="bg1"/>
              </a:solidFill>
            </a:endParaRPr>
          </a:p>
        </p:txBody>
      </p:sp>
      <p:pic>
        <p:nvPicPr>
          <p:cNvPr id="6151" name="Bildobjekt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5463" y="49213"/>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Bildobjekt 2" descr="http://eu.tillvaxtverket.se/images/18.3453fc5214836a9a4728450b/1443048291876/EUlogo_v_RGB.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25" y="360363"/>
            <a:ext cx="1106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26345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4">
                                            <p:txEl>
                                              <p:pRg st="2" end="2"/>
                                            </p:txEl>
                                          </p:spTgt>
                                        </p:tgtEl>
                                        <p:attrNameLst>
                                          <p:attrName>style.visibility</p:attrName>
                                        </p:attrNameLst>
                                      </p:cBhvr>
                                      <p:to>
                                        <p:strVal val="visible"/>
                                      </p:to>
                                    </p:set>
                                    <p:animEffect transition="in" filter="fade">
                                      <p:cBhvr>
                                        <p:cTn id="7" dur="1000"/>
                                        <p:tgtEl>
                                          <p:spTgt spid="8194">
                                            <p:txEl>
                                              <p:pRg st="2" end="2"/>
                                            </p:txEl>
                                          </p:spTgt>
                                        </p:tgtEl>
                                      </p:cBhvr>
                                    </p:animEffect>
                                    <p:anim calcmode="lin" valueType="num">
                                      <p:cBhvr>
                                        <p:cTn id="8" dur="1000" fill="hold"/>
                                        <p:tgtEl>
                                          <p:spTgt spid="819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1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4">
                                            <p:txEl>
                                              <p:pRg st="4" end="4"/>
                                            </p:txEl>
                                          </p:spTgt>
                                        </p:tgtEl>
                                        <p:attrNameLst>
                                          <p:attrName>style.visibility</p:attrName>
                                        </p:attrNameLst>
                                      </p:cBhvr>
                                      <p:to>
                                        <p:strVal val="visible"/>
                                      </p:to>
                                    </p:set>
                                    <p:animEffect transition="in" filter="fade">
                                      <p:cBhvr>
                                        <p:cTn id="14" dur="1000"/>
                                        <p:tgtEl>
                                          <p:spTgt spid="8194">
                                            <p:txEl>
                                              <p:pRg st="4" end="4"/>
                                            </p:txEl>
                                          </p:spTgt>
                                        </p:tgtEl>
                                      </p:cBhvr>
                                    </p:animEffect>
                                    <p:anim calcmode="lin" valueType="num">
                                      <p:cBhvr>
                                        <p:cTn id="15" dur="1000" fill="hold"/>
                                        <p:tgtEl>
                                          <p:spTgt spid="819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819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4">
                                            <p:txEl>
                                              <p:pRg st="6" end="6"/>
                                            </p:txEl>
                                          </p:spTgt>
                                        </p:tgtEl>
                                        <p:attrNameLst>
                                          <p:attrName>style.visibility</p:attrName>
                                        </p:attrNameLst>
                                      </p:cBhvr>
                                      <p:to>
                                        <p:strVal val="visible"/>
                                      </p:to>
                                    </p:set>
                                    <p:animEffect transition="in" filter="fade">
                                      <p:cBhvr>
                                        <p:cTn id="21" dur="1000"/>
                                        <p:tgtEl>
                                          <p:spTgt spid="8194">
                                            <p:txEl>
                                              <p:pRg st="6" end="6"/>
                                            </p:txEl>
                                          </p:spTgt>
                                        </p:tgtEl>
                                      </p:cBhvr>
                                    </p:animEffect>
                                    <p:anim calcmode="lin" valueType="num">
                                      <p:cBhvr>
                                        <p:cTn id="22" dur="1000" fill="hold"/>
                                        <p:tgtEl>
                                          <p:spTgt spid="819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819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194">
                                            <p:txEl>
                                              <p:pRg st="8" end="8"/>
                                            </p:txEl>
                                          </p:spTgt>
                                        </p:tgtEl>
                                        <p:attrNameLst>
                                          <p:attrName>style.visibility</p:attrName>
                                        </p:attrNameLst>
                                      </p:cBhvr>
                                      <p:to>
                                        <p:strVal val="visible"/>
                                      </p:to>
                                    </p:set>
                                    <p:animEffect transition="in" filter="fade">
                                      <p:cBhvr>
                                        <p:cTn id="28" dur="1000"/>
                                        <p:tgtEl>
                                          <p:spTgt spid="8194">
                                            <p:txEl>
                                              <p:pRg st="8" end="8"/>
                                            </p:txEl>
                                          </p:spTgt>
                                        </p:tgtEl>
                                      </p:cBhvr>
                                    </p:animEffect>
                                    <p:anim calcmode="lin" valueType="num">
                                      <p:cBhvr>
                                        <p:cTn id="29" dur="1000" fill="hold"/>
                                        <p:tgtEl>
                                          <p:spTgt spid="819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819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194">
                                            <p:txEl>
                                              <p:pRg st="10" end="10"/>
                                            </p:txEl>
                                          </p:spTgt>
                                        </p:tgtEl>
                                        <p:attrNameLst>
                                          <p:attrName>style.visibility</p:attrName>
                                        </p:attrNameLst>
                                      </p:cBhvr>
                                      <p:to>
                                        <p:strVal val="visible"/>
                                      </p:to>
                                    </p:set>
                                    <p:animEffect transition="in" filter="fade">
                                      <p:cBhvr>
                                        <p:cTn id="35" dur="1000"/>
                                        <p:tgtEl>
                                          <p:spTgt spid="8194">
                                            <p:txEl>
                                              <p:pRg st="10" end="10"/>
                                            </p:txEl>
                                          </p:spTgt>
                                        </p:tgtEl>
                                      </p:cBhvr>
                                    </p:animEffect>
                                    <p:anim calcmode="lin" valueType="num">
                                      <p:cBhvr>
                                        <p:cTn id="36" dur="1000" fill="hold"/>
                                        <p:tgtEl>
                                          <p:spTgt spid="8194">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819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194">
                                            <p:txEl>
                                              <p:pRg st="12" end="12"/>
                                            </p:txEl>
                                          </p:spTgt>
                                        </p:tgtEl>
                                        <p:attrNameLst>
                                          <p:attrName>style.visibility</p:attrName>
                                        </p:attrNameLst>
                                      </p:cBhvr>
                                      <p:to>
                                        <p:strVal val="visible"/>
                                      </p:to>
                                    </p:set>
                                    <p:animEffect transition="in" filter="fade">
                                      <p:cBhvr>
                                        <p:cTn id="42" dur="1000"/>
                                        <p:tgtEl>
                                          <p:spTgt spid="8194">
                                            <p:txEl>
                                              <p:pRg st="12" end="12"/>
                                            </p:txEl>
                                          </p:spTgt>
                                        </p:tgtEl>
                                      </p:cBhvr>
                                    </p:animEffect>
                                    <p:anim calcmode="lin" valueType="num">
                                      <p:cBhvr>
                                        <p:cTn id="43" dur="1000" fill="hold"/>
                                        <p:tgtEl>
                                          <p:spTgt spid="8194">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819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194">
                                            <p:txEl>
                                              <p:pRg st="20" end="20"/>
                                            </p:txEl>
                                          </p:spTgt>
                                        </p:tgtEl>
                                        <p:attrNameLst>
                                          <p:attrName>style.visibility</p:attrName>
                                        </p:attrNameLst>
                                      </p:cBhvr>
                                      <p:to>
                                        <p:strVal val="visible"/>
                                      </p:to>
                                    </p:set>
                                    <p:animEffect transition="in" filter="fade">
                                      <p:cBhvr>
                                        <p:cTn id="49" dur="1000"/>
                                        <p:tgtEl>
                                          <p:spTgt spid="8194">
                                            <p:txEl>
                                              <p:pRg st="20" end="20"/>
                                            </p:txEl>
                                          </p:spTgt>
                                        </p:tgtEl>
                                      </p:cBhvr>
                                    </p:animEffect>
                                    <p:anim calcmode="lin" valueType="num">
                                      <p:cBhvr>
                                        <p:cTn id="50" dur="1000" fill="hold"/>
                                        <p:tgtEl>
                                          <p:spTgt spid="8194">
                                            <p:txEl>
                                              <p:pRg st="20" end="20"/>
                                            </p:txEl>
                                          </p:spTgt>
                                        </p:tgtEl>
                                        <p:attrNameLst>
                                          <p:attrName>ppt_x</p:attrName>
                                        </p:attrNameLst>
                                      </p:cBhvr>
                                      <p:tavLst>
                                        <p:tav tm="0">
                                          <p:val>
                                            <p:strVal val="#ppt_x"/>
                                          </p:val>
                                        </p:tav>
                                        <p:tav tm="100000">
                                          <p:val>
                                            <p:strVal val="#ppt_x"/>
                                          </p:val>
                                        </p:tav>
                                      </p:tavLst>
                                    </p:anim>
                                    <p:anim calcmode="lin" valueType="num">
                                      <p:cBhvr>
                                        <p:cTn id="51" dur="1000" fill="hold"/>
                                        <p:tgtEl>
                                          <p:spTgt spid="8194">
                                            <p:txEl>
                                              <p:pRg st="20" end="2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ChangeArrowheads="1"/>
          </p:cNvSpPr>
          <p:nvPr/>
        </p:nvSpPr>
        <p:spPr bwMode="auto">
          <a:xfrm>
            <a:off x="527051" y="2090738"/>
            <a:ext cx="7618412" cy="4009059"/>
          </a:xfrm>
          <a:prstGeom prst="rect">
            <a:avLst/>
          </a:prstGeom>
          <a:noFill/>
          <a:ln>
            <a:noFill/>
          </a:ln>
          <a:extLst/>
        </p:spPr>
        <p:txBody>
          <a:bodyPr/>
          <a:lstStyle>
            <a:lvl1pPr marL="342900" indent="-342900" eaLnBrk="0" hangingPunct="0">
              <a:spcBef>
                <a:spcPct val="20000"/>
              </a:spcBef>
              <a:buFont typeface="Arial" charset="0"/>
              <a:buChar char="•"/>
              <a:defRPr sz="3200">
                <a:solidFill>
                  <a:schemeClr val="tx1"/>
                </a:solidFill>
                <a:latin typeface="Calibri" pitchFamily="34" charset="0"/>
                <a:ea typeface="ＭＳ Ｐゴシック" pitchFamily="-105" charset="-128"/>
              </a:defRPr>
            </a:lvl1pPr>
            <a:lvl2pPr marL="37931725" indent="-37474525" eaLnBrk="0" hangingPunct="0">
              <a:spcBef>
                <a:spcPct val="20000"/>
              </a:spcBef>
              <a:buFont typeface="Arial" charset="0"/>
              <a:buChar char="–"/>
              <a:defRPr sz="2800">
                <a:solidFill>
                  <a:schemeClr val="tx1"/>
                </a:solidFill>
                <a:latin typeface="Calibri" pitchFamily="34" charset="0"/>
                <a:ea typeface="ＭＳ Ｐゴシック" pitchFamily="-105"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105"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9pPr>
          </a:lstStyle>
          <a:p>
            <a:pPr eaLnBrk="1" hangingPunct="1">
              <a:spcBef>
                <a:spcPct val="0"/>
              </a:spcBef>
              <a:defRPr/>
            </a:pPr>
            <a:endParaRPr lang="sv-SE" altLang="sv-SE" sz="1600" dirty="0"/>
          </a:p>
          <a:p>
            <a:pPr eaLnBrk="1" hangingPunct="1">
              <a:spcBef>
                <a:spcPct val="0"/>
              </a:spcBef>
              <a:defRPr/>
            </a:pPr>
            <a:r>
              <a:rPr lang="sv-SE" altLang="sv-SE" sz="1600" b="1" dirty="0"/>
              <a:t>Elever</a:t>
            </a:r>
            <a:r>
              <a:rPr lang="sv-SE" altLang="sv-SE" sz="1600" dirty="0"/>
              <a:t> får större möjlighet att upptäcka yrken, företag och branscher de annars inte haft möjlighet att besöka. Detta gynnar i första hand elever med ett begränsat kontaktnät. </a:t>
            </a:r>
          </a:p>
          <a:p>
            <a:pPr eaLnBrk="1" hangingPunct="1">
              <a:spcBef>
                <a:spcPct val="0"/>
              </a:spcBef>
              <a:defRPr/>
            </a:pPr>
            <a:endParaRPr lang="sv-SE" altLang="sv-SE" sz="1600" dirty="0"/>
          </a:p>
          <a:p>
            <a:pPr eaLnBrk="1" hangingPunct="1">
              <a:spcBef>
                <a:spcPct val="0"/>
              </a:spcBef>
              <a:defRPr/>
            </a:pPr>
            <a:r>
              <a:rPr lang="sv-SE" altLang="sv-SE" sz="1600" b="1" dirty="0"/>
              <a:t>Skolpersonalens</a:t>
            </a:r>
            <a:r>
              <a:rPr lang="sv-SE" altLang="sv-SE" sz="1600" dirty="0"/>
              <a:t> (ofta SYV) tid att administrera praktik minskar betydligt. Systemet frigör istället tid för vägledning. Vid eventuellt införande av obligatorisk PRAO kommer kraven öka på skolor att skaffa platser och att administrera PRAO. Arbetsbördan kommer genom detta troligtvis att öka.</a:t>
            </a:r>
          </a:p>
          <a:p>
            <a:pPr eaLnBrk="1" hangingPunct="1">
              <a:spcBef>
                <a:spcPct val="0"/>
              </a:spcBef>
              <a:defRPr/>
            </a:pPr>
            <a:endParaRPr lang="sv-SE" altLang="sv-SE" sz="1600" dirty="0"/>
          </a:p>
          <a:p>
            <a:pPr eaLnBrk="1" hangingPunct="1">
              <a:spcBef>
                <a:spcPct val="0"/>
              </a:spcBef>
              <a:defRPr/>
            </a:pPr>
            <a:r>
              <a:rPr lang="sv-SE" altLang="sv-SE" sz="1600" b="1" dirty="0"/>
              <a:t>Arbetsplatserna</a:t>
            </a:r>
            <a:r>
              <a:rPr lang="sv-SE" altLang="sv-SE" sz="1600" dirty="0"/>
              <a:t> får en förfrågan om praktik som de kan svara på när de har sett över verksamheten. Kan man inte under våren kommer en ny förfrågan under hösten. Arbetsplatserna upplever det positivt då de kan svara när det passar och man behöver inte ha elever som ”jagar” platser. Det mesta sköts digitalt. </a:t>
            </a:r>
          </a:p>
          <a:p>
            <a:pPr eaLnBrk="1" hangingPunct="1">
              <a:spcBef>
                <a:spcPct val="0"/>
              </a:spcBef>
              <a:defRPr/>
            </a:pPr>
            <a:endParaRPr lang="sv-SE" altLang="sv-SE" sz="1600" dirty="0"/>
          </a:p>
          <a:p>
            <a:pPr eaLnBrk="1" hangingPunct="1">
              <a:spcBef>
                <a:spcPct val="0"/>
              </a:spcBef>
              <a:defRPr/>
            </a:pPr>
            <a:r>
              <a:rPr lang="sv-SE" altLang="sv-SE" sz="1600" dirty="0">
                <a:hlinkClick r:id="rId3"/>
              </a:rPr>
              <a:t>www.samverka.nu</a:t>
            </a:r>
            <a:r>
              <a:rPr lang="sv-SE" altLang="sv-SE" sz="1600" dirty="0"/>
              <a:t> </a:t>
            </a:r>
          </a:p>
        </p:txBody>
      </p:sp>
      <p:sp>
        <p:nvSpPr>
          <p:cNvPr id="13" name="Rektangel 10"/>
          <p:cNvSpPr/>
          <p:nvPr/>
        </p:nvSpPr>
        <p:spPr>
          <a:xfrm>
            <a:off x="0" y="0"/>
            <a:ext cx="9144000" cy="1341438"/>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eaLnBrk="1" hangingPunct="1">
              <a:defRPr/>
            </a:pPr>
            <a:r>
              <a:rPr lang="sv-SE" altLang="sv-SE" sz="2800">
                <a:solidFill>
                  <a:schemeClr val="bg1"/>
                </a:solidFill>
              </a:rPr>
              <a:t>DIGITAL PRAKTIKHANTERING</a:t>
            </a:r>
            <a:endParaRPr lang="sv-SE" altLang="sv-SE" sz="2800" dirty="0">
              <a:solidFill>
                <a:schemeClr val="bg1"/>
              </a:solidFill>
            </a:endParaRPr>
          </a:p>
        </p:txBody>
      </p:sp>
      <p:sp>
        <p:nvSpPr>
          <p:cNvPr id="6148" name="Rubrik 1"/>
          <p:cNvSpPr txBox="1">
            <a:spLocks/>
          </p:cNvSpPr>
          <p:nvPr/>
        </p:nvSpPr>
        <p:spPr bwMode="auto">
          <a:xfrm>
            <a:off x="395536" y="1363663"/>
            <a:ext cx="82296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r>
              <a:rPr lang="sv-SE" altLang="sv-SE" sz="2800" b="1"/>
              <a:t>Samverka.</a:t>
            </a:r>
            <a:r>
              <a:rPr lang="sv-SE" altLang="sv-SE" sz="2800" b="1" dirty="0"/>
              <a:t>nu summering…</a:t>
            </a:r>
          </a:p>
        </p:txBody>
      </p:sp>
      <p:pic>
        <p:nvPicPr>
          <p:cNvPr id="6149" name="Picture 11" descr="Bild4"/>
          <p:cNvPicPr>
            <a:picLocks noChangeAspect="1" noChangeArrowheads="1"/>
          </p:cNvPicPr>
          <p:nvPr/>
        </p:nvPicPr>
        <p:blipFill>
          <a:blip r:embed="rId4">
            <a:extLst>
              <a:ext uri="{28A0092B-C50C-407E-A947-70E740481C1C}">
                <a14:useLocalDpi xmlns:a14="http://schemas.microsoft.com/office/drawing/2010/main" val="0"/>
              </a:ext>
            </a:extLst>
          </a:blip>
          <a:srcRect l="2895" t="17101" r="3795" b="15613"/>
          <a:stretch>
            <a:fillRect/>
          </a:stretch>
        </p:blipFill>
        <p:spPr bwMode="auto">
          <a:xfrm>
            <a:off x="6588125" y="6464300"/>
            <a:ext cx="230346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ktangel 14"/>
          <p:cNvSpPr/>
          <p:nvPr/>
        </p:nvSpPr>
        <p:spPr>
          <a:xfrm>
            <a:off x="0" y="6357938"/>
            <a:ext cx="9144000" cy="500062"/>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algn="ctr" eaLnBrk="1" hangingPunct="1">
              <a:defRPr/>
            </a:pPr>
            <a:endParaRPr lang="sv-SE" altLang="sv-SE" sz="2800" dirty="0">
              <a:solidFill>
                <a:schemeClr val="bg1"/>
              </a:solidFill>
            </a:endParaRPr>
          </a:p>
        </p:txBody>
      </p:sp>
      <p:pic>
        <p:nvPicPr>
          <p:cNvPr id="6151" name="Bildobjekt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5463" y="49213"/>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Bildobjekt 2" descr="http://eu.tillvaxtverket.se/images/18.3453fc5214836a9a4728450b/1443048291876/EUlogo_v_RGB.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4025" y="360363"/>
            <a:ext cx="1106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493863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19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ChangeArrowheads="1"/>
          </p:cNvSpPr>
          <p:nvPr/>
        </p:nvSpPr>
        <p:spPr bwMode="auto">
          <a:xfrm>
            <a:off x="611188" y="2071688"/>
            <a:ext cx="7618412" cy="4021137"/>
          </a:xfrm>
          <a:prstGeom prst="rect">
            <a:avLst/>
          </a:prstGeom>
          <a:noFill/>
          <a:ln>
            <a:noFill/>
          </a:ln>
          <a:extLst/>
        </p:spPr>
        <p:txBody>
          <a:bodyPr/>
          <a:lstStyle>
            <a:lvl1pPr marL="342900" indent="-342900" eaLnBrk="0" hangingPunct="0">
              <a:spcBef>
                <a:spcPct val="20000"/>
              </a:spcBef>
              <a:buFont typeface="Arial" charset="0"/>
              <a:buChar char="•"/>
              <a:defRPr sz="3200">
                <a:solidFill>
                  <a:schemeClr val="tx1"/>
                </a:solidFill>
                <a:latin typeface="Calibri" pitchFamily="34" charset="0"/>
                <a:ea typeface="ＭＳ Ｐゴシック" pitchFamily="-105" charset="-128"/>
              </a:defRPr>
            </a:lvl1pPr>
            <a:lvl2pPr marL="37931725" indent="-37474525" eaLnBrk="0" hangingPunct="0">
              <a:spcBef>
                <a:spcPct val="20000"/>
              </a:spcBef>
              <a:buFont typeface="Arial" charset="0"/>
              <a:buChar char="–"/>
              <a:defRPr sz="2800">
                <a:solidFill>
                  <a:schemeClr val="tx1"/>
                </a:solidFill>
                <a:latin typeface="Calibri" pitchFamily="34" charset="0"/>
                <a:ea typeface="ＭＳ Ｐゴシック" pitchFamily="-105"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105"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9pPr>
          </a:lstStyle>
          <a:p>
            <a:pPr>
              <a:defRPr/>
            </a:pPr>
            <a:r>
              <a:rPr lang="sv-SE" altLang="sv-SE" sz="2000" b="1" dirty="0">
                <a:cs typeface="Arial" charset="0"/>
              </a:rPr>
              <a:t>Skolan;</a:t>
            </a:r>
          </a:p>
          <a:p>
            <a:pPr>
              <a:buFontTx/>
              <a:buChar char="-"/>
              <a:defRPr/>
            </a:pPr>
            <a:r>
              <a:rPr lang="sv-SE" altLang="sv-SE" sz="1600" dirty="0">
                <a:cs typeface="Arial" charset="0"/>
              </a:rPr>
              <a:t>Rektorer</a:t>
            </a:r>
          </a:p>
          <a:p>
            <a:pPr>
              <a:buFontTx/>
              <a:buChar char="-"/>
              <a:defRPr/>
            </a:pPr>
            <a:r>
              <a:rPr lang="sv-SE" altLang="sv-SE" sz="1600" dirty="0">
                <a:cs typeface="Arial" charset="0"/>
              </a:rPr>
              <a:t>SYV</a:t>
            </a:r>
          </a:p>
          <a:p>
            <a:pPr>
              <a:buFontTx/>
              <a:buChar char="-"/>
              <a:defRPr/>
            </a:pPr>
            <a:r>
              <a:rPr lang="sv-SE" altLang="sv-SE" sz="1600" dirty="0">
                <a:cs typeface="Arial" charset="0"/>
              </a:rPr>
              <a:t>Pedagoger och annan skolpersonal och elever</a:t>
            </a:r>
          </a:p>
          <a:p>
            <a:pPr marL="0" indent="0">
              <a:buNone/>
              <a:defRPr/>
            </a:pPr>
            <a:endParaRPr lang="sv-SE" altLang="sv-SE" sz="1600" dirty="0">
              <a:cs typeface="Arial" charset="0"/>
            </a:endParaRPr>
          </a:p>
          <a:p>
            <a:pPr>
              <a:defRPr/>
            </a:pPr>
            <a:r>
              <a:rPr lang="sv-SE" altLang="sv-SE" sz="2000" b="1" dirty="0">
                <a:cs typeface="Arial" charset="0"/>
              </a:rPr>
              <a:t>Näringslivet;</a:t>
            </a:r>
          </a:p>
          <a:p>
            <a:pPr>
              <a:buFontTx/>
              <a:buChar char="-"/>
              <a:defRPr/>
            </a:pPr>
            <a:r>
              <a:rPr lang="sv-SE" altLang="sv-SE" sz="1600" dirty="0">
                <a:cs typeface="Arial" charset="0"/>
              </a:rPr>
              <a:t>Nätverksträffar, frukostträffar, branschträffar osv.</a:t>
            </a:r>
          </a:p>
          <a:p>
            <a:pPr>
              <a:buFontTx/>
              <a:buChar char="-"/>
              <a:defRPr/>
            </a:pPr>
            <a:r>
              <a:rPr lang="sv-SE" altLang="sv-SE" sz="1600" dirty="0">
                <a:cs typeface="Arial" charset="0"/>
              </a:rPr>
              <a:t>Företagsbesök</a:t>
            </a:r>
          </a:p>
          <a:p>
            <a:pPr>
              <a:buFontTx/>
              <a:buChar char="-"/>
              <a:defRPr/>
            </a:pPr>
            <a:endParaRPr lang="sv-SE" altLang="sv-SE" sz="1600" dirty="0">
              <a:cs typeface="Arial" charset="0"/>
            </a:endParaRPr>
          </a:p>
          <a:p>
            <a:pPr>
              <a:defRPr/>
            </a:pPr>
            <a:r>
              <a:rPr lang="sv-SE" altLang="sv-SE" sz="2000" b="1" dirty="0">
                <a:cs typeface="Arial" charset="0"/>
              </a:rPr>
              <a:t>Internt i den egna organisationen; </a:t>
            </a:r>
          </a:p>
          <a:p>
            <a:pPr>
              <a:buFontTx/>
              <a:buChar char="-"/>
              <a:defRPr/>
            </a:pPr>
            <a:r>
              <a:rPr lang="sv-SE" altLang="sv-SE" sz="1600" dirty="0">
                <a:cs typeface="Arial" charset="0"/>
              </a:rPr>
              <a:t>Politiken</a:t>
            </a:r>
          </a:p>
          <a:p>
            <a:pPr>
              <a:buFontTx/>
              <a:buChar char="-"/>
              <a:defRPr/>
            </a:pPr>
            <a:r>
              <a:rPr lang="sv-SE" altLang="sv-SE" sz="1600" dirty="0">
                <a:cs typeface="Arial" charset="0"/>
              </a:rPr>
              <a:t>Arbetsmarknadsenhet, tillväxt, barn och utbildning, omsorg</a:t>
            </a:r>
          </a:p>
          <a:p>
            <a:pPr>
              <a:buFontTx/>
              <a:buChar char="-"/>
              <a:defRPr/>
            </a:pPr>
            <a:endParaRPr lang="sv-SE" altLang="sv-SE" sz="1600" dirty="0">
              <a:cs typeface="Arial" charset="0"/>
            </a:endParaRPr>
          </a:p>
          <a:p>
            <a:pPr>
              <a:buFontTx/>
              <a:buChar char="-"/>
              <a:defRPr/>
            </a:pPr>
            <a:endParaRPr lang="sv-SE" altLang="sv-SE" sz="1600" dirty="0">
              <a:cs typeface="Arial" charset="0"/>
            </a:endParaRPr>
          </a:p>
          <a:p>
            <a:pPr>
              <a:buFontTx/>
              <a:buChar char="-"/>
              <a:defRPr/>
            </a:pPr>
            <a:endParaRPr lang="sv-SE" altLang="sv-SE" sz="1600" dirty="0">
              <a:cs typeface="Arial" charset="0"/>
            </a:endParaRPr>
          </a:p>
          <a:p>
            <a:pPr>
              <a:defRPr/>
            </a:pPr>
            <a:endParaRPr lang="sv-SE" altLang="sv-SE" sz="1600" b="1" dirty="0">
              <a:solidFill>
                <a:srgbClr val="00B050"/>
              </a:solidFill>
              <a:cs typeface="Arial" charset="0"/>
            </a:endParaRPr>
          </a:p>
        </p:txBody>
      </p:sp>
      <p:sp>
        <p:nvSpPr>
          <p:cNvPr id="13" name="Rektangel 10"/>
          <p:cNvSpPr/>
          <p:nvPr/>
        </p:nvSpPr>
        <p:spPr>
          <a:xfrm>
            <a:off x="0" y="0"/>
            <a:ext cx="9144000" cy="1341438"/>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eaLnBrk="1" hangingPunct="1">
              <a:defRPr/>
            </a:pPr>
            <a:r>
              <a:rPr lang="sv-SE" altLang="sv-SE" sz="2800" dirty="0">
                <a:solidFill>
                  <a:schemeClr val="bg1"/>
                </a:solidFill>
              </a:rPr>
              <a:t>DIGITAL PRAKTIKHANTERING</a:t>
            </a:r>
          </a:p>
        </p:txBody>
      </p:sp>
      <p:sp>
        <p:nvSpPr>
          <p:cNvPr id="6148" name="Rubrik 1"/>
          <p:cNvSpPr txBox="1">
            <a:spLocks/>
          </p:cNvSpPr>
          <p:nvPr/>
        </p:nvSpPr>
        <p:spPr bwMode="auto">
          <a:xfrm>
            <a:off x="415925" y="1450975"/>
            <a:ext cx="82296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r>
              <a:rPr lang="sv-SE" altLang="sv-SE" sz="2800" b="1" dirty="0"/>
              <a:t>Förankring och implementering</a:t>
            </a:r>
          </a:p>
        </p:txBody>
      </p:sp>
      <p:pic>
        <p:nvPicPr>
          <p:cNvPr id="6149" name="Picture 11" descr="Bild4"/>
          <p:cNvPicPr>
            <a:picLocks noChangeAspect="1" noChangeArrowheads="1"/>
          </p:cNvPicPr>
          <p:nvPr/>
        </p:nvPicPr>
        <p:blipFill>
          <a:blip r:embed="rId3">
            <a:extLst>
              <a:ext uri="{28A0092B-C50C-407E-A947-70E740481C1C}">
                <a14:useLocalDpi xmlns:a14="http://schemas.microsoft.com/office/drawing/2010/main" val="0"/>
              </a:ext>
            </a:extLst>
          </a:blip>
          <a:srcRect l="2895" t="17101" r="3795" b="15613"/>
          <a:stretch>
            <a:fillRect/>
          </a:stretch>
        </p:blipFill>
        <p:spPr bwMode="auto">
          <a:xfrm>
            <a:off x="6588125" y="6464300"/>
            <a:ext cx="230346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ktangel 14"/>
          <p:cNvSpPr/>
          <p:nvPr/>
        </p:nvSpPr>
        <p:spPr>
          <a:xfrm>
            <a:off x="0" y="6357938"/>
            <a:ext cx="9144000" cy="500062"/>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algn="ctr" eaLnBrk="1" hangingPunct="1">
              <a:defRPr/>
            </a:pPr>
            <a:endParaRPr lang="sv-SE" altLang="sv-SE" sz="2800" dirty="0">
              <a:solidFill>
                <a:schemeClr val="bg1"/>
              </a:solidFill>
            </a:endParaRPr>
          </a:p>
        </p:txBody>
      </p:sp>
      <p:pic>
        <p:nvPicPr>
          <p:cNvPr id="6151" name="Bildobjekt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5463" y="49213"/>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Bildobjekt 2" descr="http://eu.tillvaxtverket.se/images/18.3453fc5214836a9a4728450b/1443048291876/EUlogo_v_RGB.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25" y="360363"/>
            <a:ext cx="1106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5645136"/>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ChangeArrowheads="1"/>
          </p:cNvSpPr>
          <p:nvPr/>
        </p:nvSpPr>
        <p:spPr bwMode="auto">
          <a:xfrm>
            <a:off x="611188" y="2071688"/>
            <a:ext cx="7618412" cy="4021137"/>
          </a:xfrm>
          <a:prstGeom prst="rect">
            <a:avLst/>
          </a:prstGeom>
          <a:noFill/>
          <a:ln>
            <a:noFill/>
          </a:ln>
          <a:extLst/>
        </p:spPr>
        <p:txBody>
          <a:bodyPr/>
          <a:lstStyle>
            <a:lvl1pPr marL="342900" indent="-342900" eaLnBrk="0" hangingPunct="0">
              <a:spcBef>
                <a:spcPct val="20000"/>
              </a:spcBef>
              <a:buFont typeface="Arial" charset="0"/>
              <a:buChar char="•"/>
              <a:defRPr sz="3200">
                <a:solidFill>
                  <a:schemeClr val="tx1"/>
                </a:solidFill>
                <a:latin typeface="Calibri" pitchFamily="34" charset="0"/>
                <a:ea typeface="ＭＳ Ｐゴシック" pitchFamily="-105" charset="-128"/>
              </a:defRPr>
            </a:lvl1pPr>
            <a:lvl2pPr marL="37931725" indent="-37474525" eaLnBrk="0" hangingPunct="0">
              <a:spcBef>
                <a:spcPct val="20000"/>
              </a:spcBef>
              <a:buFont typeface="Arial" charset="0"/>
              <a:buChar char="–"/>
              <a:defRPr sz="2800">
                <a:solidFill>
                  <a:schemeClr val="tx1"/>
                </a:solidFill>
                <a:latin typeface="Calibri" pitchFamily="34" charset="0"/>
                <a:ea typeface="ＭＳ Ｐゴシック" pitchFamily="-105"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105"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9pPr>
          </a:lstStyle>
          <a:p>
            <a:pPr marL="0" indent="0" eaLnBrk="1" hangingPunct="1">
              <a:spcBef>
                <a:spcPct val="0"/>
              </a:spcBef>
              <a:buNone/>
              <a:defRPr/>
            </a:pPr>
            <a:endParaRPr lang="sv-SE" altLang="sv-SE" sz="1100" dirty="0"/>
          </a:p>
          <a:p>
            <a:pPr>
              <a:defRPr/>
            </a:pPr>
            <a:r>
              <a:rPr lang="sv-SE" altLang="sv-SE" sz="1600" dirty="0">
                <a:cs typeface="Arial" charset="0"/>
              </a:rPr>
              <a:t>Börja i mindre skala</a:t>
            </a:r>
          </a:p>
          <a:p>
            <a:pPr>
              <a:defRPr/>
            </a:pPr>
            <a:endParaRPr lang="sv-SE" altLang="sv-SE" sz="1600" dirty="0">
              <a:cs typeface="Arial" charset="0"/>
            </a:endParaRPr>
          </a:p>
          <a:p>
            <a:pPr>
              <a:defRPr/>
            </a:pPr>
            <a:r>
              <a:rPr lang="sv-SE" altLang="sv-SE" sz="1600" dirty="0">
                <a:cs typeface="Arial" charset="0"/>
              </a:rPr>
              <a:t>Vem ansvarar för vad? Kommunadmin? Gör en egen plan över införandet av systemet</a:t>
            </a:r>
          </a:p>
          <a:p>
            <a:pPr marL="0" indent="0">
              <a:buNone/>
              <a:defRPr/>
            </a:pPr>
            <a:endParaRPr lang="sv-SE" altLang="sv-SE" sz="1600" dirty="0">
              <a:cs typeface="Arial" charset="0"/>
            </a:endParaRPr>
          </a:p>
          <a:p>
            <a:pPr>
              <a:defRPr/>
            </a:pPr>
            <a:r>
              <a:rPr lang="sv-SE" altLang="sv-SE" sz="1600" dirty="0">
                <a:cs typeface="Arial" charset="0"/>
              </a:rPr>
              <a:t>Gör det tillsammans med arbetsplatserna. Det är för deras, er egen och elevernas skull</a:t>
            </a:r>
          </a:p>
          <a:p>
            <a:pPr>
              <a:defRPr/>
            </a:pPr>
            <a:endParaRPr lang="sv-SE" altLang="sv-SE" sz="1600" dirty="0">
              <a:cs typeface="Arial" charset="0"/>
            </a:endParaRPr>
          </a:p>
          <a:p>
            <a:pPr>
              <a:defRPr/>
            </a:pPr>
            <a:r>
              <a:rPr lang="sv-SE" altLang="sv-SE" sz="1600" dirty="0">
                <a:cs typeface="Arial" charset="0"/>
              </a:rPr>
              <a:t>Var lyhörd och ödmjuk! Lyssna in företagen och de som ska administrera</a:t>
            </a:r>
          </a:p>
          <a:p>
            <a:pPr>
              <a:defRPr/>
            </a:pPr>
            <a:endParaRPr lang="sv-SE" altLang="sv-SE" sz="1600" dirty="0">
              <a:cs typeface="Arial" charset="0"/>
            </a:endParaRPr>
          </a:p>
          <a:p>
            <a:pPr>
              <a:defRPr/>
            </a:pPr>
            <a:r>
              <a:rPr lang="sv-SE" altLang="sv-SE" sz="1600" dirty="0">
                <a:cs typeface="Arial" charset="0"/>
              </a:rPr>
              <a:t>Ha gärna ett delat ansvar i organisationen (ex. SYV/lärare)</a:t>
            </a:r>
          </a:p>
          <a:p>
            <a:pPr>
              <a:defRPr/>
            </a:pPr>
            <a:endParaRPr lang="sv-SE" altLang="sv-SE" sz="1600" dirty="0">
              <a:cs typeface="Arial" charset="0"/>
            </a:endParaRPr>
          </a:p>
          <a:p>
            <a:pPr>
              <a:defRPr/>
            </a:pPr>
            <a:r>
              <a:rPr lang="sv-SE" altLang="sv-SE" sz="1600" dirty="0">
                <a:cs typeface="Arial" charset="0"/>
              </a:rPr>
              <a:t>Stressa inte fram något. Det går att jobba parallellt under införandet.</a:t>
            </a:r>
          </a:p>
          <a:p>
            <a:pPr>
              <a:defRPr/>
            </a:pPr>
            <a:endParaRPr lang="sv-SE" altLang="sv-SE" sz="1600" b="1" dirty="0">
              <a:solidFill>
                <a:srgbClr val="00B050"/>
              </a:solidFill>
              <a:cs typeface="Arial" charset="0"/>
            </a:endParaRPr>
          </a:p>
          <a:p>
            <a:pPr>
              <a:defRPr/>
            </a:pPr>
            <a:endParaRPr lang="sv-SE" altLang="sv-SE" sz="1600" b="1" dirty="0">
              <a:solidFill>
                <a:srgbClr val="00B050"/>
              </a:solidFill>
              <a:cs typeface="Arial" charset="0"/>
            </a:endParaRPr>
          </a:p>
          <a:p>
            <a:pPr>
              <a:defRPr/>
            </a:pPr>
            <a:endParaRPr lang="sv-SE" altLang="sv-SE" sz="1600" b="1" dirty="0">
              <a:solidFill>
                <a:srgbClr val="00B050"/>
              </a:solidFill>
              <a:cs typeface="Arial" charset="0"/>
            </a:endParaRPr>
          </a:p>
        </p:txBody>
      </p:sp>
      <p:sp>
        <p:nvSpPr>
          <p:cNvPr id="13" name="Rektangel 10"/>
          <p:cNvSpPr/>
          <p:nvPr/>
        </p:nvSpPr>
        <p:spPr>
          <a:xfrm>
            <a:off x="0" y="0"/>
            <a:ext cx="9144000" cy="1341438"/>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eaLnBrk="1" hangingPunct="1">
              <a:defRPr/>
            </a:pPr>
            <a:r>
              <a:rPr lang="sv-SE" altLang="sv-SE" sz="2800" dirty="0">
                <a:solidFill>
                  <a:schemeClr val="bg1"/>
                </a:solidFill>
              </a:rPr>
              <a:t>DIGITAL PRAKTIKHANTERING</a:t>
            </a:r>
          </a:p>
        </p:txBody>
      </p:sp>
      <p:sp>
        <p:nvSpPr>
          <p:cNvPr id="6148" name="Rubrik 1"/>
          <p:cNvSpPr txBox="1">
            <a:spLocks/>
          </p:cNvSpPr>
          <p:nvPr/>
        </p:nvSpPr>
        <p:spPr bwMode="auto">
          <a:xfrm>
            <a:off x="415925" y="1450975"/>
            <a:ext cx="82296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r>
              <a:rPr lang="sv-SE" altLang="sv-SE" sz="2800" b="1" dirty="0"/>
              <a:t>Förankring och implementering</a:t>
            </a:r>
          </a:p>
        </p:txBody>
      </p:sp>
      <p:pic>
        <p:nvPicPr>
          <p:cNvPr id="6149" name="Picture 11" descr="Bild4"/>
          <p:cNvPicPr>
            <a:picLocks noChangeAspect="1" noChangeArrowheads="1"/>
          </p:cNvPicPr>
          <p:nvPr/>
        </p:nvPicPr>
        <p:blipFill>
          <a:blip r:embed="rId3">
            <a:extLst>
              <a:ext uri="{28A0092B-C50C-407E-A947-70E740481C1C}">
                <a14:useLocalDpi xmlns:a14="http://schemas.microsoft.com/office/drawing/2010/main" val="0"/>
              </a:ext>
            </a:extLst>
          </a:blip>
          <a:srcRect l="2895" t="17101" r="3795" b="15613"/>
          <a:stretch>
            <a:fillRect/>
          </a:stretch>
        </p:blipFill>
        <p:spPr bwMode="auto">
          <a:xfrm>
            <a:off x="6588125" y="6464300"/>
            <a:ext cx="230346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ktangel 14"/>
          <p:cNvSpPr/>
          <p:nvPr/>
        </p:nvSpPr>
        <p:spPr>
          <a:xfrm>
            <a:off x="0" y="6357938"/>
            <a:ext cx="9144000" cy="500062"/>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algn="ctr" eaLnBrk="1" hangingPunct="1">
              <a:defRPr/>
            </a:pPr>
            <a:endParaRPr lang="sv-SE" altLang="sv-SE" sz="2800" dirty="0">
              <a:solidFill>
                <a:schemeClr val="bg1"/>
              </a:solidFill>
            </a:endParaRPr>
          </a:p>
        </p:txBody>
      </p:sp>
      <p:pic>
        <p:nvPicPr>
          <p:cNvPr id="6151" name="Bildobjekt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5463" y="49213"/>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Bildobjekt 2" descr="http://eu.tillvaxtverket.se/images/18.3453fc5214836a9a4728450b/1443048291876/EUlogo_v_RGB.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25" y="360363"/>
            <a:ext cx="1106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443279"/>
      </p:ext>
    </p:extLst>
  </p:cSld>
  <p:clrMapOvr>
    <a:masterClrMapping/>
  </p:clrMapOvr>
  <p:transition spd="slow"/>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TotalTime>
  <Words>444</Words>
  <Application>Microsoft Office PowerPoint</Application>
  <PresentationFormat>Bildspel på skärmen (4:3)</PresentationFormat>
  <Paragraphs>81</Paragraphs>
  <Slides>5</Slides>
  <Notes>5</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5</vt:i4>
      </vt:variant>
    </vt:vector>
  </HeadingPairs>
  <TitlesOfParts>
    <vt:vector size="9" baseType="lpstr">
      <vt:lpstr>ＭＳ Ｐゴシック</vt:lpstr>
      <vt:lpstr>Arial</vt:lpstr>
      <vt:lpstr>Calibri</vt:lpstr>
      <vt:lpstr>Office-tema</vt:lpstr>
      <vt:lpstr>PowerPoint-presentation</vt:lpstr>
      <vt:lpstr>PowerPoint-presentation</vt:lpstr>
      <vt:lpstr>PowerPoint-presentation</vt:lpstr>
      <vt:lpstr>PowerPoint-presentation</vt:lpstr>
      <vt:lpstr>PowerPoint-presentation</vt:lpstr>
    </vt:vector>
  </TitlesOfParts>
  <Company>unikom.se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Roxhag</dc:creator>
  <cp:lastModifiedBy>Klit Welin Marlene - SFF</cp:lastModifiedBy>
  <cp:revision>28</cp:revision>
  <dcterms:created xsi:type="dcterms:W3CDTF">2016-11-22T09:17:46Z</dcterms:created>
  <dcterms:modified xsi:type="dcterms:W3CDTF">2019-01-29T12:16:43Z</dcterms:modified>
</cp:coreProperties>
</file>