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  <p:sldMasterId id="2147483679" r:id="rId3"/>
    <p:sldMasterId id="2147483694" r:id="rId4"/>
  </p:sldMasterIdLst>
  <p:notesMasterIdLst>
    <p:notesMasterId r:id="rId32"/>
  </p:notesMasterIdLst>
  <p:sldIdLst>
    <p:sldId id="257" r:id="rId5"/>
    <p:sldId id="357" r:id="rId6"/>
    <p:sldId id="258" r:id="rId7"/>
    <p:sldId id="259" r:id="rId8"/>
    <p:sldId id="260" r:id="rId9"/>
    <p:sldId id="362" r:id="rId10"/>
    <p:sldId id="337" r:id="rId11"/>
    <p:sldId id="264" r:id="rId12"/>
    <p:sldId id="313" r:id="rId13"/>
    <p:sldId id="363" r:id="rId14"/>
    <p:sldId id="267" r:id="rId15"/>
    <p:sldId id="283" r:id="rId16"/>
    <p:sldId id="300" r:id="rId17"/>
    <p:sldId id="301" r:id="rId18"/>
    <p:sldId id="305" r:id="rId19"/>
    <p:sldId id="314" r:id="rId20"/>
    <p:sldId id="364" r:id="rId21"/>
    <p:sldId id="356" r:id="rId22"/>
    <p:sldId id="355" r:id="rId23"/>
    <p:sldId id="302" r:id="rId24"/>
    <p:sldId id="304" r:id="rId25"/>
    <p:sldId id="360" r:id="rId26"/>
    <p:sldId id="365" r:id="rId27"/>
    <p:sldId id="366" r:id="rId28"/>
    <p:sldId id="367" r:id="rId29"/>
    <p:sldId id="361" r:id="rId30"/>
    <p:sldId id="316" r:id="rId3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86612" autoAdjust="0"/>
  </p:normalViewPr>
  <p:slideViewPr>
    <p:cSldViewPr snapToGrid="0" showGuides="1">
      <p:cViewPr varScale="1">
        <p:scale>
          <a:sx n="80" d="100"/>
          <a:sy n="80" d="100"/>
        </p:scale>
        <p:origin x="51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002144\Gemensam\Kommunstyrelsens%20f&#246;rvaltning\N&#228;ringsliv%20och%20marknad\Omv&#228;rld\Statistik\Familjen%20Helsingborg\dagbefolkninge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A002144\Gemensam\Kommunstyrelsens%20f&#246;rvaltning\N&#228;ringsliv%20och%20marknad\Omv&#228;rld\Statistik\Familjen%20Helsingborg\Facts%20and%20Figures%202018%20-%20underlag%20till%20diagram%20mf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A002144\Gemensam\Kommunstyrelsens%20f&#246;rvaltning\N&#228;ringsliv%20och%20marknad\Omv&#228;rld\Produkter\Rapporter\Familjen%20Facts%20and%20figures\2021\alla%20arbetsst&#228;llen%201%20feb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nro1028\Desktop\familjen\Branscher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A002144\Gemensam\Kommunstyrelsens%20f&#246;rvaltning\N&#228;ringsliv%20och%20marknad\Omv&#228;rld\Statistik\Familjen%20Helsingborg\Branscher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 sz="1800" b="1" dirty="0"/>
              <a:t>Antal sysselsatta i regionen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AM0207G7!$D$27</c:f>
              <c:strCache>
                <c:ptCount val="1"/>
                <c:pt idx="0">
                  <c:v>Familjen Helsingborg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5"/>
              <c:layout>
                <c:manualLayout>
                  <c:x val="-1.1111111111111212E-2"/>
                  <c:y val="-3.54609929078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C0A-42FD-8555-C2A12F4BA4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AM0207G7!$E$26:$T$26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AM0207G7!$E$27:$T$27</c:f>
              <c:numCache>
                <c:formatCode>General</c:formatCode>
                <c:ptCount val="16"/>
                <c:pt idx="0">
                  <c:v>129126</c:v>
                </c:pt>
                <c:pt idx="1">
                  <c:v>130347</c:v>
                </c:pt>
                <c:pt idx="2">
                  <c:v>134737</c:v>
                </c:pt>
                <c:pt idx="3">
                  <c:v>138637</c:v>
                </c:pt>
                <c:pt idx="4">
                  <c:v>138080</c:v>
                </c:pt>
                <c:pt idx="5">
                  <c:v>133279</c:v>
                </c:pt>
                <c:pt idx="6">
                  <c:v>136029</c:v>
                </c:pt>
                <c:pt idx="7">
                  <c:v>139532</c:v>
                </c:pt>
                <c:pt idx="8">
                  <c:v>140947</c:v>
                </c:pt>
                <c:pt idx="9">
                  <c:v>142278</c:v>
                </c:pt>
                <c:pt idx="10">
                  <c:v>143303</c:v>
                </c:pt>
                <c:pt idx="11">
                  <c:v>146208</c:v>
                </c:pt>
                <c:pt idx="12">
                  <c:v>149643</c:v>
                </c:pt>
                <c:pt idx="13">
                  <c:v>151649</c:v>
                </c:pt>
                <c:pt idx="14">
                  <c:v>153279</c:v>
                </c:pt>
                <c:pt idx="15">
                  <c:v>155873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0A-42FD-8555-C2A12F4BA4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7625648"/>
        <c:axId val="507625976"/>
      </c:lineChart>
      <c:catAx>
        <c:axId val="50762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07625976"/>
        <c:crosses val="autoZero"/>
        <c:auto val="1"/>
        <c:lblAlgn val="ctr"/>
        <c:lblOffset val="100"/>
        <c:tickLblSkip val="3"/>
        <c:noMultiLvlLbl val="0"/>
      </c:catAx>
      <c:valAx>
        <c:axId val="507625976"/>
        <c:scaling>
          <c:orientation val="minMax"/>
          <c:min val="1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07625648"/>
        <c:crossesAt val="1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 sz="2000" b="1" dirty="0" smtClean="0"/>
              <a:t>Befolkning i regionen</a:t>
            </a:r>
            <a:endParaRPr lang="sv-SE" sz="2000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'7 Befolkning'!$A$4</c:f>
              <c:strCache>
                <c:ptCount val="1"/>
                <c:pt idx="0">
                  <c:v>Familjen Helsingborg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5"/>
              <c:layout>
                <c:manualLayout>
                  <c:x val="-9.1064559036006347E-3"/>
                  <c:y val="-3.58517354304246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CFE-46C1-90B9-595F471924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'7 Befolkning'!$F$3:$U$3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'7 Befolkning'!$F$4:$U$4</c:f>
              <c:numCache>
                <c:formatCode>General</c:formatCode>
                <c:ptCount val="16"/>
                <c:pt idx="0">
                  <c:v>308160</c:v>
                </c:pt>
                <c:pt idx="1">
                  <c:v>310328</c:v>
                </c:pt>
                <c:pt idx="2">
                  <c:v>313788</c:v>
                </c:pt>
                <c:pt idx="3">
                  <c:v>317068</c:v>
                </c:pt>
                <c:pt idx="4">
                  <c:v>320149</c:v>
                </c:pt>
                <c:pt idx="5">
                  <c:v>323191</c:v>
                </c:pt>
                <c:pt idx="6">
                  <c:v>325237</c:v>
                </c:pt>
                <c:pt idx="7">
                  <c:v>327682</c:v>
                </c:pt>
                <c:pt idx="8">
                  <c:v>329797</c:v>
                </c:pt>
                <c:pt idx="9">
                  <c:v>331854</c:v>
                </c:pt>
                <c:pt idx="10">
                  <c:v>335919</c:v>
                </c:pt>
                <c:pt idx="11">
                  <c:v>340354</c:v>
                </c:pt>
                <c:pt idx="12">
                  <c:v>346119</c:v>
                </c:pt>
                <c:pt idx="13">
                  <c:v>351491</c:v>
                </c:pt>
                <c:pt idx="14">
                  <c:v>355699</c:v>
                </c:pt>
                <c:pt idx="15">
                  <c:v>359821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ACFE-46C1-90B9-595F471924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759680"/>
        <c:axId val="352761320"/>
      </c:lineChart>
      <c:catAx>
        <c:axId val="35275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52761320"/>
        <c:crosses val="autoZero"/>
        <c:auto val="1"/>
        <c:lblAlgn val="ctr"/>
        <c:lblOffset val="100"/>
        <c:tickLblSkip val="3"/>
        <c:noMultiLvlLbl val="0"/>
      </c:catAx>
      <c:valAx>
        <c:axId val="352761320"/>
        <c:scaling>
          <c:orientation val="minMax"/>
          <c:min val="25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52759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 sz="1600" b="1" dirty="0"/>
              <a:t>Antal </a:t>
            </a:r>
            <a:r>
              <a:rPr lang="sv-SE" sz="1600" b="1" u="sng" dirty="0"/>
              <a:t>arbetsställen</a:t>
            </a:r>
            <a:r>
              <a:rPr lang="sv-SE" sz="1600" b="1" dirty="0"/>
              <a:t> efter storleksklass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BD-4375-BBD8-FE4E09C4CD0C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Blad1!$J$11:$O$11</c:f>
              <c:strCache>
                <c:ptCount val="6"/>
                <c:pt idx="0">
                  <c:v>0 anställda</c:v>
                </c:pt>
                <c:pt idx="1">
                  <c:v>1-9 anställda</c:v>
                </c:pt>
                <c:pt idx="2">
                  <c:v>10-49 anställda</c:v>
                </c:pt>
                <c:pt idx="3">
                  <c:v>50-199 anställda</c:v>
                </c:pt>
                <c:pt idx="4">
                  <c:v>200-999 anställda</c:v>
                </c:pt>
                <c:pt idx="5">
                  <c:v>1000+ anställda</c:v>
                </c:pt>
              </c:strCache>
            </c:strRef>
          </c:cat>
          <c:val>
            <c:numRef>
              <c:f>Blad1!$J$12:$O$12</c:f>
              <c:numCache>
                <c:formatCode>#,##0</c:formatCode>
                <c:ptCount val="6"/>
                <c:pt idx="0" formatCode="General">
                  <c:v>28039</c:v>
                </c:pt>
                <c:pt idx="1">
                  <c:v>9995</c:v>
                </c:pt>
                <c:pt idx="2">
                  <c:v>2324</c:v>
                </c:pt>
                <c:pt idx="3" formatCode="General">
                  <c:v>512</c:v>
                </c:pt>
                <c:pt idx="4" formatCode="General">
                  <c:v>68</c:v>
                </c:pt>
                <c:pt idx="5" formatCode="General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BD-4375-BBD8-FE4E09C4CD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2953184"/>
        <c:axId val="522949576"/>
      </c:barChart>
      <c:catAx>
        <c:axId val="52295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22949576"/>
        <c:crosses val="autoZero"/>
        <c:auto val="1"/>
        <c:lblAlgn val="ctr"/>
        <c:lblOffset val="100"/>
        <c:noMultiLvlLbl val="0"/>
      </c:catAx>
      <c:valAx>
        <c:axId val="522949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22953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/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 sz="1600" b="1" dirty="0"/>
              <a:t>Antal </a:t>
            </a:r>
            <a:r>
              <a:rPr lang="sv-SE" sz="1600" b="1" u="sng" dirty="0"/>
              <a:t>anställda</a:t>
            </a:r>
            <a:r>
              <a:rPr lang="sv-SE" sz="1600" b="1" dirty="0"/>
              <a:t> efter storleksklass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TOTAL!$T$56</c:f>
              <c:strCache>
                <c:ptCount val="1"/>
                <c:pt idx="0">
                  <c:v>Antal anställda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00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C01-4902-AA77-5A1E09F8E293}"/>
              </c:ext>
            </c:extLst>
          </c:dPt>
          <c:dPt>
            <c:idx val="2"/>
            <c:invertIfNegative val="0"/>
            <c:bubble3D val="0"/>
            <c:spPr>
              <a:solidFill>
                <a:srgbClr val="0000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3C01-4902-AA77-5A1E09F8E29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TOTAL!$R$57:$R$62</c:f>
              <c:strCache>
                <c:ptCount val="6"/>
                <c:pt idx="0">
                  <c:v>0 anställda</c:v>
                </c:pt>
                <c:pt idx="1">
                  <c:v>1-9 anställda</c:v>
                </c:pt>
                <c:pt idx="2">
                  <c:v>10-49 anställda</c:v>
                </c:pt>
                <c:pt idx="3">
                  <c:v>50-199 anställda</c:v>
                </c:pt>
                <c:pt idx="4">
                  <c:v>200-999 anställda</c:v>
                </c:pt>
                <c:pt idx="5">
                  <c:v>1000+ anställda</c:v>
                </c:pt>
              </c:strCache>
            </c:strRef>
          </c:cat>
          <c:val>
            <c:numRef>
              <c:f>TOTAL!$T$57:$T$62</c:f>
              <c:numCache>
                <c:formatCode>General</c:formatCode>
                <c:ptCount val="6"/>
                <c:pt idx="0">
                  <c:v>0</c:v>
                </c:pt>
                <c:pt idx="1">
                  <c:v>30537</c:v>
                </c:pt>
                <c:pt idx="2">
                  <c:v>44965</c:v>
                </c:pt>
                <c:pt idx="3">
                  <c:v>43466</c:v>
                </c:pt>
                <c:pt idx="4">
                  <c:v>20523</c:v>
                </c:pt>
                <c:pt idx="5">
                  <c:v>10693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01-4902-AA77-5A1E09F8E2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5811160"/>
        <c:axId val="515812144"/>
      </c:barChart>
      <c:catAx>
        <c:axId val="515811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15812144"/>
        <c:crosses val="autoZero"/>
        <c:auto val="1"/>
        <c:lblAlgn val="ctr"/>
        <c:lblOffset val="100"/>
        <c:noMultiLvlLbl val="0"/>
      </c:catAx>
      <c:valAx>
        <c:axId val="51581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15811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TOTAL!$D$146</c:f>
              <c:strCache>
                <c:ptCount val="1"/>
                <c:pt idx="0">
                  <c:v>Familjen Helsingborg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TOTAL!$B$147:$B$162</c:f>
              <c:strCache>
                <c:ptCount val="16"/>
                <c:pt idx="0">
                  <c:v>Vård och omsorg</c:v>
                </c:pt>
                <c:pt idx="1">
                  <c:v>Handel</c:v>
                </c:pt>
                <c:pt idx="2">
                  <c:v>Tillverkning och utvinning</c:v>
                </c:pt>
                <c:pt idx="3">
                  <c:v>Företagstjänster</c:v>
                </c:pt>
                <c:pt idx="4">
                  <c:v>Utbildning </c:v>
                </c:pt>
                <c:pt idx="5">
                  <c:v>Byggverksamhet</c:v>
                </c:pt>
                <c:pt idx="6">
                  <c:v>Transport och magasinering</c:v>
                </c:pt>
                <c:pt idx="7">
                  <c:v>Offentlig förvaltning och försvar</c:v>
                </c:pt>
                <c:pt idx="8">
                  <c:v>Kulturella och personliga tjänster m.m.</c:v>
                </c:pt>
                <c:pt idx="9">
                  <c:v>Hotell- och restaurangverksamhet</c:v>
                </c:pt>
                <c:pt idx="10">
                  <c:v>Jordbruk, skogsbruk och fiske</c:v>
                </c:pt>
                <c:pt idx="11">
                  <c:v>Information och kommunikation</c:v>
                </c:pt>
                <c:pt idx="12">
                  <c:v>Fastighetsverksamhet</c:v>
                </c:pt>
                <c:pt idx="13">
                  <c:v>Finans- och försäkringsverksamhet</c:v>
                </c:pt>
                <c:pt idx="14">
                  <c:v>Energiförsörjning; miljöverksamhet</c:v>
                </c:pt>
                <c:pt idx="15">
                  <c:v>Okänd verksamhet</c:v>
                </c:pt>
              </c:strCache>
            </c:strRef>
          </c:cat>
          <c:val>
            <c:numRef>
              <c:f>TOTAL!$D$147:$D$162</c:f>
              <c:numCache>
                <c:formatCode>0.0%</c:formatCode>
                <c:ptCount val="16"/>
                <c:pt idx="0">
                  <c:v>0.15578781176808304</c:v>
                </c:pt>
                <c:pt idx="1">
                  <c:v>0.14323553781013706</c:v>
                </c:pt>
                <c:pt idx="2">
                  <c:v>0.13262743102447172</c:v>
                </c:pt>
                <c:pt idx="3">
                  <c:v>0.10809699958898479</c:v>
                </c:pt>
                <c:pt idx="4">
                  <c:v>0.10529818174701035</c:v>
                </c:pt>
                <c:pt idx="5">
                  <c:v>8.1472347810202309E-2</c:v>
                </c:pt>
                <c:pt idx="6">
                  <c:v>6.2265541920289144E-2</c:v>
                </c:pt>
                <c:pt idx="7">
                  <c:v>4.5844505770523035E-2</c:v>
                </c:pt>
                <c:pt idx="8">
                  <c:v>3.9418315620535105E-2</c:v>
                </c:pt>
                <c:pt idx="9">
                  <c:v>3.2998649521460865E-2</c:v>
                </c:pt>
                <c:pt idx="10">
                  <c:v>2.1627228778893389E-2</c:v>
                </c:pt>
                <c:pt idx="11">
                  <c:v>2.1190117367675936E-2</c:v>
                </c:pt>
                <c:pt idx="12">
                  <c:v>1.7171302004840846E-2</c:v>
                </c:pt>
                <c:pt idx="13">
                  <c:v>1.2428316990585794E-2</c:v>
                </c:pt>
                <c:pt idx="14">
                  <c:v>1.1045218196882808E-2</c:v>
                </c:pt>
                <c:pt idx="15">
                  <c:v>9.4924940794237963E-3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23-4F36-A791-295F07910397}"/>
            </c:ext>
          </c:extLst>
        </c:ser>
        <c:ser>
          <c:idx val="2"/>
          <c:order val="1"/>
          <c:tx>
            <c:strRef>
              <c:f>TOTAL!$E$146</c:f>
              <c:strCache>
                <c:ptCount val="1"/>
                <c:pt idx="0">
                  <c:v>Skåne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TOTAL!$B$147:$B$162</c:f>
              <c:strCache>
                <c:ptCount val="16"/>
                <c:pt idx="0">
                  <c:v>Vård och omsorg</c:v>
                </c:pt>
                <c:pt idx="1">
                  <c:v>Handel</c:v>
                </c:pt>
                <c:pt idx="2">
                  <c:v>Tillverkning och utvinning</c:v>
                </c:pt>
                <c:pt idx="3">
                  <c:v>Företagstjänster</c:v>
                </c:pt>
                <c:pt idx="4">
                  <c:v>Utbildning </c:v>
                </c:pt>
                <c:pt idx="5">
                  <c:v>Byggverksamhet</c:v>
                </c:pt>
                <c:pt idx="6">
                  <c:v>Transport och magasinering</c:v>
                </c:pt>
                <c:pt idx="7">
                  <c:v>Offentlig förvaltning och försvar</c:v>
                </c:pt>
                <c:pt idx="8">
                  <c:v>Kulturella och personliga tjänster m.m.</c:v>
                </c:pt>
                <c:pt idx="9">
                  <c:v>Hotell- och restaurangverksamhet</c:v>
                </c:pt>
                <c:pt idx="10">
                  <c:v>Jordbruk, skogsbruk och fiske</c:v>
                </c:pt>
                <c:pt idx="11">
                  <c:v>Information och kommunikation</c:v>
                </c:pt>
                <c:pt idx="12">
                  <c:v>Fastighetsverksamhet</c:v>
                </c:pt>
                <c:pt idx="13">
                  <c:v>Finans- och försäkringsverksamhet</c:v>
                </c:pt>
                <c:pt idx="14">
                  <c:v>Energiförsörjning; miljöverksamhet</c:v>
                </c:pt>
                <c:pt idx="15">
                  <c:v>Okänd verksamhet</c:v>
                </c:pt>
              </c:strCache>
            </c:strRef>
          </c:cat>
          <c:val>
            <c:numRef>
              <c:f>TOTAL!$E$147:$E$162</c:f>
              <c:numCache>
                <c:formatCode>0.0%</c:formatCode>
                <c:ptCount val="16"/>
                <c:pt idx="0">
                  <c:v>0.16585622373675915</c:v>
                </c:pt>
                <c:pt idx="1">
                  <c:v>0.13405896433249484</c:v>
                </c:pt>
                <c:pt idx="2">
                  <c:v>9.0115482105323913E-2</c:v>
                </c:pt>
                <c:pt idx="3">
                  <c:v>0.1198461521195768</c:v>
                </c:pt>
                <c:pt idx="4">
                  <c:v>0.11942610059111831</c:v>
                </c:pt>
                <c:pt idx="5">
                  <c:v>7.4379582289216706E-2</c:v>
                </c:pt>
                <c:pt idx="6">
                  <c:v>4.7624544476562891E-2</c:v>
                </c:pt>
                <c:pt idx="7">
                  <c:v>5.4848789466005486E-2</c:v>
                </c:pt>
                <c:pt idx="8">
                  <c:v>4.5615672090461787E-2</c:v>
                </c:pt>
                <c:pt idx="9">
                  <c:v>3.55665004096304E-2</c:v>
                </c:pt>
                <c:pt idx="10">
                  <c:v>1.9178077799314772E-2</c:v>
                </c:pt>
                <c:pt idx="11">
                  <c:v>3.7798224560829714E-2</c:v>
                </c:pt>
                <c:pt idx="12">
                  <c:v>1.892476428215278E-2</c:v>
                </c:pt>
                <c:pt idx="13">
                  <c:v>1.2893337373523607E-2</c:v>
                </c:pt>
                <c:pt idx="14">
                  <c:v>9.6098811510694476E-3</c:v>
                </c:pt>
                <c:pt idx="15">
                  <c:v>1.4257703215959393E-2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23-4F36-A791-295F07910397}"/>
            </c:ext>
          </c:extLst>
        </c:ser>
        <c:ser>
          <c:idx val="3"/>
          <c:order val="2"/>
          <c:tx>
            <c:strRef>
              <c:f>TOTAL!$F$146</c:f>
              <c:strCache>
                <c:ptCount val="1"/>
                <c:pt idx="0">
                  <c:v>Riket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TOTAL!$B$147:$B$162</c:f>
              <c:strCache>
                <c:ptCount val="16"/>
                <c:pt idx="0">
                  <c:v>Vård och omsorg</c:v>
                </c:pt>
                <c:pt idx="1">
                  <c:v>Handel</c:v>
                </c:pt>
                <c:pt idx="2">
                  <c:v>Tillverkning och utvinning</c:v>
                </c:pt>
                <c:pt idx="3">
                  <c:v>Företagstjänster</c:v>
                </c:pt>
                <c:pt idx="4">
                  <c:v>Utbildning </c:v>
                </c:pt>
                <c:pt idx="5">
                  <c:v>Byggverksamhet</c:v>
                </c:pt>
                <c:pt idx="6">
                  <c:v>Transport och magasinering</c:v>
                </c:pt>
                <c:pt idx="7">
                  <c:v>Offentlig förvaltning och försvar</c:v>
                </c:pt>
                <c:pt idx="8">
                  <c:v>Kulturella och personliga tjänster m.m.</c:v>
                </c:pt>
                <c:pt idx="9">
                  <c:v>Hotell- och restaurangverksamhet</c:v>
                </c:pt>
                <c:pt idx="10">
                  <c:v>Jordbruk, skogsbruk och fiske</c:v>
                </c:pt>
                <c:pt idx="11">
                  <c:v>Information och kommunikation</c:v>
                </c:pt>
                <c:pt idx="12">
                  <c:v>Fastighetsverksamhet</c:v>
                </c:pt>
                <c:pt idx="13">
                  <c:v>Finans- och försäkringsverksamhet</c:v>
                </c:pt>
                <c:pt idx="14">
                  <c:v>Energiförsörjning; miljöverksamhet</c:v>
                </c:pt>
                <c:pt idx="15">
                  <c:v>Okänd verksamhet</c:v>
                </c:pt>
              </c:strCache>
            </c:strRef>
          </c:cat>
          <c:val>
            <c:numRef>
              <c:f>TOTAL!$F$147:$F$162</c:f>
              <c:numCache>
                <c:formatCode>0.0%</c:formatCode>
                <c:ptCount val="16"/>
                <c:pt idx="0">
                  <c:v>0.16126909115583654</c:v>
                </c:pt>
                <c:pt idx="1">
                  <c:v>0.11758013473282224</c:v>
                </c:pt>
                <c:pt idx="2">
                  <c:v>0.10836589419400174</c:v>
                </c:pt>
                <c:pt idx="3">
                  <c:v>0.12175707774625497</c:v>
                </c:pt>
                <c:pt idx="4">
                  <c:v>0.10984327462519979</c:v>
                </c:pt>
                <c:pt idx="5">
                  <c:v>7.1771647787599063E-2</c:v>
                </c:pt>
                <c:pt idx="6">
                  <c:v>4.6680513316503434E-2</c:v>
                </c:pt>
                <c:pt idx="7">
                  <c:v>5.9957747869242732E-2</c:v>
                </c:pt>
                <c:pt idx="8">
                  <c:v>4.5574654102470614E-2</c:v>
                </c:pt>
                <c:pt idx="9">
                  <c:v>3.5922619924892575E-2</c:v>
                </c:pt>
                <c:pt idx="10">
                  <c:v>1.9324840308192478E-2</c:v>
                </c:pt>
                <c:pt idx="11">
                  <c:v>4.308083276935832E-2</c:v>
                </c:pt>
                <c:pt idx="12">
                  <c:v>1.7111341427009433E-2</c:v>
                </c:pt>
                <c:pt idx="13">
                  <c:v>1.9000600012700566E-2</c:v>
                </c:pt>
                <c:pt idx="14">
                  <c:v>1.0229890128238125E-2</c:v>
                </c:pt>
                <c:pt idx="15">
                  <c:v>1.2529839899677401E-2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23-4F36-A791-295F079103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6053472"/>
        <c:axId val="486054128"/>
      </c:barChart>
      <c:catAx>
        <c:axId val="48605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86054128"/>
        <c:crosses val="autoZero"/>
        <c:auto val="1"/>
        <c:lblAlgn val="ctr"/>
        <c:lblOffset val="100"/>
        <c:noMultiLvlLbl val="0"/>
      </c:catAx>
      <c:valAx>
        <c:axId val="48605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8605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282A69-75FC-4108-8D1A-AF7FBA10A9DF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23EFB8-E4D7-44CD-8321-3FB50732E23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082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23EFB8-E4D7-44CD-8321-3FB50732E230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001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23EFB8-E4D7-44CD-8321-3FB50732E230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0468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413E24-71F2-44C5-9EE4-0893E70D1C63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695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413E24-71F2-44C5-9EE4-0893E70D1C63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532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Andelar </a:t>
            </a:r>
            <a:r>
              <a:rPr lang="sv-SE" baseline="0" dirty="0"/>
              <a:t>per bransch – vissa högre, då blir andra naturligt lägre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baseline="0" dirty="0"/>
              <a:t>FH, Skåne, Riket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baseline="0" dirty="0"/>
              <a:t>Högre – handel, tillverkning, transport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8C8FB-53B8-424D-B91A-15E66BCAD3C3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335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Koncernnivå</a:t>
            </a:r>
            <a:r>
              <a:rPr lang="sv-SE" baseline="0" dirty="0"/>
              <a:t> – flera mindre företag blir snabbt stort, speciellt på familjenivå.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baseline="0" dirty="0"/>
              <a:t>Koncernnivå – ägare med beslut som kan påverka många anställda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Fåtal större arbetsgivare – jmf Lunds</a:t>
            </a:r>
            <a:r>
              <a:rPr lang="sv-SE" baseline="0" dirty="0"/>
              <a:t> kommun ensamt 3 företag över 1000. Sårbarhet.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baseline="0" dirty="0"/>
              <a:t>Jämna steg nedåt, 650, 640, 630 osv.</a:t>
            </a:r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8C8FB-53B8-424D-B91A-15E66BCAD3C3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0020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Påverkan på näringsliv och arbetsmarknad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23EFB8-E4D7-44CD-8321-3FB50732E230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1313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23EFB8-E4D7-44CD-8321-3FB50732E230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25839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 smtClean="0"/>
              <a:t>Kunskap kortare gångbar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 smtClean="0"/>
              <a:t>Utbildning,</a:t>
            </a:r>
            <a:r>
              <a:rPr lang="sv-SE" baseline="0" dirty="0" smtClean="0"/>
              <a:t> </a:t>
            </a:r>
            <a:r>
              <a:rPr lang="sv-SE" dirty="0" smtClean="0"/>
              <a:t>kompetensutveckling och specialisering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23EFB8-E4D7-44CD-8321-3FB50732E230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0536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De översta två – ej bara IT-sektorn, alla företag söker den </a:t>
            </a:r>
            <a:r>
              <a:rPr lang="sv-SE" smtClean="0"/>
              <a:t>här kompetensen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23EFB8-E4D7-44CD-8321-3FB50732E230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06771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Påverkan på näringsliv och arbetsmarknad</a:t>
            </a:r>
          </a:p>
          <a:p>
            <a:r>
              <a:rPr lang="sv-SE" dirty="0" smtClean="0"/>
              <a:t>Omställning:</a:t>
            </a:r>
            <a:br>
              <a:rPr lang="sv-SE" dirty="0" smtClean="0"/>
            </a:br>
            <a:r>
              <a:rPr lang="sv-SE" dirty="0" smtClean="0"/>
              <a:t>B</a:t>
            </a: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åde inom branscher och yrkesgrupper</a:t>
            </a:r>
          </a:p>
          <a:p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Förändrade produkter och tjänster</a:t>
            </a:r>
          </a:p>
          <a:p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Förändrade arbetsuppgifter, arbetsformer</a:t>
            </a:r>
            <a:b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och yrkesroller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23EFB8-E4D7-44CD-8321-3FB50732E230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510539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Osäkerheten även en möjlighet, vi</a:t>
            </a:r>
            <a:r>
              <a:rPr lang="sv-SE" baseline="0" dirty="0" smtClean="0"/>
              <a:t> bygger något nytt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2AC6AC-E872-4E76-A8E1-7B3D6A62EE13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22172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Nya konsumtionsmönster, nya beteenden?</a:t>
            </a:r>
            <a:br>
              <a:rPr lang="sv-SE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sz="1200" b="0" dirty="0" smtClean="0"/>
              <a:t>Bestående förändringar? Inlåsningseffekter…eller blomstrande andrahandsmarknad?</a:t>
            </a:r>
          </a:p>
          <a:p>
            <a:endParaRPr lang="sv-SE" sz="1050" b="0" dirty="0" smtClean="0"/>
          </a:p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A4FA9-AE46-48D5-84DD-D3A5C598E8A1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51388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Kanske inte blir så? Men planera utifrån att sådär!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sv-SE" dirty="0"/>
              <a:t>Många saker svårbedömda – hur ser påverkan ut på sikt? ”Förändrat - skaka hand”</a:t>
            </a:r>
            <a:r>
              <a:rPr lang="sv-SE" baseline="0" dirty="0"/>
              <a:t> vs det vi kommer se tydligt i backspegeln</a:t>
            </a:r>
            <a:endParaRPr lang="sv-SE" dirty="0"/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sv-SE" dirty="0"/>
              <a:t>Acceleration - Covid19 en katalysator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sv-SE" dirty="0"/>
              <a:t>Osäkerhet – flexibilitet, öppet sinne, beredda på att justera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2AC6AC-E872-4E76-A8E1-7B3D6A62EE13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26350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9595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5761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442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EE77-7CFF-4347-8691-8B10F4194823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BE32-1F2A-4150-81A7-4CCCF6482E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6440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EE77-7CFF-4347-8691-8B10F4194823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BE32-1F2A-4150-81A7-4CCCF6482E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6416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EE77-7CFF-4347-8691-8B10F4194823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BE32-1F2A-4150-81A7-4CCCF6482E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8344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EE77-7CFF-4347-8691-8B10F4194823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BE32-1F2A-4150-81A7-4CCCF6482E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6070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EE77-7CFF-4347-8691-8B10F4194823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BE32-1F2A-4150-81A7-4CCCF6482E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4598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EE77-7CFF-4347-8691-8B10F4194823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BE32-1F2A-4150-81A7-4CCCF6482E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0606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EE77-7CFF-4347-8691-8B10F4194823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BE32-1F2A-4150-81A7-4CCCF6482E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5843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EE77-7CFF-4347-8691-8B10F4194823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BE32-1F2A-4150-81A7-4CCCF6482E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68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EE77-7CFF-4347-8691-8B10F4194823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BE32-1F2A-4150-81A7-4CCCF6482E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1728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EE77-7CFF-4347-8691-8B10F4194823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BE32-1F2A-4150-81A7-4CCCF6482E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0362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EE77-7CFF-4347-8691-8B10F4194823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BE32-1F2A-4150-81A7-4CCCF6482E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7088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örsta sida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84782" y="1122365"/>
            <a:ext cx="9341908" cy="221932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4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84782" y="3476626"/>
            <a:ext cx="9341908" cy="17811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67">
                <a:solidFill>
                  <a:srgbClr val="FFFFFF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21060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4194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brödtext - Blå bård med blå bakgrund">
    <p:bg>
      <p:bgPr>
        <a:solidFill>
          <a:srgbClr val="0849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24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2133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867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6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8626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22929-EBC8-402C-B3F8-39082FAA733A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A3562-3373-4823-8235-B6A58EAEFA2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59176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22929-EBC8-402C-B3F8-39082FAA733A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A3562-3373-4823-8235-B6A58EAEFA2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04789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22929-EBC8-402C-B3F8-39082FAA733A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A3562-3373-4823-8235-B6A58EAEFA2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20160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22929-EBC8-402C-B3F8-39082FAA733A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A3562-3373-4823-8235-B6A58EAEFA2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8716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22929-EBC8-402C-B3F8-39082FAA733A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A3562-3373-4823-8235-B6A58EAEFA2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3268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22929-EBC8-402C-B3F8-39082FAA733A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A3562-3373-4823-8235-B6A58EAEFA2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93185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22929-EBC8-402C-B3F8-39082FAA733A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A3562-3373-4823-8235-B6A58EAEFA2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51302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22929-EBC8-402C-B3F8-39082FAA733A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A3562-3373-4823-8235-B6A58EAEFA2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4634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22929-EBC8-402C-B3F8-39082FAA733A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A3562-3373-4823-8235-B6A58EAEFA2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34925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22929-EBC8-402C-B3F8-39082FAA733A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A3562-3373-4823-8235-B6A58EAEFA2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132694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22929-EBC8-402C-B3F8-39082FAA733A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A3562-3373-4823-8235-B6A58EAEFA2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957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5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098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51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2021-02-18</a:t>
            </a:fld>
            <a:endParaRPr lang="sv-SE" sz="1333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3849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8645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2021-02-18</a:t>
            </a:fld>
            <a:endParaRPr lang="sv-SE" sz="1333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779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720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2021-02-18</a:t>
            </a:fld>
            <a:endParaRPr lang="sv-SE" sz="1333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2637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2021-02-18</a:t>
            </a:fld>
            <a:endParaRPr lang="sv-SE" sz="1333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6155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2021-02-18</a:t>
            </a:fld>
            <a:endParaRPr lang="sv-SE" sz="1333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9171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476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3" name="textruta 2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2021-02-18</a:t>
            </a:fld>
            <a:endParaRPr lang="sv-SE" sz="1333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73891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407584" y="897995"/>
            <a:ext cx="7315200" cy="47360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867" b="1"/>
            </a:lvl1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7584" y="1401604"/>
            <a:ext cx="7315200" cy="3372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latin typeface="Arial"/>
                <a:cs typeface="Arial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5" name="textruta 4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2021-02-18</a:t>
            </a:fld>
            <a:endParaRPr lang="sv-SE" sz="1333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7403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327962" y="-3"/>
            <a:ext cx="11864039" cy="68580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8" name="textruta 7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2021-02-18</a:t>
            </a:fld>
            <a:endParaRPr lang="sv-SE" sz="1333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5768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327962" y="-3"/>
            <a:ext cx="11864039" cy="68580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407584" y="897995"/>
            <a:ext cx="7315200" cy="47360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867" b="1"/>
            </a:lvl1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7584" y="1401604"/>
            <a:ext cx="7315200" cy="3372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latin typeface="Arial"/>
                <a:cs typeface="Arial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10" name="textruta 9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2021-02-18</a:t>
            </a:fld>
            <a:endParaRPr lang="sv-SE" sz="1333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89597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48747"/>
            <a:ext cx="7315200" cy="47360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867" b="1"/>
            </a:lvl1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711199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52356"/>
            <a:ext cx="7315200" cy="3372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latin typeface="Arial"/>
                <a:cs typeface="Arial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15" name="textruta 14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2021-02-18</a:t>
            </a:fld>
            <a:endParaRPr lang="sv-SE" sz="1333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951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0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2021-02-18</a:t>
            </a:fld>
            <a:endParaRPr lang="sv-SE" sz="1333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5969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24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2133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867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6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92579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24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2133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867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6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3610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24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2133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867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6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9211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24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2133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867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6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7078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24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2133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867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6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1607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24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2133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867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6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571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24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2133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867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6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578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24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2133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867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6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09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5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EEE77-7CFF-4347-8691-8B10F4194823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3BE32-1F2A-4150-81A7-4CCCF6482E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384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22929-EBC8-402C-B3F8-39082FAA733A}" type="datetimeFigureOut">
              <a:rPr lang="sv-SE" smtClean="0"/>
              <a:t>2021-02-18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A3562-3373-4823-8235-B6A58EAEFA2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112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80205" y="6647449"/>
            <a:ext cx="2970995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2021-02-18</a:t>
            </a:fld>
            <a:endParaRPr lang="en-US" sz="2400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277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609585" rtl="0" eaLnBrk="1" latinLnBrk="0" hangingPunct="1">
        <a:spcBef>
          <a:spcPct val="0"/>
        </a:spcBef>
        <a:buNone/>
        <a:defRPr sz="4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9585" rtl="0" eaLnBrk="1" latinLnBrk="0" hangingPunct="1">
        <a:spcBef>
          <a:spcPct val="20000"/>
        </a:spcBef>
        <a:buFont typeface="Arial"/>
        <a:buNone/>
        <a:defRPr sz="32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Arial"/>
          <a:ea typeface="+mn-ea"/>
          <a:cs typeface="Arial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584" y="5758825"/>
            <a:ext cx="835200" cy="8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443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</p:sldLayoutIdLst>
  <p:hf sldNum="0" hdr="0" ftr="0" dt="0"/>
  <p:txStyles>
    <p:titleStyle>
      <a:lvl1pPr algn="l" defTabSz="609585" rtl="0" eaLnBrk="1" latinLnBrk="0" hangingPunct="1">
        <a:spcBef>
          <a:spcPct val="0"/>
        </a:spcBef>
        <a:buNone/>
        <a:defRPr sz="4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9585" rtl="0" eaLnBrk="1" latinLnBrk="0" hangingPunct="1">
        <a:spcBef>
          <a:spcPct val="20000"/>
        </a:spcBef>
        <a:buFont typeface="Arial"/>
        <a:buNone/>
        <a:defRPr sz="32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Arial"/>
          <a:ea typeface="+mn-ea"/>
          <a:cs typeface="Arial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gif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272303" y="2142799"/>
            <a:ext cx="10552552" cy="2219324"/>
          </a:xfrm>
        </p:spPr>
        <p:txBody>
          <a:bodyPr/>
          <a:lstStyle/>
          <a:p>
            <a:r>
              <a:rPr lang="sv-SE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Näringsliv och arbetsmarknad </a:t>
            </a:r>
            <a:r>
              <a:rPr lang="sv-SE" sz="5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v-SE" sz="5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sz="5400" b="1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sv-SE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Familjen </a:t>
            </a:r>
            <a:r>
              <a:rPr lang="sv-SE" sz="5400" b="1" dirty="0">
                <a:latin typeface="Arial" panose="020B0604020202020204" pitchFamily="34" charset="0"/>
                <a:cs typeface="Arial" panose="020B0604020202020204" pitchFamily="34" charset="0"/>
              </a:rPr>
              <a:t>Helsingborg</a:t>
            </a:r>
          </a:p>
        </p:txBody>
      </p:sp>
      <p:sp>
        <p:nvSpPr>
          <p:cNvPr id="3" name="Rektangel 2"/>
          <p:cNvSpPr/>
          <p:nvPr/>
        </p:nvSpPr>
        <p:spPr>
          <a:xfrm>
            <a:off x="1004218" y="5363992"/>
            <a:ext cx="6096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Andreas Roth</a:t>
            </a:r>
          </a:p>
          <a:p>
            <a:pPr>
              <a:lnSpc>
                <a:spcPct val="100000"/>
              </a:lnSpc>
            </a:pPr>
            <a:r>
              <a:rPr lang="sv-SE" sz="1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Omvärldsanalytiker</a:t>
            </a:r>
            <a:br>
              <a:rPr lang="sv-SE" sz="1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</a:br>
            <a:r>
              <a:rPr lang="sv-SE" sz="1600" dirty="0" smtClean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andreas.roth@helsingborg.se</a:t>
            </a:r>
            <a:endParaRPr lang="sv-SE" sz="1600" dirty="0">
              <a:solidFill>
                <a:schemeClr val="bg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4483942" y="5363991"/>
            <a:ext cx="3765774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sv-SE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Emma Frank Landgren</a:t>
            </a:r>
          </a:p>
          <a:p>
            <a:pPr>
              <a:spcAft>
                <a:spcPts val="0"/>
              </a:spcAft>
            </a:pPr>
            <a:r>
              <a:rPr lang="sv-S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Affärs- och processutvecklare</a:t>
            </a:r>
          </a:p>
          <a:p>
            <a:pPr>
              <a:spcAft>
                <a:spcPts val="0"/>
              </a:spcAft>
            </a:pPr>
            <a:r>
              <a:rPr lang="sv-S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Emma.FrankLandgren@helsingborg.se</a:t>
            </a:r>
            <a:endParaRPr lang="sv-SE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8776855" y="5333212"/>
            <a:ext cx="60960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Jessica </a:t>
            </a:r>
            <a:r>
              <a:rPr lang="sv-S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Skantze  </a:t>
            </a:r>
          </a:p>
          <a:p>
            <a:pPr>
              <a:spcAft>
                <a:spcPts val="0"/>
              </a:spcAft>
            </a:pPr>
            <a:r>
              <a:rPr lang="sv-S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Projektledare</a:t>
            </a:r>
            <a:endParaRPr lang="sv-S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sv-S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Jessica.Skantze@helsingborg.se</a:t>
            </a:r>
            <a:r>
              <a:rPr lang="sv-SE" sz="1600" i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spcAft>
                <a:spcPts val="0"/>
              </a:spcAft>
            </a:pPr>
            <a:endParaRPr lang="sv-SE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3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292182" y="2500608"/>
            <a:ext cx="9341908" cy="2219324"/>
          </a:xfrm>
        </p:spPr>
        <p:txBody>
          <a:bodyPr/>
          <a:lstStyle/>
          <a:p>
            <a:r>
              <a:rPr lang="sv-SE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NULÄGE</a:t>
            </a:r>
            <a:endParaRPr lang="sv-SE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53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3926140"/>
              </p:ext>
            </p:extLst>
          </p:nvPr>
        </p:nvGraphicFramePr>
        <p:xfrm>
          <a:off x="6481188" y="748546"/>
          <a:ext cx="5128130" cy="573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Diagram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4201501"/>
              </p:ext>
            </p:extLst>
          </p:nvPr>
        </p:nvGraphicFramePr>
        <p:xfrm>
          <a:off x="658376" y="748546"/>
          <a:ext cx="5578460" cy="5667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Ellips 1"/>
          <p:cNvSpPr/>
          <p:nvPr/>
        </p:nvSpPr>
        <p:spPr>
          <a:xfrm>
            <a:off x="5359952" y="1326381"/>
            <a:ext cx="964095" cy="38200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Ellips 4"/>
          <p:cNvSpPr/>
          <p:nvPr/>
        </p:nvSpPr>
        <p:spPr>
          <a:xfrm>
            <a:off x="10765321" y="1205802"/>
            <a:ext cx="843996" cy="42411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/>
          <p:cNvSpPr/>
          <p:nvPr/>
        </p:nvSpPr>
        <p:spPr>
          <a:xfrm>
            <a:off x="507685" y="6416333"/>
            <a:ext cx="7984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200" i="1" dirty="0" smtClean="0"/>
              <a:t>Källa: SCB</a:t>
            </a:r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141177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1788745" y="2600301"/>
            <a:ext cx="8956298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40 000 arbetsställen</a:t>
            </a:r>
          </a:p>
        </p:txBody>
      </p:sp>
      <p:sp>
        <p:nvSpPr>
          <p:cNvPr id="5" name="Rektangel 4"/>
          <p:cNvSpPr/>
          <p:nvPr/>
        </p:nvSpPr>
        <p:spPr>
          <a:xfrm>
            <a:off x="2997022" y="1850749"/>
            <a:ext cx="639149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32 000 företag</a:t>
            </a:r>
          </a:p>
        </p:txBody>
      </p:sp>
    </p:spTree>
    <p:extLst>
      <p:ext uri="{BB962C8B-B14F-4D97-AF65-F5344CB8AC3E}">
        <p14:creationId xmlns:p14="http://schemas.microsoft.com/office/powerpoint/2010/main" val="396117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7657170"/>
              </p:ext>
            </p:extLst>
          </p:nvPr>
        </p:nvGraphicFramePr>
        <p:xfrm>
          <a:off x="781376" y="756744"/>
          <a:ext cx="5367176" cy="4647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Diagram 5"/>
          <p:cNvGraphicFramePr>
            <a:graphicFrameLocks/>
          </p:cNvGraphicFramePr>
          <p:nvPr/>
        </p:nvGraphicFramePr>
        <p:xfrm>
          <a:off x="6689124" y="681681"/>
          <a:ext cx="5016843" cy="4722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ruta 7"/>
          <p:cNvSpPr txBox="1"/>
          <p:nvPr/>
        </p:nvSpPr>
        <p:spPr>
          <a:xfrm>
            <a:off x="781376" y="5273217"/>
            <a:ext cx="4542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Källa: SCB</a:t>
            </a:r>
          </a:p>
        </p:txBody>
      </p:sp>
      <p:sp>
        <p:nvSpPr>
          <p:cNvPr id="2" name="textruta 1"/>
          <p:cNvSpPr txBox="1"/>
          <p:nvPr/>
        </p:nvSpPr>
        <p:spPr>
          <a:xfrm rot="399240">
            <a:off x="3187718" y="1795807"/>
            <a:ext cx="1580175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 smtClean="0"/>
              <a:t>De flesta är </a:t>
            </a:r>
            <a:br>
              <a:rPr lang="sv-SE" dirty="0" smtClean="0"/>
            </a:br>
            <a:r>
              <a:rPr lang="sv-SE" dirty="0" smtClean="0"/>
              <a:t>utan anställda!</a:t>
            </a:r>
            <a:endParaRPr lang="sv-SE" dirty="0"/>
          </a:p>
        </p:txBody>
      </p:sp>
      <p:sp>
        <p:nvSpPr>
          <p:cNvPr id="3" name="Högerpil 2"/>
          <p:cNvSpPr/>
          <p:nvPr/>
        </p:nvSpPr>
        <p:spPr>
          <a:xfrm rot="11216710">
            <a:off x="2180255" y="1838353"/>
            <a:ext cx="944217" cy="22435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textruta 9"/>
          <p:cNvSpPr txBox="1"/>
          <p:nvPr/>
        </p:nvSpPr>
        <p:spPr>
          <a:xfrm rot="20408493">
            <a:off x="7027120" y="1207172"/>
            <a:ext cx="1575271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 smtClean="0"/>
              <a:t>Majoriteten är anställda i mindre företag</a:t>
            </a:r>
            <a:endParaRPr lang="sv-SE" dirty="0"/>
          </a:p>
        </p:txBody>
      </p:sp>
      <p:sp>
        <p:nvSpPr>
          <p:cNvPr id="11" name="Högerpil 10"/>
          <p:cNvSpPr/>
          <p:nvPr/>
        </p:nvSpPr>
        <p:spPr>
          <a:xfrm rot="3029413">
            <a:off x="8284294" y="2023881"/>
            <a:ext cx="281050" cy="20450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500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853820" y="400603"/>
            <a:ext cx="372409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Handel, logistik </a:t>
            </a:r>
            <a:b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21%</a:t>
            </a:r>
          </a:p>
        </p:txBody>
      </p:sp>
      <p:sp>
        <p:nvSpPr>
          <p:cNvPr id="6" name="Rektangel 5"/>
          <p:cNvSpPr/>
          <p:nvPr/>
        </p:nvSpPr>
        <p:spPr>
          <a:xfrm>
            <a:off x="953466" y="5620328"/>
            <a:ext cx="38183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Tillverkning 13%</a:t>
            </a:r>
          </a:p>
        </p:txBody>
      </p:sp>
      <p:sp>
        <p:nvSpPr>
          <p:cNvPr id="7" name="Rektangel 6"/>
          <p:cNvSpPr/>
          <p:nvPr/>
        </p:nvSpPr>
        <p:spPr>
          <a:xfrm>
            <a:off x="6674976" y="442883"/>
            <a:ext cx="507542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Utbildning, vård och omsorg</a:t>
            </a: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26%</a:t>
            </a:r>
          </a:p>
        </p:txBody>
      </p:sp>
      <p:sp>
        <p:nvSpPr>
          <p:cNvPr id="8" name="Rektangel 7"/>
          <p:cNvSpPr/>
          <p:nvPr/>
        </p:nvSpPr>
        <p:spPr>
          <a:xfrm>
            <a:off x="3806062" y="2942964"/>
            <a:ext cx="4827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Företagstjänster 11%</a:t>
            </a:r>
          </a:p>
        </p:txBody>
      </p:sp>
      <p:sp>
        <p:nvSpPr>
          <p:cNvPr id="9" name="Rektangel 8"/>
          <p:cNvSpPr/>
          <p:nvPr/>
        </p:nvSpPr>
        <p:spPr>
          <a:xfrm>
            <a:off x="7613201" y="5214363"/>
            <a:ext cx="413446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Övriga branscher </a:t>
            </a:r>
            <a:b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21%</a:t>
            </a:r>
          </a:p>
        </p:txBody>
      </p:sp>
      <p:sp>
        <p:nvSpPr>
          <p:cNvPr id="10" name="Rektangel 9"/>
          <p:cNvSpPr/>
          <p:nvPr/>
        </p:nvSpPr>
        <p:spPr>
          <a:xfrm>
            <a:off x="1112912" y="3896494"/>
            <a:ext cx="146706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Bygg </a:t>
            </a:r>
            <a:b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8%</a:t>
            </a:r>
          </a:p>
        </p:txBody>
      </p:sp>
      <p:sp>
        <p:nvSpPr>
          <p:cNvPr id="2" name="Rektangel med rundade hörn 1"/>
          <p:cNvSpPr/>
          <p:nvPr/>
        </p:nvSpPr>
        <p:spPr>
          <a:xfrm>
            <a:off x="671071" y="142421"/>
            <a:ext cx="3906846" cy="167521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ktangel med rundade hörn 10"/>
          <p:cNvSpPr/>
          <p:nvPr/>
        </p:nvSpPr>
        <p:spPr>
          <a:xfrm>
            <a:off x="6557889" y="145351"/>
            <a:ext cx="5309600" cy="167228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ktangel med rundade hörn 11"/>
          <p:cNvSpPr/>
          <p:nvPr/>
        </p:nvSpPr>
        <p:spPr>
          <a:xfrm>
            <a:off x="7440751" y="4931325"/>
            <a:ext cx="4306915" cy="167228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ktangel med rundade hörn 12"/>
          <p:cNvSpPr/>
          <p:nvPr/>
        </p:nvSpPr>
        <p:spPr>
          <a:xfrm>
            <a:off x="3677881" y="2429988"/>
            <a:ext cx="4955336" cy="167228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ktangel med rundade hörn 13"/>
          <p:cNvSpPr/>
          <p:nvPr/>
        </p:nvSpPr>
        <p:spPr>
          <a:xfrm>
            <a:off x="671071" y="5539948"/>
            <a:ext cx="4339332" cy="87474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ktangel med rundade hörn 14"/>
          <p:cNvSpPr/>
          <p:nvPr/>
        </p:nvSpPr>
        <p:spPr>
          <a:xfrm>
            <a:off x="671071" y="3723667"/>
            <a:ext cx="2278075" cy="1545985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895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6409529"/>
              </p:ext>
            </p:extLst>
          </p:nvPr>
        </p:nvGraphicFramePr>
        <p:xfrm>
          <a:off x="1160317" y="786830"/>
          <a:ext cx="9885219" cy="5738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ubrik 2"/>
          <p:cNvSpPr>
            <a:spLocks noGrp="1"/>
          </p:cNvSpPr>
          <p:nvPr>
            <p:ph type="title"/>
          </p:nvPr>
        </p:nvSpPr>
        <p:spPr>
          <a:xfrm>
            <a:off x="3722868" y="-356170"/>
            <a:ext cx="10543823" cy="1143000"/>
          </a:xfrm>
        </p:spPr>
        <p:txBody>
          <a:bodyPr>
            <a:normAutofit/>
          </a:bodyPr>
          <a:lstStyle/>
          <a:p>
            <a:r>
              <a:rPr lang="sv-SE" sz="4000" b="1" dirty="0">
                <a:latin typeface="Arial" panose="020B0604020202020204" pitchFamily="34" charset="0"/>
                <a:cs typeface="Arial" panose="020B0604020202020204" pitchFamily="34" charset="0"/>
              </a:rPr>
              <a:t>Branschfördelning</a:t>
            </a:r>
          </a:p>
        </p:txBody>
      </p:sp>
      <p:sp>
        <p:nvSpPr>
          <p:cNvPr id="11" name="Rektangel 10"/>
          <p:cNvSpPr/>
          <p:nvPr/>
        </p:nvSpPr>
        <p:spPr>
          <a:xfrm>
            <a:off x="507685" y="6416333"/>
            <a:ext cx="7984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200" i="1" dirty="0" smtClean="0"/>
              <a:t>Källa: SCB</a:t>
            </a:r>
            <a:endParaRPr lang="sv-SE" sz="1200" dirty="0"/>
          </a:p>
        </p:txBody>
      </p:sp>
      <p:sp>
        <p:nvSpPr>
          <p:cNvPr id="13" name="Rektangel med rundade hörn 12"/>
          <p:cNvSpPr/>
          <p:nvPr/>
        </p:nvSpPr>
        <p:spPr>
          <a:xfrm>
            <a:off x="2355989" y="1324617"/>
            <a:ext cx="516419" cy="1260927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4" name="Rektangel med rundade hörn 13"/>
          <p:cNvSpPr/>
          <p:nvPr/>
        </p:nvSpPr>
        <p:spPr>
          <a:xfrm>
            <a:off x="5192731" y="2783800"/>
            <a:ext cx="528340" cy="872360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Rektangel med rundade hörn 15"/>
          <p:cNvSpPr/>
          <p:nvPr/>
        </p:nvSpPr>
        <p:spPr>
          <a:xfrm>
            <a:off x="4585617" y="2439630"/>
            <a:ext cx="561596" cy="1029857"/>
          </a:xfrm>
          <a:prstGeom prst="roundRect">
            <a:avLst/>
          </a:prstGeom>
          <a:noFill/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7" name="Rektangel med rundade hörn 16"/>
          <p:cNvSpPr/>
          <p:nvPr/>
        </p:nvSpPr>
        <p:spPr>
          <a:xfrm>
            <a:off x="2917926" y="1522873"/>
            <a:ext cx="516419" cy="1260927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</p:spTree>
    <p:extLst>
      <p:ext uri="{BB962C8B-B14F-4D97-AF65-F5344CB8AC3E}">
        <p14:creationId xmlns:p14="http://schemas.microsoft.com/office/powerpoint/2010/main" val="1389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tshållare för innehåll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6905606"/>
              </p:ext>
            </p:extLst>
          </p:nvPr>
        </p:nvGraphicFramePr>
        <p:xfrm>
          <a:off x="459472" y="580785"/>
          <a:ext cx="5652712" cy="57999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37">
                  <a:extLst>
                    <a:ext uri="{9D8B030D-6E8A-4147-A177-3AD203B41FA5}">
                      <a16:colId xmlns:a16="http://schemas.microsoft.com/office/drawing/2014/main" val="2761816963"/>
                    </a:ext>
                  </a:extLst>
                </a:gridCol>
                <a:gridCol w="1517143">
                  <a:extLst>
                    <a:ext uri="{9D8B030D-6E8A-4147-A177-3AD203B41FA5}">
                      <a16:colId xmlns:a16="http://schemas.microsoft.com/office/drawing/2014/main" val="2859069690"/>
                    </a:ext>
                  </a:extLst>
                </a:gridCol>
                <a:gridCol w="1744717">
                  <a:extLst>
                    <a:ext uri="{9D8B030D-6E8A-4147-A177-3AD203B41FA5}">
                      <a16:colId xmlns:a16="http://schemas.microsoft.com/office/drawing/2014/main" val="2608080475"/>
                    </a:ext>
                  </a:extLst>
                </a:gridCol>
                <a:gridCol w="1271752">
                  <a:extLst>
                    <a:ext uri="{9D8B030D-6E8A-4147-A177-3AD203B41FA5}">
                      <a16:colId xmlns:a16="http://schemas.microsoft.com/office/drawing/2014/main" val="2217825307"/>
                    </a:ext>
                  </a:extLst>
                </a:gridCol>
                <a:gridCol w="909563">
                  <a:extLst>
                    <a:ext uri="{9D8B030D-6E8A-4147-A177-3AD203B41FA5}">
                      <a16:colId xmlns:a16="http://schemas.microsoft.com/office/drawing/2014/main" val="3188244043"/>
                    </a:ext>
                  </a:extLst>
                </a:gridCol>
              </a:tblGrid>
              <a:tr h="36939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0" marR="6180" marT="6180" marB="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sv-SE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Koncern</a:t>
                      </a:r>
                    </a:p>
                  </a:txBody>
                  <a:tcPr marL="6180" marR="6180" marT="618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sv-SE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Bolag</a:t>
                      </a:r>
                    </a:p>
                  </a:txBody>
                  <a:tcPr marL="6180" marR="6180" marT="618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sv-SE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Bransch</a:t>
                      </a:r>
                    </a:p>
                  </a:txBody>
                  <a:tcPr marL="6180" marR="6180" marT="618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sv-SE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Anställda </a:t>
                      </a:r>
                      <a:r>
                        <a:rPr lang="sv-SE" sz="1100" b="0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2020-11-01</a:t>
                      </a:r>
                      <a:endParaRPr lang="sv-SE" sz="1100" b="0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180" marR="6180" marT="6180" marB="0" anchor="ctr"/>
                </a:tc>
                <a:extLst>
                  <a:ext uri="{0D108BD9-81ED-4DB2-BD59-A6C34878D82A}">
                    <a16:rowId xmlns:a16="http://schemas.microsoft.com/office/drawing/2014/main" val="1994259151"/>
                  </a:ext>
                </a:extLst>
              </a:tr>
              <a:tr h="369390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80" marR="6180" marT="6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Peab AB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Peab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Bygg och anläggning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6095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63022707"/>
                  </a:ext>
                </a:extLst>
              </a:tr>
              <a:tr h="55074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80" marR="6180" marT="6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Ica Handlarnas Förbund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Apoteket Hjärtat, </a:t>
                      </a:r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Hemtex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Ica (endast fåtal butiker)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Handel, IKT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53040633"/>
                  </a:ext>
                </a:extLst>
              </a:tr>
              <a:tr h="369390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80" marR="6180" marT="6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IKEA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IKEA, IKEA IT, Inter IKEA </a:t>
                      </a:r>
                      <a:r>
                        <a:rPr lang="fi-FI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systems</a:t>
                      </a:r>
                      <a:endParaRPr lang="fi-FI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Dagligvaruhandel, logistik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74697865"/>
                  </a:ext>
                </a:extLst>
              </a:tr>
              <a:tr h="369390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b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sv-SE" sz="10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80" marR="6180" marT="6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Compagnie de Saint Gobain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Isover, Ecophon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Tillverkning åt byggindustri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869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29096175"/>
                  </a:ext>
                </a:extLst>
              </a:tr>
              <a:tr h="369390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b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sv-SE" sz="10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80" marR="6180" marT="6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Lindab International AB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Lindab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Ventilationsindustri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68641562"/>
                  </a:ext>
                </a:extLst>
              </a:tr>
              <a:tr h="188038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b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sv-SE" sz="10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80" marR="6180" marT="6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Pai Partners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Perstorp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Kemisk industri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70290322"/>
                  </a:ext>
                </a:extLst>
              </a:tr>
              <a:tr h="188038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b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sv-SE" sz="10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80" marR="6180" marT="6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Höganäs Holding AB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Höganäs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Metallindustri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58858370"/>
                  </a:ext>
                </a:extLst>
              </a:tr>
              <a:tr h="188038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80" marR="6180" marT="6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Bravida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Holding AB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Bravida</a:t>
                      </a:r>
                      <a:endParaRPr lang="sv-SE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Fastighetstjänster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36689753"/>
                  </a:ext>
                </a:extLst>
              </a:tr>
              <a:tr h="537176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80" marR="6180" marT="6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AcadeMedia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Academedia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v-SE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NTI-gymnasiet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Procivitas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Pysslingen </a:t>
                      </a:r>
                      <a:r>
                        <a:rPr lang="sv-SE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förskolor</a:t>
                      </a:r>
                      <a:r>
                        <a:rPr lang="sv-SE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v-SE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mfl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Utbildning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29359689"/>
                  </a:ext>
                </a:extLst>
              </a:tr>
              <a:tr h="360790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80" marR="6180" marT="6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Produce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Plc</a:t>
                      </a:r>
                      <a:endParaRPr lang="sv-SE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Nowaste Logistics, Everfresh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Livsmedel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67148601"/>
                  </a:ext>
                </a:extLst>
              </a:tr>
              <a:tr h="227106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b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sv-SE" sz="10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80" marR="6180" marT="6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Johnson &amp; Johnson </a:t>
                      </a:r>
                      <a:r>
                        <a:rPr lang="sv-SE" sz="1100" b="0" i="0" u="none" strike="noStrike" dirty="0" err="1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</a:t>
                      </a:r>
                      <a:endParaRPr lang="sv-SE" sz="11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McNeil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Läkemedel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59537915"/>
                  </a:ext>
                </a:extLst>
              </a:tr>
              <a:tr h="369390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b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sv-SE" sz="10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80" marR="6180" marT="6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 err="1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BorgWarner</a:t>
                      </a:r>
                      <a:r>
                        <a:rPr lang="sv-SE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v-SE" sz="1100" b="0" i="0" u="none" strike="noStrike" dirty="0" err="1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</a:t>
                      </a:r>
                      <a:endParaRPr lang="sv-SE" sz="11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BorgWarner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Fordons-komponenter</a:t>
                      </a:r>
                      <a:endParaRPr lang="sv-SE" sz="11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23572879"/>
                  </a:ext>
                </a:extLst>
              </a:tr>
              <a:tr h="537176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80" marR="6180" marT="6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Axel Johnson-gruppen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Axfood, Dagab, Filippa K, Hemköp, Kicks, </a:t>
                      </a:r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Lagerhaus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Willys, </a:t>
                      </a:r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Åhlens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mfl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Handel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12262166"/>
                  </a:ext>
                </a:extLst>
              </a:tr>
              <a:tr h="269296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80" marR="6180" marT="6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Attendo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AB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Attendo</a:t>
                      </a:r>
                      <a:endParaRPr lang="sv-SE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Vård och omsorg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00686727"/>
                  </a:ext>
                </a:extLst>
              </a:tr>
              <a:tr h="537176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80" marR="6180" marT="6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Adelis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Holding I AB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Logent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Intersport, Löplabbet, </a:t>
                      </a:r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Addpro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Knightec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Dentaldesign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Handel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59910750"/>
                  </a:ext>
                </a:extLst>
              </a:tr>
            </a:tbl>
          </a:graphicData>
        </a:graphic>
      </p:graphicFrame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55881"/>
              </p:ext>
            </p:extLst>
          </p:nvPr>
        </p:nvGraphicFramePr>
        <p:xfrm>
          <a:off x="6310530" y="580783"/>
          <a:ext cx="5609038" cy="5799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754">
                  <a:extLst>
                    <a:ext uri="{9D8B030D-6E8A-4147-A177-3AD203B41FA5}">
                      <a16:colId xmlns:a16="http://schemas.microsoft.com/office/drawing/2014/main" val="2749742005"/>
                    </a:ext>
                  </a:extLst>
                </a:gridCol>
                <a:gridCol w="1623213">
                  <a:extLst>
                    <a:ext uri="{9D8B030D-6E8A-4147-A177-3AD203B41FA5}">
                      <a16:colId xmlns:a16="http://schemas.microsoft.com/office/drawing/2014/main" val="4047099429"/>
                    </a:ext>
                  </a:extLst>
                </a:gridCol>
                <a:gridCol w="1575204">
                  <a:extLst>
                    <a:ext uri="{9D8B030D-6E8A-4147-A177-3AD203B41FA5}">
                      <a16:colId xmlns:a16="http://schemas.microsoft.com/office/drawing/2014/main" val="1312407331"/>
                    </a:ext>
                  </a:extLst>
                </a:gridCol>
                <a:gridCol w="1325651">
                  <a:extLst>
                    <a:ext uri="{9D8B030D-6E8A-4147-A177-3AD203B41FA5}">
                      <a16:colId xmlns:a16="http://schemas.microsoft.com/office/drawing/2014/main" val="2643291338"/>
                    </a:ext>
                  </a:extLst>
                </a:gridCol>
                <a:gridCol w="894216">
                  <a:extLst>
                    <a:ext uri="{9D8B030D-6E8A-4147-A177-3AD203B41FA5}">
                      <a16:colId xmlns:a16="http://schemas.microsoft.com/office/drawing/2014/main" val="4050964189"/>
                    </a:ext>
                  </a:extLst>
                </a:gridCol>
              </a:tblGrid>
              <a:tr h="375060">
                <a:tc>
                  <a:txBody>
                    <a:bodyPr/>
                    <a:lstStyle/>
                    <a:p>
                      <a:pPr algn="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sv-SE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Koncern</a:t>
                      </a:r>
                    </a:p>
                  </a:txBody>
                  <a:tcPr marL="6180" marR="6180" marT="618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sv-SE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Bolag</a:t>
                      </a:r>
                    </a:p>
                  </a:txBody>
                  <a:tcPr marL="6180" marR="6180" marT="618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sv-SE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Bransch</a:t>
                      </a:r>
                    </a:p>
                  </a:txBody>
                  <a:tcPr marL="6180" marR="6180" marT="618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sv-SE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Anställda </a:t>
                      </a:r>
                      <a:r>
                        <a:rPr lang="sv-SE" sz="1100" b="0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2020-11-01</a:t>
                      </a:r>
                      <a:endParaRPr lang="sv-SE" sz="1100" b="0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180" marR="6180" marT="6180" marB="0" anchor="ctr"/>
                </a:tc>
                <a:extLst>
                  <a:ext uri="{0D108BD9-81ED-4DB2-BD59-A6C34878D82A}">
                    <a16:rowId xmlns:a16="http://schemas.microsoft.com/office/drawing/2014/main" val="1703378274"/>
                  </a:ext>
                </a:extLst>
              </a:tr>
              <a:tr h="375060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Resurs Holding AB </a:t>
                      </a:r>
                      <a:endParaRPr lang="sv-SE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Resurs bank, Solid försäkringar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517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2115893"/>
                  </a:ext>
                </a:extLst>
              </a:tr>
              <a:tr h="551236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Destination Bjäre Holding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Hotell Skansen, Hotell Torekov, Hotell Riviera Strand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Hotellverksamhet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32484224"/>
                  </a:ext>
                </a:extLst>
              </a:tr>
              <a:tr h="375060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Berkway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Femtiofemplus</a:t>
                      </a:r>
                      <a:endParaRPr lang="sv-SE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Bemanning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51046007"/>
                  </a:ext>
                </a:extLst>
              </a:tr>
              <a:tr h="189996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Deutsche Bahn AG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Arriva</a:t>
                      </a:r>
                      <a:endParaRPr lang="sv-SE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Transport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79272003"/>
                  </a:ext>
                </a:extLst>
              </a:tr>
              <a:tr h="189996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Christer Ohlsson </a:t>
                      </a:r>
                      <a:r>
                        <a:rPr lang="sv-SE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Invest</a:t>
                      </a:r>
                      <a:endParaRPr lang="sv-SE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Ohlssons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Logistik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49330182"/>
                  </a:ext>
                </a:extLst>
              </a:tr>
              <a:tr h="375060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Greenfood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Cidron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Sarl</a:t>
                      </a:r>
                      <a:endParaRPr lang="sv-SE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Ewerman, </a:t>
                      </a:r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Salico</a:t>
                      </a:r>
                      <a:endParaRPr lang="sv-SE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Livsmedel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71527527"/>
                  </a:ext>
                </a:extLst>
              </a:tr>
              <a:tr h="282127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Ambea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Vardaga</a:t>
                      </a:r>
                      <a:r>
                        <a:rPr lang="sv-SE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v-SE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Nytida</a:t>
                      </a:r>
                      <a:endParaRPr lang="sv-SE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Vård och omsorg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67399145"/>
                  </a:ext>
                </a:extLst>
              </a:tr>
              <a:tr h="354490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sv-SE" sz="10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Assa Abloy AB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Assa Abloy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Tillverkning av entrésystem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64027779"/>
                  </a:ext>
                </a:extLst>
              </a:tr>
              <a:tr h="543808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sv-SE" sz="10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 err="1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</a:t>
                      </a:r>
                      <a:r>
                        <a:rPr lang="sv-SE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v-SE" sz="1100" b="0" i="0" u="none" strike="noStrike" dirty="0" err="1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Invest</a:t>
                      </a:r>
                      <a:r>
                        <a:rPr lang="sv-SE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CKS AB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BAB Byggtjänst, </a:t>
                      </a:r>
                      <a:r>
                        <a:rPr lang="sv-SE" sz="1100" b="0" i="0" u="none" strike="noStrike" dirty="0" err="1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Dogman</a:t>
                      </a:r>
                      <a:r>
                        <a:rPr lang="sv-SE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KB Components, 3Hus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Fastighetstjänster, Tillverkning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409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84828972"/>
                  </a:ext>
                </a:extLst>
              </a:tr>
              <a:tr h="375060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Dsv A/S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DSV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Logistik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61876598"/>
                  </a:ext>
                </a:extLst>
              </a:tr>
              <a:tr h="354490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Albert Bonnier AB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Helsingborgs dagblad, Lokaltidningen, TV4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389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00800439"/>
                  </a:ext>
                </a:extLst>
              </a:tr>
              <a:tr h="375060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Posten Norge AS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Bring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Logistik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10763905"/>
                  </a:ext>
                </a:extLst>
              </a:tr>
              <a:tr h="36562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Praktikertjänst AB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Praktikertjänst-anslutna privata vårdaktörer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Vård och omsorg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68865986"/>
                  </a:ext>
                </a:extLst>
              </a:tr>
              <a:tr h="527797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AccentFourteen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2012 Holding Ltd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Tempcon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Tommy </a:t>
                      </a:r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Nordberghs</a:t>
                      </a:r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åkeri, Klimattransport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Logistik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00392023"/>
                  </a:ext>
                </a:extLst>
              </a:tr>
              <a:tr h="189996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Bergendahl &amp; Son AB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CityGross</a:t>
                      </a:r>
                      <a:endParaRPr lang="sv-SE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Dagligvaruhandel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45004550"/>
                  </a:ext>
                </a:extLst>
              </a:tr>
            </a:tbl>
          </a:graphicData>
        </a:graphic>
      </p:graphicFrame>
      <p:sp>
        <p:nvSpPr>
          <p:cNvPr id="6" name="Rektangel 5"/>
          <p:cNvSpPr/>
          <p:nvPr/>
        </p:nvSpPr>
        <p:spPr>
          <a:xfrm>
            <a:off x="390650" y="193676"/>
            <a:ext cx="59939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"/>
            <a:r>
              <a:rPr lang="sv-SE" sz="1600" b="1" dirty="0">
                <a:latin typeface="Arial" panose="020B0604020202020204" pitchFamily="34" charset="0"/>
                <a:cs typeface="Arial" panose="020B0604020202020204" pitchFamily="34" charset="0"/>
              </a:rPr>
              <a:t>Största företag i Familjen Helsingborg (privata arbetsgivare)</a:t>
            </a:r>
          </a:p>
        </p:txBody>
      </p:sp>
      <p:sp>
        <p:nvSpPr>
          <p:cNvPr id="2" name="textruta 1"/>
          <p:cNvSpPr txBox="1"/>
          <p:nvPr/>
        </p:nvSpPr>
        <p:spPr>
          <a:xfrm>
            <a:off x="10157791" y="116671"/>
            <a:ext cx="176177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rgbClr val="7030A0"/>
                </a:solidFill>
              </a:rPr>
              <a:t>Lila = tillverkning</a:t>
            </a:r>
            <a:endParaRPr lang="sv-SE" dirty="0">
              <a:solidFill>
                <a:srgbClr val="7030A0"/>
              </a:solidFill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459472" y="6488525"/>
            <a:ext cx="7984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200" i="1" dirty="0" smtClean="0"/>
              <a:t>Källa: SCB</a:t>
            </a:r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124674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40566" y="-417445"/>
            <a:ext cx="9689873" cy="2219324"/>
          </a:xfrm>
        </p:spPr>
        <p:txBody>
          <a:bodyPr/>
          <a:lstStyle/>
          <a:p>
            <a:r>
              <a:rPr lang="sv-SE" sz="5400" b="1" dirty="0">
                <a:latin typeface="Arial" panose="020B0604020202020204" pitchFamily="34" charset="0"/>
                <a:cs typeface="Arial" panose="020B0604020202020204" pitchFamily="34" charset="0"/>
              </a:rPr>
              <a:t>2020 inte som vi tänkt </a:t>
            </a:r>
            <a:r>
              <a:rPr lang="sv-SE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oss…</a:t>
            </a:r>
            <a:endParaRPr lang="sv-SE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10" descr="File:SARS-CoV-2 without background.png - Wikiped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742" y="2386887"/>
            <a:ext cx="6601855" cy="66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05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727812"/>
              </p:ext>
            </p:extLst>
          </p:nvPr>
        </p:nvGraphicFramePr>
        <p:xfrm>
          <a:off x="6769822" y="2217721"/>
          <a:ext cx="4898304" cy="3729518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2449152">
                  <a:extLst>
                    <a:ext uri="{9D8B030D-6E8A-4147-A177-3AD203B41FA5}">
                      <a16:colId xmlns:a16="http://schemas.microsoft.com/office/drawing/2014/main" val="3077581890"/>
                    </a:ext>
                  </a:extLst>
                </a:gridCol>
                <a:gridCol w="2449152">
                  <a:extLst>
                    <a:ext uri="{9D8B030D-6E8A-4147-A177-3AD203B41FA5}">
                      <a16:colId xmlns:a16="http://schemas.microsoft.com/office/drawing/2014/main" val="60260815"/>
                    </a:ext>
                  </a:extLst>
                </a:gridCol>
              </a:tblGrid>
              <a:tr h="981225"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u="none" strike="noStrike" dirty="0">
                          <a:effectLst/>
                        </a:rPr>
                        <a:t>Förändring antal </a:t>
                      </a:r>
                      <a:r>
                        <a:rPr lang="sv-SE" sz="1800" u="none" strike="noStrike" dirty="0" smtClean="0">
                          <a:effectLst/>
                        </a:rPr>
                        <a:t>anställda </a:t>
                      </a:r>
                      <a:br>
                        <a:rPr lang="sv-SE" sz="1800" u="none" strike="noStrike" dirty="0" smtClean="0">
                          <a:effectLst/>
                        </a:rPr>
                      </a:br>
                      <a:r>
                        <a:rPr lang="sv-SE" sz="1800" u="none" strike="noStrike" dirty="0" smtClean="0">
                          <a:effectLst/>
                        </a:rPr>
                        <a:t>2019-11 –</a:t>
                      </a:r>
                      <a:r>
                        <a:rPr lang="sv-SE" sz="1800" u="none" strike="noStrike" baseline="0" dirty="0" smtClean="0">
                          <a:effectLst/>
                        </a:rPr>
                        <a:t> 2020-11</a:t>
                      </a:r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81227783"/>
                  </a:ext>
                </a:extLst>
              </a:tr>
              <a:tr h="820525"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b="1" u="none" strike="noStrike" dirty="0" smtClean="0">
                          <a:effectLst/>
                        </a:rPr>
                        <a:t>12</a:t>
                      </a:r>
                      <a:r>
                        <a:rPr lang="sv-SE" sz="1800" u="none" strike="noStrike" dirty="0" smtClean="0">
                          <a:effectLst/>
                        </a:rPr>
                        <a:t> </a:t>
                      </a:r>
                      <a:r>
                        <a:rPr lang="sv-SE" sz="1800" u="none" strike="noStrike" dirty="0">
                          <a:effectLst/>
                        </a:rPr>
                        <a:t>bolag minskat</a:t>
                      </a:r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b="1" u="none" strike="noStrike" dirty="0" smtClean="0">
                          <a:effectLst/>
                        </a:rPr>
                        <a:t>-1040 </a:t>
                      </a:r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83893845"/>
                  </a:ext>
                </a:extLst>
              </a:tr>
              <a:tr h="556480"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u="none" strike="noStrike" dirty="0">
                          <a:effectLst/>
                        </a:rPr>
                        <a:t>26 bolag ingen förändring</a:t>
                      </a:r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u="none" strike="noStrike" dirty="0">
                          <a:effectLst/>
                        </a:rPr>
                        <a:t>0</a:t>
                      </a:r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84982832"/>
                  </a:ext>
                </a:extLst>
              </a:tr>
              <a:tr h="820525"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b="1" u="none" strike="noStrike" dirty="0">
                          <a:effectLst/>
                        </a:rPr>
                        <a:t>47</a:t>
                      </a:r>
                      <a:r>
                        <a:rPr lang="sv-SE" sz="1800" u="none" strike="noStrike" dirty="0">
                          <a:effectLst/>
                        </a:rPr>
                        <a:t> bolag ökat</a:t>
                      </a:r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b="1" u="none" strike="noStrike" dirty="0" smtClean="0">
                          <a:effectLst/>
                        </a:rPr>
                        <a:t>2790 </a:t>
                      </a:r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51023117"/>
                  </a:ext>
                </a:extLst>
              </a:tr>
              <a:tr h="55076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u="none" strike="noStrike" dirty="0" smtClean="0">
                          <a:effectLst/>
                        </a:rPr>
                        <a:t>85 </a:t>
                      </a:r>
                      <a:r>
                        <a:rPr lang="sv-SE" sz="1800" u="none" strike="noStrike" dirty="0">
                          <a:effectLst/>
                        </a:rPr>
                        <a:t>bolag</a:t>
                      </a:r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400" b="1" u="none" strike="noStrike" dirty="0" smtClean="0">
                          <a:effectLst/>
                        </a:rPr>
                        <a:t>+1750</a:t>
                      </a:r>
                      <a:endParaRPr lang="sv-S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12189864"/>
                  </a:ext>
                </a:extLst>
              </a:tr>
            </a:tbl>
          </a:graphicData>
        </a:graphic>
      </p:graphicFrame>
      <p:sp>
        <p:nvSpPr>
          <p:cNvPr id="5" name="Rektangel 4"/>
          <p:cNvSpPr/>
          <p:nvPr/>
        </p:nvSpPr>
        <p:spPr>
          <a:xfrm>
            <a:off x="7322041" y="1162952"/>
            <a:ext cx="396531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v-SE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 största koncernerna </a:t>
            </a:r>
            <a:br>
              <a:rPr lang="sv-SE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Familjen Helsingborg</a:t>
            </a:r>
            <a:endParaRPr lang="sv-SE" sz="2800" b="1" dirty="0"/>
          </a:p>
        </p:txBody>
      </p:sp>
      <p:sp>
        <p:nvSpPr>
          <p:cNvPr id="6" name="Rektangel 5"/>
          <p:cNvSpPr/>
          <p:nvPr/>
        </p:nvSpPr>
        <p:spPr>
          <a:xfrm>
            <a:off x="7771646" y="6066477"/>
            <a:ext cx="36109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i="1" dirty="0" err="1" smtClean="0"/>
              <a:t>Ffa</a:t>
            </a:r>
            <a:r>
              <a:rPr lang="sv-SE" i="1" dirty="0" smtClean="0"/>
              <a:t>. livsmedel</a:t>
            </a:r>
            <a:r>
              <a:rPr lang="sv-SE" i="1" dirty="0"/>
              <a:t>, logistik, tillverkning, bemanning, vård/omsorg</a:t>
            </a:r>
          </a:p>
        </p:txBody>
      </p:sp>
      <p:pic>
        <p:nvPicPr>
          <p:cNvPr id="11" name="Bildobjekt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494" y="1162952"/>
            <a:ext cx="6213737" cy="507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16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292182" y="2500608"/>
            <a:ext cx="9341908" cy="2219324"/>
          </a:xfrm>
        </p:spPr>
        <p:txBody>
          <a:bodyPr/>
          <a:lstStyle/>
          <a:p>
            <a:r>
              <a:rPr lang="sv-SE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FRAMTIDENS ARBETSMARKNAD DÅ?</a:t>
            </a:r>
            <a:endParaRPr lang="sv-SE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74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1099904"/>
            <a:ext cx="11186583" cy="448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67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824088" y="1908316"/>
            <a:ext cx="10543823" cy="4202113"/>
          </a:xfrm>
        </p:spPr>
        <p:txBody>
          <a:bodyPr>
            <a:normAutofit/>
          </a:bodyPr>
          <a:lstStyle/>
          <a:p>
            <a:pPr marL="171450" indent="-171450"/>
            <a:r>
              <a:rPr lang="sv-SE" dirty="0"/>
              <a:t>Kunskap kortare gångbar – utbildning och </a:t>
            </a:r>
            <a:r>
              <a:rPr lang="sv-SE" dirty="0" smtClean="0"/>
              <a:t>kompetensutveckling</a:t>
            </a:r>
            <a:endParaRPr lang="sv-SE" dirty="0"/>
          </a:p>
          <a:p>
            <a:pPr marL="171450" indent="-171450"/>
            <a:r>
              <a:rPr lang="sv-SE" dirty="0" smtClean="0"/>
              <a:t>Automatisering – jobb försvinner, jobb förändras, jobb tillkommer</a:t>
            </a:r>
          </a:p>
          <a:p>
            <a:pPr marL="171450" indent="-171450"/>
            <a:r>
              <a:rPr lang="sv-SE" dirty="0" smtClean="0"/>
              <a:t>Specialisering inom alltfler områden</a:t>
            </a:r>
          </a:p>
          <a:p>
            <a:pPr marL="171450" indent="-171450"/>
            <a:endParaRPr lang="sv-SE" dirty="0" smtClean="0"/>
          </a:p>
          <a:p>
            <a:pPr marL="171450" indent="-171450"/>
            <a:r>
              <a:rPr lang="sv-SE" dirty="0" smtClean="0"/>
              <a:t>Konkurrens om </a:t>
            </a:r>
            <a:r>
              <a:rPr lang="sv-SE" dirty="0"/>
              <a:t>spets, specialister – inte minst </a:t>
            </a:r>
            <a:r>
              <a:rPr lang="sv-SE" dirty="0" smtClean="0"/>
              <a:t>IT</a:t>
            </a:r>
          </a:p>
          <a:p>
            <a:pPr marL="171450" indent="-171450"/>
            <a:r>
              <a:rPr lang="sv-SE" dirty="0" smtClean="0"/>
              <a:t>Stora </a:t>
            </a:r>
            <a:r>
              <a:rPr lang="sv-SE" dirty="0"/>
              <a:t>yrkesgrupper </a:t>
            </a:r>
            <a:r>
              <a:rPr lang="sv-SE" dirty="0" smtClean="0"/>
              <a:t>inom bygg</a:t>
            </a:r>
            <a:r>
              <a:rPr lang="sv-SE" dirty="0"/>
              <a:t>, hantverk, industri, </a:t>
            </a:r>
            <a:r>
              <a:rPr lang="sv-SE" dirty="0" smtClean="0"/>
              <a:t>vård</a:t>
            </a:r>
            <a:r>
              <a:rPr lang="sv-SE" dirty="0"/>
              <a:t> </a:t>
            </a:r>
            <a:r>
              <a:rPr lang="sv-SE" dirty="0" smtClean="0"/>
              <a:t>– ersätta pensionsavgångar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B2792611-E425-46A2-856B-423F903A794C}"/>
              </a:ext>
            </a:extLst>
          </p:cNvPr>
          <p:cNvSpPr txBox="1">
            <a:spLocks/>
          </p:cNvSpPr>
          <p:nvPr/>
        </p:nvSpPr>
        <p:spPr>
          <a:xfrm>
            <a:off x="852311" y="2996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100" b="1" dirty="0" smtClean="0">
                <a:latin typeface="Arial"/>
                <a:ea typeface="+mn-ea"/>
                <a:cs typeface="Arial"/>
              </a:rPr>
              <a:t>Övergripande trender på arbetsmarknaden</a:t>
            </a:r>
            <a:endParaRPr lang="sv-SE" sz="3100" b="1" dirty="0"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903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1205158" y="-102567"/>
            <a:ext cx="10111409" cy="1143000"/>
          </a:xfrm>
        </p:spPr>
        <p:txBody>
          <a:bodyPr>
            <a:noAutofit/>
          </a:bodyPr>
          <a:lstStyle/>
          <a:p>
            <a:pPr algn="ctr"/>
            <a:r>
              <a:rPr lang="sv-SE" sz="3100" b="1" dirty="0" smtClean="0">
                <a:latin typeface="Arial"/>
                <a:ea typeface="+mn-ea"/>
                <a:cs typeface="Arial"/>
              </a:rPr>
              <a:t>Vilka </a:t>
            </a:r>
            <a:r>
              <a:rPr lang="sv-SE" sz="3100" b="1" dirty="0">
                <a:latin typeface="Arial"/>
                <a:ea typeface="+mn-ea"/>
                <a:cs typeface="Arial"/>
              </a:rPr>
              <a:t>yrken har </a:t>
            </a:r>
            <a:r>
              <a:rPr lang="sv-SE" sz="3100" b="1" dirty="0" smtClean="0">
                <a:latin typeface="Arial"/>
                <a:ea typeface="+mn-ea"/>
                <a:cs typeface="Arial"/>
              </a:rPr>
              <a:t>företaget </a:t>
            </a:r>
            <a:r>
              <a:rPr lang="sv-SE" sz="3100" b="1" dirty="0">
                <a:latin typeface="Arial"/>
                <a:ea typeface="+mn-ea"/>
                <a:cs typeface="Arial"/>
              </a:rPr>
              <a:t>behov av kommande åren</a:t>
            </a:r>
            <a:r>
              <a:rPr lang="sv-SE" sz="3100" b="1" dirty="0" smtClean="0">
                <a:latin typeface="Arial"/>
                <a:ea typeface="+mn-ea"/>
                <a:cs typeface="Arial"/>
              </a:rPr>
              <a:t>? </a:t>
            </a:r>
            <a:r>
              <a:rPr lang="sv-SE" sz="2000" b="1" dirty="0" smtClean="0">
                <a:latin typeface="Arial"/>
                <a:ea typeface="+mn-ea"/>
                <a:cs typeface="Arial"/>
              </a:rPr>
              <a:t>(2018, Helsingborg)</a:t>
            </a:r>
            <a:endParaRPr lang="sv-SE" sz="2000" b="1" dirty="0">
              <a:latin typeface="Arial"/>
              <a:ea typeface="+mn-ea"/>
              <a:cs typeface="Arial"/>
            </a:endParaRP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71053" y="1040433"/>
            <a:ext cx="9849894" cy="5373757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875433" y="6406393"/>
            <a:ext cx="25267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200" i="1" dirty="0" smtClean="0"/>
              <a:t>Källa: Stora jobbstudien, Kairos </a:t>
            </a:r>
            <a:r>
              <a:rPr lang="sv-SE" sz="1200" i="1" dirty="0" err="1" smtClean="0"/>
              <a:t>future</a:t>
            </a:r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89332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 txBox="1">
            <a:spLocks/>
          </p:cNvSpPr>
          <p:nvPr/>
        </p:nvSpPr>
        <p:spPr>
          <a:xfrm>
            <a:off x="875433" y="414104"/>
            <a:ext cx="1192719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200" b="1" dirty="0" smtClean="0">
                <a:latin typeface="Arial"/>
                <a:ea typeface="+mn-ea"/>
                <a:cs typeface="Arial"/>
              </a:rPr>
              <a:t>Yrkesgrupper </a:t>
            </a:r>
            <a:r>
              <a:rPr lang="sv-SE" sz="3200" b="1" dirty="0">
                <a:latin typeface="Arial"/>
                <a:ea typeface="+mn-ea"/>
                <a:cs typeface="Arial"/>
              </a:rPr>
              <a:t>som söks av Helsingborgs företagare (2018</a:t>
            </a:r>
            <a:r>
              <a:rPr lang="sv-SE" sz="3200" b="1" dirty="0" smtClean="0">
                <a:latin typeface="Arial"/>
                <a:ea typeface="+mn-ea"/>
                <a:cs typeface="Arial"/>
              </a:rPr>
              <a:t>)</a:t>
            </a:r>
            <a:endParaRPr lang="sv-SE" dirty="0"/>
          </a:p>
        </p:txBody>
      </p:sp>
      <p:sp>
        <p:nvSpPr>
          <p:cNvPr id="5" name="Platshållare för innehåll 2"/>
          <p:cNvSpPr txBox="1">
            <a:spLocks/>
          </p:cNvSpPr>
          <p:nvPr/>
        </p:nvSpPr>
        <p:spPr>
          <a:xfrm>
            <a:off x="954394" y="1991293"/>
            <a:ext cx="8527535" cy="4114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67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 smtClean="0"/>
              <a:t>Avancerade och kvalificerade tekniker</a:t>
            </a:r>
          </a:p>
          <a:p>
            <a:pPr lvl="1"/>
            <a:r>
              <a:rPr lang="sv-SE" dirty="0" smtClean="0"/>
              <a:t>Civilingenjörer, ingenjörer och tekniker, industrielektriker och drifttekniker</a:t>
            </a:r>
          </a:p>
          <a:p>
            <a:r>
              <a:rPr lang="sv-SE" dirty="0" smtClean="0"/>
              <a:t>IT-folk</a:t>
            </a:r>
          </a:p>
          <a:p>
            <a:pPr lvl="1"/>
            <a:r>
              <a:rPr lang="sv-SE" dirty="0" smtClean="0"/>
              <a:t>IT-arkitekter, systemutvecklare, programmerare</a:t>
            </a:r>
          </a:p>
          <a:p>
            <a:pPr lvl="1"/>
            <a:endParaRPr lang="sv-SE" dirty="0" smtClean="0"/>
          </a:p>
          <a:p>
            <a:r>
              <a:rPr lang="sv-SE" dirty="0" smtClean="0"/>
              <a:t>Sälj- och marknadskunniga</a:t>
            </a:r>
          </a:p>
          <a:p>
            <a:pPr lvl="1"/>
            <a:r>
              <a:rPr lang="sv-SE" dirty="0" smtClean="0"/>
              <a:t>Från säljchefer till marknadsförare, butikspersonal och resesäljare</a:t>
            </a:r>
          </a:p>
          <a:p>
            <a:r>
              <a:rPr lang="sv-SE" dirty="0" smtClean="0"/>
              <a:t>Logistik-kunniga</a:t>
            </a:r>
          </a:p>
          <a:p>
            <a:pPr lvl="1"/>
            <a:r>
              <a:rPr lang="sv-SE" dirty="0" smtClean="0"/>
              <a:t>Lagerpersonal, transport</a:t>
            </a:r>
          </a:p>
          <a:p>
            <a:r>
              <a:rPr lang="sv-SE" dirty="0" smtClean="0"/>
              <a:t>Restaurangfolk</a:t>
            </a:r>
          </a:p>
          <a:p>
            <a:pPr lvl="1"/>
            <a:r>
              <a:rPr lang="sv-SE" dirty="0" smtClean="0"/>
              <a:t>Chefer, kockar och kallskänkor</a:t>
            </a:r>
            <a:endParaRPr lang="sv-SE" dirty="0"/>
          </a:p>
        </p:txBody>
      </p:sp>
      <p:sp>
        <p:nvSpPr>
          <p:cNvPr id="6" name="Rektangel 5"/>
          <p:cNvSpPr/>
          <p:nvPr/>
        </p:nvSpPr>
        <p:spPr>
          <a:xfrm>
            <a:off x="875433" y="6406393"/>
            <a:ext cx="25267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200" i="1" dirty="0" smtClean="0"/>
              <a:t>Källa: Stora jobbstudien, Kairos </a:t>
            </a:r>
            <a:r>
              <a:rPr lang="sv-SE" sz="1200" i="1" dirty="0" err="1" smtClean="0"/>
              <a:t>future</a:t>
            </a:r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340237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1"/>
          <p:cNvSpPr txBox="1">
            <a:spLocks/>
          </p:cNvSpPr>
          <p:nvPr/>
        </p:nvSpPr>
        <p:spPr>
          <a:xfrm>
            <a:off x="1072566" y="646043"/>
            <a:ext cx="10543823" cy="5565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67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b="1" dirty="0" smtClean="0"/>
              <a:t>Branscher med stort kompetensbehov framöver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b="1" dirty="0" smtClean="0"/>
              <a:t>(Familjen Helsingborg)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b="1" dirty="0" smtClean="0"/>
          </a:p>
          <a:p>
            <a:r>
              <a:rPr lang="sv-SE" dirty="0" smtClean="0"/>
              <a:t>Tillverkning</a:t>
            </a:r>
          </a:p>
          <a:p>
            <a:r>
              <a:rPr lang="sv-SE" dirty="0" smtClean="0"/>
              <a:t>Bygg (ink. hantverk)</a:t>
            </a:r>
          </a:p>
          <a:p>
            <a:r>
              <a:rPr lang="sv-SE" dirty="0" smtClean="0"/>
              <a:t>Logistik</a:t>
            </a:r>
          </a:p>
          <a:p>
            <a:endParaRPr lang="sv-SE" dirty="0" smtClean="0"/>
          </a:p>
          <a:p>
            <a:r>
              <a:rPr lang="sv-SE" dirty="0" smtClean="0"/>
              <a:t>Vård, utbildning</a:t>
            </a:r>
          </a:p>
          <a:p>
            <a:r>
              <a:rPr lang="sv-SE" dirty="0" smtClean="0"/>
              <a:t>Service (ink. sälj/marknad)</a:t>
            </a:r>
          </a:p>
          <a:p>
            <a:endParaRPr lang="sv-SE" dirty="0" smtClean="0"/>
          </a:p>
          <a:p>
            <a:r>
              <a:rPr lang="sv-SE" dirty="0" smtClean="0"/>
              <a:t>IT, företagstjänster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9614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File:SARS-CoV-2 without background.png - Wikiped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742" y="2386887"/>
            <a:ext cx="6601855" cy="66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ubrik 2"/>
          <p:cNvSpPr txBox="1">
            <a:spLocks/>
          </p:cNvSpPr>
          <p:nvPr/>
        </p:nvSpPr>
        <p:spPr>
          <a:xfrm>
            <a:off x="3376867" y="0"/>
            <a:ext cx="10543823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 smtClean="0">
                <a:latin typeface="Arial"/>
                <a:ea typeface="+mn-ea"/>
                <a:cs typeface="Arial"/>
              </a:rPr>
              <a:t>Coronaeffekter</a:t>
            </a:r>
            <a:endParaRPr lang="sv-SE" b="1" dirty="0">
              <a:latin typeface="Arial"/>
              <a:ea typeface="+mn-ea"/>
              <a:cs typeface="Arial"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1449927" y="1287890"/>
            <a:ext cx="93337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2800" dirty="0" smtClean="0">
                <a:solidFill>
                  <a:schemeClr val="bg1"/>
                </a:solidFill>
                <a:latin typeface="Arial"/>
                <a:cs typeface="Arial"/>
              </a:rPr>
              <a:t>Acceleration och/eller brytpunkt</a:t>
            </a:r>
          </a:p>
          <a:p>
            <a:pPr algn="ctr"/>
            <a:r>
              <a:rPr lang="sv-SE" sz="2800" dirty="0" smtClean="0">
                <a:solidFill>
                  <a:schemeClr val="bg1"/>
                </a:solidFill>
                <a:latin typeface="Arial"/>
                <a:cs typeface="Arial"/>
              </a:rPr>
              <a:t>Osäkerhet – påverkan på </a:t>
            </a:r>
            <a:r>
              <a:rPr lang="sv-SE" sz="2800" dirty="0">
                <a:solidFill>
                  <a:schemeClr val="bg1"/>
                </a:solidFill>
                <a:latin typeface="Arial"/>
                <a:cs typeface="Arial"/>
              </a:rPr>
              <a:t>sikt</a:t>
            </a:r>
            <a:r>
              <a:rPr lang="sv-SE" sz="2800" dirty="0" smtClean="0">
                <a:solidFill>
                  <a:schemeClr val="bg1"/>
                </a:solidFill>
                <a:latin typeface="Arial"/>
                <a:cs typeface="Arial"/>
              </a:rPr>
              <a:t>?</a:t>
            </a:r>
            <a:endParaRPr lang="sv-SE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516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irBnB rabattkod: 360 kr rabatt!, maj 20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353" y="383674"/>
            <a:ext cx="3307724" cy="330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Uber - Beställ en resa – Appar på Google Pla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461" y="383674"/>
            <a:ext cx="3307723" cy="330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WhatsApp Messenger – Appar på Google Pla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178" y="2037536"/>
            <a:ext cx="3121181" cy="312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ktangel 7"/>
          <p:cNvSpPr/>
          <p:nvPr/>
        </p:nvSpPr>
        <p:spPr>
          <a:xfrm>
            <a:off x="773207" y="5670946"/>
            <a:ext cx="83108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 TID AV MÖJLIGHETER</a:t>
            </a:r>
            <a:endParaRPr kumimoji="0" lang="sv-SE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383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7 Things Not to Do on a Plane if You Don't Want to Get Sick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6435503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KAABOO Music Festival Tickets - StubHub U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3403232"/>
            <a:ext cx="6435503" cy="3569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Kunderna ska inte betala för shoppingpåsar - DN.S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504" y="0"/>
            <a:ext cx="6114379" cy="3446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Upptäck Stockholms museer online - visitstockhol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503" y="3446520"/>
            <a:ext cx="6822960" cy="341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9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132706" y="3924456"/>
            <a:ext cx="10543823" cy="4202113"/>
          </a:xfrm>
        </p:spPr>
        <p:txBody>
          <a:bodyPr/>
          <a:lstStyle/>
          <a:p>
            <a:pPr marL="1828800" lvl="4" indent="0">
              <a:buNone/>
            </a:pPr>
            <a:r>
              <a:rPr lang="sv-SE" sz="2800" dirty="0"/>
              <a:t>	</a:t>
            </a:r>
            <a:endParaRPr lang="sv-SE" sz="4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sv-SE" sz="4000" dirty="0"/>
              <a:t>Precis som förr					 </a:t>
            </a:r>
            <a:r>
              <a:rPr lang="sv-SE" sz="4000" dirty="0" smtClean="0"/>
              <a:t>Allt förändrat</a:t>
            </a:r>
            <a:endParaRPr lang="sv-SE" sz="4000" dirty="0"/>
          </a:p>
          <a:p>
            <a:pPr marL="0" indent="0">
              <a:buNone/>
            </a:pPr>
            <a:endParaRPr lang="sv-SE" sz="4000" dirty="0"/>
          </a:p>
        </p:txBody>
      </p:sp>
      <p:sp>
        <p:nvSpPr>
          <p:cNvPr id="7" name="Vänster-höger-pil 6"/>
          <p:cNvSpPr/>
          <p:nvPr/>
        </p:nvSpPr>
        <p:spPr>
          <a:xfrm>
            <a:off x="1269642" y="3973133"/>
            <a:ext cx="9961809" cy="264017"/>
          </a:xfrm>
          <a:prstGeom prst="left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824088" y="2857500"/>
            <a:ext cx="10543823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sv-SE" sz="239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sv-SE" sz="28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83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ildresultat för big 5 tech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702" y="543751"/>
            <a:ext cx="4918929" cy="138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/>
          <p:cNvSpPr/>
          <p:nvPr/>
        </p:nvSpPr>
        <p:spPr>
          <a:xfrm>
            <a:off x="1253845" y="2099577"/>
            <a:ext cx="3802123" cy="738664"/>
          </a:xfrm>
          <a:prstGeom prst="rect">
            <a:avLst/>
          </a:prstGeom>
          <a:solidFill>
            <a:srgbClr val="084973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" panose="020F0502020204030204" pitchFamily="34" charset="0"/>
              </a:rPr>
              <a:t>DIGITALISERING</a:t>
            </a:r>
            <a:r>
              <a:rPr kumimoji="0" lang="sv-SE" sz="2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" panose="020F0502020204030204" pitchFamily="34" charset="0"/>
              </a:rPr>
              <a:t>2</a:t>
            </a:r>
            <a:endParaRPr kumimoji="0" lang="sv-SE" sz="2400" b="0" i="0" u="none" strike="noStrike" kern="1200" cap="none" spc="0" normalizeH="0" baseline="30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2" descr="Platzer Fastigheter AB - Sveriges Snyggaste Kon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863" y="0"/>
            <a:ext cx="6083700" cy="422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ktangel 6"/>
          <p:cNvSpPr/>
          <p:nvPr/>
        </p:nvSpPr>
        <p:spPr>
          <a:xfrm>
            <a:off x="6727748" y="1776412"/>
            <a:ext cx="4949189" cy="1384995"/>
          </a:xfrm>
          <a:prstGeom prst="rect">
            <a:avLst/>
          </a:prstGeom>
          <a:solidFill>
            <a:srgbClr val="084973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" panose="020F0502020204030204" pitchFamily="34" charset="0"/>
              </a:rPr>
              <a:t>OMVÄRDERING, ÄNDRAD EFTERFRÅGAN</a:t>
            </a:r>
            <a:endParaRPr kumimoji="0" lang="sv-SE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Picture 2" descr="Recept på glada medarbeta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863" y="3436945"/>
            <a:ext cx="6211137" cy="3421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ktangel 8"/>
          <p:cNvSpPr/>
          <p:nvPr/>
        </p:nvSpPr>
        <p:spPr>
          <a:xfrm>
            <a:off x="7262636" y="5205412"/>
            <a:ext cx="3162697" cy="1384995"/>
          </a:xfrm>
          <a:prstGeom prst="rect">
            <a:avLst/>
          </a:prstGeom>
          <a:solidFill>
            <a:srgbClr val="084973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" panose="020F0502020204030204" pitchFamily="34" charset="0"/>
              </a:rPr>
              <a:t>KOMPETENS</a:t>
            </a:r>
            <a:r>
              <a:rPr kumimoji="0" lang="sv-SE" sz="28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" panose="020F0502020204030204" pitchFamily="34" charset="0"/>
              </a:rPr>
              <a:t> I OMSTÄLLNING</a:t>
            </a:r>
            <a:endParaRPr kumimoji="0" lang="sv-SE" sz="2400" b="0" i="0" u="none" strike="noStrike" kern="120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</a:endParaRPr>
          </a:p>
        </p:txBody>
      </p:sp>
      <p:pic>
        <p:nvPicPr>
          <p:cNvPr id="10" name="Picture 2" descr="Sveriges dubbla utanförskap | Mauricio Rojas | Sv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6243" y="3436945"/>
            <a:ext cx="6637106" cy="3484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ktangel 10"/>
          <p:cNvSpPr/>
          <p:nvPr/>
        </p:nvSpPr>
        <p:spPr>
          <a:xfrm>
            <a:off x="625530" y="5205412"/>
            <a:ext cx="4430438" cy="1384995"/>
          </a:xfrm>
          <a:prstGeom prst="rect">
            <a:avLst/>
          </a:prstGeom>
          <a:solidFill>
            <a:srgbClr val="084973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" panose="020F0502020204030204" pitchFamily="34" charset="0"/>
              </a:rPr>
              <a:t>UTANFÖRSKAP PÅ ARBETSMARKNADEN</a:t>
            </a:r>
            <a:endParaRPr kumimoji="0" lang="sv-SE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36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 txBox="1">
            <a:spLocks/>
          </p:cNvSpPr>
          <p:nvPr/>
        </p:nvSpPr>
        <p:spPr>
          <a:xfrm>
            <a:off x="1292182" y="2500608"/>
            <a:ext cx="9341908" cy="2219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PÅ GÅNG 2021</a:t>
            </a:r>
            <a:endParaRPr lang="sv-SE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85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961362" y="1455236"/>
            <a:ext cx="10543823" cy="4202113"/>
          </a:xfrm>
        </p:spPr>
        <p:txBody>
          <a:bodyPr/>
          <a:lstStyle/>
          <a:p>
            <a:pPr marL="457189" indent="-457189"/>
            <a:r>
              <a:rPr lang="sv-SE" sz="2800" dirty="0" smtClean="0"/>
              <a:t>Kompetensförsörjningsmodellen</a:t>
            </a:r>
          </a:p>
          <a:p>
            <a:pPr marL="1447764" lvl="1" indent="-457189"/>
            <a:r>
              <a:rPr lang="sv-SE" dirty="0"/>
              <a:t>Stärka pågående samarbeten som bidrar till en bättre och mer effektiv kompetensförsörjning</a:t>
            </a:r>
          </a:p>
          <a:p>
            <a:pPr marL="1447764" lvl="1" indent="-457189"/>
            <a:r>
              <a:rPr lang="sv-SE" dirty="0"/>
              <a:t>Synliggöra och identifiera viktiga aktörer som bidrar till en förbättrad kompetensförsörjning lokalt och delregionalt  </a:t>
            </a:r>
          </a:p>
          <a:p>
            <a:pPr marL="1447764" lvl="1" indent="-457189"/>
            <a:r>
              <a:rPr lang="sv-SE" dirty="0"/>
              <a:t>Ökat fokus på att identifiera det lokala och delregionala kompetensbehovet </a:t>
            </a:r>
          </a:p>
          <a:p>
            <a:pPr marL="1447764" lvl="1" indent="-457189"/>
            <a:r>
              <a:rPr lang="sv-SE" dirty="0"/>
              <a:t>Komplettera det lokala kompetensförsörjningssystemet med fyra nya arbetsformer med fokus på näringslivet och strategisk behovsanalys </a:t>
            </a:r>
          </a:p>
          <a:p>
            <a:pPr marL="1447764" lvl="1" indent="-457189"/>
            <a:r>
              <a:rPr lang="sv-SE" dirty="0"/>
              <a:t>Möjliggöra och främja ett ökat engagemang från näringslivet. 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138781" y="38360"/>
            <a:ext cx="10543823" cy="1143000"/>
          </a:xfrm>
        </p:spPr>
        <p:txBody>
          <a:bodyPr/>
          <a:lstStyle/>
          <a:p>
            <a:r>
              <a:rPr lang="sv-SE" b="1" dirty="0" smtClean="0"/>
              <a:t>Vad är på gång 2021?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114721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467557" y="1345134"/>
            <a:ext cx="10543823" cy="4202113"/>
          </a:xfrm>
        </p:spPr>
        <p:txBody>
          <a:bodyPr/>
          <a:lstStyle/>
          <a:p>
            <a:pPr marL="457189" indent="-457189"/>
            <a:r>
              <a:rPr lang="sv-SE" dirty="0" smtClean="0"/>
              <a:t>Digitalt SSA 2021 </a:t>
            </a:r>
          </a:p>
          <a:p>
            <a:pPr marL="1447764" lvl="1" indent="-457189"/>
            <a:r>
              <a:rPr lang="sv-SE" dirty="0" smtClean="0"/>
              <a:t>21-22 april </a:t>
            </a:r>
          </a:p>
          <a:p>
            <a:pPr marL="1447764" lvl="1" indent="-457189"/>
            <a:r>
              <a:rPr lang="sv-SE" dirty="0" smtClean="0"/>
              <a:t>Likvärdiga livschanser </a:t>
            </a:r>
          </a:p>
          <a:p>
            <a:pPr lvl="1" indent="0">
              <a:buNone/>
            </a:pPr>
            <a:endParaRPr lang="sv-SE" dirty="0" smtClean="0"/>
          </a:p>
          <a:p>
            <a:pPr marL="457189" indent="-457189"/>
            <a:r>
              <a:rPr lang="sv-SE" dirty="0" err="1" smtClean="0"/>
              <a:t>WorkWalk</a:t>
            </a:r>
            <a:r>
              <a:rPr lang="sv-SE" dirty="0" smtClean="0"/>
              <a:t> </a:t>
            </a:r>
            <a:r>
              <a:rPr lang="sv-SE" dirty="0"/>
              <a:t>– digitalt och fysisk </a:t>
            </a:r>
          </a:p>
          <a:p>
            <a:pPr marL="1447764" lvl="1" indent="-457189"/>
            <a:r>
              <a:rPr lang="sv-SE" dirty="0" smtClean="0"/>
              <a:t>Lanseras v 16</a:t>
            </a:r>
          </a:p>
          <a:p>
            <a:pPr marL="1447764" lvl="1" indent="-457189"/>
            <a:r>
              <a:rPr lang="sv-SE" dirty="0" smtClean="0"/>
              <a:t>Uppdaterat instuderingsmaterial </a:t>
            </a:r>
          </a:p>
          <a:p>
            <a:pPr marL="1447764" lvl="1" indent="-457189"/>
            <a:r>
              <a:rPr lang="sv-SE" dirty="0" smtClean="0"/>
              <a:t>Planeras för en fysisk ev. till hösten</a:t>
            </a:r>
          </a:p>
          <a:p>
            <a:pPr lvl="1" indent="0">
              <a:buNone/>
            </a:pPr>
            <a:endParaRPr lang="sv-SE" dirty="0"/>
          </a:p>
          <a:p>
            <a:pPr marL="457189" indent="-457189"/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467557" y="38360"/>
            <a:ext cx="10543823" cy="1143000"/>
          </a:xfrm>
        </p:spPr>
        <p:txBody>
          <a:bodyPr/>
          <a:lstStyle/>
          <a:p>
            <a:r>
              <a:rPr lang="sv-SE" b="1" dirty="0" smtClean="0"/>
              <a:t>Vad är på gång 2021?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149948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467556" y="1331487"/>
            <a:ext cx="10543823" cy="4202113"/>
          </a:xfrm>
        </p:spPr>
        <p:txBody>
          <a:bodyPr/>
          <a:lstStyle/>
          <a:p>
            <a:pPr marL="457189" indent="-457189"/>
            <a:r>
              <a:rPr lang="sv-SE" dirty="0"/>
              <a:t>Talangattraktion – workshops </a:t>
            </a:r>
            <a:endParaRPr lang="sv-SE" dirty="0" smtClean="0"/>
          </a:p>
          <a:p>
            <a:pPr marL="1447764" lvl="1" indent="-457189"/>
            <a:r>
              <a:rPr lang="sv-SE" dirty="0" smtClean="0"/>
              <a:t>Vad </a:t>
            </a:r>
            <a:r>
              <a:rPr lang="sv-SE" dirty="0"/>
              <a:t>är en talang?</a:t>
            </a:r>
          </a:p>
          <a:p>
            <a:pPr marL="1447764" lvl="1" indent="-457189"/>
            <a:r>
              <a:rPr lang="sv-SE" dirty="0"/>
              <a:t>Vad är kommunens respektive arbetsgivarnas roll?</a:t>
            </a:r>
          </a:p>
          <a:p>
            <a:endParaRPr lang="sv-SE" dirty="0" smtClean="0"/>
          </a:p>
          <a:p>
            <a:pPr marL="457189" indent="-457189"/>
            <a:r>
              <a:rPr lang="sv-SE" dirty="0" smtClean="0"/>
              <a:t>Campus Helsingborg, LU</a:t>
            </a:r>
          </a:p>
          <a:p>
            <a:pPr marL="1447764" lvl="1" indent="-457189"/>
            <a:r>
              <a:rPr lang="sv-SE" dirty="0" smtClean="0"/>
              <a:t>Breddad rekrytering – Bridge to </a:t>
            </a:r>
            <a:r>
              <a:rPr lang="sv-SE" dirty="0" err="1"/>
              <a:t>E</a:t>
            </a:r>
            <a:r>
              <a:rPr lang="sv-SE" dirty="0" err="1" smtClean="0"/>
              <a:t>mployment</a:t>
            </a:r>
            <a:r>
              <a:rPr lang="sv-SE" dirty="0" smtClean="0"/>
              <a:t> </a:t>
            </a:r>
          </a:p>
          <a:p>
            <a:pPr marL="1447764" lvl="1" indent="-457189"/>
            <a:r>
              <a:rPr lang="sv-SE" dirty="0" err="1" smtClean="0"/>
              <a:t>Vattenhallen</a:t>
            </a:r>
            <a:r>
              <a:rPr lang="sv-SE" dirty="0" smtClean="0"/>
              <a:t> Science Park</a:t>
            </a:r>
          </a:p>
          <a:p>
            <a:pPr marL="1447764" lvl="1" indent="-457189"/>
            <a:r>
              <a:rPr lang="sv-SE" dirty="0" smtClean="0"/>
              <a:t>Basår – tekniskt och naturvetenskapligt basår</a:t>
            </a:r>
          </a:p>
          <a:p>
            <a:pPr marL="1447764" lvl="1" indent="-457189"/>
            <a:endParaRPr lang="sv-SE" dirty="0" smtClean="0"/>
          </a:p>
          <a:p>
            <a:pPr lvl="1" indent="0">
              <a:buNone/>
            </a:pPr>
            <a:endParaRPr lang="sv-SE" dirty="0"/>
          </a:p>
          <a:p>
            <a:pPr marL="457189" indent="-457189"/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467557" y="38360"/>
            <a:ext cx="10543823" cy="1143000"/>
          </a:xfrm>
        </p:spPr>
        <p:txBody>
          <a:bodyPr/>
          <a:lstStyle/>
          <a:p>
            <a:r>
              <a:rPr lang="sv-SE" b="1" dirty="0" smtClean="0"/>
              <a:t>Vad är på gång 2021?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327314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 txBox="1">
            <a:spLocks/>
          </p:cNvSpPr>
          <p:nvPr/>
        </p:nvSpPr>
        <p:spPr>
          <a:xfrm>
            <a:off x="1292182" y="2500608"/>
            <a:ext cx="9341908" cy="2219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YH-ACCELERATOR FILM</a:t>
            </a:r>
            <a:endParaRPr lang="sv-SE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15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 txBox="1">
            <a:spLocks/>
          </p:cNvSpPr>
          <p:nvPr/>
        </p:nvSpPr>
        <p:spPr>
          <a:xfrm>
            <a:off x="3478790" y="1695538"/>
            <a:ext cx="9341908" cy="2219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5400" b="1" smtClean="0">
                <a:latin typeface="Arial" panose="020B0604020202020204" pitchFamily="34" charset="0"/>
                <a:cs typeface="Arial" panose="020B0604020202020204" pitchFamily="34" charset="0"/>
              </a:rPr>
              <a:t>FRÅGESTUND</a:t>
            </a:r>
            <a:endParaRPr lang="sv-SE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30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Följande sidor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Följande sidor med färgad bakgrund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1883</TotalTime>
  <Words>1049</Words>
  <Application>Microsoft Office PowerPoint</Application>
  <PresentationFormat>Bredbild</PresentationFormat>
  <Paragraphs>325</Paragraphs>
  <Slides>27</Slides>
  <Notes>17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8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27</vt:i4>
      </vt:variant>
    </vt:vector>
  </HeadingPairs>
  <TitlesOfParts>
    <vt:vector size="39" baseType="lpstr">
      <vt:lpstr>Arial</vt:lpstr>
      <vt:lpstr>Arial Black</vt:lpstr>
      <vt:lpstr>Calibri</vt:lpstr>
      <vt:lpstr>Calibri Light</vt:lpstr>
      <vt:lpstr>HelveticaNeueLT Std</vt:lpstr>
      <vt:lpstr>Roboto</vt:lpstr>
      <vt:lpstr>Times New Roman</vt:lpstr>
      <vt:lpstr>Wingdings</vt:lpstr>
      <vt:lpstr>Office-tema</vt:lpstr>
      <vt:lpstr>2_Office-tema</vt:lpstr>
      <vt:lpstr>3_Följande sidor</vt:lpstr>
      <vt:lpstr>Följande sidor med färgad bakgrund</vt:lpstr>
      <vt:lpstr>Näringsliv och arbetsmarknad  i Familjen Helsingborg</vt:lpstr>
      <vt:lpstr>NULÄGE</vt:lpstr>
      <vt:lpstr>PowerPoint-presentation</vt:lpstr>
      <vt:lpstr>PowerPoint-presentation</vt:lpstr>
      <vt:lpstr>PowerPoint-presentation</vt:lpstr>
      <vt:lpstr>PowerPoint-presentation</vt:lpstr>
      <vt:lpstr>Branschfördelning</vt:lpstr>
      <vt:lpstr>PowerPoint-presentation</vt:lpstr>
      <vt:lpstr>2020 inte som vi tänkt oss…</vt:lpstr>
      <vt:lpstr>PowerPoint-presentation</vt:lpstr>
      <vt:lpstr>FRAMTIDENS ARBETSMARKNAD DÅ?</vt:lpstr>
      <vt:lpstr>PowerPoint-presentation</vt:lpstr>
      <vt:lpstr>PowerPoint-presentation</vt:lpstr>
      <vt:lpstr>Vilka yrken har företaget behov av kommande åren? (2018, Helsingborg)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?</vt:lpstr>
      <vt:lpstr>PowerPoint-presentation</vt:lpstr>
      <vt:lpstr>PowerPoint-presentation</vt:lpstr>
      <vt:lpstr>Vad är på gång 2021?</vt:lpstr>
      <vt:lpstr>Vad är på gång 2021?</vt:lpstr>
      <vt:lpstr>Vad är på gång 2021?</vt:lpstr>
      <vt:lpstr>PowerPoint-presentation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Näringslivet  i Familjen Helsingborg</dc:title>
  <dc:creator>Roth Andreas - SLF</dc:creator>
  <cp:lastModifiedBy>Roth Andreas - SLF</cp:lastModifiedBy>
  <cp:revision>122</cp:revision>
  <dcterms:created xsi:type="dcterms:W3CDTF">2020-11-16T10:43:12Z</dcterms:created>
  <dcterms:modified xsi:type="dcterms:W3CDTF">2021-02-18T10:18:24Z</dcterms:modified>
</cp:coreProperties>
</file>