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 id="2147483696" r:id="rId5"/>
    <p:sldMasterId id="2147483660" r:id="rId6"/>
    <p:sldMasterId id="2147483689" r:id="rId7"/>
    <p:sldMasterId id="2147483700" r:id="rId8"/>
  </p:sldMasterIdLst>
  <p:notesMasterIdLst>
    <p:notesMasterId r:id="rId15"/>
  </p:notesMasterIdLst>
  <p:handoutMasterIdLst>
    <p:handoutMasterId r:id="rId16"/>
  </p:handoutMasterIdLst>
  <p:sldIdLst>
    <p:sldId id="261" r:id="rId9"/>
    <p:sldId id="306" r:id="rId10"/>
    <p:sldId id="309" r:id="rId11"/>
    <p:sldId id="307" r:id="rId12"/>
    <p:sldId id="310" r:id="rId13"/>
    <p:sldId id="30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ond Carolin - SFF" initials="EC-S"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828"/>
    <a:srgbClr val="11A636"/>
    <a:srgbClr val="AFCA05"/>
    <a:srgbClr val="A0C855"/>
    <a:srgbClr val="50811B"/>
    <a:srgbClr val="D9000F"/>
    <a:srgbClr val="0F81D3"/>
    <a:srgbClr val="65AE1E"/>
    <a:srgbClr val="93006D"/>
    <a:srgbClr val="CE0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5" autoAdjust="0"/>
    <p:restoredTop sz="88482" autoAdjust="0"/>
  </p:normalViewPr>
  <p:slideViewPr>
    <p:cSldViewPr snapToGrid="0" snapToObjects="1">
      <p:cViewPr varScale="1">
        <p:scale>
          <a:sx n="61" d="100"/>
          <a:sy n="61" d="100"/>
        </p:scale>
        <p:origin x="1440" y="48"/>
      </p:cViewPr>
      <p:guideLst>
        <p:guide orient="horz" pos="400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E8DD2D-8089-CB4A-9CA2-D843C3E4E3A1}" type="datetimeFigureOut">
              <a:rPr lang="en-US" smtClean="0"/>
              <a:pPr/>
              <a:t>9/9/2020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Elevhälsan</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364AAF-72DB-F048-98F7-55EEB6F93801}" type="datetimeFigureOut">
              <a:rPr lang="en-US" smtClean="0"/>
              <a:pPr/>
              <a:t>9/9/2020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Elevhälsan</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a:t>
            </a:fld>
            <a:endParaRPr lang="en-US"/>
          </a:p>
        </p:txBody>
      </p:sp>
      <p:sp>
        <p:nvSpPr>
          <p:cNvPr id="5" name="Platshållare för sidfot 4"/>
          <p:cNvSpPr>
            <a:spLocks noGrp="1"/>
          </p:cNvSpPr>
          <p:nvPr>
            <p:ph type="ftr" sz="quarter" idx="11"/>
          </p:nvPr>
        </p:nvSpPr>
        <p:spPr/>
        <p:txBody>
          <a:bodyPr/>
          <a:lstStyle/>
          <a:p>
            <a:r>
              <a:rPr lang="en-US" smtClean="0"/>
              <a:t>Elevhälsan</a:t>
            </a:r>
            <a:endParaRPr lang="en-US"/>
          </a:p>
        </p:txBody>
      </p:sp>
    </p:spTree>
    <p:extLst>
      <p:ext uri="{BB962C8B-B14F-4D97-AF65-F5344CB8AC3E}">
        <p14:creationId xmlns:p14="http://schemas.microsoft.com/office/powerpoint/2010/main" val="2332851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dirty="0" smtClean="0"/>
              <a:t>Vi vill arbeta för att behålla våra elever rökfria och stärka dem att stå emot rökning och tobak.</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sv-SE" dirty="0" smtClean="0"/>
              <a:t>Det är en stor ökning bland elever som uppger att de röker ibland/ofta i årskurs 9 jämfört med årskurs 6.</a:t>
            </a:r>
          </a:p>
          <a:p>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2235581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FYLL PÅ</a:t>
            </a:r>
            <a:r>
              <a:rPr lang="sv-SE" b="1" baseline="0" dirty="0" smtClean="0"/>
              <a:t> </a:t>
            </a:r>
            <a:r>
              <a:rPr lang="sv-SE" b="1" dirty="0" smtClean="0"/>
              <a:t>SJÄLVA HÄR!</a:t>
            </a:r>
            <a:endParaRPr lang="sv-SE" b="1"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2040018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dirty="0" smtClean="0">
                <a:solidFill>
                  <a:srgbClr val="FF0000"/>
                </a:solidFill>
              </a:rPr>
              <a:t>Denna bild är med för att både ungdomsrådet, vårdnadshavare och delvis skolpersonal söker avskräckande exempel.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kern="1200" dirty="0" smtClean="0">
              <a:solidFill>
                <a:srgbClr val="FF0000"/>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Skolverket har gått igenom olika metodmaterial som har använts i svenska skolor. Det framkommer då att skrämselpropaganda och ren faktainformation i de flesta fallen inte alls fungerar. Såväl skrämmande redogörelser som en alltför ingående information om olika droger har en direkt motsatt effekt, i och med att många tonåringar (inte minst de som befinner sig i riskzonen) snarare dras till att testa på droger.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Metoden som fungerar bäst är i stället informella diskussionsgrupper med läraren i bakgrunden (MI metoden), där eleverna själva debatterar sina beteenden och attityder till exempelvis droger.</a:t>
            </a:r>
          </a:p>
          <a:p>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1017024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Diskutera!</a:t>
            </a:r>
          </a:p>
          <a:p>
            <a:endParaRPr lang="sv-SE" dirty="0" smtClean="0"/>
          </a:p>
          <a:p>
            <a:r>
              <a:rPr lang="sv-SE" dirty="0" smtClean="0"/>
              <a:t>Enligt stadens</a:t>
            </a:r>
            <a:r>
              <a:rPr lang="sv-SE" baseline="0" dirty="0" smtClean="0"/>
              <a:t> ungdomsråd: </a:t>
            </a:r>
          </a:p>
          <a:p>
            <a:endParaRPr lang="sv-SE" b="1" baseline="0" dirty="0" smtClean="0"/>
          </a:p>
          <a:p>
            <a:r>
              <a:rPr lang="sv-SE" b="1" dirty="0" smtClean="0"/>
              <a:t>Vad ska föräldrar göra om de inte vill att deras barn ska börja röka? </a:t>
            </a:r>
            <a:endParaRPr lang="sv-SE" dirty="0" smtClean="0"/>
          </a:p>
          <a:p>
            <a:pPr marL="0" lvl="0" indent="0">
              <a:buFont typeface="Arial" panose="020B0604020202020204" pitchFamily="34" charset="0"/>
              <a:buNone/>
            </a:pPr>
            <a:r>
              <a:rPr lang="sv-SE" dirty="0" smtClean="0">
                <a:solidFill>
                  <a:srgbClr val="11A636"/>
                </a:solidFill>
              </a:rPr>
              <a:t>Föräldrar bör markera starkt att det inte är ok.</a:t>
            </a:r>
            <a:r>
              <a:rPr lang="sv-SE" baseline="0" dirty="0" smtClean="0">
                <a:solidFill>
                  <a:srgbClr val="11A636"/>
                </a:solidFill>
              </a:rPr>
              <a:t> </a:t>
            </a:r>
          </a:p>
          <a:p>
            <a:pPr marL="0" lvl="0" indent="0">
              <a:buFont typeface="Arial" panose="020B0604020202020204" pitchFamily="34" charset="0"/>
              <a:buNone/>
            </a:pPr>
            <a:endParaRPr lang="sv-SE" baseline="0" dirty="0" smtClean="0">
              <a:solidFill>
                <a:srgbClr val="11A636"/>
              </a:solidFill>
            </a:endParaRPr>
          </a:p>
          <a:p>
            <a:r>
              <a:rPr lang="sv-SE" b="1" dirty="0" smtClean="0"/>
              <a:t>Varför börjar vissa röka tror ni? </a:t>
            </a:r>
            <a:endParaRPr lang="sv-SE" dirty="0" smtClean="0"/>
          </a:p>
          <a:p>
            <a:pPr marL="342900" lvl="0" indent="-342900">
              <a:buFont typeface="Arial" panose="020B0604020202020204" pitchFamily="34" charset="0"/>
              <a:buChar char="•"/>
            </a:pPr>
            <a:r>
              <a:rPr lang="sv-SE" dirty="0" smtClean="0"/>
              <a:t>Kompisar som gör det</a:t>
            </a:r>
          </a:p>
          <a:p>
            <a:pPr marL="342900" lvl="0" indent="-342900">
              <a:buFont typeface="Arial" panose="020B0604020202020204" pitchFamily="34" charset="0"/>
              <a:buChar char="•"/>
            </a:pPr>
            <a:r>
              <a:rPr lang="sv-SE" dirty="0" smtClean="0"/>
              <a:t>Grupptryck</a:t>
            </a:r>
          </a:p>
          <a:p>
            <a:pPr marL="342900" lvl="0" indent="-342900">
              <a:buFont typeface="Arial" panose="020B0604020202020204" pitchFamily="34" charset="0"/>
              <a:buChar char="•"/>
            </a:pPr>
            <a:r>
              <a:rPr lang="sv-SE" dirty="0" smtClean="0"/>
              <a:t>Social grej och man vill vara med i gänget</a:t>
            </a:r>
          </a:p>
          <a:p>
            <a:pPr marL="342900" lvl="0" indent="-342900">
              <a:buFont typeface="Arial" panose="020B0604020202020204" pitchFamily="34" charset="0"/>
              <a:buChar char="•"/>
            </a:pPr>
            <a:r>
              <a:rPr lang="sv-SE" dirty="0" smtClean="0"/>
              <a:t>Beror mycket på vilka grupper man hänger med. På en del skolor är det många som röker och där är grupptrycket större. På andra skolor är det inte alls lika många.</a:t>
            </a:r>
          </a:p>
          <a:p>
            <a:pPr marL="342900" lvl="0" indent="-342900">
              <a:buFont typeface="Arial" panose="020B0604020202020204" pitchFamily="34" charset="0"/>
              <a:buChar char="•"/>
            </a:pPr>
            <a:r>
              <a:rPr lang="sv-SE" dirty="0" smtClean="0">
                <a:solidFill>
                  <a:srgbClr val="11A636"/>
                </a:solidFill>
              </a:rPr>
              <a:t>Barn som söker uppmärksamhet kan vara en förklaring till varför de börjar röka. Viktigt att finna ut varför de söker uppmärksamhet istället för att fokusera på frågan om varför de röker</a:t>
            </a:r>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3251272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vit bakgrun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chemeClr val="tx1"/>
                </a:solidFill>
              </a:defRPr>
            </a:lvl1pPr>
          </a:lstStyle>
          <a:p>
            <a:r>
              <a:rPr lang="sv-SE"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Tree>
    <p:extLst>
      <p:ext uri="{BB962C8B-B14F-4D97-AF65-F5344CB8AC3E}">
        <p14:creationId xmlns:p14="http://schemas.microsoft.com/office/powerpoint/2010/main" val="389020708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76B828"/>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Tree>
    <p:extLst>
      <p:ext uri="{BB962C8B-B14F-4D97-AF65-F5344CB8AC3E}">
        <p14:creationId xmlns:p14="http://schemas.microsoft.com/office/powerpoint/2010/main" val="134171326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2020-09-09</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3"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5" name="Rektangel 14"/>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Rektangel 22"/>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Rektangel 2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411300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3" name="textruta 12"/>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2020-09-09</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7"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Rektangel 11"/>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Rektangel 2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732239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2020-09-09</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7"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Rektangel 12"/>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Rektangel 2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6627771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2020-09-09</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41917197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levhälsan">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dirty="0"/>
          </a:p>
        </p:txBody>
      </p:sp>
    </p:spTree>
    <p:extLst>
      <p:ext uri="{BB962C8B-B14F-4D97-AF65-F5344CB8AC3E}">
        <p14:creationId xmlns:p14="http://schemas.microsoft.com/office/powerpoint/2010/main" val="92400316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a:p>
        </p:txBody>
      </p:sp>
      <p:sp>
        <p:nvSpPr>
          <p:cNvPr id="3"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Cambria"/>
                <a:cs typeface="Cambr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4096699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ktangel 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2602602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Cambria"/>
                <a:cs typeface="Cambr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
        <p:nvSpPr>
          <p:cNvPr id="10" name="Rektangel 9"/>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870375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48746"/>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1792288" y="711198"/>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52355"/>
            <a:ext cx="5486400" cy="337245"/>
          </a:xfrm>
          <a:prstGeom prst="rect">
            <a:avLst/>
          </a:prstGeom>
        </p:spPr>
        <p:txBody>
          <a:bodyPr>
            <a:normAutofit/>
          </a:bodyPr>
          <a:lstStyle>
            <a:lvl1pPr marL="0" indent="0">
              <a:buNone/>
              <a:defRPr sz="1200" b="0">
                <a:latin typeface="Cambria"/>
                <a:cs typeface="Cambr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pic>
        <p:nvPicPr>
          <p:cNvPr id="14" name="Bildobjekt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2020-09-09</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2" name="Rektangel 11"/>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Rektangel 22"/>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95996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1" name="textruta 10"/>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2020-09-09</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9" name="Rektangel 8"/>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742712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9973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AFCA05"/>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2020-09-09</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3"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Rektangel 9"/>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490159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11A636"/>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2020-09-09</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3"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Rektangel 9"/>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08337030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A0C855"/>
        </a:solidFill>
        <a:effectLst/>
      </p:bgPr>
    </p:bg>
    <p:spTree>
      <p:nvGrpSpPr>
        <p:cNvPr id="1" name=""/>
        <p:cNvGrpSpPr/>
        <p:nvPr/>
      </p:nvGrpSpPr>
      <p:grpSpPr>
        <a:xfrm>
          <a:off x="0" y="0"/>
          <a:ext cx="0" cy="0"/>
          <a:chOff x="0" y="0"/>
          <a:chExt cx="0" cy="0"/>
        </a:xfrm>
      </p:grpSpPr>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2020-09-09</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0"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Rektangel 11"/>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18705257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Rubrik och brödtext - Grön bård med grön bakgrund">
    <p:bg>
      <p:bgPr>
        <a:solidFill>
          <a:srgbClr val="50811B"/>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2020-09-09</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0"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69857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2020-09-09</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0"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17620173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Tree>
    <p:extLst>
      <p:ext uri="{BB962C8B-B14F-4D97-AF65-F5344CB8AC3E}">
        <p14:creationId xmlns:p14="http://schemas.microsoft.com/office/powerpoint/2010/main" val="81536332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Tree>
    <p:extLst>
      <p:ext uri="{BB962C8B-B14F-4D97-AF65-F5344CB8AC3E}">
        <p14:creationId xmlns:p14="http://schemas.microsoft.com/office/powerpoint/2010/main" val="395559763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Tree>
    <p:extLst>
      <p:ext uri="{BB962C8B-B14F-4D97-AF65-F5344CB8AC3E}">
        <p14:creationId xmlns:p14="http://schemas.microsoft.com/office/powerpoint/2010/main" val="197624431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2020-09-09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0981909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2020-09-09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99132884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7FFBC1BB-B49E-40A4-9DC8-BEEC2C95087B}" type="datetimeFigureOut">
              <a:rPr lang="sv-SE" smtClean="0"/>
              <a:t>2020-09-09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1996936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7FFBC1BB-B49E-40A4-9DC8-BEEC2C95087B}" type="datetimeFigureOut">
              <a:rPr lang="sv-SE" smtClean="0"/>
              <a:t>2020-09-09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333339341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7FFBC1BB-B49E-40A4-9DC8-BEEC2C95087B}" type="datetimeFigureOut">
              <a:rPr lang="sv-SE" smtClean="0"/>
              <a:t>2020-09-09</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22984304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7FFBC1BB-B49E-40A4-9DC8-BEEC2C95087B}" type="datetimeFigureOut">
              <a:rPr lang="sv-SE" smtClean="0"/>
              <a:t>2020-09-09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83713349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FFBC1BB-B49E-40A4-9DC8-BEEC2C95087B}" type="datetimeFigureOut">
              <a:rPr lang="sv-SE" smtClean="0"/>
              <a:t>2020-09-09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32055472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7FFBC1BB-B49E-40A4-9DC8-BEEC2C95087B}" type="datetimeFigureOut">
              <a:rPr lang="sv-SE" smtClean="0"/>
              <a:t>2020-09-09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2940376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7FFBC1BB-B49E-40A4-9DC8-BEEC2C95087B}" type="datetimeFigureOut">
              <a:rPr lang="sv-SE" smtClean="0"/>
              <a:t>2020-09-09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0649532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2020-09-09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8092127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2020-09-09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32292491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7FFBC1BB-B49E-40A4-9DC8-BEEC2C95087B}" type="datetimeFigureOut">
              <a:rPr lang="sv-SE" smtClean="0"/>
              <a:t>2020-09-09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7380199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image" Target="../media/image4.png"/><Relationship Id="rId4" Type="http://schemas.openxmlformats.org/officeDocument/2006/relationships/slideLayout" Target="../slideLayouts/slideLayout17.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5.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textruta 17"/>
          <p:cNvSpPr txBox="1"/>
          <p:nvPr/>
        </p:nvSpPr>
        <p:spPr>
          <a:xfrm>
            <a:off x="7721600"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2020-09-09</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9" name="TextBox 14"/>
          <p:cNvSpPr txBox="1"/>
          <p:nvPr/>
        </p:nvSpPr>
        <p:spPr>
          <a:xfrm>
            <a:off x="1113585" y="612980"/>
            <a:ext cx="3960440"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rgbClr val="000000"/>
                </a:solidFill>
                <a:latin typeface="Arial"/>
                <a:cs typeface="Arial"/>
              </a:rPr>
              <a:t>Skol- och fritidsförvaltningen</a:t>
            </a:r>
          </a:p>
          <a:p>
            <a:pPr>
              <a:lnSpc>
                <a:spcPts val="1500"/>
              </a:lnSpc>
            </a:pPr>
            <a:endParaRPr lang="sv-SE" sz="900" b="0" i="0" u="none" kern="100" cap="all" spc="80" baseline="0" noProof="0" dirty="0">
              <a:solidFill>
                <a:srgbClr val="000000"/>
              </a:solidFill>
              <a:latin typeface="Arial"/>
              <a:cs typeface="Arial"/>
            </a:endParaRPr>
          </a:p>
        </p:txBody>
      </p:sp>
      <p:pic>
        <p:nvPicPr>
          <p:cNvPr id="21" name="Bildobjekt 20" descr="HBG_logo_liggande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50" y="235973"/>
            <a:ext cx="1862210" cy="527170"/>
          </a:xfrm>
          <a:prstGeom prst="rect">
            <a:avLst/>
          </a:prstGeom>
        </p:spPr>
      </p:pic>
      <p:sp>
        <p:nvSpPr>
          <p:cNvPr id="24" name="textruta 23"/>
          <p:cNvSpPr txBox="1"/>
          <p:nvPr/>
        </p:nvSpPr>
        <p:spPr>
          <a:xfrm>
            <a:off x="1054172" y="6471741"/>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chemeClr val="tx1"/>
                </a:solidFill>
                <a:effectLst/>
                <a:uLnTx/>
                <a:uFillTx/>
                <a:latin typeface="Arial"/>
                <a:cs typeface="Arial"/>
              </a:rPr>
              <a:t>Elevhälsan</a:t>
            </a:r>
            <a:endParaRPr kumimoji="0" lang="sv-SE" sz="1000" b="0" i="0" u="none" strike="noStrike" kern="0" cap="none" spc="0" normalizeH="0" baseline="0" noProof="0" dirty="0" smtClean="0">
              <a:ln>
                <a:noFill/>
              </a:ln>
              <a:solidFill>
                <a:schemeClr val="tx1"/>
              </a:solidFill>
              <a:effectLst/>
              <a:uLnTx/>
              <a:uFillTx/>
              <a:latin typeface="Arial"/>
              <a:cs typeface="Arial"/>
            </a:endParaRPr>
          </a:p>
        </p:txBody>
      </p:sp>
      <p:sp>
        <p:nvSpPr>
          <p:cNvPr id="15" name="Rektangel 14"/>
          <p:cNvSpPr/>
          <p:nvPr/>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19773295"/>
      </p:ext>
    </p:extLst>
  </p:cSld>
  <p:clrMap bg1="lt1" tx1="dk1" bg2="lt2" tx2="dk2" accent1="accent1" accent2="accent2" accent3="accent3" accent4="accent4" accent5="accent5" accent6="accent6" hlink="hlink" folHlink="folHlink"/>
  <p:sldLayoutIdLst>
    <p:sldLayoutId id="2147483687" r:id="rId1"/>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76B828"/>
        </a:solidFill>
        <a:effectLst/>
      </p:bgPr>
    </p:bg>
    <p:spTree>
      <p:nvGrpSpPr>
        <p:cNvPr id="1" name=""/>
        <p:cNvGrpSpPr/>
        <p:nvPr/>
      </p:nvGrpSpPr>
      <p:grpSpPr>
        <a:xfrm>
          <a:off x="0" y="0"/>
          <a:ext cx="0" cy="0"/>
          <a:chOff x="0" y="0"/>
          <a:chExt cx="0" cy="0"/>
        </a:xfrm>
      </p:grpSpPr>
      <p:sp>
        <p:nvSpPr>
          <p:cNvPr id="18" name="textruta 17"/>
          <p:cNvSpPr txBox="1"/>
          <p:nvPr/>
        </p:nvSpPr>
        <p:spPr>
          <a:xfrm>
            <a:off x="7721600"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2020-09-09</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pic>
        <p:nvPicPr>
          <p:cNvPr id="17" name="Bildobjekt 16" descr="HBG_logo_liggande_VI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50" y="233335"/>
            <a:ext cx="1861185" cy="536158"/>
          </a:xfrm>
          <a:prstGeom prst="rect">
            <a:avLst/>
          </a:prstGeom>
        </p:spPr>
      </p:pic>
      <p:sp>
        <p:nvSpPr>
          <p:cNvPr id="20" name="TextBox 14"/>
          <p:cNvSpPr txBox="1"/>
          <p:nvPr/>
        </p:nvSpPr>
        <p:spPr>
          <a:xfrm>
            <a:off x="1113584" y="612980"/>
            <a:ext cx="4785565"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chemeClr val="bg1"/>
                </a:solidFill>
                <a:latin typeface="Arial"/>
                <a:cs typeface="Arial"/>
              </a:rPr>
              <a:t>Skol- och fritidsförvaltningen</a:t>
            </a:r>
          </a:p>
          <a:p>
            <a:pPr>
              <a:lnSpc>
                <a:spcPts val="1500"/>
              </a:lnSpc>
            </a:pPr>
            <a:endParaRPr lang="sv-SE" sz="900" b="0" i="0" u="none" kern="100" cap="all" spc="80" baseline="0" noProof="0" dirty="0">
              <a:solidFill>
                <a:schemeClr val="bg1"/>
              </a:solidFill>
              <a:latin typeface="Arial"/>
              <a:cs typeface="Arial"/>
            </a:endParaRPr>
          </a:p>
        </p:txBody>
      </p:sp>
      <p:sp>
        <p:nvSpPr>
          <p:cNvPr id="15" name="Rektangel 14"/>
          <p:cNvSpPr/>
          <p:nvPr/>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697" r:id="rId1"/>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2020-09-09</a:t>
            </a:fld>
            <a:endParaRPr lang="en-US" b="1" dirty="0">
              <a:solidFill>
                <a:schemeClr val="bg1"/>
              </a:solidFill>
              <a:effectLst/>
              <a:latin typeface="HelveticaNeueLT Std" pitchFamily="34" charset="0"/>
            </a:endParaRPr>
          </a:p>
        </p:txBody>
      </p:sp>
      <p:sp>
        <p:nvSpPr>
          <p:cNvPr id="6" name="textruta 5"/>
          <p:cNvSpPr txBox="1"/>
          <p:nvPr/>
        </p:nvSpPr>
        <p:spPr>
          <a:xfrm>
            <a:off x="885222" y="6497378"/>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0" cap="none" spc="0" normalizeH="0" baseline="0" noProof="0" dirty="0" smtClean="0">
              <a:ln>
                <a:noFill/>
              </a:ln>
              <a:solidFill>
                <a:schemeClr val="tx1"/>
              </a:solidFill>
              <a:effectLst/>
              <a:uLnTx/>
              <a:uFillTx/>
              <a:latin typeface="Arial"/>
              <a:cs typeface="Arial"/>
            </a:endParaRPr>
          </a:p>
        </p:txBody>
      </p:sp>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 id="2147483676" r:id="rId2"/>
    <p:sldLayoutId id="2147483677" r:id="rId3"/>
    <p:sldLayoutId id="2147483678" r:id="rId4"/>
    <p:sldLayoutId id="2147483667" r:id="rId5"/>
    <p:sldLayoutId id="2147483680" r:id="rId6"/>
    <p:sldLayoutId id="2147483673" r:id="rId7"/>
    <p:sldLayoutId id="2147483679" r:id="rId8"/>
    <p:sldLayoutId id="2147483669" r:id="rId9"/>
    <p:sldLayoutId id="2147483674" r:id="rId10"/>
    <p:sldLayoutId id="2147483675"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76B828"/>
        </a:solidFill>
        <a:effectLst/>
      </p:bgPr>
    </p:bg>
    <p:spTree>
      <p:nvGrpSpPr>
        <p:cNvPr id="1" name=""/>
        <p:cNvGrpSpPr/>
        <p:nvPr/>
      </p:nvGrpSpPr>
      <p:grpSpPr>
        <a:xfrm>
          <a:off x="0" y="0"/>
          <a:ext cx="0" cy="0"/>
          <a:chOff x="0" y="0"/>
          <a:chExt cx="0" cy="0"/>
        </a:xfrm>
      </p:grpSpPr>
      <p:sp>
        <p:nvSpPr>
          <p:cNvPr id="6" name="textruta 5"/>
          <p:cNvSpPr txBox="1"/>
          <p:nvPr/>
        </p:nvSpPr>
        <p:spPr>
          <a:xfrm>
            <a:off x="1064683" y="6483350"/>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rgbClr val="FFFFFF"/>
                </a:solidFill>
                <a:effectLst/>
                <a:uLnTx/>
                <a:uFillTx/>
                <a:latin typeface="Arial"/>
                <a:cs typeface="Arial"/>
              </a:rPr>
              <a:t>Presentationsnamn</a:t>
            </a:r>
            <a:endParaRPr kumimoji="0" lang="sv-SE" sz="1000" b="0" i="0" u="none" strike="noStrike" kern="0" cap="none" spc="0" normalizeH="0" baseline="0" noProof="0" dirty="0" smtClean="0">
              <a:ln>
                <a:noFill/>
              </a:ln>
              <a:solidFill>
                <a:srgbClr val="FFFFFF"/>
              </a:solidFill>
              <a:effectLst/>
              <a:uLnTx/>
              <a:uFillTx/>
              <a:latin typeface="Arial"/>
              <a:cs typeface="Arial"/>
            </a:endParaRPr>
          </a:p>
        </p:txBody>
      </p:sp>
      <p:pic>
        <p:nvPicPr>
          <p:cNvPr id="4" name="Bildobjekt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77640" y="6002867"/>
            <a:ext cx="667286" cy="657533"/>
          </a:xfrm>
          <a:prstGeom prst="rect">
            <a:avLst/>
          </a:prstGeom>
        </p:spPr>
      </p:pic>
    </p:spTree>
    <p:extLst>
      <p:ext uri="{BB962C8B-B14F-4D97-AF65-F5344CB8AC3E}">
        <p14:creationId xmlns:p14="http://schemas.microsoft.com/office/powerpoint/2010/main" val="8207159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8" r:id="rId4"/>
    <p:sldLayoutId id="2147483693" r:id="rId5"/>
    <p:sldLayoutId id="2147483715" r:id="rId6"/>
    <p:sldLayoutId id="2147483714" r:id="rId7"/>
    <p:sldLayoutId id="2147483713" r:id="rId8"/>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dirty="0" smtClean="0"/>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dirty="0"/>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2814B7-4212-45E1-ACDB-FFE9B781FE09}" type="slidenum">
              <a:rPr lang="sv-SE" smtClean="0"/>
              <a:t>‹#›</a:t>
            </a:fld>
            <a:endParaRPr lang="sv-SE"/>
          </a:p>
        </p:txBody>
      </p:sp>
    </p:spTree>
    <p:extLst>
      <p:ext uri="{BB962C8B-B14F-4D97-AF65-F5344CB8AC3E}">
        <p14:creationId xmlns:p14="http://schemas.microsoft.com/office/powerpoint/2010/main" val="223506713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a:xfrm>
            <a:off x="1113585" y="1113575"/>
            <a:ext cx="7006431" cy="1267485"/>
          </a:xfrm>
        </p:spPr>
        <p:txBody>
          <a:bodyPr>
            <a:normAutofit/>
          </a:bodyPr>
          <a:lstStyle/>
          <a:p>
            <a:r>
              <a:rPr lang="sv-SE" sz="3200" dirty="0" smtClean="0"/>
              <a:t>För att behålla våra barn och elever rökfria</a:t>
            </a:r>
            <a:endParaRPr lang="sv-SE" sz="9600" dirty="0"/>
          </a:p>
        </p:txBody>
      </p:sp>
      <p:sp>
        <p:nvSpPr>
          <p:cNvPr id="5" name="Underrubrik 4"/>
          <p:cNvSpPr>
            <a:spLocks noGrp="1"/>
          </p:cNvSpPr>
          <p:nvPr>
            <p:ph type="subTitle" idx="1"/>
          </p:nvPr>
        </p:nvSpPr>
        <p:spPr/>
        <p:txBody>
          <a:bodyPr/>
          <a:lstStyle/>
          <a:p>
            <a:endParaRPr lang="sv-SE" dirty="0"/>
          </a:p>
        </p:txBody>
      </p:sp>
      <p:pic>
        <p:nvPicPr>
          <p:cNvPr id="2" name="Bildobjekt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129" y="2617326"/>
            <a:ext cx="6418385" cy="3385183"/>
          </a:xfrm>
          <a:prstGeom prst="rect">
            <a:avLst/>
          </a:prstGeom>
        </p:spPr>
      </p:pic>
    </p:spTree>
    <p:extLst>
      <p:ext uri="{BB962C8B-B14F-4D97-AF65-F5344CB8AC3E}">
        <p14:creationId xmlns:p14="http://schemas.microsoft.com/office/powerpoint/2010/main" val="1218399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76B828"/>
                </a:solidFill>
              </a:rPr>
              <a:t>Varför pratar vi om rökning och tobak redan i mellanstadiet?</a:t>
            </a:r>
            <a:endParaRPr lang="sv-SE" dirty="0">
              <a:solidFill>
                <a:srgbClr val="76B828"/>
              </a:solidFill>
            </a:endParaRPr>
          </a:p>
        </p:txBody>
      </p:sp>
      <p:sp>
        <p:nvSpPr>
          <p:cNvPr id="3" name="Platshållare för innehåll 2"/>
          <p:cNvSpPr>
            <a:spLocks noGrp="1"/>
          </p:cNvSpPr>
          <p:nvPr>
            <p:ph idx="1"/>
          </p:nvPr>
        </p:nvSpPr>
        <p:spPr>
          <a:xfrm>
            <a:off x="1100665" y="1815424"/>
            <a:ext cx="7907867" cy="4202113"/>
          </a:xfrm>
        </p:spPr>
        <p:txBody>
          <a:bodyPr/>
          <a:lstStyle/>
          <a:p>
            <a:endParaRPr lang="sv-SE" dirty="0" smtClean="0"/>
          </a:p>
          <a:p>
            <a:endParaRPr lang="sv-SE" dirty="0" smtClean="0"/>
          </a:p>
          <a:p>
            <a:pPr marL="342900" indent="-342900">
              <a:buFont typeface="Arial" panose="020B0604020202020204" pitchFamily="34" charset="0"/>
              <a:buChar char="•"/>
            </a:pPr>
            <a:r>
              <a:rPr lang="sv-SE" dirty="0"/>
              <a:t> </a:t>
            </a:r>
            <a:endParaRPr lang="sv-SE" dirty="0" smtClean="0"/>
          </a:p>
          <a:p>
            <a:endParaRPr lang="sv-SE" sz="1100" dirty="0"/>
          </a:p>
          <a:p>
            <a:endParaRPr lang="sv-SE" dirty="0" smtClean="0"/>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endParaRPr lang="sv-SE" dirty="0" smtClean="0"/>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endParaRPr lang="sv-SE" dirty="0" smtClean="0"/>
          </a:p>
          <a:p>
            <a:pPr marL="342900" indent="-342900">
              <a:buFont typeface="Arial" panose="020B0604020202020204" pitchFamily="34" charset="0"/>
              <a:buChar char="•"/>
            </a:pPr>
            <a:endParaRPr lang="sv-SE" dirty="0"/>
          </a:p>
          <a:p>
            <a:r>
              <a:rPr lang="sv-SE" dirty="0"/>
              <a:t>	</a:t>
            </a:r>
            <a:endParaRPr lang="sv-SE" dirty="0" smtClean="0"/>
          </a:p>
          <a:p>
            <a:r>
              <a:rPr lang="sv-SE" dirty="0" smtClean="0"/>
              <a:t>	</a:t>
            </a:r>
            <a:endParaRPr lang="sv-SE" dirty="0"/>
          </a:p>
        </p:txBody>
      </p:sp>
      <p:pic>
        <p:nvPicPr>
          <p:cNvPr id="4" name="Bildobjekt 3"/>
          <p:cNvPicPr>
            <a:picLocks noChangeAspect="1"/>
          </p:cNvPicPr>
          <p:nvPr/>
        </p:nvPicPr>
        <p:blipFill rotWithShape="1">
          <a:blip r:embed="rId3"/>
          <a:srcRect l="7160" t="16569" r="53965" b="36092"/>
          <a:stretch/>
        </p:blipFill>
        <p:spPr>
          <a:xfrm>
            <a:off x="916245" y="1815424"/>
            <a:ext cx="6700434" cy="4334511"/>
          </a:xfrm>
          <a:prstGeom prst="rect">
            <a:avLst/>
          </a:prstGeom>
        </p:spPr>
      </p:pic>
    </p:spTree>
    <p:extLst>
      <p:ext uri="{BB962C8B-B14F-4D97-AF65-F5344CB8AC3E}">
        <p14:creationId xmlns:p14="http://schemas.microsoft.com/office/powerpoint/2010/main" val="1108106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rgbClr val="76B828"/>
                </a:solidFill>
              </a:rPr>
              <a:t>Hur arbetar vår skola förebyggande mot tobak?</a:t>
            </a:r>
          </a:p>
        </p:txBody>
      </p:sp>
      <p:sp>
        <p:nvSpPr>
          <p:cNvPr id="3" name="Platshållare för innehåll 2"/>
          <p:cNvSpPr>
            <a:spLocks noGrp="1"/>
          </p:cNvSpPr>
          <p:nvPr>
            <p:ph idx="1"/>
          </p:nvPr>
        </p:nvSpPr>
        <p:spPr/>
        <p:txBody>
          <a:bodyPr/>
          <a:lstStyle/>
          <a:p>
            <a:pPr marL="342900" indent="-342900">
              <a:buFont typeface="Arial" panose="020B0604020202020204" pitchFamily="34" charset="0"/>
              <a:buChar char="•"/>
            </a:pPr>
            <a:r>
              <a:rPr lang="sv-SE" dirty="0"/>
              <a:t>Helsingborgs stads skolors riktlinjer och rutiner kring tobak </a:t>
            </a:r>
          </a:p>
          <a:p>
            <a:pPr marL="342900" indent="-342900">
              <a:buFont typeface="Arial" panose="020B0604020202020204" pitchFamily="34" charset="0"/>
              <a:buChar char="•"/>
            </a:pPr>
            <a:r>
              <a:rPr lang="sv-SE" dirty="0" smtClean="0"/>
              <a:t>Lektioner </a:t>
            </a:r>
            <a:endParaRPr lang="sv-SE" dirty="0" smtClean="0"/>
          </a:p>
          <a:p>
            <a:pPr marL="342900" indent="-342900">
              <a:buFont typeface="Arial" panose="020B0604020202020204" pitchFamily="34" charset="0"/>
              <a:buChar char="•"/>
            </a:pPr>
            <a:endParaRPr lang="sv-SE" dirty="0"/>
          </a:p>
        </p:txBody>
      </p:sp>
      <p:pic>
        <p:nvPicPr>
          <p:cNvPr id="4" name="Bildobjekt 3"/>
          <p:cNvPicPr>
            <a:picLocks noChangeAspect="1"/>
          </p:cNvPicPr>
          <p:nvPr/>
        </p:nvPicPr>
        <p:blipFill rotWithShape="1">
          <a:blip r:embed="rId3"/>
          <a:srcRect l="18356" t="41959" r="43998" b="24194"/>
          <a:stretch/>
        </p:blipFill>
        <p:spPr>
          <a:xfrm>
            <a:off x="1244184" y="3133463"/>
            <a:ext cx="5906124" cy="2851415"/>
          </a:xfrm>
          <a:prstGeom prst="rect">
            <a:avLst/>
          </a:prstGeom>
        </p:spPr>
      </p:pic>
    </p:spTree>
    <p:extLst>
      <p:ext uri="{BB962C8B-B14F-4D97-AF65-F5344CB8AC3E}">
        <p14:creationId xmlns:p14="http://schemas.microsoft.com/office/powerpoint/2010/main" val="23133487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92214" y="274639"/>
            <a:ext cx="7907867" cy="1143000"/>
          </a:xfrm>
        </p:spPr>
        <p:txBody>
          <a:bodyPr/>
          <a:lstStyle/>
          <a:p>
            <a:r>
              <a:rPr lang="sv-SE" dirty="0" smtClean="0">
                <a:solidFill>
                  <a:srgbClr val="76B828"/>
                </a:solidFill>
              </a:rPr>
              <a:t>Fokus på arbetet</a:t>
            </a:r>
            <a:endParaRPr lang="sv-SE" dirty="0"/>
          </a:p>
        </p:txBody>
      </p:sp>
      <p:sp>
        <p:nvSpPr>
          <p:cNvPr id="3" name="Platshållare för innehåll 2"/>
          <p:cNvSpPr>
            <a:spLocks noGrp="1"/>
          </p:cNvSpPr>
          <p:nvPr>
            <p:ph idx="1"/>
          </p:nvPr>
        </p:nvSpPr>
        <p:spPr>
          <a:xfrm>
            <a:off x="1100665" y="1090536"/>
            <a:ext cx="7907867" cy="4202113"/>
          </a:xfrm>
        </p:spPr>
        <p:txBody>
          <a:bodyPr/>
          <a:lstStyle/>
          <a:p>
            <a:pPr marL="342900" indent="-342900">
              <a:buFont typeface="Arial" panose="020B0604020202020204" pitchFamily="34" charset="0"/>
              <a:buChar char="•"/>
            </a:pPr>
            <a:r>
              <a:rPr lang="sv-SE" dirty="0" smtClean="0"/>
              <a:t>Bäst effekt har informella </a:t>
            </a:r>
            <a:r>
              <a:rPr lang="sv-SE" dirty="0"/>
              <a:t>diskussionsgrupper med läraren i </a:t>
            </a:r>
            <a:r>
              <a:rPr lang="sv-SE" dirty="0" smtClean="0"/>
              <a:t>bakgrunden, </a:t>
            </a:r>
            <a:r>
              <a:rPr lang="sv-SE" dirty="0"/>
              <a:t>där eleverna själva debatterar sina beteenden och </a:t>
            </a:r>
            <a:r>
              <a:rPr lang="sv-SE" dirty="0" smtClean="0"/>
              <a:t>attityder.</a:t>
            </a:r>
          </a:p>
          <a:p>
            <a:pPr marL="342900" indent="-342900">
              <a:buFont typeface="Arial" panose="020B0604020202020204" pitchFamily="34" charset="0"/>
              <a:buChar char="•"/>
            </a:pPr>
            <a:r>
              <a:rPr lang="sv-SE" dirty="0" smtClean="0"/>
              <a:t>Avskräckande exempel har </a:t>
            </a:r>
            <a:r>
              <a:rPr lang="sv-SE" dirty="0"/>
              <a:t>visat sig kunna ha motsatt </a:t>
            </a:r>
            <a:r>
              <a:rPr lang="sv-SE" dirty="0" smtClean="0"/>
              <a:t>effekt.</a:t>
            </a:r>
          </a:p>
          <a:p>
            <a:pPr marL="342900" indent="-342900">
              <a:buFont typeface="Arial" panose="020B0604020202020204" pitchFamily="34" charset="0"/>
              <a:buChar char="•"/>
            </a:pPr>
            <a:endParaRPr lang="sv-SE" dirty="0"/>
          </a:p>
        </p:txBody>
      </p:sp>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3849" y="3049248"/>
            <a:ext cx="4961744" cy="3307829"/>
          </a:xfrm>
          <a:prstGeom prst="rect">
            <a:avLst/>
          </a:prstGeom>
        </p:spPr>
      </p:pic>
    </p:spTree>
    <p:extLst>
      <p:ext uri="{BB962C8B-B14F-4D97-AF65-F5344CB8AC3E}">
        <p14:creationId xmlns:p14="http://schemas.microsoft.com/office/powerpoint/2010/main" val="3075413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dirty="0"/>
          </a:p>
        </p:txBody>
      </p:sp>
      <p:pic>
        <p:nvPicPr>
          <p:cNvPr id="4" name="Platshållare för innehåll 3"/>
          <p:cNvPicPr>
            <a:picLocks noGrp="1" noChangeAspect="1"/>
          </p:cNvPicPr>
          <p:nvPr>
            <p:ph idx="1"/>
          </p:nvPr>
        </p:nvPicPr>
        <p:blipFill rotWithShape="1">
          <a:blip r:embed="rId3"/>
          <a:srcRect l="28549" t="42540" r="49279" b="16374"/>
          <a:stretch/>
        </p:blipFill>
        <p:spPr>
          <a:xfrm>
            <a:off x="1204686" y="1218363"/>
            <a:ext cx="5187548" cy="5108006"/>
          </a:xfrm>
          <a:prstGeom prst="rect">
            <a:avLst/>
          </a:prstGeom>
        </p:spPr>
      </p:pic>
    </p:spTree>
    <p:extLst>
      <p:ext uri="{BB962C8B-B14F-4D97-AF65-F5344CB8AC3E}">
        <p14:creationId xmlns:p14="http://schemas.microsoft.com/office/powerpoint/2010/main" val="8251562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76B828"/>
                </a:solidFill>
              </a:rPr>
              <a:t>Var kan jag vända mig om jag vill ha mer information? </a:t>
            </a:r>
            <a:endParaRPr lang="sv-SE" dirty="0"/>
          </a:p>
        </p:txBody>
      </p:sp>
      <p:sp>
        <p:nvSpPr>
          <p:cNvPr id="3" name="Platshållare för innehåll 2"/>
          <p:cNvSpPr>
            <a:spLocks noGrp="1"/>
          </p:cNvSpPr>
          <p:nvPr>
            <p:ph idx="1"/>
          </p:nvPr>
        </p:nvSpPr>
        <p:spPr/>
        <p:txBody>
          <a:bodyPr/>
          <a:lstStyle/>
          <a:p>
            <a:pPr marL="342900" indent="-342900">
              <a:buFont typeface="Arial" panose="020B0604020202020204" pitchFamily="34" charset="0"/>
              <a:buChar char="•"/>
            </a:pPr>
            <a:endParaRPr lang="sv-SE" dirty="0" smtClean="0"/>
          </a:p>
          <a:p>
            <a:pPr marL="342900" indent="-342900">
              <a:buFont typeface="Arial" panose="020B0604020202020204" pitchFamily="34" charset="0"/>
              <a:buChar char="•"/>
            </a:pPr>
            <a:r>
              <a:rPr lang="sv-SE" dirty="0" smtClean="0"/>
              <a:t>Se foldern ”Förebygg tobak – till dig som vårdnadshavare”</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r>
              <a:rPr lang="sv-SE" dirty="0" smtClean="0"/>
              <a:t>Kontakta elevhälsan på skolan</a:t>
            </a:r>
          </a:p>
          <a:p>
            <a:endParaRPr lang="sv-SE" dirty="0" smtClean="0"/>
          </a:p>
          <a:p>
            <a:pPr marL="342900" indent="-342900">
              <a:buFont typeface="Arial" panose="020B0604020202020204" pitchFamily="34" charset="0"/>
              <a:buChar char="•"/>
            </a:pPr>
            <a:r>
              <a:rPr lang="sv-SE" dirty="0" smtClean="0"/>
              <a:t>Läs mer på </a:t>
            </a:r>
          </a:p>
          <a:p>
            <a:r>
              <a:rPr lang="sv-SE" dirty="0" smtClean="0"/>
              <a:t>	- tobaksfakta.se</a:t>
            </a:r>
          </a:p>
          <a:p>
            <a:r>
              <a:rPr lang="sv-SE" dirty="0" smtClean="0"/>
              <a:t>	- umo.se</a:t>
            </a:r>
          </a:p>
          <a:p>
            <a:r>
              <a:rPr lang="sv-SE" dirty="0" smtClean="0"/>
              <a:t>	- tobaksnolla.se </a:t>
            </a:r>
            <a:endParaRPr lang="sv-SE" dirty="0"/>
          </a:p>
        </p:txBody>
      </p:sp>
      <p:pic>
        <p:nvPicPr>
          <p:cNvPr id="4" name="Bildobjekt 3"/>
          <p:cNvPicPr>
            <a:picLocks noChangeAspect="1"/>
          </p:cNvPicPr>
          <p:nvPr/>
        </p:nvPicPr>
        <p:blipFill rotWithShape="1">
          <a:blip r:embed="rId2"/>
          <a:srcRect l="49918" t="12187" r="28227" b="30393"/>
          <a:stretch/>
        </p:blipFill>
        <p:spPr>
          <a:xfrm>
            <a:off x="5565932" y="2572718"/>
            <a:ext cx="2198720" cy="3068927"/>
          </a:xfrm>
          <a:prstGeom prst="rect">
            <a:avLst/>
          </a:prstGeom>
        </p:spPr>
      </p:pic>
    </p:spTree>
    <p:extLst>
      <p:ext uri="{BB962C8B-B14F-4D97-AF65-F5344CB8AC3E}">
        <p14:creationId xmlns:p14="http://schemas.microsoft.com/office/powerpoint/2010/main" val="288408355"/>
      </p:ext>
    </p:extLst>
  </p:cSld>
  <p:clrMapOvr>
    <a:masterClrMapping/>
  </p:clrMapOvr>
  <p:timing>
    <p:tnLst>
      <p:par>
        <p:cTn id="1" dur="indefinite" restart="never" nodeType="tmRoot"/>
      </p:par>
    </p:tnLst>
  </p:timing>
</p:sld>
</file>

<file path=ppt/theme/theme1.xml><?xml version="1.0" encoding="utf-8"?>
<a:theme xmlns:a="http://schemas.openxmlformats.org/drawingml/2006/main" name="150430_HBG_PPT_mall_gron">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rsta sida med röd bakgrund">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öljande sidor med färgad bakgr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Anpassad formgiv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1BD14E2B9143243B363D35204345F3A" ma:contentTypeVersion="0" ma:contentTypeDescription="Skapa ett nytt dokument." ma:contentTypeScope="" ma:versionID="594656ae071d631edf9a296290b539a5">
  <xsd:schema xmlns:xsd="http://www.w3.org/2001/XMLSchema" xmlns:p="http://schemas.microsoft.com/office/2006/metadata/properties" targetNamespace="http://schemas.microsoft.com/office/2006/metadata/properties" ma:root="true" ma:fieldsID="0972d9b87414d3d716947ba00104245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8809CD-79EC-41EE-BAEE-A279EA17A25C}">
  <ds:schemaRefs>
    <ds:schemaRef ds:uri="http://purl.org/dc/dcmitype/"/>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A2C105C-E933-4051-95F2-CDD1472B42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55711E73-CE5E-49DB-A204-7D6BB8B0CF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150430_HBG_PPT_mall_gron</Template>
  <TotalTime>4965</TotalTime>
  <Words>399</Words>
  <Application>Microsoft Office PowerPoint</Application>
  <PresentationFormat>Bildspel på skärmen (4:3)</PresentationFormat>
  <Paragraphs>62</Paragraphs>
  <Slides>6</Slides>
  <Notes>5</Notes>
  <HiddenSlides>0</HiddenSlides>
  <MMClips>0</MMClips>
  <ScaleCrop>false</ScaleCrop>
  <HeadingPairs>
    <vt:vector size="6" baseType="variant">
      <vt:variant>
        <vt:lpstr>Använt teckensnitt</vt:lpstr>
      </vt:variant>
      <vt:variant>
        <vt:i4>4</vt:i4>
      </vt:variant>
      <vt:variant>
        <vt:lpstr>Tema</vt:lpstr>
      </vt:variant>
      <vt:variant>
        <vt:i4>5</vt:i4>
      </vt:variant>
      <vt:variant>
        <vt:lpstr>Bildrubriker</vt:lpstr>
      </vt:variant>
      <vt:variant>
        <vt:i4>6</vt:i4>
      </vt:variant>
    </vt:vector>
  </HeadingPairs>
  <TitlesOfParts>
    <vt:vector size="15" baseType="lpstr">
      <vt:lpstr>Arial</vt:lpstr>
      <vt:lpstr>Calibri</vt:lpstr>
      <vt:lpstr>Cambria</vt:lpstr>
      <vt:lpstr>HelveticaNeueLT Std</vt:lpstr>
      <vt:lpstr>150430_HBG_PPT_mall_gron</vt:lpstr>
      <vt:lpstr>Första sida med röd bakgrund</vt:lpstr>
      <vt:lpstr>Följande sidor</vt:lpstr>
      <vt:lpstr>Följande sidor med färgad bakgrund</vt:lpstr>
      <vt:lpstr>Anpassad formgivning</vt:lpstr>
      <vt:lpstr>För att behålla våra barn och elever rökfria</vt:lpstr>
      <vt:lpstr>Varför pratar vi om rökning och tobak redan i mellanstadiet?</vt:lpstr>
      <vt:lpstr>Hur arbetar vår skola förebyggande mot tobak?</vt:lpstr>
      <vt:lpstr>Fokus på arbetet</vt:lpstr>
      <vt:lpstr>PowerPoint-presentation</vt:lpstr>
      <vt:lpstr>Var kan jag vända mig om jag vill ha mer information? </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Koltai Arthursson Eva - SFF</dc:creator>
  <cp:lastModifiedBy>Jönsson Nina - SFF</cp:lastModifiedBy>
  <cp:revision>94</cp:revision>
  <dcterms:created xsi:type="dcterms:W3CDTF">2016-03-07T20:52:40Z</dcterms:created>
  <dcterms:modified xsi:type="dcterms:W3CDTF">2020-09-09T16:25:59Z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0x010100F1BD14E2B9143243B363D35204345F3A</vt:lpwstr>
  </property>
</Properties>
</file>