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00" r:id="rId8"/>
  </p:sldMasterIdLst>
  <p:notesMasterIdLst>
    <p:notesMasterId r:id="rId17"/>
  </p:notesMasterIdLst>
  <p:handoutMasterIdLst>
    <p:handoutMasterId r:id="rId18"/>
  </p:handoutMasterIdLst>
  <p:sldIdLst>
    <p:sldId id="283" r:id="rId9"/>
    <p:sldId id="277" r:id="rId10"/>
    <p:sldId id="278" r:id="rId11"/>
    <p:sldId id="284" r:id="rId12"/>
    <p:sldId id="285" r:id="rId13"/>
    <p:sldId id="289" r:id="rId14"/>
    <p:sldId id="290" r:id="rId15"/>
    <p:sldId id="28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ond Carolin - SFF" initials="EC-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828"/>
    <a:srgbClr val="AFCA05"/>
    <a:srgbClr val="11A636"/>
    <a:srgbClr val="A0C855"/>
    <a:srgbClr val="50811B"/>
    <a:srgbClr val="D9000F"/>
    <a:srgbClr val="0F81D3"/>
    <a:srgbClr val="65AE1E"/>
    <a:srgbClr val="93006D"/>
    <a:srgbClr val="CE0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5" autoAdjust="0"/>
    <p:restoredTop sz="70251" autoAdjust="0"/>
  </p:normalViewPr>
  <p:slideViewPr>
    <p:cSldViewPr snapToGrid="0" snapToObjects="1">
      <p:cViewPr varScale="1">
        <p:scale>
          <a:sx n="48" d="100"/>
          <a:sy n="48" d="100"/>
        </p:scale>
        <p:origin x="1800" y="40"/>
      </p:cViewPr>
      <p:guideLst>
        <p:guide orient="horz" pos="4000"/>
        <p:guide pos="2880"/>
      </p:guideLst>
    </p:cSldViewPr>
  </p:slideViewPr>
  <p:outlineViewPr>
    <p:cViewPr>
      <p:scale>
        <a:sx n="33" d="100"/>
        <a:sy n="33" d="100"/>
      </p:scale>
      <p:origin x="0" y="0"/>
    </p:cViewPr>
  </p:outlineViewPr>
  <p:notesTextViewPr>
    <p:cViewPr>
      <p:scale>
        <a:sx n="100" d="100"/>
        <a:sy n="100" d="100"/>
      </p:scale>
      <p:origin x="0" y="-54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8DD2D-8089-CB4A-9CA2-D843C3E4E3A1}" type="datetimeFigureOut">
              <a:rPr lang="en-US" smtClean="0"/>
              <a:pPr/>
              <a:t>4/16/2021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Elevhälsan</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4AAF-72DB-F048-98F7-55EEB6F93801}" type="datetimeFigureOut">
              <a:rPr lang="en-US" smtClean="0"/>
              <a:pPr/>
              <a:t>4/16/2021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Elevhälsan</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 av Helsingborgs stads skolors reviderade</a:t>
            </a:r>
            <a:r>
              <a:rPr lang="sv-SE" baseline="0" dirty="0" smtClean="0"/>
              <a:t> ANDT plan, färdigställd augusti 2020, reviderad mars 2021. Anledningen till att planen reviderades med kort tidsintervall är pga. att  möjligheter till drogtester i gymnasieskolan har tillkommit. </a:t>
            </a:r>
          </a:p>
          <a:p>
            <a:r>
              <a:rPr lang="sv-SE" baseline="0" dirty="0" smtClean="0"/>
              <a:t>Planen har gjorts i samverkan med fler aktörer och har ett större fokus på det förebyggande arbetet liksom på det systematiska kvalitetsarbetet på skolorna.</a:t>
            </a:r>
          </a:p>
          <a:p>
            <a:r>
              <a:rPr lang="sv-SE" baseline="0" dirty="0" smtClean="0"/>
              <a:t>Arbetet med att ta fram ANDT planen har gjorts i ett samarbete mellan skolan, elevhälsan och ANDT-samordnare.</a:t>
            </a:r>
          </a:p>
          <a:p>
            <a:endParaRPr lang="sv-SE" baseline="0" dirty="0" smtClean="0"/>
          </a:p>
          <a:p>
            <a:r>
              <a:rPr lang="sv-SE" baseline="0" dirty="0" smtClean="0"/>
              <a:t>Planen gällde inledningsvis enbart för Helsingborgs stads kommunala skolor men efter att kommunfullmäktige nyligen fattade beslut om att ANDT planen tydligt ingår som en del i arbetet/satsningen på Ett tryggare Helsingborg, så omfattas även stadens friskolor i denna plan. </a:t>
            </a:r>
            <a:endParaRPr lang="sv-SE" dirty="0"/>
          </a:p>
        </p:txBody>
      </p:sp>
      <p:sp>
        <p:nvSpPr>
          <p:cNvPr id="4" name="Platshållare för bildnummer 3"/>
          <p:cNvSpPr>
            <a:spLocks noGrp="1"/>
          </p:cNvSpPr>
          <p:nvPr>
            <p:ph type="sldNum" sz="quarter" idx="10"/>
          </p:nvPr>
        </p:nvSpPr>
        <p:spPr/>
        <p:txBody>
          <a:bodyPr/>
          <a:lstStyle/>
          <a:p>
            <a:fld id="{2C4B80DE-0C04-4AF3-80B8-2138AAC1133A}" type="slidenum">
              <a:rPr lang="sv-SE" smtClean="0"/>
              <a:t>1</a:t>
            </a:fld>
            <a:endParaRPr lang="sv-SE"/>
          </a:p>
        </p:txBody>
      </p:sp>
    </p:spTree>
    <p:extLst>
      <p:ext uri="{BB962C8B-B14F-4D97-AF65-F5344CB8AC3E}">
        <p14:creationId xmlns:p14="http://schemas.microsoft.com/office/powerpoint/2010/main" val="2371889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aseline="0" dirty="0" smtClean="0"/>
              <a:t>ANDT planen finns på intranätet och i Översiktbilden ”Ett tryggare Helsingborg i samverkan som möjliggör och utvecklar”. Bilden visar hur de olika nivåerna länkar samman från lokal nivå till nationell nivå. Nu under 2021 förväntas regeringen komma med en ny ANDT strategi som vi på lokal nivå omsätter i praktiken.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r>
              <a:rPr lang="sv-SE" sz="1200" kern="1200" dirty="0" smtClean="0">
                <a:solidFill>
                  <a:schemeClr val="tx1"/>
                </a:solidFill>
                <a:effectLst/>
                <a:latin typeface="+mn-lt"/>
                <a:ea typeface="+mn-ea"/>
                <a:cs typeface="+mn-cs"/>
              </a:rPr>
              <a:t>I Helsingborg är narkotikabrott det vanligaste brottet bland unga enligt uppgift från Lokalpolisområde Helsingborg. Sedan 2016 har antalet ungdomsrelaterade narkotikafall som polisen redovisat till åklagaren ökat för varje år och användandet ses i allt yngre åldrar (Helsingborgs dagblad, den 10 januari 2021). Det finns en tydlig koppling mellan</a:t>
            </a:r>
            <a:r>
              <a:rPr lang="sv-SE" sz="1200" kern="1200" baseline="0" dirty="0" smtClean="0">
                <a:solidFill>
                  <a:schemeClr val="tx1"/>
                </a:solidFill>
                <a:effectLst/>
                <a:latin typeface="+mn-lt"/>
                <a:ea typeface="+mn-ea"/>
                <a:cs typeface="+mn-cs"/>
              </a:rPr>
              <a:t> olika brott, våldsbrott och gängkriminalitet. </a:t>
            </a:r>
            <a:endParaRPr lang="sv-SE" sz="1200" kern="1200" dirty="0" smtClean="0">
              <a:solidFill>
                <a:schemeClr val="tx1"/>
              </a:solidFill>
              <a:effectLst/>
              <a:latin typeface="+mn-lt"/>
              <a:ea typeface="+mn-ea"/>
              <a:cs typeface="+mn-cs"/>
            </a:endParaRPr>
          </a:p>
          <a:p>
            <a:endParaRPr lang="sv-SE" sz="1200" kern="1200" dirty="0" smtClean="0">
              <a:solidFill>
                <a:schemeClr val="tx1"/>
              </a:solidFill>
              <a:effectLst/>
              <a:latin typeface="+mn-lt"/>
              <a:ea typeface="+mn-ea"/>
              <a:cs typeface="+mn-cs"/>
            </a:endParaRPr>
          </a:p>
          <a:p>
            <a:r>
              <a:rPr lang="sv-SE" dirty="0" err="1" smtClean="0"/>
              <a:t>Hbg</a:t>
            </a:r>
            <a:r>
              <a:rPr lang="sv-SE" dirty="0" smtClean="0"/>
              <a:t> stads skolor vill att</a:t>
            </a:r>
            <a:r>
              <a:rPr lang="sv-SE" baseline="0" dirty="0" smtClean="0"/>
              <a:t> alla elever </a:t>
            </a:r>
            <a:r>
              <a:rPr lang="sv-SE" dirty="0" smtClean="0"/>
              <a:t>lyckas med sina mål och</a:t>
            </a:r>
            <a:r>
              <a:rPr lang="sv-SE" baseline="0" dirty="0" smtClean="0"/>
              <a:t> kunna göra medvetna val i bland annat frågor som rör ANDT. Alla skolor i </a:t>
            </a:r>
            <a:r>
              <a:rPr lang="sv-SE" baseline="0" dirty="0" err="1" smtClean="0"/>
              <a:t>Hbg</a:t>
            </a:r>
            <a:r>
              <a:rPr lang="sv-SE" baseline="0" dirty="0" smtClean="0"/>
              <a:t> stad tar därför tillsammans med socialtjänsten, polisen och region Skåne ställning mot droger med syfte att förebygga, upptäcka och ingripa mot bruk av droger. </a:t>
            </a:r>
          </a:p>
          <a:p>
            <a:endParaRPr lang="sv-SE" baseline="0" dirty="0" smtClean="0"/>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 </a:t>
            </a:r>
          </a:p>
          <a:p>
            <a:endParaRPr lang="sv-SE" dirty="0" smtClean="0"/>
          </a:p>
          <a:p>
            <a:endParaRPr lang="sv-SE" dirty="0" smtClean="0"/>
          </a:p>
          <a:p>
            <a:endParaRPr lang="sv-SE" dirty="0" smtClean="0"/>
          </a:p>
          <a:p>
            <a:endParaRPr lang="sv-SE" sz="1200"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3112222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a:p>
            <a:r>
              <a:rPr lang="sv-SE" baseline="0" dirty="0" smtClean="0"/>
              <a:t>ANDT planen syftar till att säkerställa kvalitet och likvärdighet i ANDT arbetet inom Helsingborg stads skolor.</a:t>
            </a:r>
          </a:p>
          <a:p>
            <a:endParaRPr lang="sv-SE" baseline="0" dirty="0" smtClean="0"/>
          </a:p>
          <a:p>
            <a:r>
              <a:rPr lang="sv-SE" baseline="0" dirty="0" smtClean="0"/>
              <a:t>ANDT planen består av två delar; riktlinjer och rutiner.</a:t>
            </a:r>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2045980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smtClean="0">
                <a:solidFill>
                  <a:schemeClr val="tx1"/>
                </a:solidFill>
                <a:effectLst/>
                <a:latin typeface="+mn-lt"/>
                <a:ea typeface="+mn-ea"/>
                <a:cs typeface="+mn-cs"/>
              </a:rPr>
              <a:t>Riktlinjerna</a:t>
            </a:r>
            <a:r>
              <a:rPr lang="sv-SE" sz="1200" kern="1200" dirty="0" smtClean="0">
                <a:solidFill>
                  <a:schemeClr val="tx1"/>
                </a:solidFill>
                <a:effectLst/>
                <a:latin typeface="+mn-lt"/>
                <a:ea typeface="+mn-ea"/>
                <a:cs typeface="+mn-cs"/>
              </a:rPr>
              <a:t> förmedlar skolans grundläggande synsätt och viljeinriktning. </a:t>
            </a:r>
          </a:p>
          <a:p>
            <a:r>
              <a:rPr lang="sv-SE" sz="1200" kern="1200" dirty="0" smtClean="0">
                <a:solidFill>
                  <a:schemeClr val="tx1"/>
                </a:solidFill>
                <a:effectLst/>
                <a:latin typeface="+mn-lt"/>
                <a:ea typeface="+mn-ea"/>
                <a:cs typeface="+mn-cs"/>
              </a:rPr>
              <a:t>och innehåller:</a:t>
            </a:r>
            <a:r>
              <a:rPr lang="sv-SE" sz="1200" kern="1200" baseline="0" dirty="0" smtClean="0">
                <a:solidFill>
                  <a:schemeClr val="tx1"/>
                </a:solidFill>
                <a:effectLst/>
                <a:latin typeface="+mn-lt"/>
                <a:ea typeface="+mn-ea"/>
                <a:cs typeface="+mn-cs"/>
              </a:rPr>
              <a:t> </a:t>
            </a:r>
            <a:endParaRPr lang="sv-SE" sz="1200" kern="1200" baseline="0" dirty="0" smtClean="0">
              <a:solidFill>
                <a:schemeClr val="tx1"/>
              </a:solidFill>
              <a:effectLst/>
              <a:latin typeface="+mn-lt"/>
              <a:ea typeface="+mn-ea"/>
              <a:cs typeface="+mn-cs"/>
            </a:endParaRPr>
          </a:p>
          <a:p>
            <a:endParaRPr lang="sv-SE" dirty="0" smtClean="0"/>
          </a:p>
          <a:p>
            <a:pPr marL="171450" indent="-171450">
              <a:buFont typeface="Arial" panose="020B0604020202020204" pitchFamily="34" charset="0"/>
              <a:buChar char="•"/>
            </a:pPr>
            <a:r>
              <a:rPr lang="sv-SE" baseline="0" dirty="0" smtClean="0"/>
              <a:t>ANDT </a:t>
            </a:r>
            <a:r>
              <a:rPr lang="sv-SE" baseline="0" dirty="0" smtClean="0"/>
              <a:t>arbetet utifrån verksamhetens prioriterade områden. Där vi har identifierat delar som berör ANDT arbetet i skolan, t ex utifrån området </a:t>
            </a:r>
            <a:r>
              <a:rPr lang="sv-SE" i="1" baseline="0" dirty="0" smtClean="0"/>
              <a:t>närvaro och   </a:t>
            </a:r>
          </a:p>
          <a:p>
            <a:pPr marL="0" indent="0">
              <a:buFont typeface="Arial" panose="020B0604020202020204" pitchFamily="34" charset="0"/>
              <a:buNone/>
            </a:pPr>
            <a:r>
              <a:rPr lang="sv-SE" i="1" baseline="0" dirty="0" smtClean="0"/>
              <a:t>    </a:t>
            </a:r>
            <a:r>
              <a:rPr lang="sv-SE" i="1" baseline="0" dirty="0" err="1" smtClean="0"/>
              <a:t>studiero</a:t>
            </a:r>
            <a:r>
              <a:rPr lang="sv-SE" baseline="0" dirty="0" smtClean="0"/>
              <a:t> </a:t>
            </a:r>
            <a:r>
              <a:rPr lang="sv-SE" baseline="0" dirty="0" smtClean="0"/>
              <a:t>är det viktigt att skapa en trygg och säker arbetsmiljö i skolan, att har bra rutiner kring närvaro då frånvaro/skolk kan vara ett tecken på bruk </a:t>
            </a:r>
            <a:r>
              <a:rPr lang="sv-SE" baseline="0" dirty="0" smtClean="0"/>
              <a:t>av</a:t>
            </a:r>
          </a:p>
          <a:p>
            <a:pPr marL="0" indent="0">
              <a:buFont typeface="Arial" panose="020B0604020202020204" pitchFamily="34" charset="0"/>
              <a:buNone/>
            </a:pPr>
            <a:r>
              <a:rPr lang="sv-SE" baseline="0" dirty="0" smtClean="0"/>
              <a:t>    droger</a:t>
            </a:r>
            <a:r>
              <a:rPr lang="sv-SE" baseline="0" dirty="0" smtClean="0"/>
              <a:t>.</a:t>
            </a:r>
          </a:p>
          <a:p>
            <a:pPr marL="171450" indent="-171450">
              <a:buFont typeface="Arial" panose="020B0604020202020204" pitchFamily="34" charset="0"/>
              <a:buChar char="•"/>
            </a:pPr>
            <a:endParaRPr lang="sv-SE" baseline="0" dirty="0" smtClean="0"/>
          </a:p>
          <a:p>
            <a:pPr marL="171450" indent="-171450">
              <a:buFont typeface="Arial" panose="020B0604020202020204" pitchFamily="34" charset="0"/>
              <a:buChar char="•"/>
            </a:pPr>
            <a:r>
              <a:rPr lang="sv-SE" baseline="0" dirty="0" smtClean="0"/>
              <a:t>ANDT </a:t>
            </a:r>
            <a:r>
              <a:rPr lang="sv-SE" baseline="0" dirty="0" smtClean="0"/>
              <a:t>prevention är beskrivna på nationell- regional och lokal nivå med störst fokus på lokala nivån. </a:t>
            </a:r>
          </a:p>
          <a:p>
            <a:pPr marL="171450" indent="-171450">
              <a:buFontTx/>
              <a:buChar char="-"/>
            </a:pPr>
            <a:endParaRPr lang="sv-SE" baseline="0" dirty="0" smtClean="0"/>
          </a:p>
          <a:p>
            <a:pPr marL="171450" indent="-171450">
              <a:buFont typeface="Arial" panose="020B0604020202020204" pitchFamily="34" charset="0"/>
              <a:buChar char="•"/>
            </a:pPr>
            <a:r>
              <a:rPr lang="sv-SE" baseline="0" dirty="0" smtClean="0"/>
              <a:t>Skolan har en viktig roll i det främjande och förebyggande uppdraget: ” där alla elever har rätt till en skolmiljö fri från droger” och en skolmiljö som präglas av goda relationer med kamrater och lärare. Eleverna har också rätt till ANDT undervisning som med fördel är ämnesintegrerad. ANDT planen i sig innehåller inte undervisningsmaterial utan vi hänvisar till bl.a. Verktygslådan. </a:t>
            </a:r>
          </a:p>
          <a:p>
            <a:pPr marL="171450" indent="-171450">
              <a:buFontTx/>
              <a:buChar char="-"/>
            </a:pPr>
            <a:endParaRPr lang="sv-SE" baseline="0"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aseline="0" dirty="0" smtClean="0"/>
              <a:t>I planens riktlinjer finns det beskrivet om olika skydds- och riskfaktorer där d</a:t>
            </a:r>
            <a:r>
              <a:rPr lang="sv-SE" b="0" dirty="0" smtClean="0"/>
              <a:t>et förebyggande ANDT arbetet i skolan i sig är en stark</a:t>
            </a:r>
            <a:r>
              <a:rPr lang="sv-SE" b="0" baseline="0" dirty="0" smtClean="0"/>
              <a:t> skyddsfaktor för elevens utveckling, hälsa och måluppfyllelse. </a:t>
            </a:r>
            <a:endParaRPr lang="sv-SE" b="0" dirty="0" smtClean="0"/>
          </a:p>
          <a:p>
            <a:pPr marL="171450" indent="-171450">
              <a:buFontTx/>
              <a:buChar char="-"/>
            </a:pPr>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30196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ANDT rutinerna beskriver hur personalen på skolor kan arbeta med det </a:t>
            </a:r>
            <a:r>
              <a:rPr lang="sv-SE" sz="1200" b="1" kern="1200" dirty="0" smtClean="0">
                <a:solidFill>
                  <a:schemeClr val="tx1"/>
                </a:solidFill>
                <a:effectLst/>
                <a:latin typeface="+mn-lt"/>
                <a:ea typeface="+mn-ea"/>
                <a:cs typeface="+mn-cs"/>
              </a:rPr>
              <a:t>förebyggande systematiska kvalitetsarbetet </a:t>
            </a:r>
            <a:r>
              <a:rPr lang="sv-SE" sz="1200" kern="1200" dirty="0" smtClean="0">
                <a:solidFill>
                  <a:schemeClr val="tx1"/>
                </a:solidFill>
                <a:effectLst/>
                <a:latin typeface="+mn-lt"/>
                <a:ea typeface="+mn-ea"/>
                <a:cs typeface="+mn-cs"/>
              </a:rPr>
              <a:t>samt </a:t>
            </a:r>
            <a:r>
              <a:rPr lang="sv-SE" sz="1200" b="1" kern="1200" dirty="0" smtClean="0">
                <a:solidFill>
                  <a:schemeClr val="tx1"/>
                </a:solidFill>
                <a:effectLst/>
                <a:latin typeface="+mn-lt"/>
                <a:ea typeface="+mn-ea"/>
                <a:cs typeface="+mn-cs"/>
              </a:rPr>
              <a:t>rutiner för att upptäcka och ingripa mot bruk av droger</a:t>
            </a:r>
            <a:r>
              <a:rPr lang="sv-SE" sz="1200" kern="1200" dirty="0" smtClean="0">
                <a:solidFill>
                  <a:schemeClr val="tx1"/>
                </a:solidFill>
                <a:effectLst/>
                <a:latin typeface="+mn-lt"/>
                <a:ea typeface="+mn-ea"/>
                <a:cs typeface="+mn-cs"/>
              </a:rPr>
              <a:t>. Genom</a:t>
            </a:r>
            <a:r>
              <a:rPr lang="sv-SE" sz="1200" kern="1200" baseline="0" dirty="0" smtClean="0">
                <a:solidFill>
                  <a:schemeClr val="tx1"/>
                </a:solidFill>
                <a:effectLst/>
                <a:latin typeface="+mn-lt"/>
                <a:ea typeface="+mn-ea"/>
                <a:cs typeface="+mn-cs"/>
              </a:rPr>
              <a:t> att arbeta förebyggande blir det möjligt att lyfta blicken och ta steget från </a:t>
            </a:r>
            <a:r>
              <a:rPr lang="sv-SE" baseline="0" dirty="0" smtClean="0"/>
              <a:t>ett händelsestyrt arbetssätt på individnivå till ett mer övergripande systematiskt arbetssätt.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aseline="0" dirty="0" smtClean="0"/>
              <a:t>ANDT planen berör både elever, skolpersonal och vårdnadshavare som görs delaktiga genom tex presentation av ANDT planen vid föräldramöten samt vid läsårsstart mm.</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aseline="0" dirty="0" smtClean="0"/>
              <a:t>I planen finns mallar för det förebyggande arbetet som berör både organisationsnivå och de olika målgrupperna. Vi rekommenderar att varje skola laddar ner mallarna och fyller i utifrån sin skolas situation och behov.</a:t>
            </a:r>
          </a:p>
          <a:p>
            <a:endParaRPr lang="sv-SE" b="0" baseline="0" dirty="0" smtClean="0"/>
          </a:p>
          <a:p>
            <a:pPr marL="171450" indent="-171450">
              <a:buFont typeface="Arial" panose="020B0604020202020204" pitchFamily="34" charset="0"/>
              <a:buChar char="•"/>
            </a:pPr>
            <a:r>
              <a:rPr lang="sv-SE" b="1" baseline="0" dirty="0" smtClean="0"/>
              <a:t>I det </a:t>
            </a:r>
            <a:r>
              <a:rPr lang="sv-SE" b="1" dirty="0" smtClean="0"/>
              <a:t>ANDT förebyggande arbetet i skolan är</a:t>
            </a:r>
            <a:r>
              <a:rPr lang="sv-SE" b="1" baseline="0" dirty="0" smtClean="0"/>
              <a:t> det viktigt att fortsätta att </a:t>
            </a:r>
            <a:r>
              <a:rPr lang="sv-SE" b="1" dirty="0" smtClean="0"/>
              <a:t>arbeta med:</a:t>
            </a:r>
          </a:p>
          <a:p>
            <a:pPr marL="171450" indent="-171450">
              <a:buFont typeface="Arial" panose="020B0604020202020204" pitchFamily="34" charset="0"/>
              <a:buChar char="•"/>
            </a:pPr>
            <a:endParaRPr lang="sv-SE" b="1" dirty="0" smtClean="0"/>
          </a:p>
          <a:p>
            <a:pPr marL="171450" indent="-171450">
              <a:buFont typeface="Arial" panose="020B0604020202020204" pitchFamily="34" charset="0"/>
              <a:buChar char="•"/>
            </a:pPr>
            <a:r>
              <a:rPr lang="sv-SE" b="1" dirty="0" smtClean="0"/>
              <a:t>Den trygga skolmiljön/närvaron</a:t>
            </a:r>
            <a:r>
              <a:rPr lang="sv-SE" b="1" baseline="0" dirty="0" smtClean="0"/>
              <a:t> och måluppfyllelsen. </a:t>
            </a:r>
          </a:p>
          <a:p>
            <a:pPr marL="171450" indent="-171450">
              <a:buFont typeface="Arial" panose="020B0604020202020204" pitchFamily="34" charset="0"/>
              <a:buChar char="•"/>
            </a:pPr>
            <a:endParaRPr lang="sv-SE"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smtClean="0"/>
              <a:t>ANDT undervisningen som med fördel kan vara</a:t>
            </a:r>
            <a:r>
              <a:rPr lang="sv-SE" b="1" baseline="0" dirty="0" smtClean="0"/>
              <a:t> ämnesintegrerad</a:t>
            </a:r>
            <a:r>
              <a:rPr lang="sv-SE" b="1" i="1" dirty="0" smtClean="0"/>
              <a:t>. </a:t>
            </a:r>
            <a:r>
              <a:rPr lang="sv-SE" i="0" dirty="0" smtClean="0"/>
              <a:t>Bra material och stöd för skolpersonalen finns i Helsingborgs</a:t>
            </a:r>
            <a:r>
              <a:rPr lang="sv-SE" i="0" baseline="0" dirty="0" smtClean="0"/>
              <a:t> stads verktygslåda som Stefan Åberg ansvarar för. </a:t>
            </a:r>
            <a:endParaRPr lang="sv-SE" i="0" baseline="0"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i="0" baseline="0"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smtClean="0"/>
              <a:t>Att </a:t>
            </a:r>
            <a:r>
              <a:rPr lang="sv-SE" b="1" dirty="0" smtClean="0"/>
              <a:t>skapa</a:t>
            </a:r>
            <a:r>
              <a:rPr lang="sv-SE" b="1" baseline="0" dirty="0" smtClean="0"/>
              <a:t> delaktighet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b="1"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smtClean="0"/>
              <a:t>Elevhälsan som resursstöd </a:t>
            </a:r>
            <a:r>
              <a:rPr lang="sv-SE" dirty="0" smtClean="0"/>
              <a:t>till både elever, skolans personal och föräldrar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endParaRPr lang="sv-SE" dirty="0" smtClean="0"/>
          </a:p>
          <a:p>
            <a:endParaRPr lang="sv-SE" baseline="0" dirty="0" smtClean="0"/>
          </a:p>
          <a:p>
            <a:endParaRPr lang="sv-SE" baseline="0" dirty="0" smtClean="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3942023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baseline="0" dirty="0" smtClean="0"/>
              <a:t>ANDT rutinerna innehåller även åtgärdande arbete i form av</a:t>
            </a:r>
            <a:r>
              <a:rPr lang="sv-SE" b="1" baseline="0" dirty="0" smtClean="0"/>
              <a:t> handlingsplaner </a:t>
            </a:r>
            <a:r>
              <a:rPr lang="sv-SE" b="0" baseline="0" dirty="0" smtClean="0"/>
              <a:t>utifrån 3 olika scenarion:</a:t>
            </a:r>
          </a:p>
          <a:p>
            <a:r>
              <a:rPr lang="sv-SE" b="0" baseline="0" dirty="0" smtClean="0"/>
              <a:t> </a:t>
            </a:r>
            <a:endParaRPr lang="sv-SE" baseline="0" dirty="0" smtClean="0"/>
          </a:p>
          <a:p>
            <a:pPr marL="0" indent="0">
              <a:buFontTx/>
              <a:buNone/>
            </a:pPr>
            <a:r>
              <a:rPr lang="sv-SE" baseline="0" dirty="0" smtClean="0"/>
              <a:t>1. Misstanke </a:t>
            </a:r>
            <a:r>
              <a:rPr lang="sv-SE" baseline="0" dirty="0" smtClean="0"/>
              <a:t>om droger eller bruk av droger avseende grund –och grundsärskola</a:t>
            </a:r>
          </a:p>
          <a:p>
            <a:pPr marL="0" indent="0">
              <a:buFontTx/>
              <a:buNone/>
            </a:pPr>
            <a:r>
              <a:rPr lang="sv-SE" baseline="0" dirty="0" smtClean="0"/>
              <a:t>2. Misstanke </a:t>
            </a:r>
            <a:r>
              <a:rPr lang="sv-SE" baseline="0" dirty="0" smtClean="0"/>
              <a:t>om droger eller bruk av droger avseende gymnasie- och gymnasiesärskola </a:t>
            </a:r>
          </a:p>
          <a:p>
            <a:pPr marL="0" indent="0">
              <a:buFontTx/>
              <a:buNone/>
            </a:pPr>
            <a:r>
              <a:rPr lang="sv-SE" baseline="0" dirty="0" smtClean="0"/>
              <a:t>3. Uppenbart </a:t>
            </a:r>
            <a:r>
              <a:rPr lang="sv-SE" baseline="0" dirty="0" smtClean="0"/>
              <a:t>alkoholpåverkad elev under skoltid – omyndig (och myndig elev)</a:t>
            </a:r>
          </a:p>
          <a:p>
            <a:pPr marL="0" indent="0">
              <a:buFontTx/>
              <a:buNone/>
            </a:pPr>
            <a:endParaRPr lang="sv-SE" baseline="0" dirty="0" smtClean="0"/>
          </a:p>
          <a:p>
            <a:pPr marL="0" indent="0">
              <a:buFontTx/>
              <a:buNone/>
            </a:pPr>
            <a:r>
              <a:rPr lang="sv-SE" baseline="0" dirty="0" smtClean="0"/>
              <a:t>På </a:t>
            </a:r>
            <a:r>
              <a:rPr lang="sv-SE" baseline="0" dirty="0" smtClean="0"/>
              <a:t>bilden ser ni ett exempel på hur ett flödesschema kan </a:t>
            </a:r>
            <a:r>
              <a:rPr lang="sv-SE" baseline="0" dirty="0" smtClean="0"/>
              <a:t>se ut </a:t>
            </a:r>
            <a:r>
              <a:rPr lang="sv-SE" baseline="0" dirty="0" smtClean="0"/>
              <a:t>och </a:t>
            </a:r>
            <a:r>
              <a:rPr lang="sv-SE" baseline="0" dirty="0" smtClean="0"/>
              <a:t>det finns en utförligare text som hör till varje scenario.  </a:t>
            </a:r>
          </a:p>
          <a:p>
            <a:pPr marL="0" indent="0">
              <a:buFontTx/>
              <a:buNone/>
            </a:pPr>
            <a:endParaRPr lang="sv-SE" baseline="0" dirty="0" smtClean="0"/>
          </a:p>
          <a:p>
            <a:pPr marL="0" indent="0">
              <a:buFontTx/>
              <a:buNone/>
            </a:pPr>
            <a:r>
              <a:rPr lang="sv-SE" baseline="0" dirty="0" smtClean="0"/>
              <a:t>Det </a:t>
            </a:r>
            <a:r>
              <a:rPr lang="sv-SE" baseline="0" dirty="0" smtClean="0"/>
              <a:t>finns även rutiner för drogtester inom gymnasieskolan/gymnasiesärskolan som avser drogtest inför APL samt vid misstanke om droger eller bruk av </a:t>
            </a:r>
            <a:r>
              <a:rPr lang="sv-SE" baseline="0" dirty="0" smtClean="0"/>
              <a:t>droger.</a:t>
            </a:r>
            <a:endParaRPr lang="sv-SE" baseline="0" dirty="0" smtClean="0"/>
          </a:p>
          <a:p>
            <a:pPr marL="171450" indent="-171450">
              <a:buFontTx/>
              <a:buChar char="-"/>
            </a:pPr>
            <a:endParaRPr lang="sv-SE" baseline="0" dirty="0" smtClean="0"/>
          </a:p>
          <a:p>
            <a:r>
              <a:rPr lang="sv-SE" b="1" baseline="0" dirty="0" smtClean="0"/>
              <a:t>Dokumentation: </a:t>
            </a:r>
          </a:p>
          <a:p>
            <a:r>
              <a:rPr lang="sv-SE" baseline="0" smtClean="0"/>
              <a:t>Alla </a:t>
            </a:r>
            <a:r>
              <a:rPr lang="sv-SE" baseline="0" dirty="0" smtClean="0"/>
              <a:t>insatser på individnivå dokumenteras löpande i PRN. På övergripande nivå kan vi dra statistik för att se hur många drogrelaterade ärenden som öppnats och hanterats.</a:t>
            </a:r>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2703275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På ANDT</a:t>
            </a:r>
            <a:r>
              <a:rPr lang="sv-SE" baseline="0" dirty="0" smtClean="0"/>
              <a:t> sidan på intranätet finns det stödmaterial att tillgå som</a:t>
            </a:r>
          </a:p>
          <a:p>
            <a:pPr marL="171450" indent="-171450">
              <a:buFont typeface="Arial" panose="020B0604020202020204" pitchFamily="34" charset="0"/>
              <a:buChar char="•"/>
            </a:pPr>
            <a:r>
              <a:rPr lang="sv-SE" dirty="0" smtClean="0"/>
              <a:t>Frågor och svar: Där kan ni läsa om vanligt förekommande ANDT</a:t>
            </a:r>
            <a:r>
              <a:rPr lang="sv-SE" baseline="0" dirty="0" smtClean="0"/>
              <a:t> </a:t>
            </a:r>
            <a:r>
              <a:rPr lang="sv-SE" dirty="0" smtClean="0"/>
              <a:t>frågor</a:t>
            </a:r>
            <a:r>
              <a:rPr lang="sv-SE" baseline="0" dirty="0" smtClean="0"/>
              <a:t> som berör skola, polis och socialtjänst.</a:t>
            </a:r>
          </a:p>
          <a:p>
            <a:pPr marL="171450" indent="-171450">
              <a:buFont typeface="Arial" panose="020B0604020202020204" pitchFamily="34" charset="0"/>
              <a:buChar char="•"/>
            </a:pPr>
            <a:r>
              <a:rPr lang="sv-SE" baseline="0" dirty="0" smtClean="0"/>
              <a:t>Det finns även Samtyckesblanketter för både samtycke till informationsutbyte mellan skola och socialtjänst samt samtycke till drogtest</a:t>
            </a:r>
          </a:p>
          <a:p>
            <a:pPr marL="171450" indent="-171450">
              <a:buFont typeface="Arial" panose="020B0604020202020204" pitchFamily="34" charset="0"/>
              <a:buChar char="•"/>
            </a:pPr>
            <a:r>
              <a:rPr lang="sv-SE" baseline="0" dirty="0" smtClean="0"/>
              <a:t>Vidare hittas även färdigställda PowerPoints som ni kan använda för att presentera ANDT arbetet i olika forum. Dessa går att laddas ner för att anpassa till sin egen skolas presentation. </a:t>
            </a:r>
          </a:p>
          <a:p>
            <a:pPr marL="171450" indent="-171450">
              <a:buFont typeface="Arial" panose="020B0604020202020204" pitchFamily="34" charset="0"/>
              <a:buChar char="•"/>
            </a:pPr>
            <a:r>
              <a:rPr lang="sv-SE" baseline="0" dirty="0" smtClean="0"/>
              <a:t>För att hitta kvalitetssäkrat undervisningsmaterial inom ANDT hänvisar vi till verktygslådan. </a:t>
            </a:r>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3581501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fot 3"/>
          <p:cNvSpPr>
            <a:spLocks noGrp="1"/>
          </p:cNvSpPr>
          <p:nvPr>
            <p:ph type="ftr" sz="quarter" idx="10"/>
          </p:nvPr>
        </p:nvSpPr>
        <p:spPr/>
        <p:txBody>
          <a:bodyPr/>
          <a:lstStyle/>
          <a:p>
            <a:r>
              <a:rPr lang="en-US" smtClean="0"/>
              <a:t>Elevhälsan</a:t>
            </a:r>
            <a:endParaRPr lang="en-US"/>
          </a:p>
        </p:txBody>
      </p:sp>
      <p:sp>
        <p:nvSpPr>
          <p:cNvPr id="5" name="Platshållare för bildnummer 4"/>
          <p:cNvSpPr>
            <a:spLocks noGrp="1"/>
          </p:cNvSpPr>
          <p:nvPr>
            <p:ph type="sldNum" sz="quarter" idx="11"/>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288308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8902070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76B828"/>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Tree>
    <p:extLst>
      <p:ext uri="{BB962C8B-B14F-4D97-AF65-F5344CB8AC3E}">
        <p14:creationId xmlns:p14="http://schemas.microsoft.com/office/powerpoint/2010/main" val="13417132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smtClean="0"/>
              <a:t>Klicka här för att ändra format</a:t>
            </a:r>
            <a:endParaRPr lang="sv-SE"/>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397CC8A8-4F65-4908-AC1C-C64702ED9DB1}"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8FCE68-BD33-4600-9DCA-E12538629570}" type="slidenum">
              <a:rPr lang="sv-SE" smtClean="0"/>
              <a:t>‹#›</a:t>
            </a:fld>
            <a:endParaRPr lang="sv-SE"/>
          </a:p>
        </p:txBody>
      </p:sp>
    </p:spTree>
    <p:extLst>
      <p:ext uri="{BB962C8B-B14F-4D97-AF65-F5344CB8AC3E}">
        <p14:creationId xmlns:p14="http://schemas.microsoft.com/office/powerpoint/2010/main" val="656732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5" name="Rektangel 14"/>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Rektangel 22"/>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113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73223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Rektangel 12"/>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Rektangel 2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6627771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Title 1"/>
          <p:cNvSpPr>
            <a:spLocks noGrp="1"/>
          </p:cNvSpPr>
          <p:nvPr>
            <p:ph type="title"/>
          </p:nvPr>
        </p:nvSpPr>
        <p:spPr>
          <a:xfrm>
            <a:off x="1100666" y="274639"/>
            <a:ext cx="7907867" cy="1143000"/>
          </a:xfrm>
          <a:prstGeom prst="rect">
            <a:avLst/>
          </a:prstGeom>
        </p:spPr>
        <p:txBody>
          <a:bodyPr/>
          <a:lstStyle/>
          <a:p>
            <a:r>
              <a:rPr lang="sv-SE" dirty="0" smtClean="0"/>
              <a:t>Klicka här för att ändra format</a:t>
            </a:r>
            <a:endParaRPr lang="en-US" dirty="0"/>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4191719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levhälsan">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dirty="0"/>
          </a:p>
        </p:txBody>
      </p:sp>
    </p:spTree>
    <p:extLst>
      <p:ext uri="{BB962C8B-B14F-4D97-AF65-F5344CB8AC3E}">
        <p14:creationId xmlns:p14="http://schemas.microsoft.com/office/powerpoint/2010/main" val="924003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a:p>
        </p:txBody>
      </p:sp>
      <p:sp>
        <p:nvSpPr>
          <p:cNvPr id="3"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409669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ktangel 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260260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870375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48746"/>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1792288" y="711198"/>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52355"/>
            <a:ext cx="5486400" cy="337245"/>
          </a:xfrm>
          <a:prstGeom prst="rect">
            <a:avLst/>
          </a:prstGeom>
        </p:spPr>
        <p:txBody>
          <a:bodyPr>
            <a:normAutofit/>
          </a:bodyPr>
          <a:lstStyle>
            <a:lvl1pPr marL="0" indent="0">
              <a:buNone/>
              <a:defRPr sz="1200" b="0">
                <a:latin typeface="Cambria"/>
                <a:cs typeface="Cambr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Rektangel 22"/>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1" name="textruta 10"/>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9" name="Rektangel 8"/>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973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AFCA05"/>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9015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11A636"/>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3"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Rektangel 9"/>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08337030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A0C855"/>
        </a:solidFill>
        <a:effectLst/>
      </p:bgPr>
    </p:bg>
    <p:spTree>
      <p:nvGrpSpPr>
        <p:cNvPr id="1" name=""/>
        <p:cNvGrpSpPr/>
        <p:nvPr/>
      </p:nvGrpSpPr>
      <p:grpSpPr>
        <a:xfrm>
          <a:off x="0" y="0"/>
          <a:ext cx="0" cy="0"/>
          <a:chOff x="0" y="0"/>
          <a:chExt cx="0" cy="0"/>
        </a:xfrm>
      </p:grpSpPr>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Rektangel 11"/>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18705257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Rubrik och brödtext - Grön bård med grön bakgrund">
    <p:bg>
      <p:bgPr>
        <a:solidFill>
          <a:srgbClr val="50811B"/>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69857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0" name="Title 1"/>
          <p:cNvSpPr>
            <a:spLocks noGrp="1"/>
          </p:cNvSpPr>
          <p:nvPr>
            <p:ph type="title"/>
          </p:nvPr>
        </p:nvSpPr>
        <p:spPr>
          <a:xfrm>
            <a:off x="1100666" y="274639"/>
            <a:ext cx="7907867" cy="1143000"/>
          </a:xfrm>
          <a:prstGeom prst="rect">
            <a:avLst/>
          </a:prstGeom>
        </p:spPr>
        <p:txBody>
          <a:bodyPr/>
          <a:lstStyle>
            <a:lvl1pPr>
              <a:defRPr>
                <a:solidFill>
                  <a:srgbClr val="FFFFFF"/>
                </a:solidFill>
              </a:defRPr>
            </a:lvl1pPr>
          </a:lstStyle>
          <a:p>
            <a:r>
              <a:rPr lang="sv-SE" dirty="0" smtClean="0"/>
              <a:t>Klicka här för att ändra format</a:t>
            </a:r>
            <a:endParaRPr lang="en-US" dirty="0"/>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17620173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81536332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395559763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Tree>
    <p:extLst>
      <p:ext uri="{BB962C8B-B14F-4D97-AF65-F5344CB8AC3E}">
        <p14:creationId xmlns:p14="http://schemas.microsoft.com/office/powerpoint/2010/main" val="197624431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0981909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99132884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199693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7FFBC1BB-B49E-40A4-9DC8-BEEC2C95087B}" type="datetimeFigureOut">
              <a:rPr lang="sv-SE" smtClean="0"/>
              <a:t>2021-04-16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33339341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7FFBC1BB-B49E-40A4-9DC8-BEEC2C95087B}" type="datetimeFigureOut">
              <a:rPr lang="sv-SE" smtClean="0"/>
              <a:t>2021-04-16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22984304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7FFBC1BB-B49E-40A4-9DC8-BEEC2C95087B}" type="datetimeFigureOut">
              <a:rPr lang="sv-SE" smtClean="0"/>
              <a:t>2021-04-16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83713349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FFBC1BB-B49E-40A4-9DC8-BEEC2C95087B}" type="datetimeFigureOut">
              <a:rPr lang="sv-SE" smtClean="0"/>
              <a:t>2021-04-16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205547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7FFBC1BB-B49E-40A4-9DC8-BEEC2C95087B}" type="datetimeFigureOut">
              <a:rPr lang="sv-SE" smtClean="0"/>
              <a:t>2021-04-16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29403764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7FFBC1BB-B49E-40A4-9DC8-BEEC2C95087B}" type="datetimeFigureOut">
              <a:rPr lang="sv-SE" smtClean="0"/>
              <a:t>2021-04-16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0649532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809212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FFBC1BB-B49E-40A4-9DC8-BEEC2C95087B}" type="datetimeFigureOut">
              <a:rPr lang="sv-SE" smtClean="0"/>
              <a:t>2021-04-16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32292491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7FFBC1BB-B49E-40A4-9DC8-BEEC2C95087B}" type="datetimeFigureOut">
              <a:rPr lang="sv-SE" smtClean="0"/>
              <a:t>2021-04-16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52814B7-4212-45E1-ACDB-FFE9B781FE09}" type="slidenum">
              <a:rPr lang="sv-SE" smtClean="0"/>
              <a:t>‹#›</a:t>
            </a:fld>
            <a:endParaRPr lang="sv-SE"/>
          </a:p>
        </p:txBody>
      </p:sp>
    </p:spTree>
    <p:extLst>
      <p:ext uri="{BB962C8B-B14F-4D97-AF65-F5344CB8AC3E}">
        <p14:creationId xmlns:p14="http://schemas.microsoft.com/office/powerpoint/2010/main" val="17380199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4.png"/><Relationship Id="rId4" Type="http://schemas.openxmlformats.org/officeDocument/2006/relationships/slideLayout" Target="../slideLayouts/slideLayout1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2021-04-16</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9"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rgbClr val="000000"/>
                </a:solidFill>
                <a:latin typeface="Arial"/>
                <a:cs typeface="Arial"/>
              </a:rPr>
              <a:t>Skol- och fritidsförvaltningen</a:t>
            </a:r>
          </a:p>
          <a:p>
            <a:pPr>
              <a:lnSpc>
                <a:spcPts val="1500"/>
              </a:lnSpc>
            </a:pPr>
            <a:endParaRPr lang="sv-SE" sz="900" b="0" i="0" u="none" kern="100" cap="all" spc="80" baseline="0" noProof="0" dirty="0">
              <a:solidFill>
                <a:srgbClr val="000000"/>
              </a:solidFill>
              <a:latin typeface="Arial"/>
              <a:cs typeface="Arial"/>
            </a:endParaRPr>
          </a:p>
        </p:txBody>
      </p:sp>
      <p:pic>
        <p:nvPicPr>
          <p:cNvPr id="21" name="Bildobjekt 20" descr="HBG_logo_liggande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
        <p:nvSpPr>
          <p:cNvPr id="24" name="textruta 23"/>
          <p:cNvSpPr txBox="1"/>
          <p:nvPr/>
        </p:nvSpPr>
        <p:spPr>
          <a:xfrm>
            <a:off x="1054172" y="6471741"/>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chemeClr val="tx1"/>
                </a:solidFill>
                <a:effectLst/>
                <a:uLnTx/>
                <a:uFillTx/>
                <a:latin typeface="Arial"/>
                <a:cs typeface="Arial"/>
              </a:rPr>
              <a:t>Elevhälsan</a:t>
            </a: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
        <p:nvSpPr>
          <p:cNvPr id="15" name="Rektangel 14"/>
          <p:cNvSpPr/>
          <p:nvPr/>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6B828"/>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2021-04-16</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pic>
        <p:nvPicPr>
          <p:cNvPr id="17" name="Bildobjekt 16" descr="HBG_logo_liggande_VI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4" y="612980"/>
            <a:ext cx="4785565"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chemeClr val="bg1"/>
                </a:solidFill>
                <a:latin typeface="Arial"/>
                <a:cs typeface="Arial"/>
              </a:rPr>
              <a:t>Skol- och fritidsförvaltningen</a:t>
            </a:r>
          </a:p>
          <a:p>
            <a:pPr>
              <a:lnSpc>
                <a:spcPts val="1500"/>
              </a:lnSpc>
            </a:pPr>
            <a:endParaRPr lang="sv-SE" sz="900" b="0" i="0" u="none" kern="100" cap="all" spc="80" baseline="0" noProof="0" dirty="0">
              <a:solidFill>
                <a:schemeClr val="bg1"/>
              </a:solidFill>
              <a:latin typeface="Arial"/>
              <a:cs typeface="Arial"/>
            </a:endParaRPr>
          </a:p>
        </p:txBody>
      </p:sp>
      <p:sp>
        <p:nvSpPr>
          <p:cNvPr id="15" name="Rektangel 14"/>
          <p:cNvSpPr/>
          <p:nvPr/>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7" r:id="rId2"/>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2021-04-16</a:t>
            </a:fld>
            <a:endParaRPr lang="en-US" b="1" dirty="0">
              <a:solidFill>
                <a:schemeClr val="bg1"/>
              </a:solidFill>
              <a:effectLst/>
              <a:latin typeface="HelveticaNeueLT Std" pitchFamily="34" charset="0"/>
            </a:endParaRPr>
          </a:p>
        </p:txBody>
      </p:sp>
      <p:sp>
        <p:nvSpPr>
          <p:cNvPr id="6" name="textruta 5"/>
          <p:cNvSpPr txBox="1"/>
          <p:nvPr/>
        </p:nvSpPr>
        <p:spPr>
          <a:xfrm>
            <a:off x="885222" y="6497378"/>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chemeClr val="tx1"/>
                </a:solidFill>
                <a:effectLst/>
                <a:uLnTx/>
                <a:uFillTx/>
                <a:latin typeface="Arial"/>
                <a:cs typeface="Arial"/>
              </a:rPr>
              <a:t>Elevhälsan</a:t>
            </a: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667" r:id="rId5"/>
    <p:sldLayoutId id="2147483680" r:id="rId6"/>
    <p:sldLayoutId id="2147483673" r:id="rId7"/>
    <p:sldLayoutId id="2147483679" r:id="rId8"/>
    <p:sldLayoutId id="2147483669" r:id="rId9"/>
    <p:sldLayoutId id="2147483674" r:id="rId10"/>
    <p:sldLayoutId id="2147483675"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76B828"/>
        </a:solidFill>
        <a:effectLst/>
      </p:bgPr>
    </p:bg>
    <p:spTree>
      <p:nvGrpSpPr>
        <p:cNvPr id="1" name=""/>
        <p:cNvGrpSpPr/>
        <p:nvPr/>
      </p:nvGrpSpPr>
      <p:grpSpPr>
        <a:xfrm>
          <a:off x="0" y="0"/>
          <a:ext cx="0" cy="0"/>
          <a:chOff x="0" y="0"/>
          <a:chExt cx="0" cy="0"/>
        </a:xfrm>
      </p:grpSpPr>
      <p:sp>
        <p:nvSpPr>
          <p:cNvPr id="6" name="textruta 5"/>
          <p:cNvSpPr txBox="1"/>
          <p:nvPr/>
        </p:nvSpPr>
        <p:spPr>
          <a:xfrm>
            <a:off x="1064683"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rgbClr val="FFFFFF"/>
                </a:solidFill>
                <a:effectLst/>
                <a:uLnTx/>
                <a:uFillTx/>
                <a:latin typeface="Arial"/>
                <a:cs typeface="Arial"/>
              </a:rPr>
              <a:t>Presentationsnamn</a:t>
            </a:r>
            <a:endParaRPr kumimoji="0" lang="sv-SE" sz="1000" b="0" i="0" u="none" strike="noStrike" kern="0" cap="none" spc="0" normalizeH="0" baseline="0" noProof="0" dirty="0" smtClean="0">
              <a:ln>
                <a:noFill/>
              </a:ln>
              <a:solidFill>
                <a:srgbClr val="FFFFFF"/>
              </a:solidFill>
              <a:effectLst/>
              <a:uLnTx/>
              <a:uFillTx/>
              <a:latin typeface="Arial"/>
              <a:cs typeface="Arial"/>
            </a:endParaRPr>
          </a:p>
        </p:txBody>
      </p:sp>
      <p:pic>
        <p:nvPicPr>
          <p:cNvPr id="4" name="Bildobjekt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640" y="6002867"/>
            <a:ext cx="667286" cy="657533"/>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8" r:id="rId4"/>
    <p:sldLayoutId id="2147483693" r:id="rId5"/>
    <p:sldLayoutId id="2147483715" r:id="rId6"/>
    <p:sldLayoutId id="2147483714" r:id="rId7"/>
    <p:sldLayoutId id="2147483713" r:id="rId8"/>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dirty="0" smtClean="0"/>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2814B7-4212-45E1-ACDB-FFE9B781FE09}" type="slidenum">
              <a:rPr lang="sv-SE" smtClean="0"/>
              <a:t>‹#›</a:t>
            </a:fld>
            <a:endParaRPr lang="sv-SE"/>
          </a:p>
        </p:txBody>
      </p:sp>
    </p:spTree>
    <p:extLst>
      <p:ext uri="{BB962C8B-B14F-4D97-AF65-F5344CB8AC3E}">
        <p14:creationId xmlns:p14="http://schemas.microsoft.com/office/powerpoint/2010/main" val="223506713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www.verktygsladanhbg.se/"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intranat.helsingborg.se/sff/elevhalsa/andtsochverktygsladan/"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1815535"/>
          </a:xfrm>
        </p:spPr>
        <p:txBody>
          <a:bodyPr>
            <a:normAutofit/>
          </a:bodyPr>
          <a:lstStyle/>
          <a:p>
            <a:r>
              <a:rPr lang="sv-SE" sz="3600" b="1" dirty="0">
                <a:solidFill>
                  <a:schemeClr val="bg1"/>
                </a:solidFill>
                <a:latin typeface="Arial" panose="020B0604020202020204" pitchFamily="34" charset="0"/>
                <a:cs typeface="Arial" panose="020B0604020202020204" pitchFamily="34" charset="0"/>
              </a:rPr>
              <a:t>ANDT plan för Helsingborgs Stads skolor</a:t>
            </a:r>
            <a:r>
              <a:rPr lang="sv-SE" sz="3600" b="1" dirty="0">
                <a:latin typeface="Arial" panose="020B0604020202020204" pitchFamily="34" charset="0"/>
                <a:cs typeface="Arial" panose="020B0604020202020204" pitchFamily="34" charset="0"/>
              </a:rPr>
              <a:t/>
            </a:r>
            <a:br>
              <a:rPr lang="sv-SE" sz="3600" b="1" dirty="0">
                <a:latin typeface="Arial" panose="020B0604020202020204" pitchFamily="34" charset="0"/>
                <a:cs typeface="Arial" panose="020B0604020202020204" pitchFamily="34" charset="0"/>
              </a:rPr>
            </a:br>
            <a:endParaRPr lang="sv-SE" sz="3600" dirty="0">
              <a:latin typeface="Arial" panose="020B0604020202020204" pitchFamily="34" charset="0"/>
              <a:cs typeface="Arial" panose="020B0604020202020204" pitchFamily="34" charset="0"/>
            </a:endParaRPr>
          </a:p>
        </p:txBody>
      </p:sp>
      <p:sp>
        <p:nvSpPr>
          <p:cNvPr id="3" name="Underrubrik 2"/>
          <p:cNvSpPr>
            <a:spLocks noGrp="1"/>
          </p:cNvSpPr>
          <p:nvPr>
            <p:ph type="subTitle" idx="1"/>
          </p:nvPr>
        </p:nvSpPr>
        <p:spPr/>
        <p:txBody>
          <a:bodyPr/>
          <a:lstStyle/>
          <a:p>
            <a:endParaRPr lang="sv-SE" dirty="0" smtClean="0"/>
          </a:p>
        </p:txBody>
      </p:sp>
      <p:pic>
        <p:nvPicPr>
          <p:cNvPr id="5" name="Bildobjekt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9607" y="2756452"/>
            <a:ext cx="6575436" cy="2901398"/>
          </a:xfrm>
          <a:prstGeom prst="rect">
            <a:avLst/>
          </a:prstGeom>
          <a:noFill/>
          <a:ln>
            <a:noFill/>
          </a:ln>
        </p:spPr>
      </p:pic>
    </p:spTree>
    <p:extLst>
      <p:ext uri="{BB962C8B-B14F-4D97-AF65-F5344CB8AC3E}">
        <p14:creationId xmlns:p14="http://schemas.microsoft.com/office/powerpoint/2010/main" val="3048207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15618" y="274639"/>
            <a:ext cx="8292916" cy="1143000"/>
          </a:xfrm>
          <a:prstGeom prst="rect">
            <a:avLst/>
          </a:prstGeom>
        </p:spPr>
        <p:txBody>
          <a:bodyPr/>
          <a:lstStyle/>
          <a:p>
            <a:r>
              <a:rPr lang="sv-SE" sz="2400" dirty="0" smtClean="0"/>
              <a:t>               </a:t>
            </a:r>
            <a:r>
              <a:rPr lang="sv-SE" sz="2800" dirty="0" smtClean="0"/>
              <a:t>Ett </a:t>
            </a:r>
            <a:r>
              <a:rPr lang="sv-SE" sz="2800" dirty="0"/>
              <a:t>tryggare Helsingborg </a:t>
            </a:r>
            <a:r>
              <a:rPr lang="sv-SE" sz="2800" dirty="0" smtClean="0"/>
              <a:t/>
            </a:r>
            <a:br>
              <a:rPr lang="sv-SE" sz="2800" dirty="0" smtClean="0"/>
            </a:br>
            <a:r>
              <a:rPr lang="sv-SE" sz="2800" dirty="0"/>
              <a:t> </a:t>
            </a:r>
            <a:r>
              <a:rPr lang="sv-SE" sz="2800" dirty="0" smtClean="0"/>
              <a:t>  i samverkan </a:t>
            </a:r>
            <a:r>
              <a:rPr lang="sv-SE" sz="2800" dirty="0"/>
              <a:t>som möjliggör och utvecklar</a:t>
            </a:r>
          </a:p>
        </p:txBody>
      </p:sp>
      <p:sp>
        <p:nvSpPr>
          <p:cNvPr id="7" name="Platshållare för innehåll 6"/>
          <p:cNvSpPr>
            <a:spLocks noGrp="1"/>
          </p:cNvSpPr>
          <p:nvPr>
            <p:ph idx="1"/>
          </p:nvPr>
        </p:nvSpPr>
        <p:spPr/>
        <p:txBody>
          <a:bodyPr/>
          <a:lstStyle/>
          <a:p>
            <a:endParaRPr lang="sv-SE" dirty="0"/>
          </a:p>
        </p:txBody>
      </p:sp>
      <p:sp>
        <p:nvSpPr>
          <p:cNvPr id="3" name="textruta 2"/>
          <p:cNvSpPr txBox="1"/>
          <p:nvPr/>
        </p:nvSpPr>
        <p:spPr>
          <a:xfrm>
            <a:off x="857597" y="1818505"/>
            <a:ext cx="7373073" cy="2831544"/>
          </a:xfrm>
          <a:prstGeom prst="rect">
            <a:avLst/>
          </a:prstGeom>
          <a:noFill/>
        </p:spPr>
        <p:txBody>
          <a:bodyPr wrap="square" rtlCol="0">
            <a:spAutoFit/>
          </a:bodyPr>
          <a:lstStyle/>
          <a:p>
            <a:pPr marL="285750" indent="-285750">
              <a:buFont typeface="Arial" panose="020B0604020202020204" pitchFamily="34" charset="0"/>
              <a:buChar char="•"/>
            </a:pPr>
            <a:endParaRPr lang="sv-SE" sz="2800" dirty="0" smtClean="0"/>
          </a:p>
          <a:p>
            <a:pPr marL="285750" indent="-285750">
              <a:buFont typeface="Arial" panose="020B0604020202020204" pitchFamily="34" charset="0"/>
              <a:buChar char="•"/>
            </a:pPr>
            <a:endParaRPr lang="sv-SE" sz="2800" dirty="0" smtClean="0"/>
          </a:p>
          <a:p>
            <a:pPr marL="285750" indent="-285750">
              <a:buFont typeface="Arial" panose="020B0604020202020204" pitchFamily="34" charset="0"/>
              <a:buChar char="•"/>
            </a:pPr>
            <a:endParaRPr lang="sv-SE" sz="2800" dirty="0" smtClean="0"/>
          </a:p>
          <a:p>
            <a:pPr marL="285750" indent="-285750">
              <a:buFont typeface="Arial" panose="020B0604020202020204" pitchFamily="34" charset="0"/>
              <a:buChar char="•"/>
            </a:pPr>
            <a:endParaRPr lang="sv-SE" sz="2800" dirty="0"/>
          </a:p>
          <a:p>
            <a:endParaRPr lang="sv-SE" sz="6600" dirty="0"/>
          </a:p>
        </p:txBody>
      </p:sp>
      <p:pic>
        <p:nvPicPr>
          <p:cNvPr id="5" name="Bildobjekt 4"/>
          <p:cNvPicPr>
            <a:picLocks noChangeAspect="1"/>
          </p:cNvPicPr>
          <p:nvPr/>
        </p:nvPicPr>
        <p:blipFill>
          <a:blip r:embed="rId3"/>
          <a:stretch>
            <a:fillRect/>
          </a:stretch>
        </p:blipFill>
        <p:spPr>
          <a:xfrm>
            <a:off x="478766" y="1417639"/>
            <a:ext cx="8529768" cy="4944841"/>
          </a:xfrm>
          <a:prstGeom prst="rect">
            <a:avLst/>
          </a:prstGeom>
        </p:spPr>
      </p:pic>
    </p:spTree>
    <p:extLst>
      <p:ext uri="{BB962C8B-B14F-4D97-AF65-F5344CB8AC3E}">
        <p14:creationId xmlns:p14="http://schemas.microsoft.com/office/powerpoint/2010/main" val="36581831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ANDT </a:t>
            </a:r>
            <a:r>
              <a:rPr lang="sv-SE" dirty="0"/>
              <a:t>planens syfte och innehåll</a:t>
            </a:r>
          </a:p>
        </p:txBody>
      </p:sp>
      <p:sp>
        <p:nvSpPr>
          <p:cNvPr id="3" name="Platshållare för innehåll 2"/>
          <p:cNvSpPr>
            <a:spLocks noGrp="1"/>
          </p:cNvSpPr>
          <p:nvPr>
            <p:ph idx="1"/>
          </p:nvPr>
        </p:nvSpPr>
        <p:spPr/>
        <p:txBody>
          <a:bodyPr/>
          <a:lstStyle/>
          <a:p>
            <a:r>
              <a:rPr lang="sv-SE" sz="2400" b="1" dirty="0">
                <a:solidFill>
                  <a:srgbClr val="C00000"/>
                </a:solidFill>
              </a:rPr>
              <a:t>Syfte: </a:t>
            </a:r>
          </a:p>
          <a:p>
            <a:pPr>
              <a:buFont typeface="Wingdings" panose="05000000000000000000" pitchFamily="2" charset="2"/>
              <a:buChar char="Ø"/>
            </a:pPr>
            <a:r>
              <a:rPr lang="sv-SE" dirty="0"/>
              <a:t> Säkerställa kvalitet och likvärdighet</a:t>
            </a:r>
          </a:p>
          <a:p>
            <a:endParaRPr lang="sv-SE" dirty="0"/>
          </a:p>
          <a:p>
            <a:r>
              <a:rPr lang="sv-SE" sz="2400" b="1" dirty="0">
                <a:solidFill>
                  <a:srgbClr val="C00000"/>
                </a:solidFill>
              </a:rPr>
              <a:t>Innehåll:</a:t>
            </a:r>
          </a:p>
          <a:p>
            <a:pPr>
              <a:lnSpc>
                <a:spcPct val="150000"/>
              </a:lnSpc>
              <a:buFont typeface="Wingdings" panose="05000000000000000000" pitchFamily="2" charset="2"/>
              <a:buChar char="Ø"/>
            </a:pPr>
            <a:r>
              <a:rPr lang="sv-SE" dirty="0"/>
              <a:t> ANDT Riktlinjer </a:t>
            </a:r>
          </a:p>
          <a:p>
            <a:pPr>
              <a:lnSpc>
                <a:spcPct val="150000"/>
              </a:lnSpc>
              <a:buFont typeface="Wingdings" panose="05000000000000000000" pitchFamily="2" charset="2"/>
              <a:buChar char="Ø"/>
            </a:pPr>
            <a:r>
              <a:rPr lang="sv-SE" dirty="0"/>
              <a:t> ANDT Rutiner</a:t>
            </a:r>
          </a:p>
          <a:p>
            <a:endParaRPr lang="sv-SE" dirty="0"/>
          </a:p>
        </p:txBody>
      </p:sp>
      <p:pic>
        <p:nvPicPr>
          <p:cNvPr id="4" name="Bildobjekt 1" descr="https://lh6.googleusercontent.com/nRVe7vJ9qYbTOcjA7YAZ4p4Y7qRcgA0FuAdgPkqj3IPww4cWr5Kpvd2mXFxVR6lJ5lfHYCNVugrVinTAUFLqkbBSpjurchMPkpWR5Nv_32pFUJHD7ypo0cgKfEFpuh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6869" y="2584175"/>
            <a:ext cx="4730293" cy="307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474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rgbClr val="C00000"/>
                </a:solidFill>
              </a:rPr>
              <a:t>ANDT riktlinjer </a:t>
            </a:r>
            <a:r>
              <a:rPr lang="sv-SE" sz="2800" dirty="0" smtClean="0"/>
              <a:t>förmedlar </a:t>
            </a:r>
            <a:r>
              <a:rPr lang="sv-SE" sz="2800" dirty="0"/>
              <a:t>skolans grundläggande synsätt och viljeinriktning.</a:t>
            </a:r>
            <a:br>
              <a:rPr lang="sv-SE" sz="2800" dirty="0"/>
            </a:br>
            <a:endParaRPr lang="sv-SE" sz="2800" dirty="0"/>
          </a:p>
        </p:txBody>
      </p:sp>
      <p:sp>
        <p:nvSpPr>
          <p:cNvPr id="3" name="Platshållare för innehåll 2"/>
          <p:cNvSpPr>
            <a:spLocks noGrp="1"/>
          </p:cNvSpPr>
          <p:nvPr>
            <p:ph idx="1"/>
          </p:nvPr>
        </p:nvSpPr>
        <p:spPr>
          <a:xfrm>
            <a:off x="1100666" y="1600202"/>
            <a:ext cx="7907867" cy="4529856"/>
          </a:xfrm>
        </p:spPr>
        <p:txBody>
          <a:bodyPr/>
          <a:lstStyle/>
          <a:p>
            <a:endParaRPr lang="sv-SE" sz="2400" b="1" dirty="0" smtClean="0">
              <a:solidFill>
                <a:srgbClr val="C00000"/>
              </a:solidFill>
            </a:endParaRPr>
          </a:p>
          <a:p>
            <a:r>
              <a:rPr lang="sv-SE" sz="2400" b="1" dirty="0" smtClean="0">
                <a:solidFill>
                  <a:srgbClr val="C00000"/>
                </a:solidFill>
              </a:rPr>
              <a:t>Riktlinjerna </a:t>
            </a:r>
            <a:r>
              <a:rPr lang="sv-SE" sz="2400" b="1" dirty="0">
                <a:solidFill>
                  <a:srgbClr val="C00000"/>
                </a:solidFill>
              </a:rPr>
              <a:t>innehåller:</a:t>
            </a:r>
          </a:p>
          <a:p>
            <a:pPr>
              <a:lnSpc>
                <a:spcPct val="150000"/>
              </a:lnSpc>
              <a:buFont typeface="Wingdings" panose="05000000000000000000" pitchFamily="2" charset="2"/>
              <a:buChar char="Ø"/>
            </a:pPr>
            <a:r>
              <a:rPr lang="sv-SE" dirty="0"/>
              <a:t> ANDT arbetet utifrån verksamhetens prioriterade områden</a:t>
            </a:r>
          </a:p>
          <a:p>
            <a:pPr>
              <a:lnSpc>
                <a:spcPct val="150000"/>
              </a:lnSpc>
              <a:buFont typeface="Wingdings" panose="05000000000000000000" pitchFamily="2" charset="2"/>
              <a:buChar char="Ø"/>
            </a:pPr>
            <a:r>
              <a:rPr lang="sv-SE" dirty="0"/>
              <a:t> ANDT prevention på nationell- regional- och lokal nivå</a:t>
            </a:r>
          </a:p>
          <a:p>
            <a:pPr>
              <a:lnSpc>
                <a:spcPct val="150000"/>
              </a:lnSpc>
              <a:buFont typeface="Wingdings" panose="05000000000000000000" pitchFamily="2" charset="2"/>
              <a:buChar char="Ø"/>
            </a:pPr>
            <a:r>
              <a:rPr lang="sv-SE" dirty="0"/>
              <a:t> Skolans roll i det främjande och förebyggande ANDT uppdraget</a:t>
            </a:r>
          </a:p>
          <a:p>
            <a:pPr>
              <a:lnSpc>
                <a:spcPct val="150000"/>
              </a:lnSpc>
              <a:buFont typeface="Wingdings" panose="05000000000000000000" pitchFamily="2" charset="2"/>
              <a:buChar char="Ø"/>
            </a:pPr>
            <a:r>
              <a:rPr lang="sv-SE" dirty="0"/>
              <a:t> Skydds- och riskfaktorer</a:t>
            </a:r>
          </a:p>
          <a:p>
            <a:endParaRPr lang="sv-SE" dirty="0"/>
          </a:p>
        </p:txBody>
      </p:sp>
      <p:sp>
        <p:nvSpPr>
          <p:cNvPr id="6" name="Högerpil 5"/>
          <p:cNvSpPr/>
          <p:nvPr/>
        </p:nvSpPr>
        <p:spPr>
          <a:xfrm>
            <a:off x="4359965" y="4690926"/>
            <a:ext cx="2661435" cy="66719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38293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00666" y="274639"/>
            <a:ext cx="7907867" cy="1005522"/>
          </a:xfrm>
        </p:spPr>
        <p:txBody>
          <a:bodyPr/>
          <a:lstStyle/>
          <a:p>
            <a:r>
              <a:rPr lang="sv-SE" dirty="0">
                <a:solidFill>
                  <a:srgbClr val="C00000"/>
                </a:solidFill>
              </a:rPr>
              <a:t>ANDT </a:t>
            </a:r>
            <a:r>
              <a:rPr lang="sv-SE" dirty="0" smtClean="0">
                <a:solidFill>
                  <a:srgbClr val="C00000"/>
                </a:solidFill>
              </a:rPr>
              <a:t>rutinerna innehåller......</a:t>
            </a:r>
            <a:endParaRPr lang="sv-SE" dirty="0"/>
          </a:p>
        </p:txBody>
      </p:sp>
      <p:sp>
        <p:nvSpPr>
          <p:cNvPr id="3" name="Platshållare för innehåll 2"/>
          <p:cNvSpPr>
            <a:spLocks noGrp="1"/>
          </p:cNvSpPr>
          <p:nvPr>
            <p:ph idx="1"/>
          </p:nvPr>
        </p:nvSpPr>
        <p:spPr>
          <a:xfrm>
            <a:off x="1100666" y="1280161"/>
            <a:ext cx="7907867" cy="5042262"/>
          </a:xfrm>
        </p:spPr>
        <p:txBody>
          <a:bodyPr/>
          <a:lstStyle/>
          <a:p>
            <a:r>
              <a:rPr lang="sv-SE" b="1" dirty="0"/>
              <a:t>Förebyggande </a:t>
            </a:r>
            <a:r>
              <a:rPr lang="sv-SE" b="1" dirty="0" smtClean="0"/>
              <a:t>arbete: </a:t>
            </a:r>
            <a:endParaRPr lang="sv-SE" b="1" dirty="0"/>
          </a:p>
          <a:p>
            <a:pPr marL="342900" indent="-342900">
              <a:buFont typeface="Arial" panose="020B0604020202020204" pitchFamily="34" charset="0"/>
              <a:buChar char="•"/>
            </a:pPr>
            <a:r>
              <a:rPr lang="sv-SE" dirty="0" smtClean="0"/>
              <a:t>på organisationsnivå                       </a:t>
            </a:r>
            <a:endParaRPr lang="sv-SE" dirty="0"/>
          </a:p>
          <a:p>
            <a:pPr marL="342900" indent="-342900">
              <a:buFont typeface="Arial" panose="020B0604020202020204" pitchFamily="34" charset="0"/>
              <a:buChar char="•"/>
            </a:pPr>
            <a:r>
              <a:rPr lang="sv-SE" dirty="0"/>
              <a:t>för elever</a:t>
            </a:r>
          </a:p>
          <a:p>
            <a:pPr marL="342900" indent="-342900">
              <a:buFont typeface="Arial" panose="020B0604020202020204" pitchFamily="34" charset="0"/>
              <a:buChar char="•"/>
            </a:pPr>
            <a:r>
              <a:rPr lang="sv-SE" dirty="0"/>
              <a:t>för föräldrar       </a:t>
            </a:r>
          </a:p>
          <a:p>
            <a:pPr marL="342900" indent="-342900">
              <a:buFont typeface="Arial" panose="020B0604020202020204" pitchFamily="34" charset="0"/>
              <a:buChar char="•"/>
            </a:pPr>
            <a:r>
              <a:rPr lang="sv-SE" dirty="0"/>
              <a:t>för </a:t>
            </a:r>
            <a:r>
              <a:rPr lang="sv-SE" dirty="0" smtClean="0"/>
              <a:t>skolpersonal</a:t>
            </a:r>
          </a:p>
          <a:p>
            <a:pPr marL="342900" indent="-342900">
              <a:buFont typeface="Arial" panose="020B0604020202020204" pitchFamily="34" charset="0"/>
              <a:buChar char="•"/>
            </a:pPr>
            <a:endParaRPr lang="sv-SE" dirty="0"/>
          </a:p>
          <a:p>
            <a:r>
              <a:rPr lang="sv-SE" dirty="0" smtClean="0"/>
              <a:t> </a:t>
            </a:r>
            <a:r>
              <a:rPr lang="sv-SE" b="1" dirty="0" smtClean="0"/>
              <a:t>Exempel </a:t>
            </a:r>
            <a:r>
              <a:rPr lang="sv-SE" b="1" dirty="0"/>
              <a:t>på ANDT förebyggande arbete i </a:t>
            </a:r>
            <a:r>
              <a:rPr lang="sv-SE" b="1" dirty="0" smtClean="0"/>
              <a:t>skolan:</a:t>
            </a:r>
            <a:endParaRPr lang="sv-SE" b="1" dirty="0"/>
          </a:p>
          <a:p>
            <a:pPr marL="342900" indent="-342900">
              <a:buFont typeface="Arial" panose="020B0604020202020204" pitchFamily="34" charset="0"/>
              <a:buChar char="•"/>
            </a:pPr>
            <a:r>
              <a:rPr lang="sv-SE" dirty="0"/>
              <a:t>Trygg miljö i skolan </a:t>
            </a:r>
          </a:p>
          <a:p>
            <a:pPr marL="342900" indent="-342900">
              <a:buFont typeface="Arial" panose="020B0604020202020204" pitchFamily="34" charset="0"/>
              <a:buChar char="•"/>
            </a:pPr>
            <a:r>
              <a:rPr lang="sv-SE" dirty="0"/>
              <a:t>Hög skolnärvaro och måluppfyllelse </a:t>
            </a:r>
          </a:p>
          <a:p>
            <a:pPr marL="342900" indent="-342900">
              <a:buFont typeface="Arial" panose="020B0604020202020204" pitchFamily="34" charset="0"/>
              <a:buChar char="•"/>
            </a:pPr>
            <a:r>
              <a:rPr lang="sv-SE" dirty="0"/>
              <a:t>ANDT undervisning </a:t>
            </a:r>
          </a:p>
          <a:p>
            <a:pPr marL="342900" indent="-342900">
              <a:buFont typeface="Arial" panose="020B0604020202020204" pitchFamily="34" charset="0"/>
              <a:buChar char="•"/>
            </a:pPr>
            <a:r>
              <a:rPr lang="sv-SE" dirty="0"/>
              <a:t>Skapa delaktighet genom information och dialog</a:t>
            </a:r>
            <a:endParaRPr lang="sv-SE" b="1" dirty="0"/>
          </a:p>
          <a:p>
            <a:pPr marL="342900" indent="-342900">
              <a:buFont typeface="Arial" panose="020B0604020202020204" pitchFamily="34" charset="0"/>
              <a:buChar char="•"/>
            </a:pPr>
            <a:r>
              <a:rPr lang="sv-SE" dirty="0"/>
              <a:t>Elevhälsan som resursstöd</a:t>
            </a:r>
          </a:p>
          <a:p>
            <a:pPr marL="342900" indent="-342900">
              <a:buFont typeface="Arial" panose="020B0604020202020204" pitchFamily="34" charset="0"/>
              <a:buChar char="•"/>
            </a:pPr>
            <a:endParaRPr lang="sv-SE" dirty="0"/>
          </a:p>
          <a:p>
            <a:pPr marL="342900" indent="-342900">
              <a:buFont typeface="Wingdings" panose="05000000000000000000" pitchFamily="2" charset="2"/>
              <a:buChar char="Ø"/>
            </a:pPr>
            <a:endParaRPr lang="sv-SE" dirty="0"/>
          </a:p>
          <a:p>
            <a:pPr marL="342900" indent="-342900">
              <a:buFont typeface="Arial" panose="020B0604020202020204" pitchFamily="34" charset="0"/>
              <a:buChar char="•"/>
            </a:pPr>
            <a:endParaRPr lang="sv-SE" dirty="0"/>
          </a:p>
          <a:p>
            <a:endParaRPr lang="sv-SE" dirty="0"/>
          </a:p>
          <a:p>
            <a:endParaRPr lang="sv-SE" dirty="0"/>
          </a:p>
        </p:txBody>
      </p:sp>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234179"/>
            <a:ext cx="4267200" cy="2171630"/>
          </a:xfrm>
          <a:prstGeom prst="rect">
            <a:avLst/>
          </a:prstGeom>
        </p:spPr>
      </p:pic>
    </p:spTree>
    <p:extLst>
      <p:ext uri="{BB962C8B-B14F-4D97-AF65-F5344CB8AC3E}">
        <p14:creationId xmlns:p14="http://schemas.microsoft.com/office/powerpoint/2010/main" val="698494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rgbClr val="C00000"/>
                </a:solidFill>
              </a:rPr>
              <a:t>ANDT rutinerna </a:t>
            </a:r>
            <a:r>
              <a:rPr lang="sv-SE" dirty="0" smtClean="0">
                <a:solidFill>
                  <a:srgbClr val="C00000"/>
                </a:solidFill>
              </a:rPr>
              <a:t>innehåller även.....</a:t>
            </a:r>
            <a:endParaRPr lang="sv-SE" dirty="0"/>
          </a:p>
        </p:txBody>
      </p:sp>
      <p:sp>
        <p:nvSpPr>
          <p:cNvPr id="3" name="Platshållare för innehåll 2"/>
          <p:cNvSpPr>
            <a:spLocks noGrp="1"/>
          </p:cNvSpPr>
          <p:nvPr>
            <p:ph idx="1"/>
          </p:nvPr>
        </p:nvSpPr>
        <p:spPr>
          <a:xfrm>
            <a:off x="862642" y="1272209"/>
            <a:ext cx="8145891" cy="4530107"/>
          </a:xfrm>
        </p:spPr>
        <p:txBody>
          <a:bodyPr/>
          <a:lstStyle/>
          <a:p>
            <a:r>
              <a:rPr lang="sv-SE" b="1" dirty="0" smtClean="0"/>
              <a:t>Åtgärdande </a:t>
            </a:r>
            <a:r>
              <a:rPr lang="sv-SE" b="1" dirty="0"/>
              <a:t>arbete</a:t>
            </a:r>
          </a:p>
          <a:p>
            <a:pPr marL="342900" indent="-342900">
              <a:buFont typeface="Arial" panose="020B0604020202020204" pitchFamily="34" charset="0"/>
              <a:buChar char="•"/>
            </a:pPr>
            <a:r>
              <a:rPr lang="sv-SE" dirty="0"/>
              <a:t>Handlingsplaner</a:t>
            </a:r>
          </a:p>
          <a:p>
            <a:pPr marL="342900" indent="-342900">
              <a:buFont typeface="Arial" panose="020B0604020202020204" pitchFamily="34" charset="0"/>
              <a:buChar char="•"/>
            </a:pPr>
            <a:r>
              <a:rPr lang="sv-SE" dirty="0"/>
              <a:t>Rutiner för drogtest (gymnasie- och gymnasiesärskola) </a:t>
            </a:r>
          </a:p>
          <a:p>
            <a:endParaRPr lang="sv-SE" dirty="0"/>
          </a:p>
          <a:p>
            <a:r>
              <a:rPr lang="sv-SE" b="1" dirty="0"/>
              <a:t>Dokumentation i Prorenata</a:t>
            </a:r>
          </a:p>
          <a:p>
            <a:pPr marL="342900" indent="-342900">
              <a:buFont typeface="Arial" panose="020B0604020202020204" pitchFamily="34" charset="0"/>
              <a:buChar char="•"/>
            </a:pPr>
            <a:r>
              <a:rPr lang="sv-SE" dirty="0"/>
              <a:t>Nytt sökord- drogrelaterat </a:t>
            </a:r>
            <a:r>
              <a:rPr lang="sv-SE" dirty="0" smtClean="0"/>
              <a:t>ärende </a:t>
            </a:r>
            <a:endParaRPr lang="sv-SE" dirty="0"/>
          </a:p>
          <a:p>
            <a:pPr marL="342900" indent="-342900">
              <a:buFont typeface="Arial" panose="020B0604020202020204" pitchFamily="34" charset="0"/>
              <a:buChar char="•"/>
            </a:pPr>
            <a:r>
              <a:rPr lang="sv-SE" dirty="0"/>
              <a:t>Dra statistik </a:t>
            </a:r>
          </a:p>
          <a:p>
            <a:endParaRPr lang="sv-SE" dirty="0"/>
          </a:p>
        </p:txBody>
      </p:sp>
      <p:pic>
        <p:nvPicPr>
          <p:cNvPr id="4" name="Bildobjekt 3"/>
          <p:cNvPicPr>
            <a:picLocks noChangeAspect="1"/>
          </p:cNvPicPr>
          <p:nvPr/>
        </p:nvPicPr>
        <p:blipFill>
          <a:blip r:embed="rId3"/>
          <a:stretch>
            <a:fillRect/>
          </a:stretch>
        </p:blipFill>
        <p:spPr>
          <a:xfrm>
            <a:off x="4511615" y="3648975"/>
            <a:ext cx="4496918" cy="2335904"/>
          </a:xfrm>
          <a:prstGeom prst="rect">
            <a:avLst/>
          </a:prstGeom>
        </p:spPr>
      </p:pic>
    </p:spTree>
    <p:extLst>
      <p:ext uri="{BB962C8B-B14F-4D97-AF65-F5344CB8AC3E}">
        <p14:creationId xmlns:p14="http://schemas.microsoft.com/office/powerpoint/2010/main" val="2788899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C00000"/>
                </a:solidFill>
              </a:rPr>
              <a:t>Stödmaterial på intranätet</a:t>
            </a:r>
            <a:endParaRPr lang="sv-SE" dirty="0">
              <a:solidFill>
                <a:srgbClr val="C00000"/>
              </a:solidFill>
            </a:endParaRPr>
          </a:p>
        </p:txBody>
      </p:sp>
      <p:sp>
        <p:nvSpPr>
          <p:cNvPr id="3" name="Platshållare för innehåll 2"/>
          <p:cNvSpPr>
            <a:spLocks noGrp="1"/>
          </p:cNvSpPr>
          <p:nvPr>
            <p:ph idx="1"/>
          </p:nvPr>
        </p:nvSpPr>
        <p:spPr>
          <a:xfrm>
            <a:off x="954158" y="1099930"/>
            <a:ext cx="8054376" cy="4702385"/>
          </a:xfrm>
        </p:spPr>
        <p:txBody>
          <a:bodyPr/>
          <a:lstStyle/>
          <a:p>
            <a:pPr marL="342900" indent="-342900">
              <a:buFont typeface="Arial" panose="020B0604020202020204" pitchFamily="34" charset="0"/>
              <a:buChar char="•"/>
            </a:pPr>
            <a:r>
              <a:rPr lang="sv-SE" b="1" dirty="0" smtClean="0"/>
              <a:t>Frågor och svar</a:t>
            </a:r>
          </a:p>
          <a:p>
            <a:pPr marL="342900" indent="-342900">
              <a:buFont typeface="Arial" panose="020B0604020202020204" pitchFamily="34" charset="0"/>
              <a:buChar char="•"/>
            </a:pPr>
            <a:r>
              <a:rPr lang="sv-SE" b="1" dirty="0" smtClean="0"/>
              <a:t>Samtyckesblanketter</a:t>
            </a:r>
          </a:p>
          <a:p>
            <a:pPr marL="342900" indent="-342900">
              <a:buFont typeface="Arial" panose="020B0604020202020204" pitchFamily="34" charset="0"/>
              <a:buChar char="•"/>
            </a:pPr>
            <a:r>
              <a:rPr lang="sv-SE" b="1" dirty="0" smtClean="0"/>
              <a:t>Powerpoints presentationer om skolan ANDT arbete finns för olika tillfällen som tex APT och föräldramöten </a:t>
            </a:r>
          </a:p>
          <a:p>
            <a:pPr marL="342900" indent="-342900">
              <a:buFont typeface="Arial" panose="020B0604020202020204" pitchFamily="34" charset="0"/>
              <a:buChar char="•"/>
            </a:pPr>
            <a:r>
              <a:rPr lang="sv-SE" dirty="0" smtClean="0">
                <a:hlinkClick r:id="rId3"/>
              </a:rPr>
              <a:t>www.verktygsladanhbg.se</a:t>
            </a:r>
            <a:r>
              <a:rPr lang="sv-SE" dirty="0" smtClean="0"/>
              <a:t>  </a:t>
            </a:r>
          </a:p>
          <a:p>
            <a:endParaRPr lang="sv-SE" dirty="0"/>
          </a:p>
          <a:p>
            <a:endParaRPr lang="sv-SE" dirty="0" smtClean="0"/>
          </a:p>
        </p:txBody>
      </p:sp>
      <p:pic>
        <p:nvPicPr>
          <p:cNvPr id="4" name="Bildobjekt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4261" y="3331266"/>
            <a:ext cx="4876800" cy="2209800"/>
          </a:xfrm>
          <a:prstGeom prst="rect">
            <a:avLst/>
          </a:prstGeom>
        </p:spPr>
      </p:pic>
    </p:spTree>
    <p:extLst>
      <p:ext uri="{BB962C8B-B14F-4D97-AF65-F5344CB8AC3E}">
        <p14:creationId xmlns:p14="http://schemas.microsoft.com/office/powerpoint/2010/main" val="183032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Här hittar du ANDT planen</a:t>
            </a:r>
            <a:endParaRPr lang="sv-SE" dirty="0"/>
          </a:p>
        </p:txBody>
      </p:sp>
      <p:sp>
        <p:nvSpPr>
          <p:cNvPr id="3" name="Platshållare för innehåll 2"/>
          <p:cNvSpPr>
            <a:spLocks noGrp="1"/>
          </p:cNvSpPr>
          <p:nvPr>
            <p:ph idx="1"/>
          </p:nvPr>
        </p:nvSpPr>
        <p:spPr/>
        <p:txBody>
          <a:bodyPr/>
          <a:lstStyle/>
          <a:p>
            <a:r>
              <a:rPr lang="sv-SE" u="sng" dirty="0" smtClean="0">
                <a:hlinkClick r:id="rId3"/>
              </a:rPr>
              <a:t>https</a:t>
            </a:r>
            <a:r>
              <a:rPr lang="sv-SE" u="sng" dirty="0">
                <a:hlinkClick r:id="rId3"/>
              </a:rPr>
              <a:t>://intranat.helsingborg.se/sff/elevhalsa/andtsochverktygsladan</a:t>
            </a:r>
            <a:r>
              <a:rPr lang="sv-SE" u="sng" dirty="0" smtClean="0">
                <a:hlinkClick r:id="rId3"/>
              </a:rPr>
              <a:t>/</a:t>
            </a:r>
            <a:r>
              <a:rPr lang="sv-SE" u="sng" dirty="0" smtClean="0"/>
              <a:t> </a:t>
            </a:r>
            <a:endParaRPr lang="sv-SE" dirty="0"/>
          </a:p>
        </p:txBody>
      </p:sp>
      <p:sp>
        <p:nvSpPr>
          <p:cNvPr id="4" name="Kommentar i oval 3"/>
          <p:cNvSpPr/>
          <p:nvPr/>
        </p:nvSpPr>
        <p:spPr>
          <a:xfrm>
            <a:off x="2429692" y="2612572"/>
            <a:ext cx="4127863" cy="2390503"/>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3200" dirty="0" smtClean="0"/>
              <a:t>Alla elever har rätt till en skolmiljö fri från droger</a:t>
            </a:r>
            <a:r>
              <a:rPr lang="sv-SE" sz="4000" dirty="0" smtClean="0">
                <a:solidFill>
                  <a:srgbClr val="FF0000"/>
                </a:solidFill>
              </a:rPr>
              <a:t>!</a:t>
            </a:r>
            <a:endParaRPr lang="sv-SE" sz="4000" dirty="0">
              <a:solidFill>
                <a:srgbClr val="FF0000"/>
              </a:solidFill>
            </a:endParaRPr>
          </a:p>
        </p:txBody>
      </p:sp>
    </p:spTree>
    <p:extLst>
      <p:ext uri="{BB962C8B-B14F-4D97-AF65-F5344CB8AC3E}">
        <p14:creationId xmlns:p14="http://schemas.microsoft.com/office/powerpoint/2010/main" val="2114188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150430_HBG_PPT_mall_gron">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rö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Anpassad formgiv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1BD14E2B9143243B363D35204345F3A" ma:contentTypeVersion="0" ma:contentTypeDescription="Skapa ett nytt dokument." ma:contentTypeScope="" ma:versionID="594656ae071d631edf9a296290b539a5">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2.xml><?xml version="1.0" encoding="utf-8"?>
<ds:datastoreItem xmlns:ds="http://schemas.openxmlformats.org/officeDocument/2006/customXml" ds:itemID="{9D8809CD-79EC-41EE-BAEE-A279EA17A25C}">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7A2C105C-E933-4051-95F2-CDD1472B4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150430_HBG_PPT_mall_gron</Template>
  <TotalTime>2384</TotalTime>
  <Words>1113</Words>
  <Application>Microsoft Office PowerPoint</Application>
  <PresentationFormat>Bildspel på skärmen (4:3)</PresentationFormat>
  <Paragraphs>130</Paragraphs>
  <Slides>8</Slides>
  <Notes>8</Notes>
  <HiddenSlides>0</HiddenSlides>
  <MMClips>0</MMClips>
  <ScaleCrop>false</ScaleCrop>
  <HeadingPairs>
    <vt:vector size="6" baseType="variant">
      <vt:variant>
        <vt:lpstr>Använt teckensnitt</vt:lpstr>
      </vt:variant>
      <vt:variant>
        <vt:i4>5</vt:i4>
      </vt:variant>
      <vt:variant>
        <vt:lpstr>Tema</vt:lpstr>
      </vt:variant>
      <vt:variant>
        <vt:i4>5</vt:i4>
      </vt:variant>
      <vt:variant>
        <vt:lpstr>Bildrubriker</vt:lpstr>
      </vt:variant>
      <vt:variant>
        <vt:i4>8</vt:i4>
      </vt:variant>
    </vt:vector>
  </HeadingPairs>
  <TitlesOfParts>
    <vt:vector size="18" baseType="lpstr">
      <vt:lpstr>Arial</vt:lpstr>
      <vt:lpstr>Calibri</vt:lpstr>
      <vt:lpstr>Cambria</vt:lpstr>
      <vt:lpstr>HelveticaNeueLT Std</vt:lpstr>
      <vt:lpstr>Wingdings</vt:lpstr>
      <vt:lpstr>150430_HBG_PPT_mall_gron</vt:lpstr>
      <vt:lpstr>Första sida med röd bakgrund</vt:lpstr>
      <vt:lpstr>Följande sidor</vt:lpstr>
      <vt:lpstr>Följande sidor med färgad bakgrund</vt:lpstr>
      <vt:lpstr>Anpassad formgivning</vt:lpstr>
      <vt:lpstr>ANDT plan för Helsingborgs Stads skolor </vt:lpstr>
      <vt:lpstr>               Ett tryggare Helsingborg     i samverkan som möjliggör och utvecklar</vt:lpstr>
      <vt:lpstr>ANDT planens syfte och innehåll</vt:lpstr>
      <vt:lpstr>ANDT riktlinjer förmedlar skolans grundläggande synsätt och viljeinriktning. </vt:lpstr>
      <vt:lpstr>ANDT rutinerna innehåller......</vt:lpstr>
      <vt:lpstr>ANDT rutinerna innehåller även.....</vt:lpstr>
      <vt:lpstr>Stödmaterial på intranätet</vt:lpstr>
      <vt:lpstr>Här hittar du ANDT planen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Koltai Arthursson Eva - SFF</dc:creator>
  <cp:lastModifiedBy>Jönsson Nina - SFF</cp:lastModifiedBy>
  <cp:revision>111</cp:revision>
  <dcterms:created xsi:type="dcterms:W3CDTF">2016-03-07T20:52:40Z</dcterms:created>
  <dcterms:modified xsi:type="dcterms:W3CDTF">2021-04-16T12:43:20Z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0x010100F1BD14E2B9143243B363D35204345F3A</vt:lpwstr>
  </property>
</Properties>
</file>