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96" r:id="rId5"/>
    <p:sldMasterId id="2147483660" r:id="rId6"/>
    <p:sldMasterId id="2147483689" r:id="rId7"/>
    <p:sldMasterId id="2147483700" r:id="rId8"/>
  </p:sldMasterIdLst>
  <p:notesMasterIdLst>
    <p:notesMasterId r:id="rId16"/>
  </p:notesMasterIdLst>
  <p:handoutMasterIdLst>
    <p:handoutMasterId r:id="rId17"/>
  </p:handoutMasterIdLst>
  <p:sldIdLst>
    <p:sldId id="283" r:id="rId9"/>
    <p:sldId id="287" r:id="rId10"/>
    <p:sldId id="278" r:id="rId11"/>
    <p:sldId id="289" r:id="rId12"/>
    <p:sldId id="288" r:id="rId13"/>
    <p:sldId id="290" r:id="rId14"/>
    <p:sldId id="286"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ond Carolin - SFF" initials="EC-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828"/>
    <a:srgbClr val="AFCA05"/>
    <a:srgbClr val="11A636"/>
    <a:srgbClr val="A0C855"/>
    <a:srgbClr val="50811B"/>
    <a:srgbClr val="D9000F"/>
    <a:srgbClr val="0F81D3"/>
    <a:srgbClr val="65AE1E"/>
    <a:srgbClr val="93006D"/>
    <a:srgbClr val="CE0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08" autoAdjust="0"/>
    <p:restoredTop sz="70681" autoAdjust="0"/>
  </p:normalViewPr>
  <p:slideViewPr>
    <p:cSldViewPr snapToGrid="0" snapToObjects="1">
      <p:cViewPr varScale="1">
        <p:scale>
          <a:sx n="48" d="100"/>
          <a:sy n="48" d="100"/>
        </p:scale>
        <p:origin x="1588" y="44"/>
      </p:cViewPr>
      <p:guideLst>
        <p:guide orient="horz" pos="400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E8DD2D-8089-CB4A-9CA2-D843C3E4E3A1}" type="datetimeFigureOut">
              <a:rPr lang="en-US" smtClean="0"/>
              <a:pPr/>
              <a:t>4/16/2021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Elevhälsan</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364AAF-72DB-F048-98F7-55EEB6F93801}" type="datetimeFigureOut">
              <a:rPr lang="en-US" smtClean="0"/>
              <a:pPr/>
              <a:t>4/16/2021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Elevhälsan</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O6-4qRrKni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Presentation till </a:t>
            </a:r>
            <a:r>
              <a:rPr lang="sv-SE" dirty="0" smtClean="0"/>
              <a:t>vårdnadshavare/föräldrar på</a:t>
            </a:r>
            <a:r>
              <a:rPr lang="sv-SE" baseline="0" dirty="0" smtClean="0"/>
              <a:t> </a:t>
            </a:r>
            <a:r>
              <a:rPr lang="sv-SE" dirty="0" smtClean="0"/>
              <a:t>högstadiet</a:t>
            </a:r>
            <a:r>
              <a:rPr lang="sv-SE" baseline="0" dirty="0" smtClean="0"/>
              <a:t> </a:t>
            </a:r>
            <a:r>
              <a:rPr lang="sv-SE" baseline="0" smtClean="0"/>
              <a:t>och gymnasiet</a:t>
            </a:r>
            <a:r>
              <a:rPr lang="sv-SE" smtClean="0"/>
              <a:t> </a:t>
            </a:r>
            <a:r>
              <a:rPr lang="sv-SE" dirty="0" smtClean="0"/>
              <a:t>av Helsingborgs stads skolors reviderade</a:t>
            </a:r>
            <a:r>
              <a:rPr lang="sv-SE" baseline="0" dirty="0" smtClean="0"/>
              <a:t> ANDT plan</a:t>
            </a:r>
            <a:r>
              <a:rPr lang="sv-SE" baseline="0" dirty="0" smtClean="0"/>
              <a:t>.</a:t>
            </a:r>
          </a:p>
          <a:p>
            <a:endParaRPr lang="sv-SE" baseline="0" dirty="0" smtClean="0"/>
          </a:p>
          <a:p>
            <a:r>
              <a:rPr lang="sv-SE" baseline="0" dirty="0" smtClean="0"/>
              <a:t>Planen </a:t>
            </a:r>
            <a:r>
              <a:rPr lang="sv-SE" baseline="0" dirty="0" smtClean="0"/>
              <a:t>har gjorts i samverkan med </a:t>
            </a:r>
            <a:r>
              <a:rPr lang="sv-SE" baseline="0" dirty="0" smtClean="0"/>
              <a:t>flera </a:t>
            </a:r>
            <a:r>
              <a:rPr lang="sv-SE" baseline="0" dirty="0" smtClean="0"/>
              <a:t>aktörer, bland annat Elevhälsan och </a:t>
            </a:r>
            <a:r>
              <a:rPr lang="sv-SE" baseline="0" dirty="0" smtClean="0"/>
              <a:t>Helsingborgs stads ANDT </a:t>
            </a:r>
            <a:r>
              <a:rPr lang="sv-SE" baseline="0" dirty="0" smtClean="0"/>
              <a:t>samordnare och </a:t>
            </a:r>
            <a:r>
              <a:rPr lang="sv-SE" baseline="0" dirty="0" smtClean="0"/>
              <a:t>har störst fokus </a:t>
            </a:r>
            <a:r>
              <a:rPr lang="sv-SE" baseline="0" dirty="0" smtClean="0"/>
              <a:t>på det förebyggande arbetet </a:t>
            </a:r>
            <a:r>
              <a:rPr lang="sv-SE" baseline="0" dirty="0" smtClean="0"/>
              <a:t>och det </a:t>
            </a:r>
            <a:r>
              <a:rPr lang="sv-SE" baseline="0" dirty="0" smtClean="0"/>
              <a:t>systematiska kvalitetsarbetet</a:t>
            </a:r>
            <a:r>
              <a:rPr lang="sv-SE" baseline="0" dirty="0" smtClean="0"/>
              <a:t>. Rutiner finns även för hur skolan ska hantera en situation med elev där en misstanke om droger eller bruk av droger finns. </a:t>
            </a:r>
            <a:endParaRPr lang="sv-SE" baseline="0" dirty="0" smtClean="0"/>
          </a:p>
          <a:p>
            <a:endParaRPr lang="sv-SE" dirty="0"/>
          </a:p>
        </p:txBody>
      </p:sp>
      <p:sp>
        <p:nvSpPr>
          <p:cNvPr id="4" name="Platshållare för bildnummer 3"/>
          <p:cNvSpPr>
            <a:spLocks noGrp="1"/>
          </p:cNvSpPr>
          <p:nvPr>
            <p:ph type="sldNum" sz="quarter" idx="10"/>
          </p:nvPr>
        </p:nvSpPr>
        <p:spPr/>
        <p:txBody>
          <a:bodyPr/>
          <a:lstStyle/>
          <a:p>
            <a:fld id="{2C4B80DE-0C04-4AF3-80B8-2138AAC1133A}" type="slidenum">
              <a:rPr lang="sv-SE" smtClean="0"/>
              <a:t>1</a:t>
            </a:fld>
            <a:endParaRPr lang="sv-SE"/>
          </a:p>
        </p:txBody>
      </p:sp>
    </p:spTree>
    <p:extLst>
      <p:ext uri="{BB962C8B-B14F-4D97-AF65-F5344CB8AC3E}">
        <p14:creationId xmlns:p14="http://schemas.microsoft.com/office/powerpoint/2010/main" val="2371889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kern="1200" dirty="0" smtClean="0">
              <a:solidFill>
                <a:schemeClr val="tx1"/>
              </a:solidFill>
              <a:effectLst/>
              <a:latin typeface="+mn-lt"/>
              <a:ea typeface="+mn-ea"/>
              <a:cs typeface="+mn-cs"/>
            </a:endParaRPr>
          </a:p>
          <a:p>
            <a:r>
              <a:rPr lang="sv-SE" dirty="0" smtClean="0"/>
              <a:t>I Helsingborg samverkar</a:t>
            </a:r>
            <a:r>
              <a:rPr lang="sv-SE" baseline="0" dirty="0" smtClean="0"/>
              <a:t> stadens olika förvaltningar för att skapa ett tryggare Helsingborg. Det finns tydliga kopplingar mellan våldsbrott och gängkriminalitet och narkotika. Alla skolor i Helsingborgs stad tar därför tillsammans med socialtjänsten, polisen och Region Skåne ställning mot droger med syfte att förebygga, upptäcka och ingripa mot bruk av droger.</a:t>
            </a:r>
            <a:endParaRPr lang="sv-SE" dirty="0" smtClean="0"/>
          </a:p>
          <a:p>
            <a:endParaRPr lang="sv-SE" sz="1200" dirty="0" smtClean="0"/>
          </a:p>
          <a:p>
            <a:endParaRPr lang="sv-SE" baseline="0" dirty="0" smtClean="0"/>
          </a:p>
          <a:p>
            <a:endParaRPr lang="sv-SE" baseline="0" dirty="0" smtClean="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2759085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smtClean="0"/>
          </a:p>
          <a:p>
            <a:r>
              <a:rPr lang="sv-SE" baseline="0" dirty="0" smtClean="0"/>
              <a:t>ANDT planen syftar till att säkerställa kvalitet och likvärdighet </a:t>
            </a:r>
            <a:r>
              <a:rPr lang="sv-SE" baseline="0" dirty="0" smtClean="0"/>
              <a:t>inom Helsingborg stads skolor</a:t>
            </a:r>
            <a:r>
              <a:rPr lang="sv-SE" baseline="0" dirty="0" smtClean="0"/>
              <a:t>.</a:t>
            </a:r>
          </a:p>
          <a:p>
            <a:r>
              <a:rPr lang="sv-SE" baseline="0" dirty="0" smtClean="0"/>
              <a:t>Planen består av två delar; riktlinjer och rutiner.</a:t>
            </a:r>
          </a:p>
          <a:p>
            <a:r>
              <a:rPr lang="sv-SE" baseline="0" dirty="0" smtClean="0"/>
              <a:t> </a:t>
            </a:r>
            <a:endParaRPr lang="sv-SE" baseline="0" dirty="0" smtClean="0"/>
          </a:p>
          <a:p>
            <a:r>
              <a:rPr lang="sv-SE" sz="1200" kern="1200" dirty="0" smtClean="0">
                <a:solidFill>
                  <a:schemeClr val="tx1"/>
                </a:solidFill>
                <a:effectLst/>
                <a:latin typeface="+mn-lt"/>
                <a:ea typeface="+mn-ea"/>
                <a:cs typeface="+mn-cs"/>
              </a:rPr>
              <a:t>Alla elever har rätt till en hälsofrämjande skolmiljö som är helt fri från droger och präglas av goda relationer med kamrater och lärare. De har också rätt till undervisning där frågor som rör alkohol, narkotika, dopning och</a:t>
            </a:r>
            <a:r>
              <a:rPr lang="sv-SE" sz="1200" kern="1200" baseline="0" dirty="0" smtClean="0">
                <a:solidFill>
                  <a:schemeClr val="tx1"/>
                </a:solidFill>
                <a:effectLst/>
                <a:latin typeface="+mn-lt"/>
                <a:ea typeface="+mn-ea"/>
                <a:cs typeface="+mn-cs"/>
              </a:rPr>
              <a:t> tobak med fördel </a:t>
            </a:r>
            <a:r>
              <a:rPr lang="sv-SE" sz="1200" kern="1200" dirty="0" smtClean="0">
                <a:solidFill>
                  <a:schemeClr val="tx1"/>
                </a:solidFill>
                <a:effectLst/>
                <a:latin typeface="+mn-lt"/>
                <a:ea typeface="+mn-ea"/>
                <a:cs typeface="+mn-cs"/>
              </a:rPr>
              <a:t>integreras i olika ämnen, för att få en mer sammansatt bild av dessa områden. (Skolverket 2020). Avsikten med ett drogförebyggande arbete är att stärka våra elevers förmågor att göra sunda val, samt motverka alla former av droganvändning. </a:t>
            </a:r>
          </a:p>
          <a:p>
            <a:r>
              <a:rPr lang="sv-SE" sz="1200" kern="1200" dirty="0" smtClean="0">
                <a:solidFill>
                  <a:schemeClr val="tx1"/>
                </a:solidFill>
                <a:effectLst/>
                <a:latin typeface="+mn-lt"/>
                <a:ea typeface="+mn-ea"/>
                <a:cs typeface="+mn-cs"/>
              </a:rPr>
              <a:t>Att klara skolan är en viktig faktor för barn och ungas framtida hälsa. Skolan är också en viktig arena för det sociala sammanhanget för eleven. Ni föräldrar är betydelsefulla i detta arbetet och därför är skolans ambition att alltid samarbeta med</a:t>
            </a:r>
            <a:r>
              <a:rPr lang="sv-SE" sz="1200" kern="1200" baseline="0" dirty="0" smtClean="0">
                <a:solidFill>
                  <a:schemeClr val="tx1"/>
                </a:solidFill>
                <a:effectLst/>
                <a:latin typeface="+mn-lt"/>
                <a:ea typeface="+mn-ea"/>
                <a:cs typeface="+mn-cs"/>
              </a:rPr>
              <a:t> er </a:t>
            </a:r>
            <a:r>
              <a:rPr lang="sv-SE" sz="1200" kern="1200" dirty="0" smtClean="0">
                <a:solidFill>
                  <a:schemeClr val="tx1"/>
                </a:solidFill>
                <a:effectLst/>
                <a:latin typeface="+mn-lt"/>
                <a:ea typeface="+mn-ea"/>
                <a:cs typeface="+mn-cs"/>
              </a:rPr>
              <a:t>under hela skoltiden. Även efter att en ungdom har fyllt 18 år och gett sitt samtycke är det lämpligt att skola</a:t>
            </a:r>
            <a:r>
              <a:rPr lang="sv-SE" sz="1200" kern="1200" baseline="0" dirty="0" smtClean="0">
                <a:solidFill>
                  <a:schemeClr val="tx1"/>
                </a:solidFill>
                <a:effectLst/>
                <a:latin typeface="+mn-lt"/>
                <a:ea typeface="+mn-ea"/>
                <a:cs typeface="+mn-cs"/>
              </a:rPr>
              <a:t> </a:t>
            </a:r>
            <a:r>
              <a:rPr lang="sv-SE" sz="1200" kern="1200" dirty="0" smtClean="0">
                <a:solidFill>
                  <a:schemeClr val="tx1"/>
                </a:solidFill>
                <a:effectLst/>
                <a:latin typeface="+mn-lt"/>
                <a:ea typeface="+mn-ea"/>
                <a:cs typeface="+mn-cs"/>
              </a:rPr>
              <a:t>och</a:t>
            </a:r>
            <a:r>
              <a:rPr lang="sv-SE" sz="1200" kern="1200" baseline="0" dirty="0" smtClean="0">
                <a:solidFill>
                  <a:schemeClr val="tx1"/>
                </a:solidFill>
                <a:effectLst/>
                <a:latin typeface="+mn-lt"/>
                <a:ea typeface="+mn-ea"/>
                <a:cs typeface="+mn-cs"/>
              </a:rPr>
              <a:t> </a:t>
            </a:r>
            <a:r>
              <a:rPr lang="sv-SE" sz="1200" kern="1200" dirty="0" smtClean="0">
                <a:solidFill>
                  <a:schemeClr val="tx1"/>
                </a:solidFill>
                <a:effectLst/>
                <a:latin typeface="+mn-lt"/>
                <a:ea typeface="+mn-ea"/>
                <a:cs typeface="+mn-cs"/>
              </a:rPr>
              <a:t>föräldrar</a:t>
            </a:r>
            <a:r>
              <a:rPr lang="sv-SE" sz="1200" kern="1200" baseline="0" dirty="0" smtClean="0">
                <a:solidFill>
                  <a:schemeClr val="tx1"/>
                </a:solidFill>
                <a:effectLst/>
                <a:latin typeface="+mn-lt"/>
                <a:ea typeface="+mn-ea"/>
                <a:cs typeface="+mn-cs"/>
              </a:rPr>
              <a:t> fortsätter samarbeta. </a:t>
            </a:r>
            <a:endParaRPr lang="sv-SE" sz="1200" kern="1200" dirty="0" smtClean="0">
              <a:solidFill>
                <a:schemeClr val="tx1"/>
              </a:solidFill>
              <a:effectLst/>
              <a:latin typeface="+mn-lt"/>
              <a:ea typeface="+mn-ea"/>
              <a:cs typeface="+mn-cs"/>
            </a:endParaRPr>
          </a:p>
          <a:p>
            <a:endParaRPr lang="sv-SE" baseline="0" dirty="0" smtClean="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2045980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smtClean="0"/>
              <a:t>Trygg miljö i skolan/närvaro</a:t>
            </a:r>
            <a:r>
              <a:rPr lang="sv-SE" b="1" baseline="0" dirty="0" smtClean="0"/>
              <a:t> och måluppfyllelse</a:t>
            </a:r>
            <a:r>
              <a:rPr lang="sv-SE" b="1" dirty="0" smtClean="0"/>
              <a:t>: </a:t>
            </a:r>
            <a:r>
              <a:rPr lang="sv-SE" dirty="0" smtClean="0"/>
              <a:t>En bra social skolmiljö är inte bara ett mål i sig utan en förutsättning för lärande. Elevernas uttryck för trivsel, tillhörighet, att de mår bra och känner sig trygga är viktiga faktorer för att främja skolnärvaro och måluppfyllelse. Detta är i sin tur en skyddsfaktor när det gäller elevens tobaks-, alkohol- och narkotikavanor.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smtClean="0"/>
              <a:t>ANDT undervisning: </a:t>
            </a:r>
            <a:r>
              <a:rPr lang="sv-SE" dirty="0" smtClean="0"/>
              <a:t>Alla elever har rätt till ANDT undervisning som med fördel integreras i olika ämnen. ANDT undervisningen bör utföras så att den stärker elevernas förmåga att ta ställning och kunna argumentera för sina åsikter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smtClean="0"/>
              <a:t>Skapa</a:t>
            </a:r>
            <a:r>
              <a:rPr lang="sv-SE" b="1" baseline="0" dirty="0" smtClean="0"/>
              <a:t> delaktighet: </a:t>
            </a:r>
            <a:r>
              <a:rPr lang="sv-SE" dirty="0" smtClean="0"/>
              <a:t>Elever, skolans personal och ni föräldrar görs delaktiga genom information och dialog om skolans ANDT riktlinjer och rutiner</a:t>
            </a:r>
            <a:r>
              <a:rPr lang="sv-SE" b="1" dirty="0" smtClean="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1"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smtClean="0"/>
              <a:t>Elevhälsan finns som resursstöd </a:t>
            </a:r>
            <a:r>
              <a:rPr lang="sv-SE" dirty="0" smtClean="0"/>
              <a:t>till både elever, skolans personal och föräldrar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2538391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smtClean="0"/>
              <a:t>Här visas ett exempel</a:t>
            </a:r>
            <a:r>
              <a:rPr lang="sv-SE" b="0" baseline="0" dirty="0" smtClean="0"/>
              <a:t> </a:t>
            </a:r>
            <a:r>
              <a:rPr lang="sv-SE" b="0" dirty="0" smtClean="0"/>
              <a:t>på hur</a:t>
            </a:r>
            <a:r>
              <a:rPr lang="sv-SE" b="0" baseline="0" dirty="0" smtClean="0"/>
              <a:t> en rutin på skolan ska gå till när det finns misstanke hos en elev att det förekommer försäljning av droger eller  eget bruk av droger.</a:t>
            </a:r>
            <a:endParaRPr lang="sv-SE" b="0"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1917882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smtClean="0"/>
              <a:t>1. Bjud inte på alkohol och köp inte ut: </a:t>
            </a:r>
            <a:r>
              <a:rPr lang="sv-SE" dirty="0" smtClean="0"/>
              <a:t>De tonåringar som får alkohol av sina föräldrar dricker mer. Man kan inte lära sina barn hur man dricker alkohol med måtta. Det enda man lär dem är att dricka.</a:t>
            </a:r>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smtClean="0"/>
              <a:t>2. Var intresserad och lyssna:</a:t>
            </a:r>
            <a:r>
              <a:rPr lang="sv-SE" dirty="0" smtClean="0"/>
              <a:t> En bra relation handlar framför allt om att bygga upp ett förtroende. Visa att du är intresserad av ditt barns tankar och upplevelser och tar dem på allvar.</a:t>
            </a:r>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smtClean="0"/>
              <a:t>3. Visa att du bryr dig:</a:t>
            </a:r>
            <a:r>
              <a:rPr lang="sv-SE" b="0" baseline="0" dirty="0" smtClean="0"/>
              <a:t> </a:t>
            </a:r>
            <a:r>
              <a:rPr lang="sv-SE" dirty="0" smtClean="0"/>
              <a:t>Det är aldrig fånigt att vara omtänksam eller prata om sina känslor med sitt barn. Om du är orolig berätta varför du är det.</a:t>
            </a:r>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smtClean="0"/>
              <a:t>4. Lita på dig själv:</a:t>
            </a:r>
            <a:r>
              <a:rPr lang="sv-SE" b="1" baseline="0" dirty="0" smtClean="0"/>
              <a:t> </a:t>
            </a:r>
            <a:r>
              <a:rPr lang="sv-SE" dirty="0" smtClean="0"/>
              <a:t>Försök lyssna på dig själv och vad du tycker om saker och ting. Som förälder har du rätt att välja det som känns bäst för dig.</a:t>
            </a:r>
          </a:p>
          <a:p>
            <a:r>
              <a:rPr lang="sv-SE" b="1" dirty="0" smtClean="0"/>
              <a:t>5. Var tydlig och sätt gränser:</a:t>
            </a:r>
            <a:r>
              <a:rPr lang="sv-SE" b="1" baseline="0" dirty="0" smtClean="0"/>
              <a:t> </a:t>
            </a:r>
            <a:r>
              <a:rPr lang="sv-SE" dirty="0" smtClean="0"/>
              <a:t>Ju tydligare du visar vad du förväntar dig desto enklare är det för tonåringen att själv ta ställning eller göra som du bestämt.</a:t>
            </a:r>
          </a:p>
          <a:p>
            <a:r>
              <a:rPr lang="sv-SE" b="1" dirty="0" smtClean="0"/>
              <a:t>6. Ta hjälp av andra föräldrar:</a:t>
            </a:r>
            <a:r>
              <a:rPr lang="sv-SE" b="1" baseline="0" dirty="0" smtClean="0"/>
              <a:t> </a:t>
            </a:r>
            <a:r>
              <a:rPr lang="sv-SE" dirty="0" smtClean="0"/>
              <a:t>Ibland kan det vara skönt veta vad som gäller i andra familjer när argumentet "alla andra får" dyker upp i diskussioner med din tonåring.</a:t>
            </a:r>
          </a:p>
          <a:p>
            <a:r>
              <a:rPr lang="sv-SE" b="1" dirty="0" smtClean="0"/>
              <a:t>7. Hjälp till att säga nej:</a:t>
            </a:r>
            <a:r>
              <a:rPr lang="sv-SE" b="1" baseline="0" dirty="0" smtClean="0"/>
              <a:t> </a:t>
            </a:r>
            <a:r>
              <a:rPr lang="sv-SE" dirty="0" smtClean="0"/>
              <a:t>För föräldrar handlar det mycket om att ge sina barn bra argument. Berätta att det är helt okej att ha en egen vilja och säga nej, även när alla andra säger ja.</a:t>
            </a:r>
          </a:p>
          <a:p>
            <a:r>
              <a:rPr lang="sv-SE" b="1" dirty="0" smtClean="0"/>
              <a:t>8. Kom ihåg att du är en förebild:</a:t>
            </a:r>
            <a:r>
              <a:rPr lang="sv-SE" b="1" baseline="0" dirty="0" smtClean="0"/>
              <a:t> </a:t>
            </a:r>
            <a:r>
              <a:rPr lang="sv-SE" dirty="0" smtClean="0"/>
              <a:t>Fundera på vilka budskap och värderingar du förmedlar till ditt barn.</a:t>
            </a:r>
          </a:p>
          <a:p>
            <a:r>
              <a:rPr lang="sv-SE" b="1" dirty="0" smtClean="0"/>
              <a:t>9. Våga släpp taget.</a:t>
            </a:r>
            <a:r>
              <a:rPr lang="sv-SE" b="0" dirty="0" smtClean="0"/>
              <a:t>:</a:t>
            </a:r>
            <a:r>
              <a:rPr lang="sv-SE" b="0" baseline="0" dirty="0" smtClean="0"/>
              <a:t> </a:t>
            </a:r>
            <a:r>
              <a:rPr lang="sv-SE" dirty="0" smtClean="0"/>
              <a:t>Din tonåring är i full färd med att utforska sin lite mer vuxna identitet. Var öppen för det nya, och våga släpp taget. Men visa att du finns där och att du gärna hjälper till.</a:t>
            </a:r>
          </a:p>
          <a:p>
            <a:r>
              <a:rPr lang="sv-SE" b="1" dirty="0" smtClean="0"/>
              <a:t>10:</a:t>
            </a:r>
            <a:r>
              <a:rPr lang="sv-SE" b="1" baseline="0" dirty="0" smtClean="0"/>
              <a:t> </a:t>
            </a:r>
            <a:r>
              <a:rPr lang="sv-SE" b="1" dirty="0" smtClean="0"/>
              <a:t>Visa kärlek:</a:t>
            </a:r>
            <a:r>
              <a:rPr lang="sv-SE" b="1" baseline="0" dirty="0" smtClean="0"/>
              <a:t> </a:t>
            </a:r>
            <a:r>
              <a:rPr lang="sv-SE" dirty="0" smtClean="0"/>
              <a:t>Din tonåring behöver förstå att du tycker om honom eller henne oavsett vad som händer. Närhet och kärlek betyder mycket, oavsett hur gammalt ditt barn är.</a:t>
            </a:r>
          </a:p>
          <a:p>
            <a:endParaRPr lang="sv-SE"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u="sng" kern="1200" dirty="0" smtClean="0">
                <a:solidFill>
                  <a:schemeClr val="tx1"/>
                </a:solidFill>
                <a:effectLst/>
                <a:latin typeface="+mn-lt"/>
                <a:ea typeface="+mn-ea"/>
                <a:cs typeface="+mn-cs"/>
                <a:hlinkClick r:id="rId3"/>
              </a:rPr>
              <a:t>Filmen, Du spelar roll (3:25)</a:t>
            </a:r>
            <a:r>
              <a:rPr lang="sv-SE" sz="1200" u="sng" kern="1200" dirty="0" smtClean="0">
                <a:solidFill>
                  <a:schemeClr val="tx1"/>
                </a:solidFill>
                <a:effectLst/>
                <a:latin typeface="+mn-lt"/>
                <a:ea typeface="+mn-ea"/>
                <a:cs typeface="+mn-cs"/>
              </a:rPr>
              <a:t> :</a:t>
            </a:r>
            <a:r>
              <a:rPr lang="sv-SE" sz="1200" u="sng" kern="1200" baseline="0" dirty="0" smtClean="0">
                <a:solidFill>
                  <a:schemeClr val="tx1"/>
                </a:solidFill>
                <a:effectLst/>
                <a:latin typeface="+mn-lt"/>
                <a:ea typeface="+mn-ea"/>
                <a:cs typeface="+mn-cs"/>
              </a:rPr>
              <a:t> Handlar om Cannabis och din roll som förälder</a:t>
            </a:r>
            <a:endParaRPr lang="sv-SE" dirty="0" smtClean="0"/>
          </a:p>
          <a:p>
            <a:endParaRPr lang="sv-SE" dirty="0" smtClean="0"/>
          </a:p>
          <a:p>
            <a:endParaRPr lang="sv-SE" dirty="0" smtClean="0"/>
          </a:p>
          <a:p>
            <a:endParaRPr lang="sv-SE"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endParaRPr lang="sv-SE"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528063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7</a:t>
            </a:fld>
            <a:endParaRPr lang="en-US"/>
          </a:p>
        </p:txBody>
      </p:sp>
    </p:spTree>
    <p:extLst>
      <p:ext uri="{BB962C8B-B14F-4D97-AF65-F5344CB8AC3E}">
        <p14:creationId xmlns:p14="http://schemas.microsoft.com/office/powerpoint/2010/main" val="2829608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chemeClr val="tx1"/>
                </a:solidFill>
              </a:defRPr>
            </a:lvl1pPr>
          </a:lstStyle>
          <a:p>
            <a:r>
              <a:rPr lang="sv-SE"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Tree>
    <p:extLst>
      <p:ext uri="{BB962C8B-B14F-4D97-AF65-F5344CB8AC3E}">
        <p14:creationId xmlns:p14="http://schemas.microsoft.com/office/powerpoint/2010/main" val="389020708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76B828"/>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Tree>
    <p:extLst>
      <p:ext uri="{BB962C8B-B14F-4D97-AF65-F5344CB8AC3E}">
        <p14:creationId xmlns:p14="http://schemas.microsoft.com/office/powerpoint/2010/main" val="13417132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2387600"/>
          </a:xfrm>
        </p:spPr>
        <p:txBody>
          <a:bodyPr anchor="b"/>
          <a:lstStyle>
            <a:lvl1pPr algn="ctr">
              <a:defRPr sz="4500"/>
            </a:lvl1pPr>
          </a:lstStyle>
          <a:p>
            <a:r>
              <a:rPr lang="sv-SE" smtClean="0"/>
              <a:t>Klicka här för att ändra format</a:t>
            </a:r>
            <a:endParaRPr lang="sv-SE"/>
          </a:p>
        </p:txBody>
      </p:sp>
      <p:sp>
        <p:nvSpPr>
          <p:cNvPr id="3" name="Underrubri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397CC8A8-4F65-4908-AC1C-C64702ED9DB1}"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8FCE68-BD33-4600-9DCA-E12538629570}" type="slidenum">
              <a:rPr lang="sv-SE" smtClean="0"/>
              <a:t>‹#›</a:t>
            </a:fld>
            <a:endParaRPr lang="sv-SE"/>
          </a:p>
        </p:txBody>
      </p:sp>
    </p:spTree>
    <p:extLst>
      <p:ext uri="{BB962C8B-B14F-4D97-AF65-F5344CB8AC3E}">
        <p14:creationId xmlns:p14="http://schemas.microsoft.com/office/powerpoint/2010/main" val="656732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5" name="Rektangel 14"/>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Rektangel 22"/>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41130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3" name="textruta 12"/>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73223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Rektangel 12"/>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6627771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4191719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levhälsan">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dirty="0"/>
          </a:p>
        </p:txBody>
      </p:sp>
    </p:spTree>
    <p:extLst>
      <p:ext uri="{BB962C8B-B14F-4D97-AF65-F5344CB8AC3E}">
        <p14:creationId xmlns:p14="http://schemas.microsoft.com/office/powerpoint/2010/main" val="92400316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a:p>
        </p:txBody>
      </p:sp>
      <p:sp>
        <p:nvSpPr>
          <p:cNvPr id="3"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4096699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ktangel 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2602602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870375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48746"/>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1792288" y="711198"/>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52355"/>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pic>
        <p:nvPicPr>
          <p:cNvPr id="14" name="Bildobjekt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Rektangel 22"/>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95996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1" name="textruta 10"/>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9" name="Rektangel 8"/>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42712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973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AFCA05"/>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49015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11A636"/>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08337030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A0C855"/>
        </a:solidFill>
        <a:effectLst/>
      </p:bgPr>
    </p:bg>
    <p:spTree>
      <p:nvGrpSpPr>
        <p:cNvPr id="1" name=""/>
        <p:cNvGrpSpPr/>
        <p:nvPr/>
      </p:nvGrpSpPr>
      <p:grpSpPr>
        <a:xfrm>
          <a:off x="0" y="0"/>
          <a:ext cx="0" cy="0"/>
          <a:chOff x="0" y="0"/>
          <a:chExt cx="0" cy="0"/>
        </a:xfrm>
      </p:grpSpPr>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18705257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Rubrik och brödtext - Grön bård med grön bakgrund">
    <p:bg>
      <p:bgPr>
        <a:solidFill>
          <a:srgbClr val="50811B"/>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69857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17620173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81536332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395559763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197624431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0981909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99132884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199693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7FFBC1BB-B49E-40A4-9DC8-BEEC2C95087B}" type="datetimeFigureOut">
              <a:rPr lang="sv-SE" smtClean="0"/>
              <a:t>2021-04-16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33339341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7FFBC1BB-B49E-40A4-9DC8-BEEC2C95087B}" type="datetimeFigureOut">
              <a:rPr lang="sv-SE" smtClean="0"/>
              <a:t>2021-04-16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22984304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7FFBC1BB-B49E-40A4-9DC8-BEEC2C95087B}" type="datetimeFigureOut">
              <a:rPr lang="sv-SE" smtClean="0"/>
              <a:t>2021-04-16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83713349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FFBC1BB-B49E-40A4-9DC8-BEEC2C95087B}" type="datetimeFigureOut">
              <a:rPr lang="sv-SE" smtClean="0"/>
              <a:t>2021-04-16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2055472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7FFBC1BB-B49E-40A4-9DC8-BEEC2C95087B}" type="datetimeFigureOut">
              <a:rPr lang="sv-SE" smtClean="0"/>
              <a:t>2021-04-16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29403764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7FFBC1BB-B49E-40A4-9DC8-BEEC2C95087B}" type="datetimeFigureOut">
              <a:rPr lang="sv-SE" smtClean="0"/>
              <a:t>2021-04-16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0649532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809212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2292491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7FFBC1BB-B49E-40A4-9DC8-BEEC2C95087B}" type="datetimeFigureOut">
              <a:rPr lang="sv-SE" smtClean="0"/>
              <a:t>2021-04-16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7380199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4.png"/><Relationship Id="rId4" Type="http://schemas.openxmlformats.org/officeDocument/2006/relationships/slideLayout" Target="../slideLayouts/slideLayout1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9" name="TextBox 14"/>
          <p:cNvSpPr txBox="1"/>
          <p:nvPr/>
        </p:nvSpPr>
        <p:spPr>
          <a:xfrm>
            <a:off x="1113585" y="612980"/>
            <a:ext cx="3960440"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rgbClr val="000000"/>
                </a:solidFill>
                <a:latin typeface="Arial"/>
                <a:cs typeface="Arial"/>
              </a:rPr>
              <a:t>Skol- och fritidsförvaltningen</a:t>
            </a:r>
          </a:p>
          <a:p>
            <a:pPr>
              <a:lnSpc>
                <a:spcPts val="1500"/>
              </a:lnSpc>
            </a:pPr>
            <a:endParaRPr lang="sv-SE" sz="900" b="0" i="0" u="none" kern="100" cap="all" spc="80" baseline="0" noProof="0" dirty="0">
              <a:solidFill>
                <a:srgbClr val="000000"/>
              </a:solidFill>
              <a:latin typeface="Arial"/>
              <a:cs typeface="Arial"/>
            </a:endParaRPr>
          </a:p>
        </p:txBody>
      </p:sp>
      <p:pic>
        <p:nvPicPr>
          <p:cNvPr id="21" name="Bildobjekt 20" descr="HBG_logo_liggande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50" y="235973"/>
            <a:ext cx="1862210" cy="527170"/>
          </a:xfrm>
          <a:prstGeom prst="rect">
            <a:avLst/>
          </a:prstGeom>
        </p:spPr>
      </p:pic>
      <p:sp>
        <p:nvSpPr>
          <p:cNvPr id="24" name="textruta 23"/>
          <p:cNvSpPr txBox="1"/>
          <p:nvPr/>
        </p:nvSpPr>
        <p:spPr>
          <a:xfrm>
            <a:off x="1054172" y="6471741"/>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chemeClr val="tx1"/>
                </a:solidFill>
                <a:effectLst/>
                <a:uLnTx/>
                <a:uFillTx/>
                <a:latin typeface="Arial"/>
                <a:cs typeface="Arial"/>
              </a:rPr>
              <a:t>Elevhälsan</a:t>
            </a:r>
            <a:endParaRPr kumimoji="0" lang="sv-SE" sz="1000" b="0" i="0" u="none" strike="noStrike" kern="0" cap="none" spc="0" normalizeH="0" baseline="0" noProof="0" dirty="0" smtClean="0">
              <a:ln>
                <a:noFill/>
              </a:ln>
              <a:solidFill>
                <a:schemeClr val="tx1"/>
              </a:solidFill>
              <a:effectLst/>
              <a:uLnTx/>
              <a:uFillTx/>
              <a:latin typeface="Arial"/>
              <a:cs typeface="Arial"/>
            </a:endParaRPr>
          </a:p>
        </p:txBody>
      </p:sp>
      <p:sp>
        <p:nvSpPr>
          <p:cNvPr id="15" name="Rektangel 14"/>
          <p:cNvSpPr/>
          <p:nvPr/>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19773295"/>
      </p:ext>
    </p:extLst>
  </p:cSld>
  <p:clrMap bg1="lt1" tx1="dk1" bg2="lt2" tx2="dk2" accent1="accent1" accent2="accent2" accent3="accent3" accent4="accent4" accent5="accent5" accent6="accent6" hlink="hlink" folHlink="folHlink"/>
  <p:sldLayoutIdLst>
    <p:sldLayoutId id="2147483687"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76B828"/>
        </a:solidFill>
        <a:effectLst/>
      </p:bgPr>
    </p:bg>
    <p:spTree>
      <p:nvGrpSpPr>
        <p:cNvPr id="1" name=""/>
        <p:cNvGrpSpPr/>
        <p:nvPr/>
      </p:nvGrpSpPr>
      <p:grpSpPr>
        <a:xfrm>
          <a:off x="0" y="0"/>
          <a:ext cx="0" cy="0"/>
          <a:chOff x="0" y="0"/>
          <a:chExt cx="0" cy="0"/>
        </a:xfrm>
      </p:grpSpPr>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pic>
        <p:nvPicPr>
          <p:cNvPr id="17" name="Bildobjekt 16" descr="HBG_logo_liggande_VI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20" name="TextBox 14"/>
          <p:cNvSpPr txBox="1"/>
          <p:nvPr/>
        </p:nvSpPr>
        <p:spPr>
          <a:xfrm>
            <a:off x="1113584" y="612980"/>
            <a:ext cx="4785565"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chemeClr val="bg1"/>
                </a:solidFill>
                <a:latin typeface="Arial"/>
                <a:cs typeface="Arial"/>
              </a:rPr>
              <a:t>Skol- och fritidsförvaltningen</a:t>
            </a:r>
          </a:p>
          <a:p>
            <a:pPr>
              <a:lnSpc>
                <a:spcPts val="1500"/>
              </a:lnSpc>
            </a:pPr>
            <a:endParaRPr lang="sv-SE" sz="900" b="0" i="0" u="none" kern="100" cap="all" spc="80" baseline="0" noProof="0" dirty="0">
              <a:solidFill>
                <a:schemeClr val="bg1"/>
              </a:solidFill>
              <a:latin typeface="Arial"/>
              <a:cs typeface="Arial"/>
            </a:endParaRPr>
          </a:p>
        </p:txBody>
      </p:sp>
      <p:sp>
        <p:nvSpPr>
          <p:cNvPr id="15" name="Rektangel 14"/>
          <p:cNvSpPr/>
          <p:nvPr/>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 id="2147483717" r:id="rId2"/>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2021-04-16</a:t>
            </a:fld>
            <a:endParaRPr lang="en-US" b="1" dirty="0">
              <a:solidFill>
                <a:schemeClr val="bg1"/>
              </a:solidFill>
              <a:effectLst/>
              <a:latin typeface="HelveticaNeueLT Std" pitchFamily="34" charset="0"/>
            </a:endParaRPr>
          </a:p>
        </p:txBody>
      </p:sp>
      <p:sp>
        <p:nvSpPr>
          <p:cNvPr id="6" name="textruta 5"/>
          <p:cNvSpPr txBox="1"/>
          <p:nvPr/>
        </p:nvSpPr>
        <p:spPr>
          <a:xfrm>
            <a:off x="885222" y="6497378"/>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chemeClr val="tx1"/>
                </a:solidFill>
                <a:effectLst/>
                <a:uLnTx/>
                <a:uFillTx/>
                <a:latin typeface="Arial"/>
                <a:cs typeface="Arial"/>
              </a:rPr>
              <a:t>Elevhälsan</a:t>
            </a:r>
            <a:endParaRPr kumimoji="0" lang="sv-SE" sz="1000" b="0" i="0" u="none" strike="noStrike" kern="0" cap="none" spc="0" normalizeH="0" baseline="0" noProof="0" dirty="0" smtClean="0">
              <a:ln>
                <a:noFill/>
              </a:ln>
              <a:solidFill>
                <a:schemeClr val="tx1"/>
              </a:solidFill>
              <a:effectLst/>
              <a:uLnTx/>
              <a:uFillTx/>
              <a:latin typeface="Arial"/>
              <a:cs typeface="Arial"/>
            </a:endParaRPr>
          </a:p>
        </p:txBody>
      </p:sp>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76" r:id="rId2"/>
    <p:sldLayoutId id="2147483677" r:id="rId3"/>
    <p:sldLayoutId id="2147483678" r:id="rId4"/>
    <p:sldLayoutId id="2147483667" r:id="rId5"/>
    <p:sldLayoutId id="2147483680" r:id="rId6"/>
    <p:sldLayoutId id="2147483673" r:id="rId7"/>
    <p:sldLayoutId id="2147483679" r:id="rId8"/>
    <p:sldLayoutId id="2147483669" r:id="rId9"/>
    <p:sldLayoutId id="2147483674" r:id="rId10"/>
    <p:sldLayoutId id="2147483675"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76B828"/>
        </a:solidFill>
        <a:effectLst/>
      </p:bgPr>
    </p:bg>
    <p:spTree>
      <p:nvGrpSpPr>
        <p:cNvPr id="1" name=""/>
        <p:cNvGrpSpPr/>
        <p:nvPr/>
      </p:nvGrpSpPr>
      <p:grpSpPr>
        <a:xfrm>
          <a:off x="0" y="0"/>
          <a:ext cx="0" cy="0"/>
          <a:chOff x="0" y="0"/>
          <a:chExt cx="0" cy="0"/>
        </a:xfrm>
      </p:grpSpPr>
      <p:sp>
        <p:nvSpPr>
          <p:cNvPr id="6" name="textruta 5"/>
          <p:cNvSpPr txBox="1"/>
          <p:nvPr/>
        </p:nvSpPr>
        <p:spPr>
          <a:xfrm>
            <a:off x="1064683" y="6483350"/>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rgbClr val="FFFFFF"/>
                </a:solidFill>
                <a:effectLst/>
                <a:uLnTx/>
                <a:uFillTx/>
                <a:latin typeface="Arial"/>
                <a:cs typeface="Arial"/>
              </a:rPr>
              <a:t>Presentationsnamn</a:t>
            </a:r>
            <a:endParaRPr kumimoji="0" lang="sv-SE" sz="1000" b="0" i="0" u="none" strike="noStrike" kern="0" cap="none" spc="0" normalizeH="0" baseline="0" noProof="0" dirty="0" smtClean="0">
              <a:ln>
                <a:noFill/>
              </a:ln>
              <a:solidFill>
                <a:srgbClr val="FFFFFF"/>
              </a:solidFill>
              <a:effectLst/>
              <a:uLnTx/>
              <a:uFillTx/>
              <a:latin typeface="Arial"/>
              <a:cs typeface="Arial"/>
            </a:endParaRPr>
          </a:p>
        </p:txBody>
      </p:sp>
      <p:pic>
        <p:nvPicPr>
          <p:cNvPr id="4" name="Bildobjekt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7640" y="6002867"/>
            <a:ext cx="667286" cy="657533"/>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8" r:id="rId4"/>
    <p:sldLayoutId id="2147483693" r:id="rId5"/>
    <p:sldLayoutId id="2147483715" r:id="rId6"/>
    <p:sldLayoutId id="2147483714" r:id="rId7"/>
    <p:sldLayoutId id="2147483713" r:id="rId8"/>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dirty="0" smtClean="0"/>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dirty="0"/>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2814B7-4212-45E1-ACDB-FFE9B781FE09}" type="slidenum">
              <a:rPr lang="sv-SE" smtClean="0"/>
              <a:t>‹#›</a:t>
            </a:fld>
            <a:endParaRPr lang="sv-SE"/>
          </a:p>
        </p:txBody>
      </p:sp>
    </p:spTree>
    <p:extLst>
      <p:ext uri="{BB962C8B-B14F-4D97-AF65-F5344CB8AC3E}">
        <p14:creationId xmlns:p14="http://schemas.microsoft.com/office/powerpoint/2010/main" val="223506713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O6-4qRrKnis"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1815535"/>
          </a:xfrm>
        </p:spPr>
        <p:txBody>
          <a:bodyPr>
            <a:normAutofit/>
          </a:bodyPr>
          <a:lstStyle/>
          <a:p>
            <a:r>
              <a:rPr lang="sv-SE" sz="3600" b="1" dirty="0">
                <a:solidFill>
                  <a:schemeClr val="bg1"/>
                </a:solidFill>
                <a:latin typeface="Arial" panose="020B0604020202020204" pitchFamily="34" charset="0"/>
                <a:cs typeface="Arial" panose="020B0604020202020204" pitchFamily="34" charset="0"/>
              </a:rPr>
              <a:t>ANDT plan för Helsingborgs Stads skolor</a:t>
            </a:r>
            <a:r>
              <a:rPr lang="sv-SE" sz="3600" b="1" dirty="0">
                <a:latin typeface="Arial" panose="020B0604020202020204" pitchFamily="34" charset="0"/>
                <a:cs typeface="Arial" panose="020B0604020202020204" pitchFamily="34" charset="0"/>
              </a:rPr>
              <a:t/>
            </a:r>
            <a:br>
              <a:rPr lang="sv-SE" sz="3600" b="1" dirty="0">
                <a:latin typeface="Arial" panose="020B0604020202020204" pitchFamily="34" charset="0"/>
                <a:cs typeface="Arial" panose="020B0604020202020204" pitchFamily="34" charset="0"/>
              </a:rPr>
            </a:br>
            <a:endParaRPr lang="sv-SE" sz="3600" dirty="0">
              <a:latin typeface="Arial" panose="020B0604020202020204" pitchFamily="34" charset="0"/>
              <a:cs typeface="Arial" panose="020B0604020202020204" pitchFamily="34" charset="0"/>
            </a:endParaRPr>
          </a:p>
        </p:txBody>
      </p:sp>
      <p:sp>
        <p:nvSpPr>
          <p:cNvPr id="3" name="Underrubrik 2"/>
          <p:cNvSpPr>
            <a:spLocks noGrp="1"/>
          </p:cNvSpPr>
          <p:nvPr>
            <p:ph type="subTitle" idx="1"/>
          </p:nvPr>
        </p:nvSpPr>
        <p:spPr/>
        <p:txBody>
          <a:bodyPr/>
          <a:lstStyle/>
          <a:p>
            <a:endParaRPr lang="sv-SE" dirty="0" smtClean="0"/>
          </a:p>
        </p:txBody>
      </p:sp>
      <p:pic>
        <p:nvPicPr>
          <p:cNvPr id="5" name="Bildobjekt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9607" y="2756452"/>
            <a:ext cx="6575436" cy="2901398"/>
          </a:xfrm>
          <a:prstGeom prst="rect">
            <a:avLst/>
          </a:prstGeom>
          <a:noFill/>
          <a:ln>
            <a:noFill/>
          </a:ln>
        </p:spPr>
      </p:pic>
    </p:spTree>
    <p:extLst>
      <p:ext uri="{BB962C8B-B14F-4D97-AF65-F5344CB8AC3E}">
        <p14:creationId xmlns:p14="http://schemas.microsoft.com/office/powerpoint/2010/main" val="3048207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2400" dirty="0" smtClean="0"/>
              <a:t>                Ett </a:t>
            </a:r>
            <a:r>
              <a:rPr lang="sv-SE" sz="2400" dirty="0"/>
              <a:t>tryggare Helsingborg </a:t>
            </a:r>
            <a:br>
              <a:rPr lang="sv-SE" sz="2400" dirty="0"/>
            </a:br>
            <a:r>
              <a:rPr lang="sv-SE" sz="2400" dirty="0"/>
              <a:t>  </a:t>
            </a:r>
            <a:r>
              <a:rPr lang="sv-SE" sz="2400" dirty="0" smtClean="0"/>
              <a:t>i </a:t>
            </a:r>
            <a:r>
              <a:rPr lang="sv-SE" sz="2400" dirty="0"/>
              <a:t>samverkan som möjliggör och utvecklar</a:t>
            </a:r>
          </a:p>
        </p:txBody>
      </p:sp>
      <p:graphicFrame>
        <p:nvGraphicFramePr>
          <p:cNvPr id="4" name="Platshållare för innehåll 3"/>
          <p:cNvGraphicFramePr>
            <a:graphicFrameLocks noGrp="1" noChangeAspect="1"/>
          </p:cNvGraphicFramePr>
          <p:nvPr>
            <p:ph idx="1"/>
            <p:extLst>
              <p:ext uri="{D42A27DB-BD31-4B8C-83A1-F6EECF244321}">
                <p14:modId xmlns:p14="http://schemas.microsoft.com/office/powerpoint/2010/main" val="1808774065"/>
              </p:ext>
            </p:extLst>
          </p:nvPr>
        </p:nvGraphicFramePr>
        <p:xfrm>
          <a:off x="874642" y="1268895"/>
          <a:ext cx="8070837" cy="5436705"/>
        </p:xfrm>
        <a:graphic>
          <a:graphicData uri="http://schemas.openxmlformats.org/presentationml/2006/ole">
            <mc:AlternateContent xmlns:mc="http://schemas.openxmlformats.org/markup-compatibility/2006">
              <mc:Choice xmlns:v="urn:schemas-microsoft-com:vml" Requires="v">
                <p:oleObj spid="_x0000_s1056" name="Acrobat Document" r:id="rId4" imgW="5346668" imgH="3778186" progId="AcroExch.Document.DC">
                  <p:embed/>
                </p:oleObj>
              </mc:Choice>
              <mc:Fallback>
                <p:oleObj name="Acrobat Document" r:id="rId4" imgW="5346668" imgH="3778186" progId="AcroExch.Document.DC">
                  <p:embed/>
                  <p:pic>
                    <p:nvPicPr>
                      <p:cNvPr id="0" name=""/>
                      <p:cNvPicPr/>
                      <p:nvPr/>
                    </p:nvPicPr>
                    <p:blipFill>
                      <a:blip r:embed="rId5"/>
                      <a:stretch>
                        <a:fillRect/>
                      </a:stretch>
                    </p:blipFill>
                    <p:spPr>
                      <a:xfrm>
                        <a:off x="874642" y="1268895"/>
                        <a:ext cx="8070837" cy="5436705"/>
                      </a:xfrm>
                      <a:prstGeom prst="rect">
                        <a:avLst/>
                      </a:prstGeom>
                    </p:spPr>
                  </p:pic>
                </p:oleObj>
              </mc:Fallback>
            </mc:AlternateContent>
          </a:graphicData>
        </a:graphic>
      </p:graphicFrame>
    </p:spTree>
    <p:extLst>
      <p:ext uri="{BB962C8B-B14F-4D97-AF65-F5344CB8AC3E}">
        <p14:creationId xmlns:p14="http://schemas.microsoft.com/office/powerpoint/2010/main" val="3038710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100666" y="274638"/>
            <a:ext cx="7907867" cy="1554161"/>
          </a:xfrm>
        </p:spPr>
        <p:txBody>
          <a:bodyPr/>
          <a:lstStyle/>
          <a:p>
            <a:r>
              <a:rPr lang="sv-SE" sz="2400" dirty="0">
                <a:solidFill>
                  <a:schemeClr val="accent2"/>
                </a:solidFill>
              </a:rPr>
              <a:t>Skolan har en viktig roll i det främjande </a:t>
            </a:r>
            <a:r>
              <a:rPr lang="sv-SE" sz="2400" dirty="0" smtClean="0">
                <a:solidFill>
                  <a:schemeClr val="accent2"/>
                </a:solidFill>
              </a:rPr>
              <a:t>och</a:t>
            </a:r>
            <a:br>
              <a:rPr lang="sv-SE" sz="2400" dirty="0" smtClean="0">
                <a:solidFill>
                  <a:schemeClr val="accent2"/>
                </a:solidFill>
              </a:rPr>
            </a:br>
            <a:r>
              <a:rPr lang="sv-SE" sz="2400" dirty="0" smtClean="0">
                <a:solidFill>
                  <a:schemeClr val="accent2"/>
                </a:solidFill>
              </a:rPr>
              <a:t>              förebyggande </a:t>
            </a:r>
            <a:r>
              <a:rPr lang="sv-SE" sz="2400" dirty="0">
                <a:solidFill>
                  <a:schemeClr val="accent2"/>
                </a:solidFill>
              </a:rPr>
              <a:t>ANDT </a:t>
            </a:r>
            <a:r>
              <a:rPr lang="sv-SE" sz="2400" dirty="0" smtClean="0">
                <a:solidFill>
                  <a:schemeClr val="accent2"/>
                </a:solidFill>
              </a:rPr>
              <a:t>uppdraget!</a:t>
            </a:r>
            <a:r>
              <a:rPr lang="sv-SE" sz="2400" dirty="0">
                <a:solidFill>
                  <a:schemeClr val="accent2"/>
                </a:solidFill>
              </a:rPr>
              <a:t/>
            </a:r>
            <a:br>
              <a:rPr lang="sv-SE" sz="2400" dirty="0">
                <a:solidFill>
                  <a:schemeClr val="accent2"/>
                </a:solidFill>
              </a:rPr>
            </a:br>
            <a:r>
              <a:rPr lang="sv-SE" sz="2400" dirty="0" smtClean="0"/>
              <a:t>              </a:t>
            </a:r>
            <a:br>
              <a:rPr lang="sv-SE" sz="2400" dirty="0" smtClean="0"/>
            </a:br>
            <a:r>
              <a:rPr lang="sv-SE" sz="2400" dirty="0" smtClean="0"/>
              <a:t>              </a:t>
            </a:r>
            <a:r>
              <a:rPr lang="sv-SE" sz="2000" dirty="0" smtClean="0"/>
              <a:t>ANDT </a:t>
            </a:r>
            <a:r>
              <a:rPr lang="sv-SE" sz="2000" dirty="0"/>
              <a:t>planens syfte och innehåll</a:t>
            </a:r>
          </a:p>
        </p:txBody>
      </p:sp>
      <p:sp>
        <p:nvSpPr>
          <p:cNvPr id="3" name="Platshållare för innehåll 2"/>
          <p:cNvSpPr>
            <a:spLocks noGrp="1"/>
          </p:cNvSpPr>
          <p:nvPr>
            <p:ph idx="1"/>
          </p:nvPr>
        </p:nvSpPr>
        <p:spPr>
          <a:xfrm>
            <a:off x="1100666" y="1974574"/>
            <a:ext cx="7907867" cy="3827741"/>
          </a:xfrm>
        </p:spPr>
        <p:txBody>
          <a:bodyPr/>
          <a:lstStyle/>
          <a:p>
            <a:r>
              <a:rPr lang="sv-SE" b="1" dirty="0">
                <a:solidFill>
                  <a:schemeClr val="accent2"/>
                </a:solidFill>
              </a:rPr>
              <a:t>Syfte: </a:t>
            </a:r>
          </a:p>
          <a:p>
            <a:pPr>
              <a:buFont typeface="Wingdings" panose="05000000000000000000" pitchFamily="2" charset="2"/>
              <a:buChar char="Ø"/>
            </a:pPr>
            <a:r>
              <a:rPr lang="sv-SE" dirty="0"/>
              <a:t> Säkerställa kvalitet och likvärdighet</a:t>
            </a:r>
          </a:p>
          <a:p>
            <a:endParaRPr lang="sv-SE" dirty="0"/>
          </a:p>
          <a:p>
            <a:r>
              <a:rPr lang="sv-SE" b="1" dirty="0">
                <a:solidFill>
                  <a:schemeClr val="accent2"/>
                </a:solidFill>
              </a:rPr>
              <a:t>Innehåll:</a:t>
            </a:r>
          </a:p>
          <a:p>
            <a:pPr>
              <a:lnSpc>
                <a:spcPct val="150000"/>
              </a:lnSpc>
              <a:buFont typeface="Wingdings" panose="05000000000000000000" pitchFamily="2" charset="2"/>
              <a:buChar char="Ø"/>
            </a:pPr>
            <a:r>
              <a:rPr lang="sv-SE" dirty="0"/>
              <a:t> ANDT Riktlinjer </a:t>
            </a:r>
          </a:p>
          <a:p>
            <a:pPr>
              <a:lnSpc>
                <a:spcPct val="150000"/>
              </a:lnSpc>
              <a:buFont typeface="Wingdings" panose="05000000000000000000" pitchFamily="2" charset="2"/>
              <a:buChar char="Ø"/>
            </a:pPr>
            <a:r>
              <a:rPr lang="sv-SE" dirty="0"/>
              <a:t> ANDT Rutiner</a:t>
            </a:r>
          </a:p>
          <a:p>
            <a:endParaRPr lang="sv-SE" dirty="0"/>
          </a:p>
        </p:txBody>
      </p:sp>
      <p:pic>
        <p:nvPicPr>
          <p:cNvPr id="4" name="Bildobjekt 1" descr="https://lh6.googleusercontent.com/nRVe7vJ9qYbTOcjA7YAZ4p4Y7qRcgA0FuAdgPkqj3IPww4cWr5Kpvd2mXFxVR6lJ5lfHYCNVugrVinTAUFLqkbBSpjurchMPkpWR5Nv_32pFUJHD7ypo0cgKfEFpuh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6869" y="2875724"/>
            <a:ext cx="4730293" cy="307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474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54156" y="274639"/>
            <a:ext cx="8054377" cy="1143000"/>
          </a:xfrm>
        </p:spPr>
        <p:txBody>
          <a:bodyPr/>
          <a:lstStyle/>
          <a:p>
            <a:r>
              <a:rPr lang="sv-SE" sz="2600" dirty="0" smtClean="0"/>
              <a:t>Exempel på ANDT förebyggande arbete i skolan</a:t>
            </a:r>
            <a:endParaRPr lang="sv-SE" sz="2600" dirty="0"/>
          </a:p>
        </p:txBody>
      </p:sp>
      <p:sp>
        <p:nvSpPr>
          <p:cNvPr id="3" name="Platshållare för innehåll 2"/>
          <p:cNvSpPr>
            <a:spLocks noGrp="1"/>
          </p:cNvSpPr>
          <p:nvPr>
            <p:ph idx="1"/>
          </p:nvPr>
        </p:nvSpPr>
        <p:spPr/>
        <p:txBody>
          <a:bodyPr/>
          <a:lstStyle/>
          <a:p>
            <a:pPr marL="342900" indent="-342900">
              <a:buFont typeface="Wingdings" panose="05000000000000000000" pitchFamily="2" charset="2"/>
              <a:buChar char="Ø"/>
            </a:pPr>
            <a:endParaRPr lang="sv-SE" dirty="0" smtClean="0"/>
          </a:p>
          <a:p>
            <a:pPr marL="342900" indent="-342900">
              <a:buFont typeface="Wingdings" panose="05000000000000000000" pitchFamily="2" charset="2"/>
              <a:buChar char="Ø"/>
            </a:pPr>
            <a:endParaRPr lang="sv-SE" dirty="0"/>
          </a:p>
          <a:p>
            <a:pPr marL="342900" indent="-342900">
              <a:buFont typeface="Wingdings" panose="05000000000000000000" pitchFamily="2" charset="2"/>
              <a:buChar char="Ø"/>
            </a:pPr>
            <a:endParaRPr lang="sv-SE" dirty="0" smtClean="0"/>
          </a:p>
          <a:p>
            <a:pPr marL="342900" indent="-342900">
              <a:buFont typeface="Wingdings" panose="05000000000000000000" pitchFamily="2" charset="2"/>
              <a:buChar char="Ø"/>
            </a:pPr>
            <a:endParaRPr lang="sv-SE" dirty="0"/>
          </a:p>
          <a:p>
            <a:pPr marL="342900" indent="-342900">
              <a:buFont typeface="Wingdings" panose="05000000000000000000" pitchFamily="2" charset="2"/>
              <a:buChar char="Ø"/>
            </a:pPr>
            <a:r>
              <a:rPr lang="sv-SE" dirty="0" smtClean="0"/>
              <a:t>Trygg skolmiljö </a:t>
            </a:r>
            <a:endParaRPr lang="sv-SE" dirty="0" smtClean="0"/>
          </a:p>
          <a:p>
            <a:pPr marL="342900" indent="-342900">
              <a:buFont typeface="Wingdings" panose="05000000000000000000" pitchFamily="2" charset="2"/>
              <a:buChar char="Ø"/>
            </a:pPr>
            <a:r>
              <a:rPr lang="sv-SE" dirty="0" smtClean="0"/>
              <a:t>Hög skolnärvaro </a:t>
            </a:r>
            <a:r>
              <a:rPr lang="sv-SE" dirty="0"/>
              <a:t>och måluppfyllelse </a:t>
            </a:r>
            <a:endParaRPr lang="sv-SE" dirty="0" smtClean="0"/>
          </a:p>
          <a:p>
            <a:pPr marL="342900" indent="-342900">
              <a:buFont typeface="Wingdings" panose="05000000000000000000" pitchFamily="2" charset="2"/>
              <a:buChar char="Ø"/>
            </a:pPr>
            <a:r>
              <a:rPr lang="sv-SE" dirty="0"/>
              <a:t>ANDT </a:t>
            </a:r>
            <a:r>
              <a:rPr lang="sv-SE" dirty="0" smtClean="0"/>
              <a:t>undervisning </a:t>
            </a:r>
            <a:endParaRPr lang="sv-SE" dirty="0"/>
          </a:p>
          <a:p>
            <a:pPr marL="342900" indent="-342900">
              <a:buFont typeface="Wingdings" panose="05000000000000000000" pitchFamily="2" charset="2"/>
              <a:buChar char="Ø"/>
            </a:pPr>
            <a:r>
              <a:rPr lang="sv-SE" dirty="0" smtClean="0"/>
              <a:t>Skapa delaktighet </a:t>
            </a:r>
            <a:r>
              <a:rPr lang="sv-SE" dirty="0"/>
              <a:t>genom </a:t>
            </a:r>
            <a:r>
              <a:rPr lang="sv-SE" dirty="0" smtClean="0"/>
              <a:t>information </a:t>
            </a:r>
            <a:r>
              <a:rPr lang="sv-SE" dirty="0"/>
              <a:t>och </a:t>
            </a:r>
            <a:r>
              <a:rPr lang="sv-SE" dirty="0" smtClean="0"/>
              <a:t>dialog</a:t>
            </a:r>
            <a:endParaRPr lang="sv-SE" b="1" dirty="0" smtClean="0"/>
          </a:p>
          <a:p>
            <a:pPr marL="342900" indent="-342900">
              <a:buFont typeface="Wingdings" panose="05000000000000000000" pitchFamily="2" charset="2"/>
              <a:buChar char="Ø"/>
            </a:pPr>
            <a:r>
              <a:rPr lang="sv-SE" dirty="0"/>
              <a:t>Elevhälsan </a:t>
            </a:r>
            <a:r>
              <a:rPr lang="sv-SE" dirty="0" smtClean="0"/>
              <a:t>som resursstöd</a:t>
            </a:r>
          </a:p>
          <a:p>
            <a:pPr marL="342900" indent="-342900">
              <a:buFont typeface="Wingdings" panose="05000000000000000000" pitchFamily="2" charset="2"/>
              <a:buChar char="Ø"/>
            </a:pPr>
            <a:endParaRPr lang="sv-SE" dirty="0" smtClean="0"/>
          </a:p>
          <a:p>
            <a:pPr marL="342900" indent="-342900">
              <a:buFont typeface="Wingdings" panose="05000000000000000000" pitchFamily="2" charset="2"/>
              <a:buChar char="Ø"/>
            </a:pPr>
            <a:endParaRPr lang="sv-SE" dirty="0" smtClean="0"/>
          </a:p>
          <a:p>
            <a:pPr marL="342900" indent="-342900">
              <a:buFont typeface="Wingdings" panose="05000000000000000000" pitchFamily="2" charset="2"/>
              <a:buChar char="Ø"/>
            </a:pPr>
            <a:endParaRPr lang="sv-SE" dirty="0"/>
          </a:p>
        </p:txBody>
      </p:sp>
      <p:pic>
        <p:nvPicPr>
          <p:cNvPr id="4"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234179"/>
            <a:ext cx="4267200" cy="2171630"/>
          </a:xfrm>
          <a:prstGeom prst="rect">
            <a:avLst/>
          </a:prstGeom>
        </p:spPr>
      </p:pic>
    </p:spTree>
    <p:extLst>
      <p:ext uri="{BB962C8B-B14F-4D97-AF65-F5344CB8AC3E}">
        <p14:creationId xmlns:p14="http://schemas.microsoft.com/office/powerpoint/2010/main" val="373111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00666" y="274639"/>
            <a:ext cx="7907867" cy="1328874"/>
          </a:xfrm>
        </p:spPr>
        <p:txBody>
          <a:bodyPr/>
          <a:lstStyle/>
          <a:p>
            <a:r>
              <a:rPr lang="sv-SE" sz="2000" dirty="0" smtClean="0"/>
              <a:t>      </a:t>
            </a:r>
            <a:r>
              <a:rPr lang="sv-SE" sz="2000" dirty="0" smtClean="0"/>
              <a:t>   </a:t>
            </a:r>
            <a:r>
              <a:rPr lang="sv-SE" sz="2400" dirty="0" smtClean="0"/>
              <a:t>Exempel på en av handlingsplanerna:</a:t>
            </a:r>
            <a:br>
              <a:rPr lang="sv-SE" sz="2400" dirty="0" smtClean="0"/>
            </a:br>
            <a:r>
              <a:rPr lang="sv-SE" sz="2000" dirty="0" smtClean="0"/>
              <a:t/>
            </a:r>
            <a:br>
              <a:rPr lang="sv-SE" sz="2000" dirty="0" smtClean="0"/>
            </a:br>
            <a:r>
              <a:rPr lang="sv-SE" sz="1800" dirty="0" smtClean="0">
                <a:solidFill>
                  <a:srgbClr val="C00000"/>
                </a:solidFill>
              </a:rPr>
              <a:t>Handlingsplan </a:t>
            </a:r>
            <a:r>
              <a:rPr lang="sv-SE" sz="1800" dirty="0">
                <a:solidFill>
                  <a:srgbClr val="C00000"/>
                </a:solidFill>
              </a:rPr>
              <a:t>vid misstanke om droger eller bruk av droger – avser grund- och grundsärskola</a:t>
            </a:r>
            <a:r>
              <a:rPr lang="sv-SE" sz="1800" dirty="0" smtClean="0">
                <a:solidFill>
                  <a:srgbClr val="C00000"/>
                </a:solidFill>
              </a:rPr>
              <a:t> </a:t>
            </a:r>
            <a:endParaRPr lang="sv-SE" sz="1800" dirty="0">
              <a:solidFill>
                <a:srgbClr val="C00000"/>
              </a:solidFill>
            </a:endParaRPr>
          </a:p>
        </p:txBody>
      </p:sp>
      <p:pic>
        <p:nvPicPr>
          <p:cNvPr id="4" name="Platshållare för innehåll 3"/>
          <p:cNvPicPr>
            <a:picLocks noGrp="1" noChangeAspect="1"/>
          </p:cNvPicPr>
          <p:nvPr>
            <p:ph idx="1"/>
          </p:nvPr>
        </p:nvPicPr>
        <p:blipFill>
          <a:blip r:embed="rId3"/>
          <a:stretch>
            <a:fillRect/>
          </a:stretch>
        </p:blipFill>
        <p:spPr>
          <a:xfrm>
            <a:off x="781878" y="1745825"/>
            <a:ext cx="8123583" cy="3765209"/>
          </a:xfrm>
          <a:prstGeom prst="rect">
            <a:avLst/>
          </a:prstGeom>
        </p:spPr>
      </p:pic>
    </p:spTree>
    <p:extLst>
      <p:ext uri="{BB962C8B-B14F-4D97-AF65-F5344CB8AC3E}">
        <p14:creationId xmlns:p14="http://schemas.microsoft.com/office/powerpoint/2010/main" val="3464454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2800" dirty="0" smtClean="0"/>
              <a:t>          </a:t>
            </a:r>
            <a:r>
              <a:rPr lang="sv-SE" sz="2800" dirty="0" smtClean="0">
                <a:solidFill>
                  <a:schemeClr val="accent2"/>
                </a:solidFill>
              </a:rPr>
              <a:t> Vad kan jag som förälder göra? </a:t>
            </a:r>
            <a:br>
              <a:rPr lang="sv-SE" sz="2800" dirty="0" smtClean="0">
                <a:solidFill>
                  <a:schemeClr val="accent2"/>
                </a:solidFill>
              </a:rPr>
            </a:br>
            <a:r>
              <a:rPr lang="sv-SE" sz="2800" dirty="0" smtClean="0">
                <a:solidFill>
                  <a:schemeClr val="accent2"/>
                </a:solidFill>
              </a:rPr>
              <a:t>              - Du spelar fortfarande roll! </a:t>
            </a:r>
            <a:endParaRPr lang="sv-SE" sz="2800" dirty="0">
              <a:solidFill>
                <a:schemeClr val="accent2"/>
              </a:solidFill>
            </a:endParaRPr>
          </a:p>
        </p:txBody>
      </p:sp>
      <p:sp>
        <p:nvSpPr>
          <p:cNvPr id="3" name="Platshållare för innehåll 2"/>
          <p:cNvSpPr>
            <a:spLocks noGrp="1"/>
          </p:cNvSpPr>
          <p:nvPr>
            <p:ph idx="1"/>
          </p:nvPr>
        </p:nvSpPr>
        <p:spPr>
          <a:xfrm>
            <a:off x="1100666" y="1417640"/>
            <a:ext cx="7907867" cy="4503946"/>
          </a:xfrm>
        </p:spPr>
        <p:txBody>
          <a:bodyPr/>
          <a:lstStyle/>
          <a:p>
            <a:pPr marL="342900" indent="-342900">
              <a:buFont typeface="Wingdings" panose="05000000000000000000" pitchFamily="2" charset="2"/>
              <a:buChar char="Ø"/>
            </a:pPr>
            <a:r>
              <a:rPr lang="sv-SE" sz="1800" dirty="0" smtClean="0"/>
              <a:t>Bjud </a:t>
            </a:r>
            <a:r>
              <a:rPr lang="sv-SE" sz="1800" dirty="0"/>
              <a:t>inte på alkohol och köp inte </a:t>
            </a:r>
            <a:r>
              <a:rPr lang="sv-SE" sz="1800" dirty="0" smtClean="0"/>
              <a:t>ut</a:t>
            </a:r>
            <a:endParaRPr lang="sv-SE" sz="1800" dirty="0"/>
          </a:p>
          <a:p>
            <a:pPr marL="342900" indent="-342900">
              <a:buFont typeface="Wingdings" panose="05000000000000000000" pitchFamily="2" charset="2"/>
              <a:buChar char="Ø"/>
            </a:pPr>
            <a:r>
              <a:rPr lang="sv-SE" sz="1800" dirty="0" smtClean="0"/>
              <a:t>Var </a:t>
            </a:r>
            <a:r>
              <a:rPr lang="sv-SE" sz="1800" dirty="0"/>
              <a:t>intresserad och </a:t>
            </a:r>
            <a:r>
              <a:rPr lang="sv-SE" sz="1800" dirty="0" smtClean="0"/>
              <a:t>lyssna</a:t>
            </a:r>
            <a:endParaRPr lang="sv-SE" sz="1800" dirty="0"/>
          </a:p>
          <a:p>
            <a:pPr marL="342900" indent="-342900">
              <a:buFont typeface="Wingdings" panose="05000000000000000000" pitchFamily="2" charset="2"/>
              <a:buChar char="Ø"/>
            </a:pPr>
            <a:r>
              <a:rPr lang="sv-SE" sz="1800" dirty="0" smtClean="0"/>
              <a:t>Visa </a:t>
            </a:r>
            <a:r>
              <a:rPr lang="sv-SE" sz="1800" dirty="0"/>
              <a:t>att du bryr </a:t>
            </a:r>
            <a:r>
              <a:rPr lang="sv-SE" sz="1800" dirty="0" smtClean="0"/>
              <a:t>dig</a:t>
            </a:r>
          </a:p>
          <a:p>
            <a:pPr marL="342900" indent="-342900">
              <a:buFont typeface="Wingdings" panose="05000000000000000000" pitchFamily="2" charset="2"/>
              <a:buChar char="Ø"/>
            </a:pPr>
            <a:r>
              <a:rPr lang="sv-SE" sz="1800" dirty="0" smtClean="0"/>
              <a:t>Lita </a:t>
            </a:r>
            <a:r>
              <a:rPr lang="sv-SE" sz="1800" dirty="0"/>
              <a:t>på dig </a:t>
            </a:r>
            <a:r>
              <a:rPr lang="sv-SE" sz="1800" dirty="0" smtClean="0"/>
              <a:t>själv</a:t>
            </a:r>
            <a:endParaRPr lang="sv-SE" sz="1800" dirty="0"/>
          </a:p>
          <a:p>
            <a:pPr marL="342900" indent="-342900">
              <a:buFont typeface="Wingdings" panose="05000000000000000000" pitchFamily="2" charset="2"/>
              <a:buChar char="Ø"/>
            </a:pPr>
            <a:r>
              <a:rPr lang="sv-SE" sz="1800" dirty="0" smtClean="0"/>
              <a:t>Var </a:t>
            </a:r>
            <a:r>
              <a:rPr lang="sv-SE" sz="1800" dirty="0"/>
              <a:t>tydlig och sätt </a:t>
            </a:r>
            <a:r>
              <a:rPr lang="sv-SE" sz="1800" dirty="0" smtClean="0"/>
              <a:t>gränser</a:t>
            </a:r>
            <a:endParaRPr lang="sv-SE" sz="1800" dirty="0"/>
          </a:p>
          <a:p>
            <a:pPr marL="342900" indent="-342900">
              <a:buFont typeface="Wingdings" panose="05000000000000000000" pitchFamily="2" charset="2"/>
              <a:buChar char="Ø"/>
            </a:pPr>
            <a:r>
              <a:rPr lang="sv-SE" sz="1800" dirty="0" smtClean="0"/>
              <a:t>Ta </a:t>
            </a:r>
            <a:r>
              <a:rPr lang="sv-SE" sz="1800" dirty="0"/>
              <a:t>hjälp av andra </a:t>
            </a:r>
            <a:r>
              <a:rPr lang="sv-SE" sz="1800" dirty="0" smtClean="0"/>
              <a:t>föräldrar</a:t>
            </a:r>
            <a:endParaRPr lang="sv-SE" sz="1800" dirty="0"/>
          </a:p>
          <a:p>
            <a:pPr marL="342900" indent="-342900">
              <a:buFont typeface="Wingdings" panose="05000000000000000000" pitchFamily="2" charset="2"/>
              <a:buChar char="Ø"/>
            </a:pPr>
            <a:r>
              <a:rPr lang="sv-SE" sz="1800" dirty="0" smtClean="0"/>
              <a:t>Hjälp </a:t>
            </a:r>
            <a:r>
              <a:rPr lang="sv-SE" sz="1800" dirty="0"/>
              <a:t>till att säga </a:t>
            </a:r>
            <a:r>
              <a:rPr lang="sv-SE" sz="1800" dirty="0" smtClean="0"/>
              <a:t>nej</a:t>
            </a:r>
            <a:endParaRPr lang="sv-SE" sz="1800" dirty="0"/>
          </a:p>
          <a:p>
            <a:pPr marL="342900" indent="-342900">
              <a:buFont typeface="Wingdings" panose="05000000000000000000" pitchFamily="2" charset="2"/>
              <a:buChar char="Ø"/>
            </a:pPr>
            <a:r>
              <a:rPr lang="sv-SE" sz="1800" dirty="0" smtClean="0"/>
              <a:t>Kom </a:t>
            </a:r>
            <a:r>
              <a:rPr lang="sv-SE" sz="1800" dirty="0"/>
              <a:t>ihåg att du är en </a:t>
            </a:r>
            <a:r>
              <a:rPr lang="sv-SE" sz="1800" dirty="0" smtClean="0"/>
              <a:t>förebild</a:t>
            </a:r>
            <a:endParaRPr lang="sv-SE" sz="1800" dirty="0"/>
          </a:p>
          <a:p>
            <a:pPr marL="342900" indent="-342900">
              <a:buFont typeface="Wingdings" panose="05000000000000000000" pitchFamily="2" charset="2"/>
              <a:buChar char="Ø"/>
            </a:pPr>
            <a:r>
              <a:rPr lang="sv-SE" sz="1800" dirty="0" smtClean="0"/>
              <a:t>Våga </a:t>
            </a:r>
            <a:r>
              <a:rPr lang="sv-SE" sz="1800" dirty="0"/>
              <a:t>släpp </a:t>
            </a:r>
            <a:r>
              <a:rPr lang="sv-SE" sz="1800" dirty="0" smtClean="0"/>
              <a:t>taget</a:t>
            </a:r>
            <a:endParaRPr lang="sv-SE" sz="1800" dirty="0"/>
          </a:p>
          <a:p>
            <a:pPr marL="342900" indent="-342900">
              <a:buFont typeface="Wingdings" panose="05000000000000000000" pitchFamily="2" charset="2"/>
              <a:buChar char="Ø"/>
            </a:pPr>
            <a:r>
              <a:rPr lang="sv-SE" sz="1800" dirty="0" smtClean="0"/>
              <a:t>Visa kärlek</a:t>
            </a:r>
            <a:endParaRPr lang="sv-SE" sz="1800" dirty="0"/>
          </a:p>
          <a:p>
            <a:endParaRPr lang="sv-SE" sz="1400" dirty="0" smtClean="0"/>
          </a:p>
          <a:p>
            <a:endParaRPr lang="sv-SE" sz="1400" dirty="0"/>
          </a:p>
          <a:p>
            <a:r>
              <a:rPr lang="sv-SE" u="sng" dirty="0">
                <a:hlinkClick r:id="rId3"/>
              </a:rPr>
              <a:t>Filmen, Du spelar roll (3:25)</a:t>
            </a:r>
            <a:endParaRPr lang="sv-SE" dirty="0"/>
          </a:p>
          <a:p>
            <a:endParaRPr lang="sv-SE" sz="1400" dirty="0"/>
          </a:p>
        </p:txBody>
      </p:sp>
      <p:pic>
        <p:nvPicPr>
          <p:cNvPr id="5" name="Picture 4" descr="Bildresultat fÃ¶r tonÃ¥rsfÃ¶rÃ¤lde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0296" y="1961321"/>
            <a:ext cx="4158237" cy="2319129"/>
          </a:xfrm>
          <a:prstGeom prst="rect">
            <a:avLst/>
          </a:prstGeom>
          <a:noFill/>
          <a:extLst/>
        </p:spPr>
      </p:pic>
    </p:spTree>
    <p:extLst>
      <p:ext uri="{BB962C8B-B14F-4D97-AF65-F5344CB8AC3E}">
        <p14:creationId xmlns:p14="http://schemas.microsoft.com/office/powerpoint/2010/main" val="9569122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dirty="0" smtClean="0">
                <a:solidFill>
                  <a:schemeClr val="accent2"/>
                </a:solidFill>
              </a:rPr>
              <a:t>Tillsammans kan vi påverka våra barn</a:t>
            </a:r>
            <a:br>
              <a:rPr lang="sv-SE" sz="3200" dirty="0" smtClean="0">
                <a:solidFill>
                  <a:schemeClr val="accent2"/>
                </a:solidFill>
              </a:rPr>
            </a:br>
            <a:r>
              <a:rPr lang="sv-SE" sz="3200" dirty="0" smtClean="0">
                <a:solidFill>
                  <a:schemeClr val="accent2"/>
                </a:solidFill>
              </a:rPr>
              <a:t>        och ungas framtida hälsa </a:t>
            </a:r>
            <a:r>
              <a:rPr lang="sv-SE" dirty="0"/>
              <a:t/>
            </a:r>
            <a:br>
              <a:rPr lang="sv-SE" dirty="0"/>
            </a:br>
            <a:endParaRPr lang="sv-SE" dirty="0"/>
          </a:p>
        </p:txBody>
      </p:sp>
      <p:sp>
        <p:nvSpPr>
          <p:cNvPr id="3" name="Platshållare för innehåll 2"/>
          <p:cNvSpPr>
            <a:spLocks noGrp="1"/>
          </p:cNvSpPr>
          <p:nvPr>
            <p:ph idx="1"/>
          </p:nvPr>
        </p:nvSpPr>
        <p:spPr/>
        <p:txBody>
          <a:bodyPr/>
          <a:lstStyle/>
          <a:p>
            <a:endParaRPr lang="sv-SE" dirty="0"/>
          </a:p>
        </p:txBody>
      </p:sp>
      <p:sp>
        <p:nvSpPr>
          <p:cNvPr id="4" name="Kommentar i oval 3"/>
          <p:cNvSpPr/>
          <p:nvPr/>
        </p:nvSpPr>
        <p:spPr>
          <a:xfrm>
            <a:off x="1833345" y="1789043"/>
            <a:ext cx="5084291" cy="2710449"/>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3200" dirty="0" smtClean="0"/>
              <a:t>Alla elever har rätt till en skolmiljö fri från droger</a:t>
            </a:r>
            <a:r>
              <a:rPr lang="sv-SE" sz="4000" dirty="0" smtClean="0">
                <a:solidFill>
                  <a:srgbClr val="FF0000"/>
                </a:solidFill>
              </a:rPr>
              <a:t>!</a:t>
            </a:r>
            <a:endParaRPr lang="sv-SE" sz="4000" dirty="0">
              <a:solidFill>
                <a:srgbClr val="FF0000"/>
              </a:solidFill>
            </a:endParaRPr>
          </a:p>
        </p:txBody>
      </p:sp>
    </p:spTree>
    <p:extLst>
      <p:ext uri="{BB962C8B-B14F-4D97-AF65-F5344CB8AC3E}">
        <p14:creationId xmlns:p14="http://schemas.microsoft.com/office/powerpoint/2010/main" val="2114188044"/>
      </p:ext>
    </p:extLst>
  </p:cSld>
  <p:clrMapOvr>
    <a:masterClrMapping/>
  </p:clrMapOvr>
  <p:timing>
    <p:tnLst>
      <p:par>
        <p:cTn id="1" dur="indefinite" restart="never" nodeType="tmRoot"/>
      </p:par>
    </p:tnLst>
  </p:timing>
</p:sld>
</file>

<file path=ppt/theme/theme1.xml><?xml version="1.0" encoding="utf-8"?>
<a:theme xmlns:a="http://schemas.openxmlformats.org/drawingml/2006/main" name="150430_HBG_PPT_mall_gron">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rsta sida med rö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Anpassad formgiv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1BD14E2B9143243B363D35204345F3A" ma:contentTypeVersion="0" ma:contentTypeDescription="Skapa ett nytt dokument." ma:contentTypeScope="" ma:versionID="594656ae071d631edf9a296290b539a5">
  <xsd:schema xmlns:xsd="http://www.w3.org/2001/XMLSchema" xmlns:p="http://schemas.microsoft.com/office/2006/metadata/properties" targetNamespace="http://schemas.microsoft.com/office/2006/metadata/properties" ma:root="true" ma:fieldsID="0972d9b87414d3d716947ba00104245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5711E73-CE5E-49DB-A204-7D6BB8B0CFA2}">
  <ds:schemaRefs>
    <ds:schemaRef ds:uri="http://schemas.microsoft.com/sharepoint/v3/contenttype/forms"/>
  </ds:schemaRefs>
</ds:datastoreItem>
</file>

<file path=customXml/itemProps2.xml><?xml version="1.0" encoding="utf-8"?>
<ds:datastoreItem xmlns:ds="http://schemas.openxmlformats.org/officeDocument/2006/customXml" ds:itemID="{7A2C105C-E933-4051-95F2-CDD1472B42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9D8809CD-79EC-41EE-BAEE-A279EA17A25C}">
  <ds:schemaRef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2006/metadata/properties"/>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150430_HBG_PPT_mall_gron</Template>
  <TotalTime>2466</TotalTime>
  <Words>1069</Words>
  <Application>Microsoft Office PowerPoint</Application>
  <PresentationFormat>Bildspel på skärmen (4:3)</PresentationFormat>
  <Paragraphs>86</Paragraphs>
  <Slides>7</Slides>
  <Notes>7</Notes>
  <HiddenSlides>0</HiddenSlides>
  <MMClips>0</MMClips>
  <ScaleCrop>false</ScaleCrop>
  <HeadingPairs>
    <vt:vector size="8" baseType="variant">
      <vt:variant>
        <vt:lpstr>Använt teckensnitt</vt:lpstr>
      </vt:variant>
      <vt:variant>
        <vt:i4>5</vt:i4>
      </vt:variant>
      <vt:variant>
        <vt:lpstr>Tema</vt:lpstr>
      </vt:variant>
      <vt:variant>
        <vt:i4>5</vt:i4>
      </vt:variant>
      <vt:variant>
        <vt:lpstr>Serverprogram för OLE-inbäddning</vt:lpstr>
      </vt:variant>
      <vt:variant>
        <vt:i4>1</vt:i4>
      </vt:variant>
      <vt:variant>
        <vt:lpstr>Bildrubriker</vt:lpstr>
      </vt:variant>
      <vt:variant>
        <vt:i4>7</vt:i4>
      </vt:variant>
    </vt:vector>
  </HeadingPairs>
  <TitlesOfParts>
    <vt:vector size="18" baseType="lpstr">
      <vt:lpstr>Arial</vt:lpstr>
      <vt:lpstr>Calibri</vt:lpstr>
      <vt:lpstr>Cambria</vt:lpstr>
      <vt:lpstr>HelveticaNeueLT Std</vt:lpstr>
      <vt:lpstr>Wingdings</vt:lpstr>
      <vt:lpstr>150430_HBG_PPT_mall_gron</vt:lpstr>
      <vt:lpstr>Första sida med röd bakgrund</vt:lpstr>
      <vt:lpstr>Följande sidor</vt:lpstr>
      <vt:lpstr>Följande sidor med färgad bakgrund</vt:lpstr>
      <vt:lpstr>Anpassad formgivning</vt:lpstr>
      <vt:lpstr>Acrobat Document</vt:lpstr>
      <vt:lpstr>ANDT plan för Helsingborgs Stads skolor </vt:lpstr>
      <vt:lpstr>                Ett tryggare Helsingborg    i samverkan som möjliggör och utvecklar</vt:lpstr>
      <vt:lpstr>Skolan har en viktig roll i det främjande och               förebyggande ANDT uppdraget!                              ANDT planens syfte och innehåll</vt:lpstr>
      <vt:lpstr>Exempel på ANDT förebyggande arbete i skolan</vt:lpstr>
      <vt:lpstr>         Exempel på en av handlingsplanerna:  Handlingsplan vid misstanke om droger eller bruk av droger – avser grund- och grundsärskola </vt:lpstr>
      <vt:lpstr>           Vad kan jag som förälder göra?                - Du spelar fortfarande roll! </vt:lpstr>
      <vt:lpstr>Tillsammans kan vi påverka våra barn         och ungas framtida hälsa  </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Koltai Arthursson Eva - SFF</dc:creator>
  <cp:lastModifiedBy>Jönsson Nina - SFF</cp:lastModifiedBy>
  <cp:revision>93</cp:revision>
  <dcterms:created xsi:type="dcterms:W3CDTF">2016-03-07T20:52:40Z</dcterms:created>
  <dcterms:modified xsi:type="dcterms:W3CDTF">2021-04-16T13:32:42Z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0x010100F1BD14E2B9143243B363D35204345F3A</vt:lpwstr>
  </property>
</Properties>
</file>