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0" r:id="rId2"/>
  </p:sldMasterIdLst>
  <p:notesMasterIdLst>
    <p:notesMasterId r:id="rId15"/>
  </p:notesMasterIdLst>
  <p:sldIdLst>
    <p:sldId id="279" r:id="rId3"/>
    <p:sldId id="387" r:id="rId4"/>
    <p:sldId id="268" r:id="rId5"/>
    <p:sldId id="258" r:id="rId6"/>
    <p:sldId id="344" r:id="rId7"/>
    <p:sldId id="283" r:id="rId8"/>
    <p:sldId id="284" r:id="rId9"/>
    <p:sldId id="282" r:id="rId10"/>
    <p:sldId id="403" r:id="rId11"/>
    <p:sldId id="404" r:id="rId12"/>
    <p:sldId id="270" r:id="rId13"/>
    <p:sldId id="343" r:id="rId14"/>
  </p:sldIdLst>
  <p:sldSz cx="9144000" cy="5143500" type="screen16x9"/>
  <p:notesSz cx="6858000" cy="9144000"/>
  <p:defaultTextStyle>
    <a:defPPr>
      <a:defRPr lang="sv-S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433" userDrawn="1">
          <p15:clr>
            <a:srgbClr val="A4A3A4"/>
          </p15:clr>
        </p15:guide>
        <p15:guide id="3" pos="5038" userDrawn="1">
          <p15:clr>
            <a:srgbClr val="A4A3A4"/>
          </p15:clr>
        </p15:guide>
        <p15:guide id="4" pos="1418" userDrawn="1">
          <p15:clr>
            <a:srgbClr val="A4A3A4"/>
          </p15:clr>
        </p15:guide>
        <p15:guide id="5" pos="54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D2C8"/>
    <a:srgbClr val="005075"/>
    <a:srgbClr val="66ACC1"/>
    <a:srgbClr val="66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83079" autoAdjust="0"/>
  </p:normalViewPr>
  <p:slideViewPr>
    <p:cSldViewPr snapToGrid="0">
      <p:cViewPr varScale="1">
        <p:scale>
          <a:sx n="94" d="100"/>
          <a:sy n="94" d="100"/>
        </p:scale>
        <p:origin x="1118" y="77"/>
      </p:cViewPr>
      <p:guideLst>
        <p:guide orient="horz" pos="1620"/>
        <p:guide pos="433"/>
        <p:guide pos="5038"/>
        <p:guide pos="1418"/>
        <p:guide pos="54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6206B-CE5A-4CA3-BD34-3451FD0BA690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3CAE6-3546-4A01-BBE9-044D7CD2D8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4161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63CAE6-3546-4A01-BBE9-044D7CD2D89D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1410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sv-SE" sz="1050" i="0" dirty="0">
              <a:latin typeface="+mn-lt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63CAE6-3546-4A01-BBE9-044D7CD2D89D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9642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9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Värden över 100 i efterfrågeindikatorn visar ett starkare förväntningsläge än normalt och värden över 110 ett mycket starkare förväntningsläge än normalt. </a:t>
            </a:r>
          </a:p>
          <a:p>
            <a:endParaRPr lang="sv-SE" sz="9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9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 motsvarande sätt visar värden under 100 på ett svagare förväntningsläge än normalt och värden under 90 på ett mycket svagare förväntningsläge än normalt.</a:t>
            </a:r>
            <a:r>
              <a:rPr lang="sv-SE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63CAE6-3546-4A01-BBE9-044D7CD2D89D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5606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sv-SE" sz="900" dirty="0"/>
              <a:t>Fler arbetslösa saknar efterfrågade kompetenser</a:t>
            </a:r>
          </a:p>
          <a:p>
            <a:pPr lvl="1"/>
            <a:r>
              <a:rPr lang="sv-SE" sz="900" dirty="0"/>
              <a:t>Långtidsarbetslösheten kan bita sig fast på en högre nivå</a:t>
            </a:r>
            <a:endParaRPr lang="sv-SE" sz="900" b="1" dirty="0">
              <a:highlight>
                <a:srgbClr val="FFFF00"/>
              </a:highlight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63CAE6-3546-4A01-BBE9-044D7CD2D89D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0152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63CAE6-3546-4A01-BBE9-044D7CD2D89D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9554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63CAE6-3546-4A01-BBE9-044D7CD2D89D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5297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4">
            <a:extLst>
              <a:ext uri="{FF2B5EF4-FFF2-40B4-BE49-F238E27FC236}">
                <a16:creationId xmlns:a16="http://schemas.microsoft.com/office/drawing/2014/main" id="{B7A874E3-C4C2-4DBE-9D3C-8912EDC4FF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1288" y="0"/>
            <a:ext cx="9002712" cy="4627360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41859" y="3117860"/>
            <a:ext cx="6012000" cy="756000"/>
          </a:xfrm>
          <a:solidFill>
            <a:schemeClr val="accent1">
              <a:alpha val="90000"/>
            </a:schemeClr>
          </a:solidFill>
        </p:spPr>
        <p:txBody>
          <a:bodyPr tIns="180000" bIns="0" anchor="b" anchorCtr="0">
            <a:noAutofit/>
          </a:bodyPr>
          <a:lstStyle>
            <a:lvl1pPr marL="360000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41859" y="3875680"/>
            <a:ext cx="6012000" cy="756000"/>
          </a:xfrm>
          <a:solidFill>
            <a:schemeClr val="accent1">
              <a:alpha val="90000"/>
            </a:schemeClr>
          </a:solidFill>
        </p:spPr>
        <p:txBody>
          <a:bodyPr bIns="180000" anchor="t">
            <a:noAutofit/>
          </a:bodyPr>
          <a:lstStyle>
            <a:lvl1pPr marL="360000" indent="0" algn="l">
              <a:lnSpc>
                <a:spcPct val="100000"/>
              </a:lnSpc>
              <a:spcBef>
                <a:spcPts val="0"/>
              </a:spcBef>
              <a:buNone/>
              <a:defRPr sz="2800" u="none" baseline="0">
                <a:solidFill>
                  <a:schemeClr val="bg1"/>
                </a:solidFill>
                <a:uFill>
                  <a:solidFill>
                    <a:schemeClr val="accent2"/>
                  </a:solidFill>
                </a:u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-3175" y="-9525"/>
            <a:ext cx="145034" cy="516255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pic>
        <p:nvPicPr>
          <p:cNvPr id="17" name="Af_logotyp_gron-bla_cmyk.pdf" descr="Af_logotyp_gron-bla_cmyk.pdf">
            <a:extLst>
              <a:ext uri="{FF2B5EF4-FFF2-40B4-BE49-F238E27FC236}">
                <a16:creationId xmlns:a16="http://schemas.microsoft.com/office/drawing/2014/main" id="{DB739288-7EE9-493D-B863-22080E1F89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3" cy="23148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41980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4">
            <a:extLst>
              <a:ext uri="{FF2B5EF4-FFF2-40B4-BE49-F238E27FC236}">
                <a16:creationId xmlns:a16="http://schemas.microsoft.com/office/drawing/2014/main" id="{B7A874E3-C4C2-4DBE-9D3C-8912EDC4FF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1288" y="0"/>
            <a:ext cx="9002712" cy="4627360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41859" y="2797521"/>
            <a:ext cx="3742078" cy="1037929"/>
          </a:xfrm>
          <a:solidFill>
            <a:schemeClr val="accent1">
              <a:alpha val="90000"/>
            </a:schemeClr>
          </a:solidFill>
        </p:spPr>
        <p:txBody>
          <a:bodyPr anchor="ctr" anchorCtr="0">
            <a:noAutofit/>
          </a:bodyPr>
          <a:lstStyle>
            <a:lvl1pPr marL="360000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-3175" y="-9525"/>
            <a:ext cx="145034" cy="516255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pic>
        <p:nvPicPr>
          <p:cNvPr id="17" name="Af_logotyp_gron-bla_cmyk.pdf" descr="Af_logotyp_gron-bla_cmyk.pdf">
            <a:extLst>
              <a:ext uri="{FF2B5EF4-FFF2-40B4-BE49-F238E27FC236}">
                <a16:creationId xmlns:a16="http://schemas.microsoft.com/office/drawing/2014/main" id="{DB739288-7EE9-493D-B863-22080E1F89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3" cy="23148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8479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695937" y="852392"/>
            <a:ext cx="5752125" cy="967429"/>
          </a:xfrm>
        </p:spPr>
        <p:txBody>
          <a:bodyPr anchor="b" anchorCtr="0">
            <a:noAutofit/>
          </a:bodyPr>
          <a:lstStyle>
            <a:lvl1pPr algn="ctr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697564" y="1867940"/>
            <a:ext cx="5750498" cy="774221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2022-04-25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5501888" y="46669"/>
            <a:ext cx="3600000" cy="81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sp>
        <p:nvSpPr>
          <p:cNvPr id="16" name="Linje">
            <a:extLst>
              <a:ext uri="{FF2B5EF4-FFF2-40B4-BE49-F238E27FC236}">
                <a16:creationId xmlns:a16="http://schemas.microsoft.com/office/drawing/2014/main" id="{6285B20E-992A-41EA-A8BD-04B7B292C1C1}"/>
              </a:ext>
            </a:extLst>
          </p:cNvPr>
          <p:cNvSpPr/>
          <p:nvPr userDrawn="1"/>
        </p:nvSpPr>
        <p:spPr>
          <a:xfrm>
            <a:off x="2192348" y="2649991"/>
            <a:ext cx="486264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txBody>
          <a:bodyPr lIns="17144" tIns="17144" rIns="17144" bIns="17144"/>
          <a:lstStyle/>
          <a:p>
            <a:pPr>
              <a:spcBef>
                <a:spcPts val="750"/>
              </a:spcBef>
              <a:defRPr sz="7500" b="0"/>
            </a:pPr>
            <a:endParaRPr sz="2813"/>
          </a:p>
        </p:txBody>
      </p:sp>
      <p:pic>
        <p:nvPicPr>
          <p:cNvPr id="10" name="Af_logotyp_gron-bla_cmyk.pdf" descr="Af_logotyp_gron-bla_cmyk.pdf">
            <a:extLst>
              <a:ext uri="{FF2B5EF4-FFF2-40B4-BE49-F238E27FC236}">
                <a16:creationId xmlns:a16="http://schemas.microsoft.com/office/drawing/2014/main" id="{DBD28433-EE57-4E51-81C0-CAD739A2E7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3" cy="23148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77166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9150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5043" y="1809000"/>
            <a:ext cx="3629210" cy="25650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8616" y="1809000"/>
            <a:ext cx="3629210" cy="25650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6434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5266" y="1809000"/>
            <a:ext cx="3628800" cy="25650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575042" y="1809000"/>
            <a:ext cx="3628800" cy="2565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04064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sido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3629210" cy="67500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5043" y="1809000"/>
            <a:ext cx="3629210" cy="25650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9F9D8310-07EE-461E-BA96-295DFFBC96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594032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75043" y="810899"/>
            <a:ext cx="7422784" cy="3087706"/>
          </a:xfrm>
        </p:spPr>
        <p:txBody>
          <a:bodyPr anchor="ctr"/>
          <a:lstStyle>
            <a:lvl1pPr algn="ctr">
              <a:defRPr sz="2800" b="0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1013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1700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bild 14">
            <a:extLst>
              <a:ext uri="{FF2B5EF4-FFF2-40B4-BE49-F238E27FC236}">
                <a16:creationId xmlns:a16="http://schemas.microsoft.com/office/drawing/2014/main" id="{9008CFDE-FAFA-445A-900C-E639E9463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1288" y="0"/>
            <a:ext cx="9002712" cy="462736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-3175" y="-9525"/>
            <a:ext cx="145034" cy="516255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pic>
        <p:nvPicPr>
          <p:cNvPr id="14" name="Af_logotyp_gron-bla_cmyk.pdf" descr="Af_logotyp_gron-bla_cmyk.pdf">
            <a:extLst>
              <a:ext uri="{FF2B5EF4-FFF2-40B4-BE49-F238E27FC236}">
                <a16:creationId xmlns:a16="http://schemas.microsoft.com/office/drawing/2014/main" id="{D7B21F88-959F-4910-A6A8-8308C96367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3" cy="23148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267612FB-7BE0-4484-8F22-D168115714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859" y="3117860"/>
            <a:ext cx="6012000" cy="756000"/>
          </a:xfrm>
          <a:solidFill>
            <a:schemeClr val="accent1">
              <a:alpha val="90000"/>
            </a:schemeClr>
          </a:solidFill>
        </p:spPr>
        <p:txBody>
          <a:bodyPr tIns="180000" bIns="0" anchor="b" anchorCtr="0">
            <a:noAutofit/>
          </a:bodyPr>
          <a:lstStyle>
            <a:lvl1pPr marL="360000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16" name="Underrubrik 2">
            <a:extLst>
              <a:ext uri="{FF2B5EF4-FFF2-40B4-BE49-F238E27FC236}">
                <a16:creationId xmlns:a16="http://schemas.microsoft.com/office/drawing/2014/main" id="{FA376D43-EDFE-4919-9B06-4887B9BEAB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1859" y="3875680"/>
            <a:ext cx="6012000" cy="756000"/>
          </a:xfrm>
          <a:solidFill>
            <a:schemeClr val="accent1">
              <a:alpha val="90000"/>
            </a:schemeClr>
          </a:solidFill>
        </p:spPr>
        <p:txBody>
          <a:bodyPr bIns="180000" anchor="t">
            <a:noAutofit/>
          </a:bodyPr>
          <a:lstStyle>
            <a:lvl1pPr marL="360000" indent="0" algn="l">
              <a:lnSpc>
                <a:spcPct val="100000"/>
              </a:lnSpc>
              <a:spcBef>
                <a:spcPts val="0"/>
              </a:spcBef>
              <a:buNone/>
              <a:defRPr sz="2800" u="none" baseline="0">
                <a:solidFill>
                  <a:schemeClr val="bg1"/>
                </a:solidFill>
                <a:uFill>
                  <a:solidFill>
                    <a:schemeClr val="accent2"/>
                  </a:solidFill>
                </a:u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930055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>
            <a:extLst>
              <a:ext uri="{FF2B5EF4-FFF2-40B4-BE49-F238E27FC236}">
                <a16:creationId xmlns:a16="http://schemas.microsoft.com/office/drawing/2014/main" id="{F99A23EF-2D3B-49BE-9507-9E3F27D33C32}"/>
              </a:ext>
            </a:extLst>
          </p:cNvPr>
          <p:cNvSpPr txBox="1"/>
          <p:nvPr userDrawn="1"/>
        </p:nvSpPr>
        <p:spPr>
          <a:xfrm>
            <a:off x="145034" y="0"/>
            <a:ext cx="9001125" cy="5148000"/>
          </a:xfrm>
          <a:prstGeom prst="rect">
            <a:avLst/>
          </a:prstGeom>
          <a:solidFill>
            <a:schemeClr val="accent1">
              <a:alpha val="89994"/>
            </a:scheme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normAutofit/>
          </a:bodyPr>
          <a:lstStyle>
            <a:lvl1pPr>
              <a:defRPr sz="8000"/>
            </a:lvl1pPr>
          </a:lstStyle>
          <a:p>
            <a:r>
              <a:rPr sz="3000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695937" y="852392"/>
            <a:ext cx="5752125" cy="967429"/>
          </a:xfrm>
        </p:spPr>
        <p:txBody>
          <a:bodyPr anchor="b" anchorCtr="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697564" y="1867940"/>
            <a:ext cx="5750498" cy="774221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2022-04-25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5501888" y="46669"/>
            <a:ext cx="3600000" cy="81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sp>
        <p:nvSpPr>
          <p:cNvPr id="16" name="Linje">
            <a:extLst>
              <a:ext uri="{FF2B5EF4-FFF2-40B4-BE49-F238E27FC236}">
                <a16:creationId xmlns:a16="http://schemas.microsoft.com/office/drawing/2014/main" id="{6285B20E-992A-41EA-A8BD-04B7B292C1C1}"/>
              </a:ext>
            </a:extLst>
          </p:cNvPr>
          <p:cNvSpPr/>
          <p:nvPr userDrawn="1"/>
        </p:nvSpPr>
        <p:spPr>
          <a:xfrm>
            <a:off x="2192348" y="2664168"/>
            <a:ext cx="486264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txBody>
          <a:bodyPr lIns="17144" tIns="17144" rIns="17144" bIns="17144"/>
          <a:lstStyle/>
          <a:p>
            <a:pPr>
              <a:spcBef>
                <a:spcPts val="750"/>
              </a:spcBef>
              <a:defRPr sz="7500" b="0"/>
            </a:pPr>
            <a:endParaRPr sz="2813"/>
          </a:p>
        </p:txBody>
      </p:sp>
      <p:pic>
        <p:nvPicPr>
          <p:cNvPr id="17" name="Af_logotyp_gron-vit_cmyk.pdf" descr="Af_logotyp_gron-vit_cmyk.pdf">
            <a:extLst>
              <a:ext uri="{FF2B5EF4-FFF2-40B4-BE49-F238E27FC236}">
                <a16:creationId xmlns:a16="http://schemas.microsoft.com/office/drawing/2014/main" id="{E358DED3-1A48-46FC-8C3C-7BD67E52F3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2" cy="2314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56231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5059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5043" y="1809000"/>
            <a:ext cx="3629210" cy="25650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8616" y="1809000"/>
            <a:ext cx="3629210" cy="25650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79006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5266" y="1809000"/>
            <a:ext cx="3628800" cy="25650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575042" y="1809000"/>
            <a:ext cx="3628800" cy="2565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911783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sido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3629210" cy="675000"/>
          </a:xfrm>
        </p:spPr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5043" y="1809000"/>
            <a:ext cx="3629210" cy="25650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9F9D8310-07EE-461E-BA96-295DFFBC96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7551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75043" y="810899"/>
            <a:ext cx="7422784" cy="3087706"/>
          </a:xfrm>
        </p:spPr>
        <p:txBody>
          <a:bodyPr anchor="ctr"/>
          <a:lstStyle>
            <a:lvl1pPr algn="ctr">
              <a:defRPr sz="2800" b="0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7987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2022-04-25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188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76002" y="1808999"/>
            <a:ext cx="7421825" cy="28723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01888" y="143349"/>
            <a:ext cx="3600000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accent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2022-04-25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5501888" y="235945"/>
            <a:ext cx="3600000" cy="7674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5501888" y="52685"/>
            <a:ext cx="3600000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accent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Rektangel">
            <a:extLst>
              <a:ext uri="{FF2B5EF4-FFF2-40B4-BE49-F238E27FC236}">
                <a16:creationId xmlns:a16="http://schemas.microsoft.com/office/drawing/2014/main" id="{AB9B943E-7C39-4D65-8FB1-EB2DE11B835A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pic>
        <p:nvPicPr>
          <p:cNvPr id="10" name="Af_logotyp_gron-bla_cmyk.pdf" descr="Af_logotyp_gron-bla_cmyk.pdf">
            <a:extLst>
              <a:ext uri="{FF2B5EF4-FFF2-40B4-BE49-F238E27FC236}">
                <a16:creationId xmlns:a16="http://schemas.microsoft.com/office/drawing/2014/main" id="{6032B0FC-6488-4533-94FC-3ED4A6F5AFDB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062898" y="4769689"/>
            <a:ext cx="1904122" cy="2314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865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17" r:id="rId2"/>
    <p:sldLayoutId id="2147483696" r:id="rId3"/>
    <p:sldLayoutId id="2147483689" r:id="rId4"/>
    <p:sldLayoutId id="2147483690" r:id="rId5"/>
    <p:sldLayoutId id="2147483693" r:id="rId6"/>
    <p:sldLayoutId id="2147483715" r:id="rId7"/>
    <p:sldLayoutId id="2147483691" r:id="rId8"/>
    <p:sldLayoutId id="2147483694" r:id="rId9"/>
  </p:sldLayoutIdLst>
  <p:txStyles>
    <p:titleStyle>
      <a:lvl1pPr algn="l" defTabSz="685800" rtl="0" eaLnBrk="1" latinLnBrk="0" hangingPunct="1">
        <a:spcBef>
          <a:spcPct val="0"/>
        </a:spcBef>
        <a:buNone/>
        <a:defRPr sz="27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lnSpc>
          <a:spcPct val="90000"/>
        </a:lnSpc>
        <a:spcBef>
          <a:spcPts val="525"/>
        </a:spcBef>
        <a:buClr>
          <a:schemeClr val="accent2"/>
        </a:buClr>
        <a:buSzPct val="100000"/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ts val="450"/>
        </a:spcBef>
        <a:buClr>
          <a:schemeClr val="accent2"/>
        </a:buClr>
        <a:buSzPct val="11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ts val="360"/>
        </a:spcBef>
        <a:buClrTx/>
        <a:buSzPct val="12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ts val="360"/>
        </a:spcBef>
        <a:buClrTx/>
        <a:buSzPct val="12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ts val="360"/>
        </a:spcBef>
        <a:buClrTx/>
        <a:buSzPct val="12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76002" y="1808999"/>
            <a:ext cx="7421825" cy="28723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01888" y="143349"/>
            <a:ext cx="3600000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2022-04-25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5501888" y="235945"/>
            <a:ext cx="3600000" cy="7674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5501888" y="52685"/>
            <a:ext cx="3600000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Rektangel">
            <a:extLst>
              <a:ext uri="{FF2B5EF4-FFF2-40B4-BE49-F238E27FC236}">
                <a16:creationId xmlns:a16="http://schemas.microsoft.com/office/drawing/2014/main" id="{AB9B943E-7C39-4D65-8FB1-EB2DE11B835A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pic>
        <p:nvPicPr>
          <p:cNvPr id="11" name="Af_logotyp_gron-vit_cmyk.pdf" descr="Af_logotyp_gron-vit_cmyk.pdf">
            <a:extLst>
              <a:ext uri="{FF2B5EF4-FFF2-40B4-BE49-F238E27FC236}">
                <a16:creationId xmlns:a16="http://schemas.microsoft.com/office/drawing/2014/main" id="{1FBA17CF-186C-451C-8524-366826CC61F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062898" y="4769689"/>
            <a:ext cx="1904122" cy="2314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625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4" r:id="rId3"/>
    <p:sldLayoutId id="2147483706" r:id="rId4"/>
    <p:sldLayoutId id="2147483711" r:id="rId5"/>
    <p:sldLayoutId id="2147483716" r:id="rId6"/>
    <p:sldLayoutId id="2147483708" r:id="rId7"/>
    <p:sldLayoutId id="2147483712" r:id="rId8"/>
  </p:sldLayoutIdLst>
  <p:txStyles>
    <p:titleStyle>
      <a:lvl1pPr algn="l" defTabSz="685800" rtl="0" eaLnBrk="1" latinLnBrk="0" hangingPunct="1">
        <a:spcBef>
          <a:spcPct val="0"/>
        </a:spcBef>
        <a:buNone/>
        <a:defRPr sz="27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lnSpc>
          <a:spcPct val="90000"/>
        </a:lnSpc>
        <a:spcBef>
          <a:spcPts val="525"/>
        </a:spcBef>
        <a:buClr>
          <a:schemeClr val="accent2"/>
        </a:buClr>
        <a:buSzPct val="100000"/>
        <a:buFont typeface="Arial" panose="020B0604020202020204" pitchFamily="34" charset="0"/>
        <a:buChar char="●"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ts val="450"/>
        </a:spcBef>
        <a:buClr>
          <a:schemeClr val="accent2"/>
        </a:buClr>
        <a:buSzPct val="110000"/>
        <a:buFont typeface="Courier New" panose="02070309020205020404" pitchFamily="49" charset="0"/>
        <a:buChar char="o"/>
        <a:defRPr sz="15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ts val="36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ts val="36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ts val="36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latshållare för bild 19" descr="En bild som visar utomhus, byggnad, väg, stad&#10;&#10;Automatiskt genererad beskrivning">
            <a:extLst>
              <a:ext uri="{FF2B5EF4-FFF2-40B4-BE49-F238E27FC236}">
                <a16:creationId xmlns:a16="http://schemas.microsoft.com/office/drawing/2014/main" id="{4C192995-1464-49C9-A4F1-2D2740FA15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" b="5992"/>
          <a:stretch>
            <a:fillRect/>
          </a:stretch>
        </p:blipFill>
        <p:spPr/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E4D33628-C972-4223-B7F5-1E8074EA2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86" y="673769"/>
            <a:ext cx="7799273" cy="635246"/>
          </a:xfrm>
          <a:solidFill>
            <a:schemeClr val="accent1">
              <a:alpha val="80000"/>
            </a:schemeClr>
          </a:solidFill>
        </p:spPr>
        <p:txBody>
          <a:bodyPr/>
          <a:lstStyle/>
          <a:p>
            <a:r>
              <a:rPr lang="sv-SE" sz="3000" dirty="0"/>
              <a:t>Arbetsmarknadsutsikterna hösten 2021</a:t>
            </a:r>
          </a:p>
        </p:txBody>
      </p:sp>
      <p:sp>
        <p:nvSpPr>
          <p:cNvPr id="4" name="Underrubrik 3">
            <a:extLst>
              <a:ext uri="{FF2B5EF4-FFF2-40B4-BE49-F238E27FC236}">
                <a16:creationId xmlns:a16="http://schemas.microsoft.com/office/drawing/2014/main" id="{2A889C2A-BC79-4C98-A073-B6ED4A97DA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286" y="1309015"/>
            <a:ext cx="7799271" cy="635246"/>
          </a:xfrm>
          <a:solidFill>
            <a:schemeClr val="accent1">
              <a:alpha val="80000"/>
            </a:schemeClr>
          </a:solidFill>
        </p:spPr>
        <p:txBody>
          <a:bodyPr/>
          <a:lstStyle/>
          <a:p>
            <a:r>
              <a:rPr lang="sv-SE" sz="2000" dirty="0"/>
              <a:t>Utvecklingen på arbetsmarknaden i Skåne län 2021-2023</a:t>
            </a:r>
          </a:p>
        </p:txBody>
      </p:sp>
    </p:spTree>
    <p:extLst>
      <p:ext uri="{BB962C8B-B14F-4D97-AF65-F5344CB8AC3E}">
        <p14:creationId xmlns:p14="http://schemas.microsoft.com/office/powerpoint/2010/main" val="4221622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ADAA13-BCCD-4CE2-93DA-F3EBF0140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072" y="663283"/>
            <a:ext cx="6903856" cy="675000"/>
          </a:xfrm>
        </p:spPr>
        <p:txBody>
          <a:bodyPr/>
          <a:lstStyle/>
          <a:p>
            <a:r>
              <a:rPr lang="sv-SE" dirty="0"/>
              <a:t>Stark återhämtning på arbetsmarknaden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8E4FE32-C119-4C43-A260-70C220A79A1C}"/>
              </a:ext>
            </a:extLst>
          </p:cNvPr>
          <p:cNvSpPr/>
          <p:nvPr/>
        </p:nvSpPr>
        <p:spPr>
          <a:xfrm>
            <a:off x="566670" y="1540629"/>
            <a:ext cx="7856697" cy="25140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spcBef>
                <a:spcPct val="20000"/>
              </a:spcBef>
            </a:pPr>
            <a:endParaRPr lang="sv-SE" dirty="0"/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4270F6E4-4AA3-4206-BF75-D63E3BB1DED0}"/>
              </a:ext>
            </a:extLst>
          </p:cNvPr>
          <p:cNvGrpSpPr/>
          <p:nvPr/>
        </p:nvGrpSpPr>
        <p:grpSpPr>
          <a:xfrm>
            <a:off x="6506668" y="1944596"/>
            <a:ext cx="1813363" cy="1801281"/>
            <a:chOff x="6634801" y="3045594"/>
            <a:chExt cx="1382399" cy="1382399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C979F670-012D-42CD-9D72-FDDE31E3D05E}"/>
                </a:ext>
              </a:extLst>
            </p:cNvPr>
            <p:cNvSpPr/>
            <p:nvPr/>
          </p:nvSpPr>
          <p:spPr>
            <a:xfrm>
              <a:off x="6634801" y="3045594"/>
              <a:ext cx="1382399" cy="138239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>
                <a:spcBef>
                  <a:spcPct val="20000"/>
                </a:spcBef>
              </a:pPr>
              <a:endParaRPr lang="sv-SE" dirty="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CD2FDD73-32CB-4FE2-B5F2-EAC9B1F92DE1}"/>
                </a:ext>
              </a:extLst>
            </p:cNvPr>
            <p:cNvSpPr/>
            <p:nvPr/>
          </p:nvSpPr>
          <p:spPr>
            <a:xfrm>
              <a:off x="6749050" y="3149148"/>
              <a:ext cx="1165206" cy="1165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>
                <a:spcBef>
                  <a:spcPct val="20000"/>
                </a:spcBef>
              </a:pPr>
              <a:endParaRPr lang="sv-SE" sz="1000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endParaRPr lang="sv-SE" sz="1000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endParaRPr lang="sv-SE" sz="1000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endParaRPr lang="sv-SE" sz="1000" b="1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r>
                <a:rPr lang="sv-SE" sz="1000" b="1" dirty="0">
                  <a:solidFill>
                    <a:schemeClr val="tx1"/>
                  </a:solidFill>
                </a:rPr>
                <a:t>Ökad brist</a:t>
              </a:r>
              <a:br>
                <a:rPr lang="sv-SE" sz="1000" b="1" dirty="0">
                  <a:solidFill>
                    <a:schemeClr val="tx1"/>
                  </a:solidFill>
                </a:rPr>
              </a:br>
              <a:r>
                <a:rPr lang="sv-SE" sz="1000" b="1" dirty="0">
                  <a:solidFill>
                    <a:schemeClr val="tx1"/>
                  </a:solidFill>
                </a:rPr>
                <a:t>på arbetskraft</a:t>
              </a:r>
              <a:br>
                <a:rPr lang="sv-SE" sz="1000" b="1" dirty="0">
                  <a:solidFill>
                    <a:schemeClr val="tx1"/>
                  </a:solidFill>
                </a:rPr>
              </a:br>
              <a:r>
                <a:rPr lang="sv-SE" sz="1000" b="1" dirty="0">
                  <a:solidFill>
                    <a:schemeClr val="tx1"/>
                  </a:solidFill>
                </a:rPr>
                <a:t>med efterfrågade kompetenser</a:t>
              </a:r>
            </a:p>
          </p:txBody>
        </p:sp>
      </p:grpSp>
      <p:sp>
        <p:nvSpPr>
          <p:cNvPr id="16" name="Rektangel 15">
            <a:extLst>
              <a:ext uri="{FF2B5EF4-FFF2-40B4-BE49-F238E27FC236}">
                <a16:creationId xmlns:a16="http://schemas.microsoft.com/office/drawing/2014/main" id="{AB2F4E15-6E97-407D-950F-F85AC1168DB6}"/>
              </a:ext>
            </a:extLst>
          </p:cNvPr>
          <p:cNvSpPr/>
          <p:nvPr/>
        </p:nvSpPr>
        <p:spPr>
          <a:xfrm>
            <a:off x="692194" y="1944595"/>
            <a:ext cx="1808278" cy="1796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spcBef>
                <a:spcPct val="20000"/>
              </a:spcBef>
            </a:pPr>
            <a:endParaRPr lang="sv-SE" sz="1800" b="1" dirty="0">
              <a:solidFill>
                <a:srgbClr val="B7ED4A"/>
              </a:solidFill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8B1BE4F-7C39-4BB3-951A-31FC4C077CEF}"/>
              </a:ext>
            </a:extLst>
          </p:cNvPr>
          <p:cNvSpPr/>
          <p:nvPr/>
        </p:nvSpPr>
        <p:spPr>
          <a:xfrm>
            <a:off x="834245" y="2085700"/>
            <a:ext cx="1524174" cy="1514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spcBef>
                <a:spcPct val="20000"/>
              </a:spcBef>
            </a:pPr>
            <a:endParaRPr lang="sv-SE" sz="1000" b="1" dirty="0">
              <a:solidFill>
                <a:schemeClr val="tx1"/>
              </a:solidFill>
            </a:endParaRPr>
          </a:p>
          <a:p>
            <a:pPr algn="ctr" eaLnBrk="0" hangingPunct="0">
              <a:spcBef>
                <a:spcPct val="20000"/>
              </a:spcBef>
            </a:pPr>
            <a:endParaRPr lang="sv-SE" sz="1000" b="1" dirty="0">
              <a:solidFill>
                <a:schemeClr val="tx1"/>
              </a:solidFill>
            </a:endParaRPr>
          </a:p>
          <a:p>
            <a:pPr algn="ctr" eaLnBrk="0" hangingPunct="0">
              <a:spcBef>
                <a:spcPct val="20000"/>
              </a:spcBef>
            </a:pPr>
            <a:endParaRPr lang="sv-SE" sz="1000" b="1" dirty="0">
              <a:solidFill>
                <a:schemeClr val="tx1"/>
              </a:solidFill>
            </a:endParaRPr>
          </a:p>
          <a:p>
            <a:pPr algn="ctr" eaLnBrk="0" hangingPunct="0">
              <a:spcBef>
                <a:spcPct val="20000"/>
              </a:spcBef>
            </a:pPr>
            <a:endParaRPr lang="sv-SE" sz="1000" b="1" dirty="0">
              <a:solidFill>
                <a:schemeClr val="tx1"/>
              </a:solidFill>
            </a:endParaRPr>
          </a:p>
          <a:p>
            <a:pPr algn="ctr" eaLnBrk="0" hangingPunct="0">
              <a:spcBef>
                <a:spcPct val="20000"/>
              </a:spcBef>
            </a:pPr>
            <a:endParaRPr lang="sv-SE" sz="1000" b="1" dirty="0">
              <a:solidFill>
                <a:schemeClr val="tx1"/>
              </a:solidFill>
            </a:endParaRPr>
          </a:p>
          <a:p>
            <a:pPr algn="ctr" eaLnBrk="0" hangingPunct="0">
              <a:spcBef>
                <a:spcPct val="20000"/>
              </a:spcBef>
            </a:pPr>
            <a:endParaRPr lang="sv-SE" sz="1000" b="1" dirty="0">
              <a:solidFill>
                <a:schemeClr val="tx1"/>
              </a:solidFill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sv-SE" sz="1000" b="1" dirty="0">
                <a:solidFill>
                  <a:schemeClr val="tx1"/>
                </a:solidFill>
              </a:rPr>
              <a:t>Stor ökning av antalet jobb på Platsbanken</a:t>
            </a:r>
          </a:p>
        </p:txBody>
      </p:sp>
      <p:grpSp>
        <p:nvGrpSpPr>
          <p:cNvPr id="24" name="Grupp 23">
            <a:extLst>
              <a:ext uri="{FF2B5EF4-FFF2-40B4-BE49-F238E27FC236}">
                <a16:creationId xmlns:a16="http://schemas.microsoft.com/office/drawing/2014/main" id="{B58B28A0-43AC-4F19-85E3-0F2FC57ABE5E}"/>
              </a:ext>
            </a:extLst>
          </p:cNvPr>
          <p:cNvGrpSpPr/>
          <p:nvPr/>
        </p:nvGrpSpPr>
        <p:grpSpPr>
          <a:xfrm>
            <a:off x="4595660" y="1936640"/>
            <a:ext cx="1788371" cy="1795746"/>
            <a:chOff x="3007198" y="3045594"/>
            <a:chExt cx="1382399" cy="1382399"/>
          </a:xfrm>
        </p:grpSpPr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DC61C056-0FE7-4A09-8CEB-72962A3FD4F1}"/>
                </a:ext>
              </a:extLst>
            </p:cNvPr>
            <p:cNvSpPr/>
            <p:nvPr/>
          </p:nvSpPr>
          <p:spPr>
            <a:xfrm>
              <a:off x="3007198" y="3045594"/>
              <a:ext cx="1382399" cy="13823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>
                <a:spcBef>
                  <a:spcPct val="20000"/>
                </a:spcBef>
              </a:pPr>
              <a:endParaRPr lang="sv-SE" sz="1800" b="1" dirty="0">
                <a:solidFill>
                  <a:srgbClr val="B7ED4A"/>
                </a:solidFill>
              </a:endParaRP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A7099330-3842-4B48-B5A1-3281DF1E6621}"/>
                </a:ext>
              </a:extLst>
            </p:cNvPr>
            <p:cNvSpPr/>
            <p:nvPr/>
          </p:nvSpPr>
          <p:spPr>
            <a:xfrm>
              <a:off x="3115794" y="3154190"/>
              <a:ext cx="1165206" cy="1165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>
                <a:spcBef>
                  <a:spcPct val="20000"/>
                </a:spcBef>
              </a:pPr>
              <a:endParaRPr lang="sv-SE" sz="1000" b="1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endParaRPr lang="sv-SE" sz="1000" b="1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endParaRPr lang="sv-SE" sz="1000" b="1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endParaRPr lang="sv-SE" sz="1000" b="1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endParaRPr lang="sv-SE" sz="1000" b="1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endParaRPr lang="sv-SE" sz="1000" b="1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r>
                <a:rPr lang="sv-SE" sz="1000" b="1" dirty="0">
                  <a:solidFill>
                    <a:schemeClr val="tx1"/>
                  </a:solidFill>
                </a:rPr>
                <a:t>Rekordstora anställningsplaner</a:t>
              </a:r>
            </a:p>
          </p:txBody>
        </p:sp>
      </p:grpSp>
      <p:grpSp>
        <p:nvGrpSpPr>
          <p:cNvPr id="32" name="Grupp 31">
            <a:extLst>
              <a:ext uri="{FF2B5EF4-FFF2-40B4-BE49-F238E27FC236}">
                <a16:creationId xmlns:a16="http://schemas.microsoft.com/office/drawing/2014/main" id="{799FF2EE-00E3-438A-9317-84231EB84AFC}"/>
              </a:ext>
            </a:extLst>
          </p:cNvPr>
          <p:cNvGrpSpPr/>
          <p:nvPr/>
        </p:nvGrpSpPr>
        <p:grpSpPr>
          <a:xfrm>
            <a:off x="2616495" y="1945081"/>
            <a:ext cx="1788371" cy="1795746"/>
            <a:chOff x="3007198" y="3045594"/>
            <a:chExt cx="1382399" cy="1382399"/>
          </a:xfrm>
        </p:grpSpPr>
        <p:sp>
          <p:nvSpPr>
            <p:cNvPr id="34" name="Rektangel 33">
              <a:extLst>
                <a:ext uri="{FF2B5EF4-FFF2-40B4-BE49-F238E27FC236}">
                  <a16:creationId xmlns:a16="http://schemas.microsoft.com/office/drawing/2014/main" id="{942DF682-1CE0-4D7A-938C-4C24F1254AB9}"/>
                </a:ext>
              </a:extLst>
            </p:cNvPr>
            <p:cNvSpPr/>
            <p:nvPr/>
          </p:nvSpPr>
          <p:spPr>
            <a:xfrm>
              <a:off x="3007198" y="3045594"/>
              <a:ext cx="1382399" cy="13823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>
                <a:spcBef>
                  <a:spcPct val="20000"/>
                </a:spcBef>
              </a:pPr>
              <a:endParaRPr lang="sv-SE" sz="1800" b="1" dirty="0">
                <a:solidFill>
                  <a:srgbClr val="B7ED4A"/>
                </a:solidFill>
              </a:endParaRPr>
            </a:p>
          </p:txBody>
        </p:sp>
        <p:sp>
          <p:nvSpPr>
            <p:cNvPr id="35" name="Rektangel 34">
              <a:extLst>
                <a:ext uri="{FF2B5EF4-FFF2-40B4-BE49-F238E27FC236}">
                  <a16:creationId xmlns:a16="http://schemas.microsoft.com/office/drawing/2014/main" id="{AFA41260-E13B-4D2A-BB29-FC48BD4522EB}"/>
                </a:ext>
              </a:extLst>
            </p:cNvPr>
            <p:cNvSpPr/>
            <p:nvPr/>
          </p:nvSpPr>
          <p:spPr>
            <a:xfrm>
              <a:off x="3115794" y="3154190"/>
              <a:ext cx="1165206" cy="1165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>
                <a:spcBef>
                  <a:spcPct val="20000"/>
                </a:spcBef>
              </a:pPr>
              <a:endParaRPr lang="sv-SE" sz="1000" b="1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endParaRPr lang="sv-SE" sz="1000" b="1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endParaRPr lang="sv-SE" sz="1000" b="1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endParaRPr lang="sv-SE" sz="1000" b="1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endParaRPr lang="sv-SE" sz="1000" b="1" dirty="0">
                <a:solidFill>
                  <a:schemeClr val="tx1"/>
                </a:solidFill>
              </a:endParaRPr>
            </a:p>
            <a:p>
              <a:pPr algn="ctr" eaLnBrk="0" hangingPunct="0">
                <a:spcBef>
                  <a:spcPct val="20000"/>
                </a:spcBef>
              </a:pPr>
              <a:r>
                <a:rPr lang="sv-SE" sz="1000" b="1" dirty="0">
                  <a:solidFill>
                    <a:schemeClr val="tx1"/>
                  </a:solidFill>
                </a:rPr>
                <a:t>Fortsatt låga varseltal</a:t>
              </a:r>
            </a:p>
          </p:txBody>
        </p:sp>
      </p:grpSp>
      <p:pic>
        <p:nvPicPr>
          <p:cNvPr id="4" name="Bildobjekt 3">
            <a:extLst>
              <a:ext uri="{FF2B5EF4-FFF2-40B4-BE49-F238E27FC236}">
                <a16:creationId xmlns:a16="http://schemas.microsoft.com/office/drawing/2014/main" id="{F9D4DE23-E1E8-442A-8FAD-A9CBD926DC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27" y="1975294"/>
            <a:ext cx="1424940" cy="1424940"/>
          </a:xfrm>
          <a:prstGeom prst="rect">
            <a:avLst/>
          </a:prstGeom>
        </p:spPr>
      </p:pic>
      <p:pic>
        <p:nvPicPr>
          <p:cNvPr id="7" name="Bildobjekt 6" descr="En bild som visar text&#10;&#10;Automatiskt genererad beskrivning">
            <a:extLst>
              <a:ext uri="{FF2B5EF4-FFF2-40B4-BE49-F238E27FC236}">
                <a16:creationId xmlns:a16="http://schemas.microsoft.com/office/drawing/2014/main" id="{78ABB850-50F0-4D0B-96AE-AF52D22529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499" y="2041977"/>
            <a:ext cx="1262691" cy="1262691"/>
          </a:xfrm>
          <a:prstGeom prst="rect">
            <a:avLst/>
          </a:prstGeom>
        </p:spPr>
      </p:pic>
      <p:pic>
        <p:nvPicPr>
          <p:cNvPr id="13" name="Bildobjekt 12" descr="En bild som visar vapen, oskärpa, silhuett&#10;&#10;Automatiskt genererad beskrivning">
            <a:extLst>
              <a:ext uri="{FF2B5EF4-FFF2-40B4-BE49-F238E27FC236}">
                <a16:creationId xmlns:a16="http://schemas.microsoft.com/office/drawing/2014/main" id="{0D715093-9EC2-41C2-AE12-E36A986B92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124" y="2146139"/>
            <a:ext cx="1128338" cy="1128338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2AB46E1-C086-41B0-90B7-D9FB38E59F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304" y="2074149"/>
            <a:ext cx="995202" cy="995202"/>
          </a:xfrm>
          <a:prstGeom prst="rect">
            <a:avLst/>
          </a:prstGeom>
        </p:spPr>
      </p:pic>
      <p:pic>
        <p:nvPicPr>
          <p:cNvPr id="33" name="Bildobjekt 32">
            <a:extLst>
              <a:ext uri="{FF2B5EF4-FFF2-40B4-BE49-F238E27FC236}">
                <a16:creationId xmlns:a16="http://schemas.microsoft.com/office/drawing/2014/main" id="{08DCC450-787D-4453-9C25-B987DDB901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2208">
            <a:off x="7509196" y="2273157"/>
            <a:ext cx="663283" cy="66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1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446C8D44-33EF-4985-A732-C8927A45D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3634" y="713490"/>
            <a:ext cx="5332651" cy="3248910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9E7FE9E-886A-448A-85F7-B37FC75911E4}"/>
              </a:ext>
            </a:extLst>
          </p:cNvPr>
          <p:cNvSpPr txBox="1">
            <a:spLocks/>
          </p:cNvSpPr>
          <p:nvPr/>
        </p:nvSpPr>
        <p:spPr>
          <a:xfrm>
            <a:off x="314746" y="713490"/>
            <a:ext cx="3343560" cy="3349741"/>
          </a:xfrm>
          <a:prstGeom prst="rect">
            <a:avLst/>
          </a:prstGeom>
          <a:solidFill>
            <a:schemeClr val="accent1">
              <a:alpha val="90000"/>
            </a:schemeClr>
          </a:solidFill>
        </p:spPr>
        <p:txBody>
          <a:bodyPr vert="horz" lIns="0" tIns="0" rIns="0" bIns="180000" rtlCol="0" anchor="t">
            <a:noAutofit/>
          </a:bodyPr>
          <a:lstStyle>
            <a:lvl1pPr marL="36000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sz="2800" u="none" kern="1200" baseline="0">
                <a:solidFill>
                  <a:schemeClr val="bg1"/>
                </a:solidFill>
                <a:uFill>
                  <a:solidFill>
                    <a:schemeClr val="accent2"/>
                  </a:solidFill>
                </a:u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spcBef>
                <a:spcPts val="450"/>
              </a:spcBef>
              <a:buClr>
                <a:schemeClr val="accent2"/>
              </a:buClr>
              <a:buSzPct val="110000"/>
              <a:buFont typeface="Courier New" panose="02070309020205020404" pitchFamily="49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spcBef>
                <a:spcPts val="360"/>
              </a:spcBef>
              <a:buClrTx/>
              <a:buSzPct val="120000"/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spcBef>
                <a:spcPts val="360"/>
              </a:spcBef>
              <a:buClrTx/>
              <a:buSzPct val="120000"/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spcBef>
                <a:spcPts val="360"/>
              </a:spcBef>
              <a:buClrTx/>
              <a:buSzPct val="120000"/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dirty="0"/>
              <a:t>Stärkta förväntningar i hela landet</a:t>
            </a:r>
          </a:p>
          <a:p>
            <a:endParaRPr lang="sv-SE" sz="1800" dirty="0"/>
          </a:p>
          <a:p>
            <a:r>
              <a:rPr lang="sv-SE" sz="1800" dirty="0"/>
              <a:t>Särskilt positiv trend i handel, transport, information och kommunikation samt hotell- och restaurangbranschen</a:t>
            </a:r>
          </a:p>
          <a:p>
            <a:endParaRPr lang="sv-SE" sz="1800" dirty="0"/>
          </a:p>
          <a:p>
            <a:r>
              <a:rPr lang="sv-SE" sz="1800" dirty="0"/>
              <a:t>KI:s konjunkturbarometer fortsatt stark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4888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7701A05-469F-4546-9551-7FA34B3B2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00" y="0"/>
            <a:ext cx="775799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47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7F44F8-7373-49B9-B3BF-AE0A2D34D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42" y="432000"/>
            <a:ext cx="7422784" cy="675000"/>
          </a:xfrm>
        </p:spPr>
        <p:txBody>
          <a:bodyPr/>
          <a:lstStyle/>
          <a:p>
            <a:r>
              <a:rPr lang="sv-SE" dirty="0"/>
              <a:t>Heta yrken de närmsta fem åren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8FF0DEC-B2D0-4ABA-84DB-59CC8889B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042" y="1441607"/>
            <a:ext cx="3629210" cy="2670902"/>
          </a:xfrm>
        </p:spPr>
        <p:txBody>
          <a:bodyPr/>
          <a:lstStyle/>
          <a:p>
            <a:pPr marL="0" indent="0">
              <a:buNone/>
            </a:pPr>
            <a:r>
              <a:rPr lang="sv-SE" sz="1200" b="1" dirty="0"/>
              <a:t>Yrken på högskolenivå med störst chans till jobb i år och på fem års sikt</a:t>
            </a:r>
          </a:p>
          <a:p>
            <a:pPr marL="0" indent="0">
              <a:buNone/>
            </a:pPr>
            <a:endParaRPr lang="sv-SE" sz="1200" b="1" dirty="0"/>
          </a:p>
          <a:p>
            <a:r>
              <a:rPr lang="sv-SE" sz="1200" b="1" dirty="0"/>
              <a:t>Barnmorskor</a:t>
            </a:r>
            <a:endParaRPr lang="sv-SE" sz="1200" dirty="0"/>
          </a:p>
          <a:p>
            <a:r>
              <a:rPr lang="sv-SE" sz="1200" b="1" dirty="0"/>
              <a:t>Civilingenjörsyrken</a:t>
            </a:r>
            <a:endParaRPr lang="sv-SE" sz="1200" dirty="0"/>
          </a:p>
          <a:p>
            <a:r>
              <a:rPr lang="sv-SE" sz="1200" b="1" dirty="0"/>
              <a:t>Förskollärare</a:t>
            </a:r>
            <a:endParaRPr lang="sv-SE" sz="1200" dirty="0"/>
          </a:p>
          <a:p>
            <a:r>
              <a:rPr lang="sv-SE" sz="1200" b="1" dirty="0"/>
              <a:t>Grundutbildade sjuksköterskor</a:t>
            </a:r>
            <a:endParaRPr lang="sv-SE" sz="1200" dirty="0"/>
          </a:p>
          <a:p>
            <a:r>
              <a:rPr lang="sv-SE" sz="1200" b="1" dirty="0"/>
              <a:t>Läkare</a:t>
            </a:r>
          </a:p>
          <a:p>
            <a:r>
              <a:rPr lang="sv-SE" sz="1200" b="1" dirty="0"/>
              <a:t>Tandläkare</a:t>
            </a:r>
            <a:endParaRPr lang="sv-SE" sz="1200" dirty="0"/>
          </a:p>
          <a:p>
            <a:r>
              <a:rPr lang="sv-SE" sz="1200" b="1" dirty="0"/>
              <a:t>Läraryrken</a:t>
            </a:r>
            <a:endParaRPr lang="sv-SE" sz="1200" dirty="0"/>
          </a:p>
          <a:p>
            <a:r>
              <a:rPr lang="sv-SE" sz="1200" b="1" dirty="0"/>
              <a:t>Mjukvaru- och systemutvecklare</a:t>
            </a:r>
            <a:endParaRPr lang="sv-SE" sz="1200" dirty="0"/>
          </a:p>
          <a:p>
            <a:r>
              <a:rPr lang="sv-SE" sz="1200" b="1" dirty="0"/>
              <a:t>Specialistsjuksköterskor</a:t>
            </a:r>
            <a:endParaRPr lang="sv-SE" sz="1200" dirty="0"/>
          </a:p>
          <a:p>
            <a:r>
              <a:rPr lang="sv-SE" sz="1200" b="1" dirty="0"/>
              <a:t>Systemanalytiker och IT-arkitekter</a:t>
            </a:r>
            <a:endParaRPr lang="sv-SE" sz="1200" dirty="0"/>
          </a:p>
          <a:p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59E4054-BB08-466D-9225-967E70FCDC6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86434" y="1441607"/>
            <a:ext cx="3629210" cy="2565000"/>
          </a:xfrm>
        </p:spPr>
        <p:txBody>
          <a:bodyPr/>
          <a:lstStyle/>
          <a:p>
            <a:pPr marL="0" indent="0">
              <a:buNone/>
            </a:pPr>
            <a:r>
              <a:rPr lang="sv-SE" sz="1200" b="1" dirty="0"/>
              <a:t>Yrken inom övriga utbildningsnivåer med störst chans till jobb i år och på fem års sikt</a:t>
            </a:r>
          </a:p>
          <a:p>
            <a:pPr marL="0" indent="0">
              <a:buNone/>
            </a:pPr>
            <a:endParaRPr lang="sv-SE" sz="1200" b="1" dirty="0"/>
          </a:p>
          <a:p>
            <a:r>
              <a:rPr lang="sv-SE" sz="1200" b="1" dirty="0"/>
              <a:t>Elektrikeryrken</a:t>
            </a:r>
            <a:endParaRPr lang="sv-SE" sz="1200" dirty="0"/>
          </a:p>
          <a:p>
            <a:r>
              <a:rPr lang="sv-SE" sz="1200" b="1" dirty="0"/>
              <a:t>Lastbilsförare och bussförare</a:t>
            </a:r>
          </a:p>
          <a:p>
            <a:r>
              <a:rPr lang="sv-SE" sz="1200" b="1" dirty="0"/>
              <a:t>Lokförare</a:t>
            </a:r>
            <a:endParaRPr lang="sv-SE" sz="1200" dirty="0"/>
          </a:p>
          <a:p>
            <a:r>
              <a:rPr lang="sv-SE" sz="1200" b="1" dirty="0"/>
              <a:t>Svetsare</a:t>
            </a:r>
            <a:endParaRPr lang="sv-SE" sz="1200" dirty="0"/>
          </a:p>
          <a:p>
            <a:r>
              <a:rPr lang="sv-SE" sz="1200" b="1" dirty="0"/>
              <a:t>Träarbetare och snickare</a:t>
            </a:r>
          </a:p>
          <a:p>
            <a:r>
              <a:rPr lang="sv-SE" sz="1200" b="1" dirty="0"/>
              <a:t>Byggnads- och ventilationsplåtslagare</a:t>
            </a:r>
            <a:endParaRPr lang="sv-SE" sz="1200" dirty="0"/>
          </a:p>
          <a:p>
            <a:r>
              <a:rPr lang="sv-SE" sz="1200" b="1" dirty="0"/>
              <a:t>Hovmästare och servitörer</a:t>
            </a:r>
          </a:p>
          <a:p>
            <a:r>
              <a:rPr lang="sv-SE" sz="1200" b="1" dirty="0"/>
              <a:t>Kockar och kallskänkor</a:t>
            </a:r>
          </a:p>
          <a:p>
            <a:r>
              <a:rPr lang="sv-SE" sz="1200" b="1" dirty="0"/>
              <a:t>Undersköterskor</a:t>
            </a:r>
          </a:p>
          <a:p>
            <a:r>
              <a:rPr lang="sv-SE" sz="1200" b="1" dirty="0"/>
              <a:t>Personliga assistenter</a:t>
            </a:r>
          </a:p>
          <a:p>
            <a:r>
              <a:rPr lang="sv-SE" sz="1200" b="1" dirty="0"/>
              <a:t>Medicinska sekreterare och vårdadministratörer</a:t>
            </a:r>
            <a:endParaRPr lang="sv-SE" sz="1200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1331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94E67D0D-CDCE-4C26-89A2-C29C091AB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0"/>
            <a:ext cx="7681595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2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DB30DEFA-ACEB-4035-B871-1A3450060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0"/>
            <a:ext cx="789048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15D0E708-C113-490D-9F2F-4529EE7FF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769" y="-24492"/>
            <a:ext cx="5774462" cy="4680000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89AF854F-6C37-4386-8807-CC141E54E419}"/>
              </a:ext>
            </a:extLst>
          </p:cNvPr>
          <p:cNvSpPr/>
          <p:nvPr/>
        </p:nvSpPr>
        <p:spPr>
          <a:xfrm>
            <a:off x="5756366" y="1183277"/>
            <a:ext cx="1645920" cy="29434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954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B0E25E-1641-464F-9387-3C41AF81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83" y="900172"/>
            <a:ext cx="5996083" cy="675000"/>
          </a:xfrm>
        </p:spPr>
        <p:txBody>
          <a:bodyPr/>
          <a:lstStyle/>
          <a:p>
            <a:r>
              <a:rPr lang="sv-SE" sz="2400" dirty="0"/>
              <a:t>Ökade obalanser försvårar </a:t>
            </a:r>
            <a:br>
              <a:rPr lang="sv-SE" sz="2400" dirty="0"/>
            </a:br>
            <a:r>
              <a:rPr lang="sv-SE" sz="2400" dirty="0"/>
              <a:t>matchningsläget på arbetsmarknaden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CF9E46-946C-40F4-8719-C2CE825CE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083" y="1808867"/>
            <a:ext cx="8297834" cy="3144931"/>
          </a:xfrm>
        </p:spPr>
        <p:txBody>
          <a:bodyPr/>
          <a:lstStyle/>
          <a:p>
            <a:pPr marL="342900" lvl="1" indent="0">
              <a:buNone/>
            </a:pPr>
            <a:endParaRPr lang="sv-SE" sz="1400" dirty="0"/>
          </a:p>
          <a:p>
            <a:r>
              <a:rPr lang="sv-SE" sz="1600" b="1" dirty="0"/>
              <a:t>Brist på arbetskraft trots hög arbetslöshet</a:t>
            </a:r>
          </a:p>
          <a:p>
            <a:pPr lvl="1"/>
            <a:r>
              <a:rPr lang="sv-SE" sz="1400" dirty="0"/>
              <a:t>Bristen på efterfrågade kompetenser ökar bland både privata och offentliga arbetsgivare </a:t>
            </a:r>
          </a:p>
          <a:p>
            <a:pPr lvl="1"/>
            <a:r>
              <a:rPr lang="sv-SE" sz="1400" dirty="0"/>
              <a:t>Fler arbetslösa saknar efterfrågade kompetenser</a:t>
            </a:r>
          </a:p>
          <a:p>
            <a:pPr marL="342900" lvl="1" indent="0">
              <a:buNone/>
            </a:pPr>
            <a:endParaRPr lang="sv-SE" sz="1400" dirty="0"/>
          </a:p>
          <a:p>
            <a:r>
              <a:rPr lang="sv-SE" sz="1600" b="1" dirty="0"/>
              <a:t>Stor efterfrågan på utbildad arbetskraft även på längre sikt</a:t>
            </a:r>
          </a:p>
          <a:p>
            <a:pPr lvl="1"/>
            <a:r>
              <a:rPr lang="sv-SE" sz="1400" dirty="0"/>
              <a:t>Bristyrken behöver göras mer attraktiva </a:t>
            </a:r>
            <a:br>
              <a:rPr lang="sv-SE" sz="1400" dirty="0"/>
            </a:br>
            <a:endParaRPr lang="sv-SE" sz="1400" dirty="0"/>
          </a:p>
          <a:p>
            <a:r>
              <a:rPr lang="sv-SE" sz="1600" b="1" dirty="0"/>
              <a:t>Gymnasial utbildning en vattendelare på svensk arbetsmarknad</a:t>
            </a:r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0050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B932A9-921E-4082-91BA-D9F36CE4B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43" y="810899"/>
            <a:ext cx="3629210" cy="675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sv-SE" sz="2300"/>
              <a:t>Lokala arbetsmarknadsutsikter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CF9C57E-33EE-4939-A7BD-4F77F7CA5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042" y="1575706"/>
            <a:ext cx="4405172" cy="3253467"/>
          </a:xfrm>
        </p:spPr>
        <p:txBody>
          <a:bodyPr>
            <a:normAutofit/>
          </a:bodyPr>
          <a:lstStyle/>
          <a:p>
            <a:endParaRPr lang="sv-SE" sz="1100" dirty="0"/>
          </a:p>
          <a:p>
            <a:r>
              <a:rPr lang="sv-SE" sz="1500" dirty="0"/>
              <a:t>Följer till största delen utsikterna som presenteras för nationell nivå – men stor andel logistik, handel, bygg och tillverkning</a:t>
            </a:r>
          </a:p>
          <a:p>
            <a:r>
              <a:rPr lang="sv-SE" sz="1500" dirty="0"/>
              <a:t>”</a:t>
            </a:r>
            <a:r>
              <a:rPr lang="sv-SE" sz="1500" dirty="0" err="1"/>
              <a:t>Mismatch</a:t>
            </a:r>
            <a:r>
              <a:rPr lang="sv-SE" sz="1500" dirty="0"/>
              <a:t>” mellan efterfrågad kompetens och utbud av kompetens</a:t>
            </a:r>
          </a:p>
          <a:p>
            <a:r>
              <a:rPr lang="sv-SE" sz="1500" dirty="0"/>
              <a:t>Brister/behov inom bygg- och hantverksyrken, IT-</a:t>
            </a:r>
            <a:r>
              <a:rPr lang="sv-SE" sz="1500" dirty="0" err="1"/>
              <a:t>tech</a:t>
            </a:r>
            <a:r>
              <a:rPr lang="sv-SE" sz="1500" dirty="0"/>
              <a:t>, restaurang/besöksnäringen, industri/teknik/underhåll m.fl.….</a:t>
            </a:r>
          </a:p>
          <a:p>
            <a:r>
              <a:rPr lang="sv-SE" sz="1500" dirty="0"/>
              <a:t>Satsningar på utbildning inom t ex lager, handel, naturbruk, livsmedel, teknik</a:t>
            </a:r>
          </a:p>
          <a:p>
            <a:r>
              <a:rPr lang="sv-SE" sz="1500" dirty="0"/>
              <a:t>Nyetableringar/inflyttning av företag inom t ex handel, industriproduktion, lager och logistik</a:t>
            </a:r>
          </a:p>
          <a:p>
            <a:endParaRPr lang="sv-SE" sz="1100" dirty="0"/>
          </a:p>
          <a:p>
            <a:endParaRPr lang="sv-SE" sz="1100" dirty="0"/>
          </a:p>
          <a:p>
            <a:endParaRPr lang="sv-SE" sz="11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16BE2CB-2535-44AA-A7BE-1EC752476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948" y="752475"/>
            <a:ext cx="341947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2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467999"/>
            <a:ext cx="3629210" cy="675000"/>
          </a:xfrm>
        </p:spPr>
        <p:txBody>
          <a:bodyPr anchor="b">
            <a:normAutofit/>
          </a:bodyPr>
          <a:lstStyle/>
          <a:p>
            <a:r>
              <a:rPr lang="sv-SE" sz="2500" dirty="0"/>
              <a:t>Framtidens yrken?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5043" y="1245663"/>
            <a:ext cx="3629210" cy="3489623"/>
          </a:xfrm>
        </p:spPr>
        <p:txBody>
          <a:bodyPr>
            <a:normAutofit fontScale="85000" lnSpcReduction="20000"/>
          </a:bodyPr>
          <a:lstStyle/>
          <a:p>
            <a:r>
              <a:rPr lang="sv-SE" sz="1900" dirty="0"/>
              <a:t>Influencers</a:t>
            </a:r>
          </a:p>
          <a:p>
            <a:r>
              <a:rPr lang="sv-SE" sz="1900" dirty="0"/>
              <a:t>Oldfluencer		</a:t>
            </a:r>
          </a:p>
          <a:p>
            <a:r>
              <a:rPr lang="sv-SE" sz="1900" dirty="0"/>
              <a:t>Livsförlängarcoach</a:t>
            </a:r>
          </a:p>
          <a:p>
            <a:r>
              <a:rPr lang="sv-SE" sz="1900" dirty="0"/>
              <a:t>Fjärr-läkare</a:t>
            </a:r>
          </a:p>
          <a:p>
            <a:r>
              <a:rPr lang="sv-SE" sz="1900" dirty="0"/>
              <a:t>Mental PT</a:t>
            </a:r>
          </a:p>
          <a:p>
            <a:r>
              <a:rPr lang="sv-SE" sz="1900" dirty="0"/>
              <a:t>3D-printare</a:t>
            </a:r>
          </a:p>
          <a:p>
            <a:r>
              <a:rPr lang="sv-SE" sz="1900" dirty="0"/>
              <a:t>Distansmaskinist</a:t>
            </a:r>
          </a:p>
          <a:p>
            <a:r>
              <a:rPr lang="sv-SE" sz="1900" dirty="0"/>
              <a:t>Digital detektiv</a:t>
            </a:r>
          </a:p>
          <a:p>
            <a:r>
              <a:rPr lang="sv-SE" sz="1900" dirty="0"/>
              <a:t>Paradigmbrytare</a:t>
            </a:r>
          </a:p>
          <a:p>
            <a:r>
              <a:rPr lang="sv-SE" sz="1900" dirty="0"/>
              <a:t>Drönar-pilot</a:t>
            </a:r>
          </a:p>
          <a:p>
            <a:r>
              <a:rPr lang="sv-SE" sz="1900" dirty="0"/>
              <a:t>Vertikalodlare</a:t>
            </a:r>
          </a:p>
          <a:p>
            <a:r>
              <a:rPr lang="sv-SE" sz="1900" dirty="0"/>
              <a:t>Robotpersonlighetsutvecklare</a:t>
            </a:r>
          </a:p>
          <a:p>
            <a:r>
              <a:rPr lang="sv-SE" sz="1900" dirty="0" err="1"/>
              <a:t>Masttekniker</a:t>
            </a:r>
            <a:endParaRPr lang="sv-SE" sz="1900" dirty="0"/>
          </a:p>
          <a:p>
            <a:r>
              <a:rPr lang="sv-SE" sz="1900" dirty="0" err="1"/>
              <a:t>Reliningtekniker</a:t>
            </a:r>
            <a:endParaRPr lang="sv-SE" sz="1900" dirty="0"/>
          </a:p>
          <a:p>
            <a:r>
              <a:rPr lang="sv-SE" sz="1900" dirty="0"/>
              <a:t>Solcellsmontör</a:t>
            </a:r>
          </a:p>
          <a:p>
            <a:endParaRPr lang="sv-SE" sz="1500" dirty="0"/>
          </a:p>
          <a:p>
            <a:endParaRPr lang="sv-SE" sz="1500" dirty="0"/>
          </a:p>
          <a:p>
            <a:endParaRPr lang="sv-SE" sz="1500" dirty="0"/>
          </a:p>
        </p:txBody>
      </p:sp>
      <p:pic>
        <p:nvPicPr>
          <p:cNvPr id="6" name="Platshållare för bild 5" descr="En bild som visar stjärna&#10;&#10;Automatiskt genererad beskrivning">
            <a:extLst>
              <a:ext uri="{FF2B5EF4-FFF2-40B4-BE49-F238E27FC236}">
                <a16:creationId xmlns:a16="http://schemas.microsoft.com/office/drawing/2014/main" id="{94A4D3B0-00AD-40C0-8324-B723D1BD08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9" r="34889" b="1"/>
          <a:stretch/>
        </p:blipFill>
        <p:spPr>
          <a:xfrm>
            <a:off x="4572000" y="10"/>
            <a:ext cx="4572000" cy="5143490"/>
          </a:xfrm>
          <a:noFill/>
        </p:spPr>
      </p:pic>
    </p:spTree>
    <p:extLst>
      <p:ext uri="{BB962C8B-B14F-4D97-AF65-F5344CB8AC3E}">
        <p14:creationId xmlns:p14="http://schemas.microsoft.com/office/powerpoint/2010/main" val="292245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bild 5" descr="En bild som visar text, byggnad, utomhus&#10;&#10;Automatiskt genererad beskrivning">
            <a:extLst>
              <a:ext uri="{FF2B5EF4-FFF2-40B4-BE49-F238E27FC236}">
                <a16:creationId xmlns:a16="http://schemas.microsoft.com/office/drawing/2014/main" id="{C0B77A35-36FC-418D-96B3-8B43C79C41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3" b="60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3194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rbetsförmedlingen">
  <a:themeElements>
    <a:clrScheme name="Arbetsförmedling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1B5A"/>
      </a:accent1>
      <a:accent2>
        <a:srgbClr val="95C23D"/>
      </a:accent2>
      <a:accent3>
        <a:srgbClr val="FBBC33"/>
      </a:accent3>
      <a:accent4>
        <a:srgbClr val="008886"/>
      </a:accent4>
      <a:accent5>
        <a:srgbClr val="E83278"/>
      </a:accent5>
      <a:accent6>
        <a:srgbClr val="7A74A2"/>
      </a:accent6>
      <a:hlink>
        <a:srgbClr val="0563C1"/>
      </a:hlink>
      <a:folHlink>
        <a:srgbClr val="954F72"/>
      </a:folHlink>
    </a:clrScheme>
    <a:fontScheme name="Arbetsförmedling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betsförmedlingen_bredbild.potx" id="{BD24AB10-C141-4896-9A6C-EC68E3827E94}" vid="{B9367E8A-253E-42B1-AE5B-A73ADC07D901}"/>
    </a:ext>
  </a:extLst>
</a:theme>
</file>

<file path=ppt/theme/theme2.xml><?xml version="1.0" encoding="utf-8"?>
<a:theme xmlns:a="http://schemas.openxmlformats.org/drawingml/2006/main" name="Arbetsförmedlingen, blå">
  <a:themeElements>
    <a:clrScheme name="Arbetsförmedling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1B5A"/>
      </a:accent1>
      <a:accent2>
        <a:srgbClr val="95C23D"/>
      </a:accent2>
      <a:accent3>
        <a:srgbClr val="FBBC33"/>
      </a:accent3>
      <a:accent4>
        <a:srgbClr val="008886"/>
      </a:accent4>
      <a:accent5>
        <a:srgbClr val="E83278"/>
      </a:accent5>
      <a:accent6>
        <a:srgbClr val="7A74A2"/>
      </a:accent6>
      <a:hlink>
        <a:srgbClr val="0563C1"/>
      </a:hlink>
      <a:folHlink>
        <a:srgbClr val="954F72"/>
      </a:folHlink>
    </a:clrScheme>
    <a:fontScheme name="Arbetsförmedling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betsförmedlingen_bredbild.potx" id="{BD24AB10-C141-4896-9A6C-EC68E3827E94}" vid="{01F2F066-37C9-4925-A74D-1957D2ADBDA8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364</Words>
  <Application>Microsoft Office PowerPoint</Application>
  <PresentationFormat>Bildspel på skärmen (16:9)</PresentationFormat>
  <Paragraphs>104</Paragraphs>
  <Slides>12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Courier New</vt:lpstr>
      <vt:lpstr>Helvetica Neue Medium</vt:lpstr>
      <vt:lpstr>Arbetsförmedlingen</vt:lpstr>
      <vt:lpstr>Arbetsförmedlingen, blå</vt:lpstr>
      <vt:lpstr>Arbetsmarknadsutsikterna hösten 2021</vt:lpstr>
      <vt:lpstr>Stark återhämtning på arbetsmarknaden</vt:lpstr>
      <vt:lpstr>PowerPoint-presentation</vt:lpstr>
      <vt:lpstr>PowerPoint-presentation</vt:lpstr>
      <vt:lpstr>Heta yrken de närmsta fem åren</vt:lpstr>
      <vt:lpstr>PowerPoint-presentation</vt:lpstr>
      <vt:lpstr>PowerPoint-presentation</vt:lpstr>
      <vt:lpstr>PowerPoint-presentation</vt:lpstr>
      <vt:lpstr>Ökade obalanser försvårar  matchningsläget på arbetsmarknaden</vt:lpstr>
      <vt:lpstr>Lokala arbetsmarknadsutsikter</vt:lpstr>
      <vt:lpstr>Framtidens yrken?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Arbetsmarknadsutsikterna våren 2020</dc:title>
  <dc:creator>Marcus Löwing</dc:creator>
  <cp:lastModifiedBy>Peter Lundblad</cp:lastModifiedBy>
  <cp:revision>22</cp:revision>
  <dcterms:created xsi:type="dcterms:W3CDTF">2020-06-12T11:33:12Z</dcterms:created>
  <dcterms:modified xsi:type="dcterms:W3CDTF">2022-04-25T07:54:06Z</dcterms:modified>
</cp:coreProperties>
</file>