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797675" cy="9926638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 Neue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333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5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Npey6Eq5FTTUw4cEe5iNWY23g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>
        <p:guide orient="horz" pos="5333"/>
        <p:guide pos="3840"/>
        <p:guide orient="horz" pos="21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4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7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4" y="9428585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7" y="9428585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31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31:notes"/>
          <p:cNvSpPr txBox="1">
            <a:spLocks noGrp="1"/>
          </p:cNvSpPr>
          <p:nvPr>
            <p:ph type="sldNum" idx="12"/>
          </p:nvPr>
        </p:nvSpPr>
        <p:spPr>
          <a:xfrm>
            <a:off x="3850447" y="9428585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2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3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:notes"/>
          <p:cNvSpPr txBox="1">
            <a:spLocks noGrp="1"/>
          </p:cNvSpPr>
          <p:nvPr>
            <p:ph type="body" idx="1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brödtext - Lila bård">
  <p:cSld name="Rubrik och brödtext - Lila bård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C73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1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5C0C6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1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9634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1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6600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1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9300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1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1"/>
          <p:cNvSpPr txBox="1">
            <a:spLocks noGrp="1"/>
          </p:cNvSpPr>
          <p:nvPr>
            <p:ph type="body" idx="1"/>
          </p:nvPr>
        </p:nvSpPr>
        <p:spPr>
          <a:xfrm>
            <a:off x="1467562" y="1600213"/>
            <a:ext cx="10543823" cy="420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ktlista, Rubrik och brödtext - Lila bård">
  <p:cSld name="Punktlista, Rubrik och brödtext - Lila bård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C73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6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5C0C6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6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9634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6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6600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6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9300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6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1467562" y="1600213"/>
            <a:ext cx="10543823" cy="420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och foto i liggande format">
  <p:cSld name="Innehåll och foto i liggande forma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title"/>
          </p:nvPr>
        </p:nvSpPr>
        <p:spPr>
          <a:xfrm>
            <a:off x="624000" y="624000"/>
            <a:ext cx="10881784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1"/>
          </p:nvPr>
        </p:nvSpPr>
        <p:spPr>
          <a:xfrm>
            <a:off x="624000" y="2256001"/>
            <a:ext cx="5160000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35"/>
          <p:cNvSpPr>
            <a:spLocks noGrp="1"/>
          </p:cNvSpPr>
          <p:nvPr>
            <p:ph type="pic" idx="2"/>
          </p:nvPr>
        </p:nvSpPr>
        <p:spPr>
          <a:xfrm>
            <a:off x="6288000" y="2256000"/>
            <a:ext cx="5904000" cy="4079989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35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35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7" name="Google Shape;37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35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ktlista, Rubrik och brödtext - Blå bård">
  <p:cSld name="Punktlista, Rubrik och brödtext - Blå bård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7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40A4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7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0953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7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4B8E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7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0849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7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0F81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1467562" y="1600213"/>
            <a:ext cx="10543823" cy="420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ktlista, Rubrik och brödtext - Grön bård">
  <p:cSld name="Punktlista, Rubrik och brödtext - Grön bård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8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A1C3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8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19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8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90C0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8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4070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8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65A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body" idx="1"/>
          </p:nvPr>
        </p:nvSpPr>
        <p:spPr>
          <a:xfrm>
            <a:off x="1467562" y="1600213"/>
            <a:ext cx="10543823" cy="420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tfallande bild utan bård">
  <p:cSld name="Utfallande bild utan bård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9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tfallande bild u. bård m. text">
  <p:cSld name="Utfallande bild u. bård m. 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407584" y="898005"/>
            <a:ext cx="7315200" cy="47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1"/>
          </p:nvPr>
        </p:nvSpPr>
        <p:spPr>
          <a:xfrm>
            <a:off x="1407584" y="1401608"/>
            <a:ext cx="7315200" cy="33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0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tfallande bild med bård">
  <p:cSld name="Utfallande bild med bård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1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BD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1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EC670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1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9C00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1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D900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1"/>
          <p:cNvSpPr>
            <a:spLocks noGrp="1"/>
          </p:cNvSpPr>
          <p:nvPr>
            <p:ph type="pic" idx="2"/>
          </p:nvPr>
        </p:nvSpPr>
        <p:spPr>
          <a:xfrm>
            <a:off x="327965" y="-3"/>
            <a:ext cx="11864039" cy="6858003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1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tfallande bild m. bård m. text">
  <p:cSld name="Utfallande bild m. bård m.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2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BD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EC670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9C00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D900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>
            <a:spLocks noGrp="1"/>
          </p:cNvSpPr>
          <p:nvPr>
            <p:ph type="pic" idx="2"/>
          </p:nvPr>
        </p:nvSpPr>
        <p:spPr>
          <a:xfrm>
            <a:off x="327965" y="-3"/>
            <a:ext cx="11864039" cy="6858003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22"/>
          <p:cNvSpPr txBox="1">
            <a:spLocks noGrp="1"/>
          </p:cNvSpPr>
          <p:nvPr>
            <p:ph type="title"/>
          </p:nvPr>
        </p:nvSpPr>
        <p:spPr>
          <a:xfrm>
            <a:off x="1407584" y="898005"/>
            <a:ext cx="7315200" cy="47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1"/>
          </p:nvPr>
        </p:nvSpPr>
        <p:spPr>
          <a:xfrm>
            <a:off x="1407584" y="1401608"/>
            <a:ext cx="7315200" cy="33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22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2389717" y="4848758"/>
            <a:ext cx="7315200" cy="47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23"/>
          <p:cNvSpPr>
            <a:spLocks noGrp="1"/>
          </p:cNvSpPr>
          <p:nvPr>
            <p:ph type="pic" idx="2"/>
          </p:nvPr>
        </p:nvSpPr>
        <p:spPr>
          <a:xfrm>
            <a:off x="2389717" y="711199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3"/>
          <p:cNvSpPr txBox="1">
            <a:spLocks noGrp="1"/>
          </p:cNvSpPr>
          <p:nvPr>
            <p:ph type="body" idx="1"/>
          </p:nvPr>
        </p:nvSpPr>
        <p:spPr>
          <a:xfrm>
            <a:off x="2389717" y="5352360"/>
            <a:ext cx="7315200" cy="33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3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3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3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BD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3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EC670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3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9C00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3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D900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 med bård och logga">
  <p:cSld name="Tom med bård och logga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4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4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BD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4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EC670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4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9C00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4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D900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örsta sida med blå bakgrund">
  <p:cSld name="Första sida med blå bakgrund">
    <p:bg>
      <p:bgPr>
        <a:solidFill>
          <a:srgbClr val="0F81D3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ctrTitle"/>
          </p:nvPr>
        </p:nvSpPr>
        <p:spPr>
          <a:xfrm>
            <a:off x="1484791" y="1122371"/>
            <a:ext cx="9341908" cy="2219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ubTitle" idx="1"/>
          </p:nvPr>
        </p:nvSpPr>
        <p:spPr>
          <a:xfrm>
            <a:off x="1484791" y="3476637"/>
            <a:ext cx="9341908" cy="178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25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40A4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5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0953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5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4B8E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0849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0F81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brödtext - Röd bård med röd bakgrund">
  <p:cSld name="Rubrik och brödtext - Röd bård med röd bakgrund">
    <p:bg>
      <p:bgPr>
        <a:solidFill>
          <a:srgbClr val="D9000F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8942574" y="6356353"/>
            <a:ext cx="1265767" cy="33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sv-SE" sz="7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2022-01-28</a:t>
            </a:r>
            <a:endParaRPr sz="7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Arial"/>
              <a:buNone/>
            </a:pPr>
            <a:r>
              <a:rPr lang="sv-SE" sz="67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67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67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6"/>
          <p:cNvSpPr/>
          <p:nvPr/>
        </p:nvSpPr>
        <p:spPr>
          <a:xfrm>
            <a:off x="-2237" y="1"/>
            <a:ext cx="330201" cy="1371600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-4477" y="1371600"/>
            <a:ext cx="330201" cy="1371600"/>
          </a:xfrm>
          <a:prstGeom prst="rect">
            <a:avLst/>
          </a:prstGeom>
          <a:solidFill>
            <a:srgbClr val="BD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6"/>
          <p:cNvSpPr/>
          <p:nvPr/>
        </p:nvSpPr>
        <p:spPr>
          <a:xfrm>
            <a:off x="-4477" y="2743199"/>
            <a:ext cx="330201" cy="1371600"/>
          </a:xfrm>
          <a:prstGeom prst="rect">
            <a:avLst/>
          </a:prstGeom>
          <a:solidFill>
            <a:srgbClr val="EC670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6"/>
          <p:cNvSpPr/>
          <p:nvPr/>
        </p:nvSpPr>
        <p:spPr>
          <a:xfrm>
            <a:off x="-4477" y="4114799"/>
            <a:ext cx="330201" cy="1371600"/>
          </a:xfrm>
          <a:prstGeom prst="rect">
            <a:avLst/>
          </a:prstGeom>
          <a:solidFill>
            <a:srgbClr val="9C00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6"/>
          <p:cNvSpPr/>
          <p:nvPr/>
        </p:nvSpPr>
        <p:spPr>
          <a:xfrm>
            <a:off x="-4477" y="5486399"/>
            <a:ext cx="330201" cy="1371600"/>
          </a:xfrm>
          <a:prstGeom prst="rect">
            <a:avLst/>
          </a:prstGeom>
          <a:solidFill>
            <a:srgbClr val="D900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6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1"/>
          </p:nvPr>
        </p:nvSpPr>
        <p:spPr>
          <a:xfrm>
            <a:off x="1467562" y="1600213"/>
            <a:ext cx="10543823" cy="420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Char char="–"/>
              <a:def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Char char="–"/>
              <a:def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Char char="»"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Rubrik och brödtext - Blå bård">
  <p:cSld name="1_Rubrik och brödtext - Blå bård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/>
          <p:nvPr/>
        </p:nvSpPr>
        <p:spPr>
          <a:xfrm>
            <a:off x="-2239" y="1"/>
            <a:ext cx="327964" cy="1371600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7"/>
          <p:cNvSpPr/>
          <p:nvPr/>
        </p:nvSpPr>
        <p:spPr>
          <a:xfrm>
            <a:off x="0" y="1371600"/>
            <a:ext cx="326400" cy="1371600"/>
          </a:xfrm>
          <a:prstGeom prst="rect">
            <a:avLst/>
          </a:prstGeom>
          <a:solidFill>
            <a:srgbClr val="CB0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7"/>
          <p:cNvSpPr/>
          <p:nvPr/>
        </p:nvSpPr>
        <p:spPr>
          <a:xfrm>
            <a:off x="0" y="2743200"/>
            <a:ext cx="326400" cy="1371600"/>
          </a:xfrm>
          <a:prstGeom prst="rect">
            <a:avLst/>
          </a:prstGeom>
          <a:solidFill>
            <a:srgbClr val="EC67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7"/>
          <p:cNvSpPr/>
          <p:nvPr/>
        </p:nvSpPr>
        <p:spPr>
          <a:xfrm>
            <a:off x="0" y="4114800"/>
            <a:ext cx="326400" cy="1371600"/>
          </a:xfrm>
          <a:prstGeom prst="rect">
            <a:avLst/>
          </a:prstGeom>
          <a:solidFill>
            <a:srgbClr val="AE0B0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7"/>
          <p:cNvSpPr/>
          <p:nvPr/>
        </p:nvSpPr>
        <p:spPr>
          <a:xfrm>
            <a:off x="0" y="5486400"/>
            <a:ext cx="326400" cy="1371600"/>
          </a:xfrm>
          <a:prstGeom prst="rect">
            <a:avLst/>
          </a:prstGeom>
          <a:solidFill>
            <a:srgbClr val="E300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461" y="5994399"/>
            <a:ext cx="831912" cy="66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34306" y="6172199"/>
            <a:ext cx="836631" cy="66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">
  <p:cSld name="Rubri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86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8"/>
          <p:cNvSpPr txBox="1">
            <a:spLocks noGrp="1"/>
          </p:cNvSpPr>
          <p:nvPr>
            <p:ph type="ctrTitle"/>
          </p:nvPr>
        </p:nvSpPr>
        <p:spPr>
          <a:xfrm>
            <a:off x="1524000" y="2352001"/>
            <a:ext cx="9144000" cy="1973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6400"/>
              <a:buFont typeface="Arial"/>
              <a:buNone/>
              <a:defRPr sz="6400" b="1" i="0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8" name="Google Shape;13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5828" y="6096001"/>
            <a:ext cx="2380344" cy="476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rt text">
  <p:cSld name="Kort 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9"/>
          <p:cNvPicPr preferRelativeResize="0"/>
          <p:nvPr/>
        </p:nvPicPr>
        <p:blipFill rotWithShape="1">
          <a:blip r:embed="rId2">
            <a:alphaModFix/>
          </a:blip>
          <a:srcRect b="7610"/>
          <a:stretch/>
        </p:blipFill>
        <p:spPr>
          <a:xfrm>
            <a:off x="0" y="1"/>
            <a:ext cx="12198699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9"/>
          <p:cNvSpPr txBox="1">
            <a:spLocks noGrp="1"/>
          </p:cNvSpPr>
          <p:nvPr>
            <p:ph type="title"/>
          </p:nvPr>
        </p:nvSpPr>
        <p:spPr>
          <a:xfrm>
            <a:off x="2256000" y="2351395"/>
            <a:ext cx="7680000" cy="16760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0" tIns="360000" rIns="360000" bIns="360000" anchor="ctr" anchorCtr="0">
            <a:spAutoFit/>
          </a:bodyPr>
          <a:lstStyle>
            <a:lvl1pPr lvl="0" algn="ctr">
              <a:lnSpc>
                <a:spcPct val="13997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2667"/>
              <a:buFont typeface="Arial"/>
              <a:buNone/>
              <a:defRPr sz="2667" b="1" i="0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42" name="Google Shape;142;p39"/>
          <p:cNvCxnSpPr/>
          <p:nvPr/>
        </p:nvCxnSpPr>
        <p:spPr>
          <a:xfrm>
            <a:off x="0" y="6336000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3" name="Google Shape;14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9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39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korativ sida">
  <p:cSld name="Dekorativ sida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40"/>
          <p:cNvPicPr preferRelativeResize="0"/>
          <p:nvPr/>
        </p:nvPicPr>
        <p:blipFill rotWithShape="1">
          <a:blip r:embed="rId2">
            <a:alphaModFix/>
          </a:blip>
          <a:srcRect b="7610"/>
          <a:stretch/>
        </p:blipFill>
        <p:spPr>
          <a:xfrm>
            <a:off x="0" y="1"/>
            <a:ext cx="12198699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0"/>
          <p:cNvSpPr txBox="1">
            <a:spLocks noGrp="1"/>
          </p:cNvSpPr>
          <p:nvPr>
            <p:ph type="title"/>
          </p:nvPr>
        </p:nvSpPr>
        <p:spPr>
          <a:xfrm>
            <a:off x="3047999" y="2324723"/>
            <a:ext cx="6096000" cy="17529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44000" tIns="360000" rIns="144000" bIns="360000" anchor="ctr" anchorCtr="0">
            <a:spAutoFit/>
          </a:bodyPr>
          <a:lstStyle>
            <a:lvl1pPr lvl="0" algn="ctr">
              <a:lnSpc>
                <a:spcPct val="120011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3333"/>
              <a:buFont typeface="Arial"/>
              <a:buNone/>
              <a:defRPr sz="3333" b="1" i="0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49" name="Google Shape;149;p40"/>
          <p:cNvCxnSpPr/>
          <p:nvPr/>
        </p:nvCxnSpPr>
        <p:spPr>
          <a:xfrm>
            <a:off x="0" y="6336000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40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1" name="Google Shape;151;p40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2" name="Google Shape;152;p40"/>
          <p:cNvSpPr>
            <a:spLocks noGrp="1"/>
          </p:cNvSpPr>
          <p:nvPr>
            <p:ph type="pic" idx="2"/>
          </p:nvPr>
        </p:nvSpPr>
        <p:spPr>
          <a:xfrm>
            <a:off x="5806018" y="1900767"/>
            <a:ext cx="615949" cy="615951"/>
          </a:xfrm>
          <a:prstGeom prst="rect">
            <a:avLst/>
          </a:prstGeom>
          <a:noFill/>
          <a:ln>
            <a:noFill/>
          </a:ln>
        </p:spPr>
      </p:sp>
      <p:pic>
        <p:nvPicPr>
          <p:cNvPr id="153" name="Google Shape;15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och foto vänster">
  <p:cSld name="Innehåll och foto vänster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1"/>
          <p:cNvSpPr txBox="1">
            <a:spLocks noGrp="1"/>
          </p:cNvSpPr>
          <p:nvPr>
            <p:ph type="title"/>
          </p:nvPr>
        </p:nvSpPr>
        <p:spPr>
          <a:xfrm>
            <a:off x="4800000" y="624000"/>
            <a:ext cx="6553800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2815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1"/>
          <p:cNvSpPr txBox="1">
            <a:spLocks noGrp="1"/>
          </p:cNvSpPr>
          <p:nvPr>
            <p:ph type="body" idx="1"/>
          </p:nvPr>
        </p:nvSpPr>
        <p:spPr>
          <a:xfrm>
            <a:off x="4800000" y="2256001"/>
            <a:ext cx="6553800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42900" algn="l">
              <a:lnSpc>
                <a:spcPct val="148166"/>
              </a:lnSpc>
              <a:spcBef>
                <a:spcPts val="133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41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41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p41"/>
          <p:cNvSpPr>
            <a:spLocks noGrp="1"/>
          </p:cNvSpPr>
          <p:nvPr>
            <p:ph type="pic" idx="2"/>
          </p:nvPr>
        </p:nvSpPr>
        <p:spPr>
          <a:xfrm>
            <a:off x="-8965" y="0"/>
            <a:ext cx="4318000" cy="6335184"/>
          </a:xfrm>
          <a:prstGeom prst="rect">
            <a:avLst/>
          </a:prstGeom>
          <a:noFill/>
          <a:ln>
            <a:noFill/>
          </a:ln>
        </p:spPr>
      </p:sp>
      <p:pic>
        <p:nvPicPr>
          <p:cNvPr id="160" name="Google Shape;160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41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och foto höger">
  <p:cSld name="Innehåll och foto höger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2"/>
          <p:cNvSpPr txBox="1">
            <a:spLocks noGrp="1"/>
          </p:cNvSpPr>
          <p:nvPr>
            <p:ph type="title"/>
          </p:nvPr>
        </p:nvSpPr>
        <p:spPr>
          <a:xfrm>
            <a:off x="624000" y="624000"/>
            <a:ext cx="6553800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2815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2"/>
          <p:cNvSpPr txBox="1">
            <a:spLocks noGrp="1"/>
          </p:cNvSpPr>
          <p:nvPr>
            <p:ph type="body" idx="1"/>
          </p:nvPr>
        </p:nvSpPr>
        <p:spPr>
          <a:xfrm>
            <a:off x="624000" y="2256001"/>
            <a:ext cx="6553800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42900" algn="l">
              <a:lnSpc>
                <a:spcPct val="148166"/>
              </a:lnSpc>
              <a:spcBef>
                <a:spcPts val="133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42"/>
          <p:cNvSpPr>
            <a:spLocks noGrp="1"/>
          </p:cNvSpPr>
          <p:nvPr>
            <p:ph type="pic" idx="2"/>
          </p:nvPr>
        </p:nvSpPr>
        <p:spPr>
          <a:xfrm>
            <a:off x="7874000" y="0"/>
            <a:ext cx="4318000" cy="6335184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42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7" name="Google Shape;167;p42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8" name="Google Shape;168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p42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och foto i liggande format">
  <p:cSld name="Innehåll och foto i liggande forma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3"/>
          <p:cNvSpPr txBox="1">
            <a:spLocks noGrp="1"/>
          </p:cNvSpPr>
          <p:nvPr>
            <p:ph type="title"/>
          </p:nvPr>
        </p:nvSpPr>
        <p:spPr>
          <a:xfrm>
            <a:off x="624000" y="624000"/>
            <a:ext cx="10881784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2815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3"/>
          <p:cNvSpPr txBox="1">
            <a:spLocks noGrp="1"/>
          </p:cNvSpPr>
          <p:nvPr>
            <p:ph type="body" idx="1"/>
          </p:nvPr>
        </p:nvSpPr>
        <p:spPr>
          <a:xfrm>
            <a:off x="624000" y="2256001"/>
            <a:ext cx="5160000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42900" algn="l">
              <a:lnSpc>
                <a:spcPct val="148166"/>
              </a:lnSpc>
              <a:spcBef>
                <a:spcPts val="133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3"/>
          <p:cNvSpPr>
            <a:spLocks noGrp="1"/>
          </p:cNvSpPr>
          <p:nvPr>
            <p:ph type="pic" idx="2"/>
          </p:nvPr>
        </p:nvSpPr>
        <p:spPr>
          <a:xfrm>
            <a:off x="6288000" y="2256000"/>
            <a:ext cx="5904000" cy="4079989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43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43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6" name="Google Shape;176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43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nehåll i två spalter">
  <p:cSld name="nnehåll i två spalt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4"/>
          <p:cNvSpPr txBox="1">
            <a:spLocks noGrp="1"/>
          </p:cNvSpPr>
          <p:nvPr>
            <p:ph type="title"/>
          </p:nvPr>
        </p:nvSpPr>
        <p:spPr>
          <a:xfrm>
            <a:off x="624000" y="624000"/>
            <a:ext cx="10546024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2815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4"/>
          <p:cNvSpPr txBox="1">
            <a:spLocks noGrp="1"/>
          </p:cNvSpPr>
          <p:nvPr>
            <p:ph type="body" idx="1"/>
          </p:nvPr>
        </p:nvSpPr>
        <p:spPr>
          <a:xfrm>
            <a:off x="624000" y="2256001"/>
            <a:ext cx="10546024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342900" algn="l">
              <a:lnSpc>
                <a:spcPct val="148166"/>
              </a:lnSpc>
              <a:spcBef>
                <a:spcPts val="133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1" name="Google Shape;181;p44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p44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3" name="Google Shape;183;p44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4" name="Google Shape;184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i en bred spalt">
  <p:cSld name="Innehåll i en bred spal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5"/>
          <p:cNvSpPr txBox="1">
            <a:spLocks noGrp="1"/>
          </p:cNvSpPr>
          <p:nvPr>
            <p:ph type="title"/>
          </p:nvPr>
        </p:nvSpPr>
        <p:spPr>
          <a:xfrm>
            <a:off x="624000" y="624000"/>
            <a:ext cx="10546024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2815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5"/>
          <p:cNvSpPr txBox="1">
            <a:spLocks noGrp="1"/>
          </p:cNvSpPr>
          <p:nvPr>
            <p:ph type="body" idx="1"/>
          </p:nvPr>
        </p:nvSpPr>
        <p:spPr>
          <a:xfrm>
            <a:off x="624000" y="2256001"/>
            <a:ext cx="10546024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381000" algn="l">
              <a:lnSpc>
                <a:spcPct val="122208"/>
              </a:lnSpc>
              <a:spcBef>
                <a:spcPts val="1333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81000" algn="l">
              <a:lnSpc>
                <a:spcPct val="122208"/>
              </a:lnSpc>
              <a:spcBef>
                <a:spcPts val="267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81000" algn="l">
              <a:lnSpc>
                <a:spcPct val="122208"/>
              </a:lnSpc>
              <a:spcBef>
                <a:spcPts val="267"/>
              </a:spcBef>
              <a:spcAft>
                <a:spcPts val="0"/>
              </a:spcAft>
              <a:buSzPts val="2400"/>
              <a:buChar char="–"/>
              <a:defRPr sz="2400"/>
            </a:lvl3pPr>
            <a:lvl4pPr marL="1828800" lvl="3" indent="-381000" algn="l">
              <a:lnSpc>
                <a:spcPct val="122208"/>
              </a:lnSpc>
              <a:spcBef>
                <a:spcPts val="267"/>
              </a:spcBef>
              <a:spcAft>
                <a:spcPts val="0"/>
              </a:spcAft>
              <a:buSzPts val="2400"/>
              <a:buChar char="–"/>
              <a:defRPr sz="2400"/>
            </a:lvl4pPr>
            <a:lvl5pPr marL="2286000" lvl="4" indent="-381000" algn="l">
              <a:lnSpc>
                <a:spcPct val="122208"/>
              </a:lnSpc>
              <a:spcBef>
                <a:spcPts val="267"/>
              </a:spcBef>
              <a:spcAft>
                <a:spcPts val="0"/>
              </a:spcAft>
              <a:buSzPts val="2400"/>
              <a:buChar char="–"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8" name="Google Shape;188;p45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9" name="Google Shape;189;p45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45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1" name="Google Shape;191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diagram">
  <p:cSld name="Rubrik och diagram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6"/>
          <p:cNvSpPr txBox="1">
            <a:spLocks noGrp="1"/>
          </p:cNvSpPr>
          <p:nvPr>
            <p:ph type="title"/>
          </p:nvPr>
        </p:nvSpPr>
        <p:spPr>
          <a:xfrm>
            <a:off x="1349188" y="624000"/>
            <a:ext cx="9493625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ctr">
              <a:lnSpc>
                <a:spcPct val="118748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4267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6"/>
          <p:cNvSpPr>
            <a:spLocks noGrp="1"/>
          </p:cNvSpPr>
          <p:nvPr>
            <p:ph type="chart" idx="2"/>
          </p:nvPr>
        </p:nvSpPr>
        <p:spPr>
          <a:xfrm>
            <a:off x="1349188" y="2510118"/>
            <a:ext cx="9493625" cy="3236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25035"/>
              </a:lnSpc>
              <a:spcBef>
                <a:spcPts val="1333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95" name="Google Shape;195;p46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6" name="Google Shape;196;p46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46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8" name="Google Shape;198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och diagram höger">
  <p:cSld name="Innehåll och diagram höger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7"/>
          <p:cNvSpPr txBox="1">
            <a:spLocks noGrp="1"/>
          </p:cNvSpPr>
          <p:nvPr>
            <p:ph type="title"/>
          </p:nvPr>
        </p:nvSpPr>
        <p:spPr>
          <a:xfrm>
            <a:off x="624000" y="624000"/>
            <a:ext cx="6553800" cy="1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2815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7"/>
          <p:cNvSpPr txBox="1">
            <a:spLocks noGrp="1"/>
          </p:cNvSpPr>
          <p:nvPr>
            <p:ph type="body" idx="1"/>
          </p:nvPr>
        </p:nvSpPr>
        <p:spPr>
          <a:xfrm>
            <a:off x="624000" y="2256001"/>
            <a:ext cx="6553800" cy="378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42900" algn="l">
              <a:lnSpc>
                <a:spcPct val="148166"/>
              </a:lnSpc>
              <a:spcBef>
                <a:spcPts val="133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47"/>
          <p:cNvSpPr>
            <a:spLocks noGrp="1"/>
          </p:cNvSpPr>
          <p:nvPr>
            <p:ph type="chart" idx="2"/>
          </p:nvPr>
        </p:nvSpPr>
        <p:spPr>
          <a:xfrm>
            <a:off x="7772401" y="624418"/>
            <a:ext cx="3926417" cy="5416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25035"/>
              </a:lnSpc>
              <a:spcBef>
                <a:spcPts val="1333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203" name="Google Shape;203;p47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4" name="Google Shape;204;p47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47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6" name="Google Shape;206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foto">
  <p:cSld name="Endast foto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8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33518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09" name="Google Shape;209;p48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0" name="Google Shape;210;p48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48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2" name="Google Shape;212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webbsida">
  <p:cSld name="Endast webbsida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9"/>
          <p:cNvPicPr preferRelativeResize="0"/>
          <p:nvPr/>
        </p:nvPicPr>
        <p:blipFill rotWithShape="1">
          <a:blip r:embed="rId2">
            <a:alphaModFix/>
          </a:blip>
          <a:srcRect b="7610"/>
          <a:stretch/>
        </p:blipFill>
        <p:spPr>
          <a:xfrm>
            <a:off x="0" y="1"/>
            <a:ext cx="12198699" cy="633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49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49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7" name="Google Shape;217;p49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8" name="Google Shape;218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9"/>
          <p:cNvSpPr>
            <a:spLocks noGrp="1"/>
          </p:cNvSpPr>
          <p:nvPr>
            <p:ph type="body" idx="1"/>
          </p:nvPr>
        </p:nvSpPr>
        <p:spPr>
          <a:xfrm>
            <a:off x="2937257" y="2823758"/>
            <a:ext cx="6317489" cy="664694"/>
          </a:xfrm>
          <a:prstGeom prst="roundRect">
            <a:avLst>
              <a:gd name="adj" fmla="val 3382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25975" rIns="180000" bIns="61200" anchor="ctr" anchorCtr="0">
            <a:normAutofit/>
          </a:bodyPr>
          <a:lstStyle>
            <a:lvl1pPr marL="457200" lvl="0" indent="-228600" algn="ctr">
              <a:lnSpc>
                <a:spcPct val="76925"/>
              </a:lnSpc>
              <a:spcBef>
                <a:spcPts val="800"/>
              </a:spcBef>
              <a:spcAft>
                <a:spcPts val="0"/>
              </a:spcAft>
              <a:buSzPts val="3467"/>
              <a:buNone/>
              <a:defRPr sz="3466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48166"/>
              </a:lnSpc>
              <a:spcBef>
                <a:spcPts val="267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ycka till!">
  <p:cSld name="Lycka till!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50"/>
          <p:cNvPicPr preferRelativeResize="0"/>
          <p:nvPr/>
        </p:nvPicPr>
        <p:blipFill rotWithShape="1">
          <a:blip r:embed="rId2">
            <a:alphaModFix/>
          </a:blip>
          <a:srcRect b="7610"/>
          <a:stretch/>
        </p:blipFill>
        <p:spPr>
          <a:xfrm>
            <a:off x="0" y="1"/>
            <a:ext cx="12198699" cy="6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50"/>
          <p:cNvSpPr txBox="1">
            <a:spLocks noGrp="1"/>
          </p:cNvSpPr>
          <p:nvPr>
            <p:ph type="ctrTitle"/>
          </p:nvPr>
        </p:nvSpPr>
        <p:spPr>
          <a:xfrm>
            <a:off x="3465442" y="2782957"/>
            <a:ext cx="5261113" cy="90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000" rIns="91425" bIns="45700" anchor="ctr" anchorCtr="0">
            <a:no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6400"/>
              <a:buFont typeface="Arial"/>
              <a:buNone/>
              <a:defRPr sz="6400" b="1" i="0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3" name="Google Shape;223;p50"/>
          <p:cNvCxnSpPr/>
          <p:nvPr/>
        </p:nvCxnSpPr>
        <p:spPr>
          <a:xfrm>
            <a:off x="-8965" y="6336000"/>
            <a:ext cx="1219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4" name="Google Shape;224;p50"/>
          <p:cNvSpPr txBox="1"/>
          <p:nvPr/>
        </p:nvSpPr>
        <p:spPr>
          <a:xfrm>
            <a:off x="6421654" y="6536488"/>
            <a:ext cx="605857" cy="17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Sida </a:t>
            </a:r>
            <a:fld id="{00000000-1234-1234-1234-123412341234}" type="slidenum">
              <a:rPr lang="sv-SE" sz="1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50"/>
          <p:cNvCxnSpPr/>
          <p:nvPr/>
        </p:nvCxnSpPr>
        <p:spPr>
          <a:xfrm rot="10800000">
            <a:off x="6314279" y="6524296"/>
            <a:ext cx="0" cy="1752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6" name="Google Shape;226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485" y="6499913"/>
            <a:ext cx="1056000" cy="22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logotyp">
  <p:cSld name="Endast logotyp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928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95997" y="2880000"/>
            <a:ext cx="6000000" cy="12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logotyp och url">
  <p:cSld name="Endast logotyp och url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52"/>
          <p:cNvPicPr preferRelativeResize="0"/>
          <p:nvPr/>
        </p:nvPicPr>
        <p:blipFill rotWithShape="1">
          <a:blip r:embed="rId2">
            <a:alphaModFix/>
          </a:blip>
          <a:srcRect b="7610"/>
          <a:stretch/>
        </p:blipFill>
        <p:spPr>
          <a:xfrm>
            <a:off x="0" y="1"/>
            <a:ext cx="12198699" cy="63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6000" y="2712140"/>
            <a:ext cx="6000000" cy="1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52"/>
          <p:cNvSpPr/>
          <p:nvPr/>
        </p:nvSpPr>
        <p:spPr>
          <a:xfrm>
            <a:off x="0" y="6336002"/>
            <a:ext cx="12192000" cy="521999"/>
          </a:xfrm>
          <a:prstGeom prst="rect">
            <a:avLst/>
          </a:prstGeom>
          <a:solidFill>
            <a:srgbClr val="6928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52"/>
          <p:cNvSpPr txBox="1"/>
          <p:nvPr/>
        </p:nvSpPr>
        <p:spPr>
          <a:xfrm>
            <a:off x="4658135" y="6381596"/>
            <a:ext cx="2922108" cy="42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1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www.skolverket.se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/>
        </p:nvSpPr>
        <p:spPr>
          <a:xfrm>
            <a:off x="1559521" y="6475729"/>
            <a:ext cx="2970996" cy="21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Helvetica Neue"/>
              <a:buNone/>
            </a:pPr>
            <a:r>
              <a:rPr lang="sv-SE" sz="9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2022-01-28</a:t>
            </a:r>
            <a:endParaRPr sz="18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1;p10"/>
          <p:cNvSpPr txBox="1"/>
          <p:nvPr/>
        </p:nvSpPr>
        <p:spPr>
          <a:xfrm>
            <a:off x="1419587" y="6513408"/>
            <a:ext cx="3797300" cy="204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1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105940" y="5757064"/>
            <a:ext cx="835200" cy="883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18748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4267"/>
              <a:buFont typeface="Arial"/>
              <a:buNone/>
              <a:defRPr sz="4267" b="1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7" name="Google Shape;127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4045" algn="l" rtl="0">
              <a:lnSpc>
                <a:spcPct val="125035"/>
              </a:lnSpc>
              <a:spcBef>
                <a:spcPts val="1333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4045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4045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4045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4045" algn="l" rtl="0">
              <a:lnSpc>
                <a:spcPct val="125035"/>
              </a:lnSpc>
              <a:spcBef>
                <a:spcPts val="267"/>
              </a:spcBef>
              <a:spcAft>
                <a:spcPts val="0"/>
              </a:spcAft>
              <a:buClr>
                <a:schemeClr val="accent6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3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3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3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"/>
          <p:cNvSpPr txBox="1">
            <a:spLocks noGrp="1"/>
          </p:cNvSpPr>
          <p:nvPr>
            <p:ph type="body" idx="1"/>
          </p:nvPr>
        </p:nvSpPr>
        <p:spPr>
          <a:xfrm>
            <a:off x="6548087" y="1417639"/>
            <a:ext cx="4850015" cy="5057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sv-SE"/>
              <a:t>Modern arbetslivsorientering syftar till att stärka sammanhanget och den röda tråden för aktiviteterna i grundskolan. </a:t>
            </a:r>
            <a:endParaRPr/>
          </a:p>
          <a:p>
            <a:pPr marL="5715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endParaRPr/>
          </a:p>
          <a:p>
            <a:pPr marL="5715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sv-SE"/>
              <a:t>Modellen sammanför undervisning, möten med omvärlden och individuella samtal till en helhet. </a:t>
            </a:r>
            <a:endParaRPr/>
          </a:p>
          <a:p>
            <a:pPr marL="57150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endParaRPr/>
          </a:p>
          <a:p>
            <a:pPr marL="5715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sv-SE"/>
              <a:t>Bilden visar ramverket och stödstrukturen där de olika delarna bildar en helhet kopplat till centrala aktiviteter.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</p:txBody>
      </p:sp>
      <p:sp>
        <p:nvSpPr>
          <p:cNvPr id="240" name="Google Shape;240;p3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sv-SE"/>
              <a:t>SSA team…- ett verktyg för MOA</a:t>
            </a:r>
            <a:endParaRPr/>
          </a:p>
        </p:txBody>
      </p:sp>
      <p:pic>
        <p:nvPicPr>
          <p:cNvPr id="241" name="Google Shape;24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116" y="1652029"/>
            <a:ext cx="5856971" cy="4681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"/>
          <p:cNvSpPr txBox="1">
            <a:spLocks noGrp="1"/>
          </p:cNvSpPr>
          <p:nvPr>
            <p:ph type="body" idx="1"/>
          </p:nvPr>
        </p:nvSpPr>
        <p:spPr>
          <a:xfrm>
            <a:off x="797710" y="430632"/>
            <a:ext cx="10543823" cy="642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Genom systematiskt SSA arbete vill vi uppnå motivation till lärande och studiero genom att sätta undervisningen i ett större sammanhang.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i="1"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Genom att organisera för samverkan kan det skapas förtroendefulla relationer mellan skolan och lokala arbetsgivare som ökar förståelsen för villkoren i varandras verksamheter.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Genom planering och samordning kan skola-arbetslivsaktiviteterna nyttjas utifrån såväl karriärlärandet för hållbara framtidsval som för centrala ämnesinnehåll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</p:txBody>
      </p:sp>
      <p:sp>
        <p:nvSpPr>
          <p:cNvPr id="247" name="Google Shape;247;p9"/>
          <p:cNvSpPr/>
          <p:nvPr/>
        </p:nvSpPr>
        <p:spPr>
          <a:xfrm>
            <a:off x="691116" y="430631"/>
            <a:ext cx="11142921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sv-SE" sz="2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När lärare och vägledare samarbetar för att stärka kunskaper om arbetslivet och integrerar vägledningsfrågorna i undervisningen blir de en naturlig del, och ett stöd för eleverna att göra framtida val”</a:t>
            </a:r>
            <a:endParaRPr sz="28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 txBox="1">
            <a:spLocks noGrp="1"/>
          </p:cNvSpPr>
          <p:nvPr>
            <p:ph type="body" idx="1"/>
          </p:nvPr>
        </p:nvSpPr>
        <p:spPr>
          <a:xfrm>
            <a:off x="946299" y="1520457"/>
            <a:ext cx="7038749" cy="4281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i="1"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Ett systematiskt samarbete mellan lärare och mellan lärare och studie- och yrkesvägledare.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Ett strukturerat samarbete där rektor genom styrning och ledning ger förutsättningar för att intern samverkan genom kontinuerliga möten både kan stärka och synliggöra den röda tråden i elevernas lärandeprocess för både måluppfyllelse och valkompetens.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</p:txBody>
      </p:sp>
      <p:sp>
        <p:nvSpPr>
          <p:cNvPr id="253" name="Google Shape;253;p28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sv-SE"/>
              <a:t>SSA team? </a:t>
            </a:r>
            <a:endParaRPr/>
          </a:p>
        </p:txBody>
      </p:sp>
      <p:sp>
        <p:nvSpPr>
          <p:cNvPr id="254" name="Google Shape;254;p28"/>
          <p:cNvSpPr/>
          <p:nvPr/>
        </p:nvSpPr>
        <p:spPr>
          <a:xfrm>
            <a:off x="8054161" y="1816476"/>
            <a:ext cx="3211034" cy="2147777"/>
          </a:xfrm>
          <a:prstGeom prst="heart">
            <a:avLst/>
          </a:prstGeom>
          <a:solidFill>
            <a:schemeClr val="accent4"/>
          </a:solidFill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Konkretisera mål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anpassa aktiviteter 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8266814" y="4051005"/>
            <a:ext cx="2812312" cy="1958093"/>
          </a:xfrm>
          <a:prstGeom prst="heart">
            <a:avLst/>
          </a:prstGeom>
          <a:solidFill>
            <a:srgbClr val="F288D7"/>
          </a:solidFill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Systematiskt kvalitetsarbete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8"/>
          <p:cNvSpPr/>
          <p:nvPr/>
        </p:nvSpPr>
        <p:spPr>
          <a:xfrm>
            <a:off x="7772400" y="153156"/>
            <a:ext cx="3423682" cy="1835131"/>
          </a:xfrm>
          <a:prstGeom prst="heart">
            <a:avLst/>
          </a:prstGeom>
          <a:solidFill>
            <a:srgbClr val="EB4EC2"/>
          </a:solidFill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Organiserat samarbete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 txBox="1">
            <a:spLocks noGrp="1"/>
          </p:cNvSpPr>
          <p:nvPr>
            <p:ph type="body" idx="1"/>
          </p:nvPr>
        </p:nvSpPr>
        <p:spPr>
          <a:xfrm>
            <a:off x="531898" y="611385"/>
            <a:ext cx="11660102" cy="589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sv-SE" sz="3200" b="1" dirty="0" smtClean="0"/>
              <a:t>Exempel på vem, vad och hur:</a:t>
            </a:r>
            <a:endParaRPr sz="3200" b="1" dirty="0"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sv-SE" dirty="0"/>
              <a:t>SSA </a:t>
            </a:r>
            <a:r>
              <a:rPr lang="sv-SE" dirty="0" smtClean="0"/>
              <a:t>-(</a:t>
            </a:r>
            <a:r>
              <a:rPr lang="sv-SE" dirty="0"/>
              <a:t>samverkan skola-arbetsliv</a:t>
            </a:r>
            <a:r>
              <a:rPr lang="sv-SE" dirty="0" smtClean="0"/>
              <a:t>) teamet </a:t>
            </a:r>
            <a:r>
              <a:rPr lang="sv-SE" dirty="0"/>
              <a:t>består av lärare </a:t>
            </a:r>
            <a:r>
              <a:rPr lang="sv-SE" dirty="0" smtClean="0"/>
              <a:t>och </a:t>
            </a:r>
            <a:r>
              <a:rPr lang="sv-SE" dirty="0"/>
              <a:t>studie- och yrkesvägledare som gemensamt </a:t>
            </a:r>
            <a:r>
              <a:rPr lang="sv-SE" dirty="0" smtClean="0"/>
              <a:t>utformar, genomför </a:t>
            </a:r>
            <a:r>
              <a:rPr lang="sv-SE" dirty="0" err="1" smtClean="0"/>
              <a:t>ochutvärderar</a:t>
            </a:r>
            <a:r>
              <a:rPr lang="sv-SE" dirty="0" smtClean="0"/>
              <a:t> aktivitetsplanen </a:t>
            </a:r>
            <a:r>
              <a:rPr lang="sv-SE" dirty="0"/>
              <a:t>efter terminsstart i samband med upprättandet av pedagogiska planeringar och studie- och yrkesvägledarens </a:t>
            </a:r>
            <a:r>
              <a:rPr lang="sv-SE" dirty="0" smtClean="0"/>
              <a:t>årsklocka.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lang="sv-SE" sz="2000" dirty="0"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sv-SE" sz="2000" b="1" i="1" dirty="0" smtClean="0"/>
              <a:t>Skolledare</a:t>
            </a:r>
            <a:r>
              <a:rPr lang="sv-SE" sz="2000" dirty="0" smtClean="0"/>
              <a:t> </a:t>
            </a:r>
            <a:r>
              <a:rPr lang="sv-SE" sz="2000" dirty="0"/>
              <a:t>ansvarar för att lärare i SSA teamet har avsatt tid för </a:t>
            </a:r>
            <a:r>
              <a:rPr lang="sv-SE" sz="2000" dirty="0" smtClean="0"/>
              <a:t>arbetet och att </a:t>
            </a:r>
            <a:r>
              <a:rPr lang="sv-SE" sz="2000" dirty="0"/>
              <a:t>mötestiden finns </a:t>
            </a:r>
            <a:r>
              <a:rPr lang="sv-SE" sz="2000" dirty="0" smtClean="0"/>
              <a:t>i	skolans </a:t>
            </a:r>
            <a:r>
              <a:rPr lang="sv-SE" sz="2000" dirty="0"/>
              <a:t>kalendarium och </a:t>
            </a:r>
            <a:r>
              <a:rPr lang="sv-SE" sz="2000" dirty="0" err="1"/>
              <a:t>årshjul</a:t>
            </a:r>
            <a:r>
              <a:rPr lang="sv-SE" sz="2000" dirty="0"/>
              <a:t>.</a:t>
            </a:r>
            <a:endParaRPr sz="2000" dirty="0"/>
          </a:p>
          <a:p>
            <a:pPr marL="228600" indent="0"/>
            <a:endParaRPr lang="sv-SE" b="1" i="1" dirty="0" smtClean="0"/>
          </a:p>
          <a:p>
            <a:pPr marL="228600" indent="0"/>
            <a:r>
              <a:rPr lang="sv-SE" b="1" i="1" dirty="0" smtClean="0"/>
              <a:t>Lärarna</a:t>
            </a:r>
            <a:r>
              <a:rPr lang="sv-SE" dirty="0"/>
              <a:t>, representerar sitt arbetslag och är ett kommunicerande kärl </a:t>
            </a:r>
            <a:r>
              <a:rPr lang="sv-SE" dirty="0" smtClean="0"/>
              <a:t>ut till arbetslag/ämneslag 	(hela skolans ansvar) utifrån </a:t>
            </a:r>
            <a:r>
              <a:rPr lang="sv-SE" dirty="0"/>
              <a:t>studie- och 	yrkesvägledning i det breda/generella perspektivet</a:t>
            </a:r>
            <a:r>
              <a:rPr lang="sv-SE" dirty="0" smtClean="0"/>
              <a:t>.</a:t>
            </a:r>
          </a:p>
          <a:p>
            <a:pPr marL="228600" indent="0"/>
            <a:r>
              <a:rPr lang="sv-SE" dirty="0" smtClean="0"/>
              <a:t>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sv-SE" b="1" i="1" dirty="0" smtClean="0"/>
              <a:t>Studie- </a:t>
            </a:r>
            <a:r>
              <a:rPr lang="sv-SE" b="1" i="1" dirty="0"/>
              <a:t>och </a:t>
            </a:r>
            <a:r>
              <a:rPr lang="sv-SE" b="1" i="1" dirty="0" smtClean="0"/>
              <a:t>yrkesvägledaren </a:t>
            </a:r>
            <a:r>
              <a:rPr lang="sv-SE" dirty="0" smtClean="0"/>
              <a:t>sammankallar </a:t>
            </a:r>
            <a:r>
              <a:rPr lang="sv-SE" smtClean="0"/>
              <a:t>SSA teamet, </a:t>
            </a:r>
            <a:r>
              <a:rPr lang="sv-SE" dirty="0" smtClean="0"/>
              <a:t>processleder och ansvarar </a:t>
            </a:r>
            <a:r>
              <a:rPr lang="sv-SE" dirty="0"/>
              <a:t>för operativt arbete </a:t>
            </a:r>
            <a:r>
              <a:rPr lang="sv-SE" dirty="0" smtClean="0"/>
              <a:t>med SYV/aktivitetsplanen och den individuella studie- och yrkesvägledningen.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sv-SE" dirty="0"/>
              <a:t>Exempel på representation i ett SSA team: </a:t>
            </a:r>
            <a:endParaRPr dirty="0"/>
          </a:p>
          <a:p>
            <a:pPr marL="5715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sv-SE" dirty="0"/>
              <a:t>XXX SYV XXX Fritidshem XXX F-3 XXX 4-6 XXX 7-9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 txBox="1">
            <a:spLocks noGrp="1"/>
          </p:cNvSpPr>
          <p:nvPr>
            <p:ph type="body" idx="1"/>
          </p:nvPr>
        </p:nvSpPr>
        <p:spPr>
          <a:xfrm>
            <a:off x="510364" y="1307804"/>
            <a:ext cx="10972799" cy="5103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Genom att vara verktyget/arbetssättet för delaktighet (kommunicerande kärl) och för att säkerställa att skolans olika personalgrupper involveras i SYV-arbetet.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Bilda stödstrukturen som stärker en tydlig ansvarsfördelning mellan rektor, studie- och yrkesvägledare, lärare och skolpersonal kring syv.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Genom att möjliggöra ett organiserat samarbete mellan studie- och yrkesvägledare och lärare och mellan lärare.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Stärka arbetet med modern arbetslivsorientering dvs systematisk samverkan med omvärlden som börjar tidigt.    </a:t>
            </a:r>
            <a:endParaRPr/>
          </a:p>
          <a:p>
            <a:pPr marL="101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101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sv-SE" sz="1400" b="1">
                <a:solidFill>
                  <a:schemeClr val="accent4"/>
                </a:solidFill>
              </a:rPr>
              <a:t>SYV planen – skolans gemensamma strategiska dokument som används för planering, samarbete, genomförande och uppföljning.                                                 </a:t>
            </a:r>
            <a:endParaRPr/>
          </a:p>
        </p:txBody>
      </p:sp>
      <p:sp>
        <p:nvSpPr>
          <p:cNvPr id="267" name="Google Shape;267;p30"/>
          <p:cNvSpPr txBox="1">
            <a:spLocks noGrp="1"/>
          </p:cNvSpPr>
          <p:nvPr>
            <p:ph type="title"/>
          </p:nvPr>
        </p:nvSpPr>
        <p:spPr>
          <a:xfrm>
            <a:off x="616689" y="212651"/>
            <a:ext cx="11277738" cy="10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sv-SE" sz="2400"/>
              <a:t>Hur kan SSA teamet stödja och stärka studie- och yrkesvägledningen som hela skolans ansvar?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925" y="1971877"/>
            <a:ext cx="7503957" cy="357834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1"/>
          <p:cNvSpPr/>
          <p:nvPr/>
        </p:nvSpPr>
        <p:spPr>
          <a:xfrm>
            <a:off x="2092709" y="2550096"/>
            <a:ext cx="6961888" cy="1604318"/>
          </a:xfrm>
          <a:prstGeom prst="ellipse">
            <a:avLst/>
          </a:prstGeom>
          <a:solidFill>
            <a:srgbClr val="F288D7"/>
          </a:solidFill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Skolans SSA team är motorn som ska ska stärka och stödja hela skolans arbete med vägledning, information och undervisning i samverkan med omvärlden</a:t>
            </a:r>
            <a:endParaRPr sz="1600" b="1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1"/>
          <p:cNvSpPr/>
          <p:nvPr/>
        </p:nvSpPr>
        <p:spPr>
          <a:xfrm>
            <a:off x="7004290" y="737249"/>
            <a:ext cx="2323200" cy="1046447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2. Vara ett stöd för kollegerna – hela skolans ansvar</a:t>
            </a:r>
            <a:endParaRPr sz="1600" b="1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1"/>
          <p:cNvSpPr/>
          <p:nvPr/>
        </p:nvSpPr>
        <p:spPr>
          <a:xfrm>
            <a:off x="8390339" y="3729533"/>
            <a:ext cx="3705135" cy="618224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3. Bidra med underlag för analys i systematiskt kvalitetsarbete</a:t>
            </a:r>
            <a:endParaRPr sz="1600" b="1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1"/>
          <p:cNvSpPr/>
          <p:nvPr/>
        </p:nvSpPr>
        <p:spPr>
          <a:xfrm>
            <a:off x="2542458" y="124715"/>
            <a:ext cx="2583987" cy="1347281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1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1. Samarbetsyta mellan syv och pedagoger och mellan pedagoger</a:t>
            </a:r>
            <a:endParaRPr sz="1600" b="1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8" name="Google Shape;278;p31"/>
          <p:cNvCxnSpPr/>
          <p:nvPr/>
        </p:nvCxnSpPr>
        <p:spPr>
          <a:xfrm flipH="1">
            <a:off x="5563999" y="1390559"/>
            <a:ext cx="1429500" cy="1135500"/>
          </a:xfrm>
          <a:prstGeom prst="curvedConnector2">
            <a:avLst/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9" name="Google Shape;279;p31"/>
          <p:cNvCxnSpPr/>
          <p:nvPr/>
        </p:nvCxnSpPr>
        <p:spPr>
          <a:xfrm rot="-5400000" flipH="1">
            <a:off x="4637307" y="1684192"/>
            <a:ext cx="1084200" cy="646800"/>
          </a:xfrm>
          <a:prstGeom prst="curvedConnector3">
            <a:avLst>
              <a:gd name="adj1" fmla="val 49996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0" name="Google Shape;280;p31"/>
          <p:cNvSpPr/>
          <p:nvPr/>
        </p:nvSpPr>
        <p:spPr>
          <a:xfrm>
            <a:off x="180672" y="1495696"/>
            <a:ext cx="2032001" cy="28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0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Samarbete</a:t>
            </a:r>
            <a:endParaRPr sz="1600" b="0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1"/>
          <p:cNvSpPr/>
          <p:nvPr/>
        </p:nvSpPr>
        <p:spPr>
          <a:xfrm>
            <a:off x="180672" y="1971877"/>
            <a:ext cx="1663573" cy="28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0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Planering </a:t>
            </a:r>
            <a:endParaRPr sz="1600" b="0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1"/>
          <p:cNvSpPr/>
          <p:nvPr/>
        </p:nvSpPr>
        <p:spPr>
          <a:xfrm>
            <a:off x="10185402" y="1366587"/>
            <a:ext cx="1720324" cy="54798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0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Röd tråd</a:t>
            </a:r>
            <a:endParaRPr sz="1600" b="0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31"/>
          <p:cNvCxnSpPr>
            <a:endCxn id="277" idx="1"/>
          </p:cNvCxnSpPr>
          <p:nvPr/>
        </p:nvCxnSpPr>
        <p:spPr>
          <a:xfrm rot="10800000" flipH="1">
            <a:off x="1643058" y="798356"/>
            <a:ext cx="899400" cy="697200"/>
          </a:xfrm>
          <a:prstGeom prst="curvedConnector3">
            <a:avLst>
              <a:gd name="adj1" fmla="val 49995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4" name="Google Shape;284;p31"/>
          <p:cNvCxnSpPr/>
          <p:nvPr/>
        </p:nvCxnSpPr>
        <p:spPr>
          <a:xfrm rot="10800000" flipH="1">
            <a:off x="1844245" y="1465708"/>
            <a:ext cx="1093200" cy="692700"/>
          </a:xfrm>
          <a:prstGeom prst="curvedConnector3">
            <a:avLst>
              <a:gd name="adj1" fmla="val 49995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5" name="Google Shape;285;p31"/>
          <p:cNvSpPr/>
          <p:nvPr/>
        </p:nvSpPr>
        <p:spPr>
          <a:xfrm>
            <a:off x="98373" y="2499652"/>
            <a:ext cx="2095221" cy="140539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0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Ökat delande av studie- och yrkesvägledande information</a:t>
            </a:r>
            <a:endParaRPr sz="1600" b="0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6" name="Google Shape;286;p31"/>
          <p:cNvCxnSpPr/>
          <p:nvPr/>
        </p:nvCxnSpPr>
        <p:spPr>
          <a:xfrm rot="10800000" flipH="1">
            <a:off x="2190831" y="1518195"/>
            <a:ext cx="1280700" cy="1031400"/>
          </a:xfrm>
          <a:prstGeom prst="curvedConnector3">
            <a:avLst>
              <a:gd name="adj1" fmla="val 50003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7" name="Google Shape;287;p31"/>
          <p:cNvCxnSpPr/>
          <p:nvPr/>
        </p:nvCxnSpPr>
        <p:spPr>
          <a:xfrm>
            <a:off x="9324283" y="1198003"/>
            <a:ext cx="861000" cy="273900"/>
          </a:xfrm>
          <a:prstGeom prst="curvedConnector3">
            <a:avLst>
              <a:gd name="adj1" fmla="val 50007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8" name="Google Shape;288;p31"/>
          <p:cNvSpPr/>
          <p:nvPr/>
        </p:nvSpPr>
        <p:spPr>
          <a:xfrm>
            <a:off x="4927310" y="6477000"/>
            <a:ext cx="2206916" cy="3048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1"/>
          <p:cNvSpPr/>
          <p:nvPr/>
        </p:nvSpPr>
        <p:spPr>
          <a:xfrm>
            <a:off x="10242907" y="2422754"/>
            <a:ext cx="1720324" cy="54798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0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Sammanhang</a:t>
            </a:r>
            <a:endParaRPr sz="1600" b="0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0" name="Google Shape;290;p31"/>
          <p:cNvCxnSpPr/>
          <p:nvPr/>
        </p:nvCxnSpPr>
        <p:spPr>
          <a:xfrm>
            <a:off x="9298349" y="1630132"/>
            <a:ext cx="944700" cy="919500"/>
          </a:xfrm>
          <a:prstGeom prst="curvedConnector3">
            <a:avLst>
              <a:gd name="adj1" fmla="val 49992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1" name="Google Shape;291;p31"/>
          <p:cNvCxnSpPr/>
          <p:nvPr/>
        </p:nvCxnSpPr>
        <p:spPr>
          <a:xfrm rot="10800000" flipH="1">
            <a:off x="7041398" y="4069534"/>
            <a:ext cx="1348800" cy="33900"/>
          </a:xfrm>
          <a:prstGeom prst="curvedConnector3">
            <a:avLst>
              <a:gd name="adj1" fmla="val 50005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2" name="Google Shape;292;p31"/>
          <p:cNvSpPr/>
          <p:nvPr/>
        </p:nvSpPr>
        <p:spPr>
          <a:xfrm>
            <a:off x="9886269" y="5065652"/>
            <a:ext cx="1720324" cy="54798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b="0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Uppföljning och utvärdering</a:t>
            </a:r>
            <a:endParaRPr sz="1600" b="0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3" name="Google Shape;293;p31"/>
          <p:cNvCxnSpPr/>
          <p:nvPr/>
        </p:nvCxnSpPr>
        <p:spPr>
          <a:xfrm rot="-5400000" flipH="1">
            <a:off x="10276185" y="4647008"/>
            <a:ext cx="657900" cy="59400"/>
          </a:xfrm>
          <a:prstGeom prst="curvedConnector3">
            <a:avLst>
              <a:gd name="adj1" fmla="val 49992"/>
            </a:avLst>
          </a:prstGeom>
          <a:noFill/>
          <a:ln w="9525" cap="flat" cmpd="sng">
            <a:solidFill>
              <a:srgbClr val="E2000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32"/>
          <p:cNvGrpSpPr/>
          <p:nvPr/>
        </p:nvGrpSpPr>
        <p:grpSpPr>
          <a:xfrm>
            <a:off x="3566743" y="844991"/>
            <a:ext cx="5447134" cy="5160921"/>
            <a:chOff x="2320429" y="-88416"/>
            <a:chExt cx="5447134" cy="5160921"/>
          </a:xfrm>
        </p:grpSpPr>
        <p:sp>
          <p:nvSpPr>
            <p:cNvPr id="299" name="Google Shape;299;p32"/>
            <p:cNvSpPr/>
            <p:nvPr/>
          </p:nvSpPr>
          <p:spPr>
            <a:xfrm>
              <a:off x="3218501" y="-88416"/>
              <a:ext cx="3650990" cy="51609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1146" y="3667"/>
                  </a:moveTo>
                  <a:lnTo>
                    <a:pt x="71146" y="3667"/>
                  </a:lnTo>
                  <a:cubicBezTo>
                    <a:pt x="98099" y="9200"/>
                    <a:pt x="117212" y="33717"/>
                    <a:pt x="116393" y="61711"/>
                  </a:cubicBezTo>
                  <a:cubicBezTo>
                    <a:pt x="115574" y="89705"/>
                    <a:pt x="95063" y="113020"/>
                    <a:pt x="67834" y="116909"/>
                  </a:cubicBezTo>
                  <a:cubicBezTo>
                    <a:pt x="40605" y="120798"/>
                    <a:pt x="14589" y="104128"/>
                    <a:pt x="6244" y="77443"/>
                  </a:cubicBezTo>
                  <a:cubicBezTo>
                    <a:pt x="-2102" y="50758"/>
                    <a:pt x="9653" y="21832"/>
                    <a:pt x="34073" y="8961"/>
                  </a:cubicBezTo>
                  <a:lnTo>
                    <a:pt x="33234" y="6668"/>
                  </a:lnTo>
                  <a:lnTo>
                    <a:pt x="41150" y="8478"/>
                  </a:lnTo>
                  <a:lnTo>
                    <a:pt x="36696" y="16130"/>
                  </a:lnTo>
                  <a:lnTo>
                    <a:pt x="35865" y="13860"/>
                  </a:lnTo>
                  <a:lnTo>
                    <a:pt x="35865" y="13860"/>
                  </a:lnTo>
                  <a:cubicBezTo>
                    <a:pt x="14806" y="26241"/>
                    <a:pt x="5130" y="52831"/>
                    <a:pt x="12889" y="76999"/>
                  </a:cubicBezTo>
                  <a:cubicBezTo>
                    <a:pt x="20648" y="101167"/>
                    <a:pt x="43615" y="115978"/>
                    <a:pt x="67426" y="112169"/>
                  </a:cubicBezTo>
                  <a:cubicBezTo>
                    <a:pt x="91237" y="108359"/>
                    <a:pt x="109059" y="87022"/>
                    <a:pt x="109745" y="61503"/>
                  </a:cubicBezTo>
                  <a:cubicBezTo>
                    <a:pt x="110431" y="35984"/>
                    <a:pt x="93784" y="13605"/>
                    <a:pt x="70217" y="8364"/>
                  </a:cubicBezTo>
                  <a:close/>
                </a:path>
              </a:pathLst>
            </a:custGeom>
            <a:gradFill>
              <a:gsLst>
                <a:gs pos="0">
                  <a:srgbClr val="D9D1D7"/>
                </a:gs>
                <a:gs pos="50000">
                  <a:srgbClr val="D3CAD0"/>
                </a:gs>
                <a:gs pos="100000">
                  <a:srgbClr val="BAB1B7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2"/>
            <p:cNvSpPr/>
            <p:nvPr/>
          </p:nvSpPr>
          <p:spPr>
            <a:xfrm>
              <a:off x="4521248" y="2312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14D67"/>
                </a:gs>
                <a:gs pos="50000">
                  <a:srgbClr val="601F51"/>
                </a:gs>
                <a:gs pos="100000">
                  <a:srgbClr val="571949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2"/>
            <p:cNvSpPr txBox="1"/>
            <p:nvPr/>
          </p:nvSpPr>
          <p:spPr>
            <a:xfrm>
              <a:off x="4546766" y="27830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December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2"/>
            <p:cNvSpPr/>
            <p:nvPr/>
          </p:nvSpPr>
          <p:spPr>
            <a:xfrm>
              <a:off x="5633832" y="28860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94F6C"/>
                </a:gs>
                <a:gs pos="50000">
                  <a:srgbClr val="6A2658"/>
                </a:gs>
                <a:gs pos="100000">
                  <a:srgbClr val="5F1F4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2"/>
            <p:cNvSpPr txBox="1"/>
            <p:nvPr/>
          </p:nvSpPr>
          <p:spPr>
            <a:xfrm>
              <a:off x="5659350" y="31411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Januari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2"/>
            <p:cNvSpPr/>
            <p:nvPr/>
          </p:nvSpPr>
          <p:spPr>
            <a:xfrm>
              <a:off x="6427213" y="110272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815373"/>
                </a:gs>
                <a:gs pos="50000">
                  <a:srgbClr val="742D60"/>
                </a:gs>
                <a:gs pos="100000">
                  <a:srgbClr val="682457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2"/>
            <p:cNvSpPr txBox="1"/>
            <p:nvPr/>
          </p:nvSpPr>
          <p:spPr>
            <a:xfrm>
              <a:off x="6452731" y="112823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Februari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2"/>
            <p:cNvSpPr/>
            <p:nvPr/>
          </p:nvSpPr>
          <p:spPr>
            <a:xfrm>
              <a:off x="6722067" y="220313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88577A"/>
                </a:gs>
                <a:gs pos="50000">
                  <a:srgbClr val="7C356A"/>
                </a:gs>
                <a:gs pos="100000">
                  <a:srgbClr val="702B5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2"/>
            <p:cNvSpPr txBox="1"/>
            <p:nvPr/>
          </p:nvSpPr>
          <p:spPr>
            <a:xfrm>
              <a:off x="6747585" y="222864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Mars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6427213" y="330354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05D82"/>
                </a:gs>
                <a:gs pos="50000">
                  <a:srgbClr val="863D73"/>
                </a:gs>
                <a:gs pos="100000">
                  <a:srgbClr val="7833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2"/>
            <p:cNvSpPr txBox="1"/>
            <p:nvPr/>
          </p:nvSpPr>
          <p:spPr>
            <a:xfrm>
              <a:off x="6452731" y="332905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April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2"/>
            <p:cNvSpPr/>
            <p:nvPr/>
          </p:nvSpPr>
          <p:spPr>
            <a:xfrm>
              <a:off x="5621657" y="4109096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76388"/>
                </a:gs>
                <a:gs pos="50000">
                  <a:srgbClr val="8E467A"/>
                </a:gs>
                <a:gs pos="100000">
                  <a:srgbClr val="7F3B6C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2"/>
            <p:cNvSpPr txBox="1"/>
            <p:nvPr/>
          </p:nvSpPr>
          <p:spPr>
            <a:xfrm>
              <a:off x="5647175" y="4134614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Maj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2"/>
            <p:cNvSpPr/>
            <p:nvPr/>
          </p:nvSpPr>
          <p:spPr>
            <a:xfrm>
              <a:off x="4521248" y="4403950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E6A8E"/>
                </a:gs>
                <a:gs pos="50000">
                  <a:srgbClr val="965081"/>
                </a:gs>
                <a:gs pos="100000">
                  <a:srgbClr val="864473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2"/>
            <p:cNvSpPr txBox="1"/>
            <p:nvPr/>
          </p:nvSpPr>
          <p:spPr>
            <a:xfrm>
              <a:off x="4546766" y="4429468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Juni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2"/>
            <p:cNvSpPr/>
            <p:nvPr/>
          </p:nvSpPr>
          <p:spPr>
            <a:xfrm>
              <a:off x="3420838" y="4109096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57194"/>
                </a:gs>
                <a:gs pos="50000">
                  <a:srgbClr val="9C5C89"/>
                </a:gs>
                <a:gs pos="100000">
                  <a:srgbClr val="8C4E79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2"/>
            <p:cNvSpPr txBox="1"/>
            <p:nvPr/>
          </p:nvSpPr>
          <p:spPr>
            <a:xfrm>
              <a:off x="3446356" y="4134614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Juli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2"/>
            <p:cNvSpPr/>
            <p:nvPr/>
          </p:nvSpPr>
          <p:spPr>
            <a:xfrm>
              <a:off x="2615282" y="330354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67F9A"/>
                </a:gs>
                <a:gs pos="50000">
                  <a:srgbClr val="9E6C8E"/>
                </a:gs>
                <a:gs pos="100000">
                  <a:srgbClr val="8D5C7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2"/>
            <p:cNvSpPr txBox="1"/>
            <p:nvPr/>
          </p:nvSpPr>
          <p:spPr>
            <a:xfrm>
              <a:off x="2640800" y="332905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Augusti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2"/>
            <p:cNvSpPr/>
            <p:nvPr/>
          </p:nvSpPr>
          <p:spPr>
            <a:xfrm>
              <a:off x="2320429" y="220313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98AA0"/>
                </a:gs>
                <a:gs pos="50000">
                  <a:srgbClr val="A17995"/>
                </a:gs>
                <a:gs pos="100000">
                  <a:srgbClr val="8F698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2"/>
            <p:cNvSpPr txBox="1"/>
            <p:nvPr/>
          </p:nvSpPr>
          <p:spPr>
            <a:xfrm>
              <a:off x="2345947" y="222864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September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2615282" y="1102721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D96A6"/>
                </a:gs>
                <a:gs pos="50000">
                  <a:srgbClr val="A5889C"/>
                </a:gs>
                <a:gs pos="100000">
                  <a:srgbClr val="9276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2"/>
            <p:cNvSpPr txBox="1"/>
            <p:nvPr/>
          </p:nvSpPr>
          <p:spPr>
            <a:xfrm>
              <a:off x="2640800" y="1128239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Oktober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2"/>
            <p:cNvSpPr/>
            <p:nvPr/>
          </p:nvSpPr>
          <p:spPr>
            <a:xfrm>
              <a:off x="3420838" y="297166"/>
              <a:ext cx="1045496" cy="52274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1A1AC"/>
                </a:gs>
                <a:gs pos="50000">
                  <a:srgbClr val="A896A2"/>
                </a:gs>
                <a:gs pos="100000">
                  <a:srgbClr val="95838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2"/>
            <p:cNvSpPr txBox="1"/>
            <p:nvPr/>
          </p:nvSpPr>
          <p:spPr>
            <a:xfrm>
              <a:off x="3446356" y="322684"/>
              <a:ext cx="994460" cy="47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November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4" name="Google Shape;324;p32"/>
          <p:cNvGrpSpPr/>
          <p:nvPr/>
        </p:nvGrpSpPr>
        <p:grpSpPr>
          <a:xfrm>
            <a:off x="274091" y="3605899"/>
            <a:ext cx="4031911" cy="2671573"/>
            <a:chOff x="0" y="0"/>
            <a:chExt cx="4031911" cy="2671573"/>
          </a:xfrm>
        </p:grpSpPr>
        <p:cxnSp>
          <p:nvCxnSpPr>
            <p:cNvPr id="325" name="Google Shape;325;p32"/>
            <p:cNvCxnSpPr/>
            <p:nvPr/>
          </p:nvCxnSpPr>
          <p:spPr>
            <a:xfrm>
              <a:off x="0" y="0"/>
              <a:ext cx="4031911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26" name="Google Shape;326;p32"/>
            <p:cNvSpPr/>
            <p:nvPr/>
          </p:nvSpPr>
          <p:spPr>
            <a:xfrm>
              <a:off x="0" y="0"/>
              <a:ext cx="4031911" cy="2671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2"/>
            <p:cNvSpPr txBox="1"/>
            <p:nvPr/>
          </p:nvSpPr>
          <p:spPr>
            <a:xfrm>
              <a:off x="0" y="0"/>
              <a:ext cx="4031911" cy="2671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182875" rIns="182875" bIns="1828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4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p32"/>
          <p:cNvGrpSpPr/>
          <p:nvPr/>
        </p:nvGrpSpPr>
        <p:grpSpPr>
          <a:xfrm>
            <a:off x="4479109" y="5702632"/>
            <a:ext cx="4130428" cy="1245781"/>
            <a:chOff x="0" y="0"/>
            <a:chExt cx="4130428" cy="1245781"/>
          </a:xfrm>
        </p:grpSpPr>
        <p:cxnSp>
          <p:nvCxnSpPr>
            <p:cNvPr id="329" name="Google Shape;329;p32"/>
            <p:cNvCxnSpPr/>
            <p:nvPr/>
          </p:nvCxnSpPr>
          <p:spPr>
            <a:xfrm>
              <a:off x="0" y="0"/>
              <a:ext cx="413042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30" name="Google Shape;330;p32"/>
            <p:cNvSpPr/>
            <p:nvPr/>
          </p:nvSpPr>
          <p:spPr>
            <a:xfrm>
              <a:off x="0" y="0"/>
              <a:ext cx="4130428" cy="1245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2"/>
            <p:cNvSpPr txBox="1"/>
            <p:nvPr/>
          </p:nvSpPr>
          <p:spPr>
            <a:xfrm>
              <a:off x="0" y="0"/>
              <a:ext cx="4130428" cy="1245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182875" rIns="182875" bIns="1828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4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2" name="Google Shape;332;p32"/>
          <p:cNvGrpSpPr/>
          <p:nvPr/>
        </p:nvGrpSpPr>
        <p:grpSpPr>
          <a:xfrm>
            <a:off x="4145109" y="88020"/>
            <a:ext cx="3651348" cy="668031"/>
            <a:chOff x="0" y="0"/>
            <a:chExt cx="3651348" cy="668031"/>
          </a:xfrm>
        </p:grpSpPr>
        <p:cxnSp>
          <p:nvCxnSpPr>
            <p:cNvPr id="333" name="Google Shape;333;p32"/>
            <p:cNvCxnSpPr/>
            <p:nvPr/>
          </p:nvCxnSpPr>
          <p:spPr>
            <a:xfrm>
              <a:off x="0" y="0"/>
              <a:ext cx="365134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34" name="Google Shape;334;p32"/>
            <p:cNvSpPr/>
            <p:nvPr/>
          </p:nvSpPr>
          <p:spPr>
            <a:xfrm>
              <a:off x="0" y="326"/>
              <a:ext cx="730269" cy="667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2"/>
            <p:cNvSpPr txBox="1"/>
            <p:nvPr/>
          </p:nvSpPr>
          <p:spPr>
            <a:xfrm>
              <a:off x="0" y="326"/>
              <a:ext cx="730269" cy="667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182875" rIns="182875" bIns="1828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4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2"/>
            <p:cNvSpPr/>
            <p:nvPr/>
          </p:nvSpPr>
          <p:spPr>
            <a:xfrm>
              <a:off x="752965" y="61915"/>
              <a:ext cx="2866308" cy="606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2"/>
            <p:cNvSpPr txBox="1"/>
            <p:nvPr/>
          </p:nvSpPr>
          <p:spPr>
            <a:xfrm>
              <a:off x="752965" y="61915"/>
              <a:ext cx="2866308" cy="606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8" name="Google Shape;338;p32"/>
            <p:cNvCxnSpPr/>
            <p:nvPr/>
          </p:nvCxnSpPr>
          <p:spPr>
            <a:xfrm>
              <a:off x="730269" y="636748"/>
              <a:ext cx="292107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rgbClr val="C6BBC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39" name="Google Shape;339;p32"/>
          <p:cNvGrpSpPr/>
          <p:nvPr/>
        </p:nvGrpSpPr>
        <p:grpSpPr>
          <a:xfrm>
            <a:off x="324153" y="970230"/>
            <a:ext cx="3682370" cy="1025434"/>
            <a:chOff x="0" y="0"/>
            <a:chExt cx="3682370" cy="1025434"/>
          </a:xfrm>
        </p:grpSpPr>
        <p:cxnSp>
          <p:nvCxnSpPr>
            <p:cNvPr id="340" name="Google Shape;340;p32"/>
            <p:cNvCxnSpPr/>
            <p:nvPr/>
          </p:nvCxnSpPr>
          <p:spPr>
            <a:xfrm>
              <a:off x="0" y="0"/>
              <a:ext cx="368237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41" name="Google Shape;341;p32"/>
            <p:cNvSpPr/>
            <p:nvPr/>
          </p:nvSpPr>
          <p:spPr>
            <a:xfrm>
              <a:off x="0" y="0"/>
              <a:ext cx="3682370" cy="1025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2"/>
            <p:cNvSpPr txBox="1"/>
            <p:nvPr/>
          </p:nvSpPr>
          <p:spPr>
            <a:xfrm>
              <a:off x="0" y="0"/>
              <a:ext cx="3682370" cy="1025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186675" bIns="186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49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4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32"/>
          <p:cNvSpPr txBox="1"/>
          <p:nvPr/>
        </p:nvSpPr>
        <p:spPr>
          <a:xfrm>
            <a:off x="150785" y="-81754"/>
            <a:ext cx="6772622" cy="73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316687"/>
              </a:lnSpc>
              <a:spcBef>
                <a:spcPts val="0"/>
              </a:spcBef>
              <a:spcAft>
                <a:spcPts val="0"/>
              </a:spcAft>
              <a:buClr>
                <a:srgbClr val="692859"/>
              </a:buClr>
              <a:buSzPts val="1600"/>
              <a:buFont typeface="Arial"/>
              <a:buNone/>
            </a:pPr>
            <a:r>
              <a:rPr lang="sv-SE" sz="1600" b="1" i="0" u="none" strike="noStrike" cap="none">
                <a:solidFill>
                  <a:srgbClr val="692859"/>
                </a:solidFill>
                <a:latin typeface="Arial"/>
                <a:ea typeface="Arial"/>
                <a:cs typeface="Arial"/>
                <a:sym typeface="Arial"/>
              </a:rPr>
              <a:t>Exempel på årshjul</a:t>
            </a:r>
            <a:endParaRPr sz="1600" b="1" i="0" u="none" strike="noStrike" cap="none">
              <a:solidFill>
                <a:srgbClr val="692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2"/>
          <p:cNvSpPr txBox="1"/>
          <p:nvPr/>
        </p:nvSpPr>
        <p:spPr>
          <a:xfrm>
            <a:off x="4785855" y="2048586"/>
            <a:ext cx="2369857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sv-SE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Rektor lägger in mötestider mm i skolans kalendarium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sv-SE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Möte varje månad, varannan månad, var 6:e vecka eller 2 gånger per termin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sv-SE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Hela eller delar av gruppen träffas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2"/>
          <p:cNvSpPr txBox="1"/>
          <p:nvPr/>
        </p:nvSpPr>
        <p:spPr>
          <a:xfrm>
            <a:off x="8787647" y="695434"/>
            <a:ext cx="3211032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Genomgång av respektive stadies inplanerade aktiviteter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över datum. bokade lektioner ex inför prao samt omvalsperiod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2"/>
          <p:cNvSpPr txBox="1"/>
          <p:nvPr/>
        </p:nvSpPr>
        <p:spPr>
          <a:xfrm>
            <a:off x="4776833" y="414037"/>
            <a:ext cx="330552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SYV planens aktiviteter utvärderas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2"/>
          <p:cNvSpPr txBox="1"/>
          <p:nvPr/>
        </p:nvSpPr>
        <p:spPr>
          <a:xfrm>
            <a:off x="9441384" y="3899124"/>
            <a:ext cx="209461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Underlag för utvärdering och planering</a:t>
            </a:r>
            <a:endParaRPr/>
          </a:p>
        </p:txBody>
      </p:sp>
      <p:sp>
        <p:nvSpPr>
          <p:cNvPr id="348" name="Google Shape;348;p32"/>
          <p:cNvSpPr txBox="1"/>
          <p:nvPr/>
        </p:nvSpPr>
        <p:spPr>
          <a:xfrm>
            <a:off x="1206452" y="1223379"/>
            <a:ext cx="264253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Planera vårens lektioner och gruppvägledning kopplat till gymnasieansökan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1073207" y="3886084"/>
            <a:ext cx="2757524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Planering av höstens aktiviteter med utgångspunkt i syvarens årsklocka och lärarnas pedagogiska planeringar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Presentation av ansökningsresultat och SSA teamet vid uppstartsdagarna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SYV plan uppdateras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5200934" y="5862418"/>
            <a:ext cx="288142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Boka möte SSA teamet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Uppstart med tema?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Utvärdering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Elevernas behov nästa år?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1" name="Google Shape;351;p32"/>
          <p:cNvGrpSpPr/>
          <p:nvPr/>
        </p:nvGrpSpPr>
        <p:grpSpPr>
          <a:xfrm>
            <a:off x="8787647" y="3717539"/>
            <a:ext cx="3218572" cy="1035351"/>
            <a:chOff x="0" y="0"/>
            <a:chExt cx="3218572" cy="1035351"/>
          </a:xfrm>
        </p:grpSpPr>
        <p:cxnSp>
          <p:nvCxnSpPr>
            <p:cNvPr id="352" name="Google Shape;352;p32"/>
            <p:cNvCxnSpPr/>
            <p:nvPr/>
          </p:nvCxnSpPr>
          <p:spPr>
            <a:xfrm>
              <a:off x="0" y="0"/>
              <a:ext cx="321857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53" name="Google Shape;353;p32"/>
            <p:cNvSpPr/>
            <p:nvPr/>
          </p:nvSpPr>
          <p:spPr>
            <a:xfrm>
              <a:off x="0" y="0"/>
              <a:ext cx="3218572" cy="10353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2"/>
            <p:cNvSpPr txBox="1"/>
            <p:nvPr/>
          </p:nvSpPr>
          <p:spPr>
            <a:xfrm>
              <a:off x="0" y="0"/>
              <a:ext cx="3218572" cy="10353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186675" bIns="186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49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4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32"/>
          <p:cNvGrpSpPr/>
          <p:nvPr/>
        </p:nvGrpSpPr>
        <p:grpSpPr>
          <a:xfrm>
            <a:off x="8185158" y="672466"/>
            <a:ext cx="3682370" cy="1025434"/>
            <a:chOff x="0" y="0"/>
            <a:chExt cx="3682370" cy="1025434"/>
          </a:xfrm>
        </p:grpSpPr>
        <p:cxnSp>
          <p:nvCxnSpPr>
            <p:cNvPr id="356" name="Google Shape;356;p32"/>
            <p:cNvCxnSpPr/>
            <p:nvPr/>
          </p:nvCxnSpPr>
          <p:spPr>
            <a:xfrm>
              <a:off x="0" y="0"/>
              <a:ext cx="368237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57" name="Google Shape;357;p32"/>
            <p:cNvSpPr/>
            <p:nvPr/>
          </p:nvSpPr>
          <p:spPr>
            <a:xfrm>
              <a:off x="0" y="0"/>
              <a:ext cx="3682370" cy="1025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2"/>
            <p:cNvSpPr txBox="1"/>
            <p:nvPr/>
          </p:nvSpPr>
          <p:spPr>
            <a:xfrm>
              <a:off x="0" y="0"/>
              <a:ext cx="3682370" cy="1025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186675" bIns="186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49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4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3414" y="829341"/>
            <a:ext cx="5037131" cy="3350168"/>
          </a:xfrm>
          <a:prstGeom prst="rect">
            <a:avLst/>
          </a:prstGeom>
          <a:noFill/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4" name="Google Shape;36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258" y="2746218"/>
            <a:ext cx="3327991" cy="2889037"/>
          </a:xfrm>
          <a:prstGeom prst="rect">
            <a:avLst/>
          </a:prstGeom>
          <a:noFill/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5" name="Google Shape;365;p33" descr="image0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0400" y="307450"/>
            <a:ext cx="3604437" cy="2652835"/>
          </a:xfrm>
          <a:prstGeom prst="rect">
            <a:avLst/>
          </a:prstGeom>
          <a:noFill/>
          <a:ln w="762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366" name="Google Shape;366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13668" y="3495692"/>
            <a:ext cx="4982337" cy="2762360"/>
          </a:xfrm>
          <a:prstGeom prst="rect">
            <a:avLst/>
          </a:prstGeom>
          <a:noFill/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7" name="Google Shape;367;p33"/>
          <p:cNvSpPr/>
          <p:nvPr/>
        </p:nvSpPr>
        <p:spPr>
          <a:xfrm>
            <a:off x="1860697" y="1633867"/>
            <a:ext cx="8048847" cy="2892056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EB4EC2"/>
          </a:solidFill>
          <a:ln w="25400" cap="flat" cmpd="sng">
            <a:solidFill>
              <a:srgbClr val="A500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HUR VILL NI ANVÄNDA SSA TEAMET?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4"/>
          <p:cNvSpPr txBox="1">
            <a:spLocks noGrp="1"/>
          </p:cNvSpPr>
          <p:nvPr>
            <p:ph type="body" idx="1"/>
          </p:nvPr>
        </p:nvSpPr>
        <p:spPr>
          <a:xfrm>
            <a:off x="1467562" y="1600213"/>
            <a:ext cx="10543823" cy="420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Processtöd</a:t>
            </a:r>
            <a:endParaRPr/>
          </a:p>
          <a:p>
            <a:pPr marL="101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sv-SE"/>
              <a:t>Processledning, målformulering/syfte, årshjul, uppföljning och utvärdering</a:t>
            </a:r>
            <a:endParaRPr/>
          </a:p>
          <a:p>
            <a:pPr marL="1016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Erfarenhetsutbyte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Kompetensutveckling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sv-SE"/>
              <a:t>Goda exempel/verktyg</a:t>
            </a:r>
            <a:endParaRPr/>
          </a:p>
        </p:txBody>
      </p:sp>
      <p:sp>
        <p:nvSpPr>
          <p:cNvPr id="373" name="Google Shape;373;p34"/>
          <p:cNvSpPr txBox="1">
            <a:spLocks noGrp="1"/>
          </p:cNvSpPr>
          <p:nvPr>
            <p:ph type="title"/>
          </p:nvPr>
        </p:nvSpPr>
        <p:spPr>
          <a:xfrm>
            <a:off x="1467562" y="274639"/>
            <a:ext cx="1054382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sv-SE"/>
              <a:t>Diskussion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öljande sidor">
  <a:themeElements>
    <a:clrScheme name="Persson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000F"/>
      </a:accent1>
      <a:accent2>
        <a:srgbClr val="0095DB"/>
      </a:accent2>
      <a:accent3>
        <a:srgbClr val="A6A6A6"/>
      </a:accent3>
      <a:accent4>
        <a:srgbClr val="A61380"/>
      </a:accent4>
      <a:accent5>
        <a:srgbClr val="76B828"/>
      </a:accent5>
      <a:accent6>
        <a:srgbClr val="59595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Egen 1">
      <a:dk1>
        <a:srgbClr val="000000"/>
      </a:dk1>
      <a:lt1>
        <a:srgbClr val="FFFFFF"/>
      </a:lt1>
      <a:dk2>
        <a:srgbClr val="000000"/>
      </a:dk2>
      <a:lt2>
        <a:srgbClr val="00414C"/>
      </a:lt2>
      <a:accent1>
        <a:srgbClr val="692859"/>
      </a:accent1>
      <a:accent2>
        <a:srgbClr val="99CED3"/>
      </a:accent2>
      <a:accent3>
        <a:srgbClr val="F59C00"/>
      </a:accent3>
      <a:accent4>
        <a:srgbClr val="EF7748"/>
      </a:accent4>
      <a:accent5>
        <a:srgbClr val="497E89"/>
      </a:accent5>
      <a:accent6>
        <a:srgbClr val="B1451C"/>
      </a:accent6>
      <a:hlink>
        <a:srgbClr val="6928C1"/>
      </a:hlink>
      <a:folHlink>
        <a:srgbClr val="69287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Bredbild</PresentationFormat>
  <Paragraphs>108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Följande sidor</vt:lpstr>
      <vt:lpstr>Office-tema</vt:lpstr>
      <vt:lpstr>SSA team…- ett verktyg för MOA</vt:lpstr>
      <vt:lpstr>PowerPoint-presentation</vt:lpstr>
      <vt:lpstr>SSA team? </vt:lpstr>
      <vt:lpstr>PowerPoint-presentation</vt:lpstr>
      <vt:lpstr>Hur kan SSA teamet stödja och stärka studie- och yrkesvägledningen som hela skolans ansvar?</vt:lpstr>
      <vt:lpstr>PowerPoint-presentation</vt:lpstr>
      <vt:lpstr>PowerPoint-presentation</vt:lpstr>
      <vt:lpstr>PowerPoint-presentation</vt:lpstr>
      <vt:lpstr>Diskussion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SSA team…- ett verktyg för MOA</dc:title>
  <dc:creator>Learningpoint</dc:creator>
  <cp:lastModifiedBy>Klit Welin Marlene - SFF</cp:lastModifiedBy>
  <cp:revision>3</cp:revision>
  <dcterms:created xsi:type="dcterms:W3CDTF">2015-11-05T09:31:38Z</dcterms:created>
  <dcterms:modified xsi:type="dcterms:W3CDTF">2022-06-28T12:57:49Z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0x01010068F81387C5069446B9B6CB1A81840CE6</vt:lpwstr>
  </property>
</Properties>
</file>