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9.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9.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1.xml" ContentType="application/vnd.openxmlformats-officedocument.presentationml.notesSlide+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33"/>
  </p:notesMasterIdLst>
  <p:handoutMasterIdLst>
    <p:handoutMasterId r:id="rId34"/>
  </p:handoutMasterIdLst>
  <p:sldIdLst>
    <p:sldId id="976" r:id="rId8"/>
    <p:sldId id="985" r:id="rId9"/>
    <p:sldId id="1006" r:id="rId10"/>
    <p:sldId id="1023" r:id="rId11"/>
    <p:sldId id="1022" r:id="rId12"/>
    <p:sldId id="987" r:id="rId13"/>
    <p:sldId id="989" r:id="rId14"/>
    <p:sldId id="1015" r:id="rId15"/>
    <p:sldId id="1016" r:id="rId16"/>
    <p:sldId id="1012" r:id="rId17"/>
    <p:sldId id="991" r:id="rId18"/>
    <p:sldId id="1002" r:id="rId19"/>
    <p:sldId id="1004" r:id="rId20"/>
    <p:sldId id="1005" r:id="rId21"/>
    <p:sldId id="1003" r:id="rId22"/>
    <p:sldId id="995" r:id="rId23"/>
    <p:sldId id="996" r:id="rId24"/>
    <p:sldId id="1001" r:id="rId25"/>
    <p:sldId id="1000" r:id="rId26"/>
    <p:sldId id="992" r:id="rId27"/>
    <p:sldId id="993" r:id="rId28"/>
    <p:sldId id="998" r:id="rId29"/>
    <p:sldId id="997" r:id="rId30"/>
    <p:sldId id="999" r:id="rId31"/>
    <p:sldId id="994" r:id="rId32"/>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Franklin Gothic Demi Cond" panose="020B0706030402020204" pitchFamily="34" charset="0"/>
      <p:regular r:id="rId39"/>
    </p:embeddedFont>
    <p:embeddedFont>
      <p:font typeface="Helsingborg Sans" pitchFamily="2" charset="0"/>
      <p:regular r:id="rId40"/>
      <p:bold r:id="rId41"/>
    </p:embeddedFont>
    <p:embeddedFont>
      <p:font typeface="Roboto Light" panose="02000000000000000000" pitchFamily="2" charset="0"/>
      <p:regular r:id="rId42"/>
      <p:italic r:id="rId43"/>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5FB"/>
    <a:srgbClr val="1E395F"/>
    <a:srgbClr val="E25103"/>
    <a:srgbClr val="3873C7"/>
    <a:srgbClr val="EFB323"/>
    <a:srgbClr val="E35205"/>
    <a:srgbClr val="1A355C"/>
    <a:srgbClr val="1A355D"/>
    <a:srgbClr val="F6F4F0"/>
    <a:srgbClr val="FFE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39" autoAdjust="0"/>
    <p:restoredTop sz="92686" autoAdjust="0"/>
  </p:normalViewPr>
  <p:slideViewPr>
    <p:cSldViewPr snapToGrid="0">
      <p:cViewPr varScale="1">
        <p:scale>
          <a:sx n="77" d="100"/>
          <a:sy n="77" d="100"/>
        </p:scale>
        <p:origin x="1022" y="67"/>
      </p:cViewPr>
      <p:guideLst>
        <p:guide orient="horz" pos="2160"/>
        <p:guide pos="3840"/>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5.fntdata"/><Relationship Id="rId21" Type="http://schemas.openxmlformats.org/officeDocument/2006/relationships/slide" Target="slides/slide14.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2.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1.fntdata"/><Relationship Id="rId43" Type="http://schemas.openxmlformats.org/officeDocument/2006/relationships/font" Target="fonts/font9.fntdata"/><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font" Target="fonts/font7.fntdata"/></Relationships>
</file>

<file path=ppt/charts/_rels/chart1.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4.%20Andreas\N&#228;ringslivsfakta\utv12m&#229;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13.%20N&#228;ringsliv\Objektvision\Objektvision%20Helsingborgs%20kommun%202018-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002144\Gemensam\Kommunstyrelsens%20f&#246;rvaltning\Avd%20Strategisk%20samh&#228;llsutveckling\Staben\06%20Statistik\9.%20Arbetsmarknadsstatistik\m&#229;nadsstatistik.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13.%20N&#228;ringsliv\Varsel\Varsel%202011-2024.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13.%20N&#228;ringsliv\Konkurser\Konkurser%202013-2023.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13.%20N&#228;ringsliv\Turism\G&#228;stnattsstatistik\Kvartal%20g&#228;stn&#228;tter.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nro1028\AppData\Local\Microsoft\Windows\INetCache\Content.Outlook\ZATAF4FL\Bes&#246;ksrapport%202023.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13.%20N&#228;ringsliv\N&#228;ringslivets%20oms&#228;ttning\Oms&#228;ttning_Sk&#229;ne_2008_2022.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1" Type="http://schemas.openxmlformats.org/officeDocument/2006/relationships/oleObject" Target="file:///\\A002144\Gemensam\Kommunstyrelsens%20f&#246;rvaltning\N&#228;ringslivs-%20och%20destinationsutveckling\Allm&#228;nt%20%20NoD\Omv&#228;rld\Produkter\Helsingborg%20i%20fokus\Underlag\Nyckeltal%20fakta%20och%20statistik%20Helsingborg%20i%20fokus%202017.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4.%20Andreas\Helsingborg%20i%20fokus\Underlag\Nyckeltal%20fakta%20och%20statistik%20Helsingborg%20i%20fokus%202017.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1" Type="http://schemas.openxmlformats.org/officeDocument/2006/relationships/oleObject" Target="file:///\\A002144\Gemensam\Kommunstyrelsens%20f&#246;rvaltning\Avd%20Strategisk%20samh&#228;llsutveckling\Staben\06%20Statistik\4.%20Andreas\Helsingborg%20i%20fokus\Underlag\Nyckeltal%20fakta%20och%20statistik%20Helsingborg%20i%20fokus%202017.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4.%20Andreas\Helsingborg%20i%20fokus\Underlag\Nyckeltal%20fakta%20och%20statistik%20Helsingborg%20i%20fokus%202017.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3" Type="http://schemas.openxmlformats.org/officeDocument/2006/relationships/oleObject" Target="file:///\\A002144\Gemensam\Kommunstyrelsens%20f&#246;rvaltning\Avd%20Strategisk%20samh&#228;llsutveckling\Staben\06%20Statistik\4.%20Andreas\Helsingborg%20i%20fokus\Underlag\Nyckeltal%20fakta%20och%20statistik%20Helsingborg%20i%20fokus%202017.xlsx" TargetMode="External"/><Relationship Id="rId2" Type="http://schemas.microsoft.com/office/2011/relationships/chartColorStyle" Target="colors10.xml"/><Relationship Id="rId1" Type="http://schemas.microsoft.com/office/2011/relationships/chartStyle" Target="style10.xml"/></Relationships>
</file>

<file path=ppt/charts/_rels/chart14.xml.rels><?xml version="1.0" encoding="UTF-8" standalone="yes"?>
<Relationships xmlns="http://schemas.openxmlformats.org/package/2006/relationships"><Relationship Id="rId1" Type="http://schemas.openxmlformats.org/officeDocument/2006/relationships/oleObject" Target="file:///\\A002144.hbgadm.hbgstad.se\Gemensam\Kommunstyrelsens%20f&#246;rvaltning\N&#228;ringslivs-%20och%20destinationsutveckling\Allm&#228;nt%20%20NoD\Omv&#228;rld\Statistik\Utlands&#228;gda%20f&#246;retag\Utlands&#228;gda%20f&#246;retag%20200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400" b="1" i="0" u="none" strike="noStrike" kern="1200" spc="0" baseline="0" dirty="0">
                <a:solidFill>
                  <a:srgbClr val="1A355C"/>
                </a:solidFill>
                <a:latin typeface="+mj-lt"/>
              </a:rPr>
              <a:t>Hur ser du på företagets utveckling under de </a:t>
            </a:r>
            <a:br>
              <a:rPr lang="sv-SE" sz="1400" b="1" i="0" u="none" strike="noStrike" kern="1200" spc="0" baseline="0" dirty="0">
                <a:solidFill>
                  <a:srgbClr val="1A355C"/>
                </a:solidFill>
                <a:latin typeface="+mj-lt"/>
              </a:rPr>
            </a:br>
            <a:r>
              <a:rPr lang="sv-SE" sz="1400" b="1" i="0" u="none" strike="noStrike" kern="1200" spc="0" baseline="0" dirty="0">
                <a:solidFill>
                  <a:srgbClr val="1A355C"/>
                </a:solidFill>
                <a:latin typeface="+mj-lt"/>
              </a:rPr>
              <a:t>kommande 12 månaderna jämfört med idag?</a:t>
            </a:r>
            <a:br>
              <a:rPr lang="sv-SE" sz="1400" b="1" i="0" u="none" strike="noStrike" kern="1200" spc="0" baseline="0" dirty="0">
                <a:solidFill>
                  <a:srgbClr val="1A355C"/>
                </a:solidFill>
                <a:latin typeface="+mj-lt"/>
              </a:rPr>
            </a:br>
            <a:r>
              <a:rPr lang="sv-SE" sz="1000" b="1" i="0" u="none" strike="noStrike" kern="1200" spc="0" baseline="0" dirty="0">
                <a:solidFill>
                  <a:srgbClr val="1A355C"/>
                </a:solidFill>
                <a:latin typeface="+mj-lt"/>
              </a:rPr>
              <a:t>(företag i Helsingborg)</a:t>
            </a:r>
            <a:endParaRPr lang="sv-SE" sz="1400" b="1" i="0" u="none" strike="noStrike" kern="1200" spc="0" baseline="0" dirty="0">
              <a:solidFill>
                <a:srgbClr val="1A355C"/>
              </a:solidFill>
              <a:latin typeface="+mj-l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2.0554183770954668E-2"/>
          <c:y val="0.2029236883727579"/>
          <c:w val="0.95456930104159909"/>
          <c:h val="0.51536469844862487"/>
        </c:manualLayout>
      </c:layout>
      <c:lineChart>
        <c:grouping val="standard"/>
        <c:varyColors val="0"/>
        <c:ser>
          <c:idx val="0"/>
          <c:order val="0"/>
          <c:tx>
            <c:strRef>
              <c:f>Blad1!$O$70</c:f>
              <c:strCache>
                <c:ptCount val="1"/>
                <c:pt idx="0">
                  <c:v>Lägre</c:v>
                </c:pt>
              </c:strCache>
            </c:strRef>
          </c:tx>
          <c:spPr>
            <a:ln w="28575" cap="rnd">
              <a:solidFill>
                <a:schemeClr val="accent1"/>
              </a:solidFill>
              <a:round/>
            </a:ln>
            <a:effectLst/>
          </c:spPr>
          <c:marker>
            <c:symbol val="none"/>
          </c:marker>
          <c:dPt>
            <c:idx val="3"/>
            <c:marker>
              <c:symbol val="none"/>
            </c:marker>
            <c:bubble3D val="0"/>
            <c:spPr>
              <a:ln w="28575" cap="rnd">
                <a:noFill/>
                <a:round/>
              </a:ln>
              <a:effectLst/>
            </c:spPr>
          </c:dPt>
          <c:dPt>
            <c:idx val="6"/>
            <c:marker>
              <c:symbol val="none"/>
            </c:marker>
            <c:bubble3D val="0"/>
            <c:spPr>
              <a:ln w="28575" cap="rnd">
                <a:noFill/>
                <a:round/>
              </a:ln>
              <a:effectLst/>
            </c:spPr>
          </c:dPt>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324-4E0A-889B-CF7BB41FECBE}"/>
                </c:ext>
              </c:extLst>
            </c:dLbl>
            <c:dLbl>
              <c:idx val="1"/>
              <c:delete val="1"/>
              <c:extLst>
                <c:ext xmlns:c15="http://schemas.microsoft.com/office/drawing/2012/chart" uri="{CE6537A1-D6FC-4f65-9D91-7224C49458BB}"/>
                <c:ext xmlns:c16="http://schemas.microsoft.com/office/drawing/2014/chart" uri="{C3380CC4-5D6E-409C-BE32-E72D297353CC}">
                  <c16:uniqueId val="{0000000C-C32F-46C4-8466-0F6B9A3CE4FC}"/>
                </c:ext>
              </c:extLst>
            </c:dLbl>
            <c:dLbl>
              <c:idx val="3"/>
              <c:dLblPos val="l"/>
              <c:showLegendKey val="0"/>
              <c:showVal val="1"/>
              <c:showCatName val="0"/>
              <c:showSerName val="0"/>
              <c:showPercent val="0"/>
              <c:showBubbleSize val="0"/>
              <c:extLst>
                <c:ext xmlns:c15="http://schemas.microsoft.com/office/drawing/2012/chart" uri="{CE6537A1-D6FC-4f65-9D91-7224C49458BB}"/>
              </c:extLst>
            </c:dLbl>
            <c:dLbl>
              <c:idx val="4"/>
              <c:delete val="1"/>
              <c:extLst>
                <c:ext xmlns:c15="http://schemas.microsoft.com/office/drawing/2012/chart" uri="{CE6537A1-D6FC-4f65-9D91-7224C49458BB}"/>
                <c:ext xmlns:c16="http://schemas.microsoft.com/office/drawing/2014/chart" uri="{C3380CC4-5D6E-409C-BE32-E72D297353CC}">
                  <c16:uniqueId val="{00000003-2324-4E0A-889B-CF7BB41FECBE}"/>
                </c:ext>
              </c:extLst>
            </c:dLbl>
            <c:dLbl>
              <c:idx val="6"/>
              <c:dLblPos val="l"/>
              <c:showLegendKey val="0"/>
              <c:showVal val="1"/>
              <c:showCatName val="0"/>
              <c:showSerName val="0"/>
              <c:showPercent val="0"/>
              <c:showBubbleSize val="0"/>
              <c:extLst>
                <c:ext xmlns:c15="http://schemas.microsoft.com/office/drawing/2012/chart" uri="{CE6537A1-D6FC-4f65-9D91-7224C49458BB}"/>
              </c:extLst>
            </c:dLbl>
            <c:dLbl>
              <c:idx val="7"/>
              <c:delete val="1"/>
              <c:extLst>
                <c:ext xmlns:c15="http://schemas.microsoft.com/office/drawing/2012/chart" uri="{CE6537A1-D6FC-4f65-9D91-7224C49458BB}"/>
                <c:ext xmlns:c16="http://schemas.microsoft.com/office/drawing/2014/chart" uri="{C3380CC4-5D6E-409C-BE32-E72D297353CC}">
                  <c16:uniqueId val="{00000012-C32F-46C4-8466-0F6B9A3CE4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Blad1!$P$68:$X$69</c:f>
              <c:multiLvlStrCache>
                <c:ptCount val="9"/>
                <c:lvl>
                  <c:pt idx="0">
                    <c:v>Nov 23</c:v>
                  </c:pt>
                  <c:pt idx="1">
                    <c:v>Feb 24</c:v>
                  </c:pt>
                  <c:pt idx="2">
                    <c:v>Maj 24</c:v>
                  </c:pt>
                  <c:pt idx="3">
                    <c:v>Nov 23</c:v>
                  </c:pt>
                  <c:pt idx="4">
                    <c:v>Feb 24</c:v>
                  </c:pt>
                  <c:pt idx="5">
                    <c:v>Maj 24</c:v>
                  </c:pt>
                  <c:pt idx="6">
                    <c:v>Nov 23</c:v>
                  </c:pt>
                  <c:pt idx="7">
                    <c:v>Feb 24</c:v>
                  </c:pt>
                  <c:pt idx="8">
                    <c:v>Maj 24</c:v>
                  </c:pt>
                </c:lvl>
                <c:lvl>
                  <c:pt idx="0">
                    <c:v>Antal anställda</c:v>
                  </c:pt>
                  <c:pt idx="3">
                    <c:v>Investeringar</c:v>
                  </c:pt>
                  <c:pt idx="6">
                    <c:v>Försäljningsvolym</c:v>
                  </c:pt>
                </c:lvl>
              </c:multiLvlStrCache>
            </c:multiLvlStrRef>
          </c:cat>
          <c:val>
            <c:numRef>
              <c:f>Blad1!$P$70:$X$70</c:f>
              <c:numCache>
                <c:formatCode>0%</c:formatCode>
                <c:ptCount val="9"/>
                <c:pt idx="0">
                  <c:v>0.11627906976744186</c:v>
                </c:pt>
                <c:pt idx="1">
                  <c:v>9.6296296296296297E-2</c:v>
                </c:pt>
                <c:pt idx="2">
                  <c:v>7.2289156626506021E-2</c:v>
                </c:pt>
                <c:pt idx="3">
                  <c:v>0.13953488372093023</c:v>
                </c:pt>
                <c:pt idx="4">
                  <c:v>9.2307692307692313E-2</c:v>
                </c:pt>
                <c:pt idx="5">
                  <c:v>8.6419753086419748E-2</c:v>
                </c:pt>
                <c:pt idx="6">
                  <c:v>0.14728682170542637</c:v>
                </c:pt>
                <c:pt idx="7">
                  <c:v>0.11627906976744186</c:v>
                </c:pt>
                <c:pt idx="8">
                  <c:v>6.25E-2</c:v>
                </c:pt>
              </c:numCache>
            </c:numRef>
          </c:val>
          <c:smooth val="0"/>
          <c:extLst>
            <c:ext xmlns:c16="http://schemas.microsoft.com/office/drawing/2014/chart" uri="{C3380CC4-5D6E-409C-BE32-E72D297353CC}">
              <c16:uniqueId val="{00000004-2324-4E0A-889B-CF7BB41FECBE}"/>
            </c:ext>
          </c:extLst>
        </c:ser>
        <c:ser>
          <c:idx val="1"/>
          <c:order val="1"/>
          <c:tx>
            <c:strRef>
              <c:f>Blad1!$O$71</c:f>
              <c:strCache>
                <c:ptCount val="1"/>
                <c:pt idx="0">
                  <c:v>Oförändrat</c:v>
                </c:pt>
              </c:strCache>
            </c:strRef>
          </c:tx>
          <c:spPr>
            <a:ln w="28575" cap="rnd">
              <a:solidFill>
                <a:srgbClr val="FFC000"/>
              </a:solidFill>
              <a:round/>
            </a:ln>
            <a:effectLst/>
          </c:spPr>
          <c:marker>
            <c:symbol val="none"/>
          </c:marker>
          <c:dPt>
            <c:idx val="3"/>
            <c:marker>
              <c:symbol val="none"/>
            </c:marker>
            <c:bubble3D val="0"/>
            <c:spPr>
              <a:ln w="28575" cap="rnd">
                <a:noFill/>
                <a:round/>
              </a:ln>
              <a:effectLst/>
            </c:spPr>
          </c:dPt>
          <c:dPt>
            <c:idx val="6"/>
            <c:marker>
              <c:symbol val="none"/>
            </c:marker>
            <c:bubble3D val="0"/>
            <c:spPr>
              <a:ln w="28575" cap="rnd">
                <a:noFill/>
                <a:round/>
              </a:ln>
              <a:effectLst/>
            </c:spPr>
          </c:dPt>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324-4E0A-889B-CF7BB41FECBE}"/>
                </c:ext>
              </c:extLst>
            </c:dLbl>
            <c:dLbl>
              <c:idx val="1"/>
              <c:delete val="1"/>
              <c:extLst>
                <c:ext xmlns:c15="http://schemas.microsoft.com/office/drawing/2012/chart" uri="{CE6537A1-D6FC-4f65-9D91-7224C49458BB}"/>
                <c:ext xmlns:c16="http://schemas.microsoft.com/office/drawing/2014/chart" uri="{C3380CC4-5D6E-409C-BE32-E72D297353CC}">
                  <c16:uniqueId val="{0000000E-C32F-46C4-8466-0F6B9A3CE4FC}"/>
                </c:ext>
              </c:extLst>
            </c:dLbl>
            <c:dLbl>
              <c:idx val="3"/>
              <c:dLblPos val="l"/>
              <c:showLegendKey val="0"/>
              <c:showVal val="1"/>
              <c:showCatName val="0"/>
              <c:showSerName val="0"/>
              <c:showPercent val="0"/>
              <c:showBubbleSize val="0"/>
              <c:extLst>
                <c:ext xmlns:c15="http://schemas.microsoft.com/office/drawing/2012/chart" uri="{CE6537A1-D6FC-4f65-9D91-7224C49458BB}"/>
              </c:extLst>
            </c:dLbl>
            <c:dLbl>
              <c:idx val="4"/>
              <c:delete val="1"/>
              <c:extLst>
                <c:ext xmlns:c15="http://schemas.microsoft.com/office/drawing/2012/chart" uri="{CE6537A1-D6FC-4f65-9D91-7224C49458BB}"/>
                <c:ext xmlns:c16="http://schemas.microsoft.com/office/drawing/2014/chart" uri="{C3380CC4-5D6E-409C-BE32-E72D297353CC}">
                  <c16:uniqueId val="{00000008-2324-4E0A-889B-CF7BB41FECBE}"/>
                </c:ext>
              </c:extLst>
            </c:dLbl>
            <c:dLbl>
              <c:idx val="5"/>
              <c:layout>
                <c:manualLayout>
                  <c:x val="-1.5571055402312654E-16"/>
                  <c:y val="-1.21098775917045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32F-46C4-8466-0F6B9A3CE4FC}"/>
                </c:ext>
              </c:extLst>
            </c:dLbl>
            <c:dLbl>
              <c:idx val="6"/>
              <c:dLblPos val="l"/>
              <c:showLegendKey val="0"/>
              <c:showVal val="1"/>
              <c:showCatName val="0"/>
              <c:showSerName val="0"/>
              <c:showPercent val="0"/>
              <c:showBubbleSize val="0"/>
              <c:extLst>
                <c:ext xmlns:c15="http://schemas.microsoft.com/office/drawing/2012/chart" uri="{CE6537A1-D6FC-4f65-9D91-7224C49458BB}"/>
              </c:extLst>
            </c:dLbl>
            <c:dLbl>
              <c:idx val="7"/>
              <c:delete val="1"/>
              <c:extLst>
                <c:ext xmlns:c15="http://schemas.microsoft.com/office/drawing/2012/chart" uri="{CE6537A1-D6FC-4f65-9D91-7224C49458BB}"/>
                <c:ext xmlns:c16="http://schemas.microsoft.com/office/drawing/2014/chart" uri="{C3380CC4-5D6E-409C-BE32-E72D297353CC}">
                  <c16:uniqueId val="{00000011-C32F-46C4-8466-0F6B9A3CE4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Blad1!$P$68:$X$69</c:f>
              <c:multiLvlStrCache>
                <c:ptCount val="9"/>
                <c:lvl>
                  <c:pt idx="0">
                    <c:v>Nov 23</c:v>
                  </c:pt>
                  <c:pt idx="1">
                    <c:v>Feb 24</c:v>
                  </c:pt>
                  <c:pt idx="2">
                    <c:v>Maj 24</c:v>
                  </c:pt>
                  <c:pt idx="3">
                    <c:v>Nov 23</c:v>
                  </c:pt>
                  <c:pt idx="4">
                    <c:v>Feb 24</c:v>
                  </c:pt>
                  <c:pt idx="5">
                    <c:v>Maj 24</c:v>
                  </c:pt>
                  <c:pt idx="6">
                    <c:v>Nov 23</c:v>
                  </c:pt>
                  <c:pt idx="7">
                    <c:v>Feb 24</c:v>
                  </c:pt>
                  <c:pt idx="8">
                    <c:v>Maj 24</c:v>
                  </c:pt>
                </c:lvl>
                <c:lvl>
                  <c:pt idx="0">
                    <c:v>Antal anställda</c:v>
                  </c:pt>
                  <c:pt idx="3">
                    <c:v>Investeringar</c:v>
                  </c:pt>
                  <c:pt idx="6">
                    <c:v>Försäljningsvolym</c:v>
                  </c:pt>
                </c:lvl>
              </c:multiLvlStrCache>
            </c:multiLvlStrRef>
          </c:cat>
          <c:val>
            <c:numRef>
              <c:f>Blad1!$P$71:$X$71</c:f>
              <c:numCache>
                <c:formatCode>0%</c:formatCode>
                <c:ptCount val="9"/>
                <c:pt idx="0">
                  <c:v>0.47286821705426357</c:v>
                </c:pt>
                <c:pt idx="1">
                  <c:v>0.52592592592592591</c:v>
                </c:pt>
                <c:pt idx="2">
                  <c:v>0.44578313253012047</c:v>
                </c:pt>
                <c:pt idx="3">
                  <c:v>0.44186046511627908</c:v>
                </c:pt>
                <c:pt idx="4">
                  <c:v>0.36153846153846153</c:v>
                </c:pt>
                <c:pt idx="5">
                  <c:v>0.4567901234567901</c:v>
                </c:pt>
                <c:pt idx="6">
                  <c:v>0.20155038759689922</c:v>
                </c:pt>
                <c:pt idx="7">
                  <c:v>0.19379844961240311</c:v>
                </c:pt>
                <c:pt idx="8">
                  <c:v>0.22500000000000001</c:v>
                </c:pt>
              </c:numCache>
            </c:numRef>
          </c:val>
          <c:smooth val="0"/>
          <c:extLst>
            <c:ext xmlns:c16="http://schemas.microsoft.com/office/drawing/2014/chart" uri="{C3380CC4-5D6E-409C-BE32-E72D297353CC}">
              <c16:uniqueId val="{00000009-2324-4E0A-889B-CF7BB41FECBE}"/>
            </c:ext>
          </c:extLst>
        </c:ser>
        <c:ser>
          <c:idx val="2"/>
          <c:order val="2"/>
          <c:tx>
            <c:strRef>
              <c:f>Blad1!$O$72</c:f>
              <c:strCache>
                <c:ptCount val="1"/>
                <c:pt idx="0">
                  <c:v>Högre</c:v>
                </c:pt>
              </c:strCache>
            </c:strRef>
          </c:tx>
          <c:spPr>
            <a:ln w="28575" cap="rnd">
              <a:solidFill>
                <a:srgbClr val="00B050"/>
              </a:solidFill>
              <a:round/>
            </a:ln>
            <a:effectLst/>
          </c:spPr>
          <c:marker>
            <c:symbol val="none"/>
          </c:marker>
          <c:dPt>
            <c:idx val="3"/>
            <c:marker>
              <c:symbol val="none"/>
            </c:marker>
            <c:bubble3D val="0"/>
            <c:spPr>
              <a:ln w="28575" cap="rnd">
                <a:noFill/>
                <a:round/>
              </a:ln>
              <a:effectLst/>
            </c:spPr>
          </c:dPt>
          <c:dPt>
            <c:idx val="6"/>
            <c:marker>
              <c:symbol val="none"/>
            </c:marker>
            <c:bubble3D val="0"/>
            <c:spPr>
              <a:ln w="28575" cap="rnd">
                <a:noFill/>
                <a:round/>
              </a:ln>
              <a:effectLst/>
            </c:spPr>
          </c:dPt>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324-4E0A-889B-CF7BB41FECBE}"/>
                </c:ext>
              </c:extLst>
            </c:dLbl>
            <c:dLbl>
              <c:idx val="1"/>
              <c:delete val="1"/>
              <c:extLst>
                <c:ext xmlns:c15="http://schemas.microsoft.com/office/drawing/2012/chart" uri="{CE6537A1-D6FC-4f65-9D91-7224C49458BB}"/>
                <c:ext xmlns:c16="http://schemas.microsoft.com/office/drawing/2014/chart" uri="{C3380CC4-5D6E-409C-BE32-E72D297353CC}">
                  <c16:uniqueId val="{0000000D-C32F-46C4-8466-0F6B9A3CE4FC}"/>
                </c:ext>
              </c:extLst>
            </c:dLbl>
            <c:dLbl>
              <c:idx val="3"/>
              <c:dLblPos val="l"/>
              <c:showLegendKey val="0"/>
              <c:showVal val="1"/>
              <c:showCatName val="0"/>
              <c:showSerName val="0"/>
              <c:showPercent val="0"/>
              <c:showBubbleSize val="0"/>
              <c:extLst>
                <c:ext xmlns:c15="http://schemas.microsoft.com/office/drawing/2012/chart" uri="{CE6537A1-D6FC-4f65-9D91-7224C49458BB}"/>
              </c:extLst>
            </c:dLbl>
            <c:dLbl>
              <c:idx val="4"/>
              <c:delete val="1"/>
              <c:extLst>
                <c:ext xmlns:c15="http://schemas.microsoft.com/office/drawing/2012/chart" uri="{CE6537A1-D6FC-4f65-9D91-7224C49458BB}"/>
                <c:ext xmlns:c16="http://schemas.microsoft.com/office/drawing/2014/chart" uri="{C3380CC4-5D6E-409C-BE32-E72D297353CC}">
                  <c16:uniqueId val="{0000000D-2324-4E0A-889B-CF7BB41FECBE}"/>
                </c:ext>
              </c:extLst>
            </c:dLbl>
            <c:dLbl>
              <c:idx val="6"/>
              <c:dLblPos val="l"/>
              <c:showLegendKey val="0"/>
              <c:showVal val="1"/>
              <c:showCatName val="0"/>
              <c:showSerName val="0"/>
              <c:showPercent val="0"/>
              <c:showBubbleSize val="0"/>
              <c:extLst>
                <c:ext xmlns:c15="http://schemas.microsoft.com/office/drawing/2012/chart" uri="{CE6537A1-D6FC-4f65-9D91-7224C49458BB}"/>
              </c:extLst>
            </c:dLbl>
            <c:dLbl>
              <c:idx val="7"/>
              <c:delete val="1"/>
              <c:extLst>
                <c:ext xmlns:c15="http://schemas.microsoft.com/office/drawing/2012/chart" uri="{CE6537A1-D6FC-4f65-9D91-7224C49458BB}"/>
                <c:ext xmlns:c16="http://schemas.microsoft.com/office/drawing/2014/chart" uri="{C3380CC4-5D6E-409C-BE32-E72D297353CC}">
                  <c16:uniqueId val="{00000010-C32F-46C4-8466-0F6B9A3CE4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Blad1!$P$68:$X$69</c:f>
              <c:multiLvlStrCache>
                <c:ptCount val="9"/>
                <c:lvl>
                  <c:pt idx="0">
                    <c:v>Nov 23</c:v>
                  </c:pt>
                  <c:pt idx="1">
                    <c:v>Feb 24</c:v>
                  </c:pt>
                  <c:pt idx="2">
                    <c:v>Maj 24</c:v>
                  </c:pt>
                  <c:pt idx="3">
                    <c:v>Nov 23</c:v>
                  </c:pt>
                  <c:pt idx="4">
                    <c:v>Feb 24</c:v>
                  </c:pt>
                  <c:pt idx="5">
                    <c:v>Maj 24</c:v>
                  </c:pt>
                  <c:pt idx="6">
                    <c:v>Nov 23</c:v>
                  </c:pt>
                  <c:pt idx="7">
                    <c:v>Feb 24</c:v>
                  </c:pt>
                  <c:pt idx="8">
                    <c:v>Maj 24</c:v>
                  </c:pt>
                </c:lvl>
                <c:lvl>
                  <c:pt idx="0">
                    <c:v>Antal anställda</c:v>
                  </c:pt>
                  <c:pt idx="3">
                    <c:v>Investeringar</c:v>
                  </c:pt>
                  <c:pt idx="6">
                    <c:v>Försäljningsvolym</c:v>
                  </c:pt>
                </c:lvl>
              </c:multiLvlStrCache>
            </c:multiLvlStrRef>
          </c:cat>
          <c:val>
            <c:numRef>
              <c:f>Blad1!$P$72:$X$72</c:f>
              <c:numCache>
                <c:formatCode>0%</c:formatCode>
                <c:ptCount val="9"/>
                <c:pt idx="0">
                  <c:v>0.34883720930232559</c:v>
                </c:pt>
                <c:pt idx="1">
                  <c:v>0.31111111111111112</c:v>
                </c:pt>
                <c:pt idx="2">
                  <c:v>0.44578313253012047</c:v>
                </c:pt>
                <c:pt idx="3">
                  <c:v>0.31007751937984496</c:v>
                </c:pt>
                <c:pt idx="4">
                  <c:v>0.45384615384615384</c:v>
                </c:pt>
                <c:pt idx="5">
                  <c:v>0.39506172839506171</c:v>
                </c:pt>
                <c:pt idx="6">
                  <c:v>0.51937984496124034</c:v>
                </c:pt>
                <c:pt idx="7">
                  <c:v>0.5968992248062015</c:v>
                </c:pt>
                <c:pt idx="8">
                  <c:v>0.6875</c:v>
                </c:pt>
              </c:numCache>
            </c:numRef>
          </c:val>
          <c:smooth val="0"/>
          <c:extLst>
            <c:ext xmlns:c16="http://schemas.microsoft.com/office/drawing/2014/chart" uri="{C3380CC4-5D6E-409C-BE32-E72D297353CC}">
              <c16:uniqueId val="{0000000E-2324-4E0A-889B-CF7BB41FECBE}"/>
            </c:ext>
          </c:extLst>
        </c:ser>
        <c:dLbls>
          <c:showLegendKey val="0"/>
          <c:showVal val="0"/>
          <c:showCatName val="0"/>
          <c:showSerName val="0"/>
          <c:showPercent val="0"/>
          <c:showBubbleSize val="0"/>
        </c:dLbls>
        <c:smooth val="0"/>
        <c:axId val="951578448"/>
        <c:axId val="1091808208"/>
      </c:lineChart>
      <c:catAx>
        <c:axId val="95157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091808208"/>
        <c:crosses val="autoZero"/>
        <c:auto val="1"/>
        <c:lblAlgn val="ctr"/>
        <c:lblOffset val="100"/>
        <c:noMultiLvlLbl val="0"/>
      </c:catAx>
      <c:valAx>
        <c:axId val="1091808208"/>
        <c:scaling>
          <c:orientation val="minMax"/>
        </c:scaling>
        <c:delete val="1"/>
        <c:axPos val="l"/>
        <c:numFmt formatCode="0%" sourceLinked="1"/>
        <c:majorTickMark val="none"/>
        <c:minorTickMark val="none"/>
        <c:tickLblPos val="nextTo"/>
        <c:crossAx val="951578448"/>
        <c:crosses val="autoZero"/>
        <c:crossBetween val="between"/>
      </c:valAx>
      <c:spPr>
        <a:noFill/>
        <a:ln>
          <a:noFill/>
        </a:ln>
        <a:effectLst/>
      </c:spPr>
    </c:plotArea>
    <c:legend>
      <c:legendPos val="b"/>
      <c:layout>
        <c:manualLayout>
          <c:xMode val="edge"/>
          <c:yMode val="edge"/>
          <c:x val="0.1541755575978308"/>
          <c:y val="0.88389759530741452"/>
          <c:w val="0.6961717073490391"/>
          <c:h val="6.998338460786783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sv-SE" sz="1400" b="1" i="0" u="none" strike="noStrike" kern="1200" spc="0" baseline="0" dirty="0" smtClean="0">
                <a:solidFill>
                  <a:srgbClr val="1A355C"/>
                </a:solidFill>
                <a:latin typeface="+mj-lt"/>
                <a:ea typeface="+mn-ea"/>
                <a:cs typeface="+mn-cs"/>
              </a:defRPr>
            </a:pPr>
            <a:r>
              <a:rPr lang="sv-SE" sz="1400" b="1" i="0" u="none" strike="noStrike" kern="1200" spc="0" baseline="0" dirty="0">
                <a:solidFill>
                  <a:srgbClr val="1A355C"/>
                </a:solidFill>
                <a:latin typeface="+mj-lt"/>
                <a:ea typeface="+mn-ea"/>
                <a:cs typeface="+mn-cs"/>
              </a:rPr>
              <a:t>Efterfrågan på lokaler i Helsingborg</a:t>
            </a:r>
            <a:br>
              <a:rPr lang="sv-SE" sz="1400" b="1" i="0" u="none" strike="noStrike" kern="1200" spc="0" baseline="0" dirty="0">
                <a:solidFill>
                  <a:srgbClr val="1A355C"/>
                </a:solidFill>
                <a:latin typeface="+mj-lt"/>
                <a:ea typeface="+mn-ea"/>
                <a:cs typeface="+mn-cs"/>
              </a:rPr>
            </a:br>
            <a:r>
              <a:rPr lang="sv-SE" sz="1100" b="1" i="0" u="none" strike="noStrike" kern="1200" spc="0" baseline="0" dirty="0">
                <a:solidFill>
                  <a:srgbClr val="1A355C"/>
                </a:solidFill>
                <a:latin typeface="+mj-lt"/>
                <a:ea typeface="+mn-ea"/>
                <a:cs typeface="+mn-cs"/>
              </a:rPr>
              <a:t>K</a:t>
            </a:r>
            <a:r>
              <a:rPr lang="sv-SE" sz="1100" b="1" i="0" u="none" strike="noStrike" kern="1200" spc="0" baseline="0" dirty="0">
                <a:solidFill>
                  <a:srgbClr val="1A355C"/>
                </a:solidFill>
              </a:rPr>
              <a:t>lick per annons på Objektvision, 1</a:t>
            </a:r>
            <a:r>
              <a:rPr lang="sv-SE" sz="1100" b="1" i="0" u="none" strike="noStrike" kern="1200" spc="0" baseline="0" dirty="0">
                <a:solidFill>
                  <a:srgbClr val="1A355C"/>
                </a:solidFill>
                <a:latin typeface="+mj-lt"/>
                <a:ea typeface="+mn-ea"/>
                <a:cs typeface="+mn-cs"/>
              </a:rPr>
              <a:t>2 mån glidande medelvärde</a:t>
            </a:r>
            <a:endParaRPr lang="sv-SE" sz="1400" b="1" i="0" u="none" strike="noStrike" kern="1200" spc="0" baseline="0" dirty="0">
              <a:solidFill>
                <a:srgbClr val="1A355C"/>
              </a:solidFill>
              <a:latin typeface="+mj-lt"/>
              <a:ea typeface="+mn-ea"/>
              <a:cs typeface="+mn-cs"/>
            </a:endParaRPr>
          </a:p>
        </c:rich>
      </c:tx>
      <c:overlay val="0"/>
      <c:spPr>
        <a:noFill/>
        <a:ln>
          <a:noFill/>
        </a:ln>
        <a:effectLst/>
      </c:spPr>
      <c:txPr>
        <a:bodyPr rot="0" spcFirstLastPara="1" vertOverflow="ellipsis" vert="horz" wrap="square" anchor="ctr" anchorCtr="1"/>
        <a:lstStyle/>
        <a:p>
          <a:pPr>
            <a:defRPr lang="sv-SE" sz="1400" b="1" i="0" u="none" strike="noStrike" kern="1200" spc="0" baseline="0" dirty="0" smtClean="0">
              <a:solidFill>
                <a:srgbClr val="1A355C"/>
              </a:solidFill>
              <a:latin typeface="+mj-lt"/>
              <a:ea typeface="+mn-ea"/>
              <a:cs typeface="+mn-cs"/>
            </a:defRPr>
          </a:pPr>
          <a:endParaRPr lang="sv-SE"/>
        </a:p>
      </c:txPr>
    </c:title>
    <c:autoTitleDeleted val="0"/>
    <c:plotArea>
      <c:layout>
        <c:manualLayout>
          <c:layoutTarget val="inner"/>
          <c:xMode val="edge"/>
          <c:yMode val="edge"/>
          <c:x val="5.8241014143880818E-2"/>
          <c:y val="0.19960757465166121"/>
          <c:w val="0.90594715890152322"/>
          <c:h val="0.55094016739374119"/>
        </c:manualLayout>
      </c:layout>
      <c:lineChart>
        <c:grouping val="standard"/>
        <c:varyColors val="0"/>
        <c:ser>
          <c:idx val="0"/>
          <c:order val="0"/>
          <c:tx>
            <c:strRef>
              <c:f>Klick!$M$11</c:f>
              <c:strCache>
                <c:ptCount val="1"/>
                <c:pt idx="0">
                  <c:v>Butiker</c:v>
                </c:pt>
              </c:strCache>
            </c:strRef>
          </c:tx>
          <c:spPr>
            <a:ln w="28575" cap="rnd">
              <a:solidFill>
                <a:schemeClr val="accent1"/>
              </a:solidFill>
              <a:round/>
            </a:ln>
            <a:effectLst/>
          </c:spPr>
          <c:marker>
            <c:symbol val="none"/>
          </c:marker>
          <c:cat>
            <c:numRef>
              <c:f>Klick!$N$10:$BX$10</c:f>
              <c:numCache>
                <c:formatCode>[$-41D]mmm/yy;@</c:formatCode>
                <c:ptCount val="6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numCache>
            </c:numRef>
          </c:cat>
          <c:val>
            <c:numRef>
              <c:f>Klick!$N$11:$BX$11</c:f>
              <c:numCache>
                <c:formatCode>General</c:formatCode>
                <c:ptCount val="63"/>
                <c:pt idx="0">
                  <c:v>44.046455314026382</c:v>
                </c:pt>
                <c:pt idx="1">
                  <c:v>43.036237974078354</c:v>
                </c:pt>
                <c:pt idx="2">
                  <c:v>42.042159691250077</c:v>
                </c:pt>
                <c:pt idx="3">
                  <c:v>40.372680473446117</c:v>
                </c:pt>
                <c:pt idx="4">
                  <c:v>40.28831821019989</c:v>
                </c:pt>
                <c:pt idx="5">
                  <c:v>39.327586394046392</c:v>
                </c:pt>
                <c:pt idx="6">
                  <c:v>39.296951659988203</c:v>
                </c:pt>
                <c:pt idx="7">
                  <c:v>39.138524562004143</c:v>
                </c:pt>
                <c:pt idx="8">
                  <c:v>38.470647878502454</c:v>
                </c:pt>
                <c:pt idx="9">
                  <c:v>36.503279457449828</c:v>
                </c:pt>
                <c:pt idx="10">
                  <c:v>35.455133606884623</c:v>
                </c:pt>
                <c:pt idx="11">
                  <c:v>34.603427257678277</c:v>
                </c:pt>
                <c:pt idx="12">
                  <c:v>34.103143166769179</c:v>
                </c:pt>
                <c:pt idx="13">
                  <c:v>33.587625212599562</c:v>
                </c:pt>
                <c:pt idx="14">
                  <c:v>31.455797062679309</c:v>
                </c:pt>
                <c:pt idx="15">
                  <c:v>30.890377691418013</c:v>
                </c:pt>
                <c:pt idx="16">
                  <c:v>30.797732578920378</c:v>
                </c:pt>
                <c:pt idx="17">
                  <c:v>30.253119784307586</c:v>
                </c:pt>
                <c:pt idx="18">
                  <c:v>30.147079343474484</c:v>
                </c:pt>
                <c:pt idx="19">
                  <c:v>29.391489838648834</c:v>
                </c:pt>
                <c:pt idx="20">
                  <c:v>29.247318739358054</c:v>
                </c:pt>
                <c:pt idx="21">
                  <c:v>30.186353827077351</c:v>
                </c:pt>
                <c:pt idx="22">
                  <c:v>30.569031227196614</c:v>
                </c:pt>
                <c:pt idx="23">
                  <c:v>31.042364560529943</c:v>
                </c:pt>
                <c:pt idx="24">
                  <c:v>31.582867011510334</c:v>
                </c:pt>
                <c:pt idx="25">
                  <c:v>31.267145722994929</c:v>
                </c:pt>
                <c:pt idx="26">
                  <c:v>32.649613717305037</c:v>
                </c:pt>
                <c:pt idx="27">
                  <c:v>34.700259059617046</c:v>
                </c:pt>
                <c:pt idx="28">
                  <c:v>35.092770003957256</c:v>
                </c:pt>
                <c:pt idx="29">
                  <c:v>35.229548040735295</c:v>
                </c:pt>
                <c:pt idx="30">
                  <c:v>35.393942587647885</c:v>
                </c:pt>
                <c:pt idx="31">
                  <c:v>36.526246227494632</c:v>
                </c:pt>
                <c:pt idx="32">
                  <c:v>37.68157804107112</c:v>
                </c:pt>
                <c:pt idx="33">
                  <c:v>38.061935183928263</c:v>
                </c:pt>
                <c:pt idx="34">
                  <c:v>38.96614589569711</c:v>
                </c:pt>
                <c:pt idx="35">
                  <c:v>39.481145895697111</c:v>
                </c:pt>
                <c:pt idx="36">
                  <c:v>39.588654808353084</c:v>
                </c:pt>
                <c:pt idx="37">
                  <c:v>40.294733835708705</c:v>
                </c:pt>
                <c:pt idx="38">
                  <c:v>40.661107284629331</c:v>
                </c:pt>
                <c:pt idx="39">
                  <c:v>40.212132240066047</c:v>
                </c:pt>
                <c:pt idx="40">
                  <c:v>40.542700364751809</c:v>
                </c:pt>
                <c:pt idx="41">
                  <c:v>40.394979567031022</c:v>
                </c:pt>
                <c:pt idx="42">
                  <c:v>40.440430926717021</c:v>
                </c:pt>
                <c:pt idx="43">
                  <c:v>40.404551297087394</c:v>
                </c:pt>
                <c:pt idx="44">
                  <c:v>39.605038310074413</c:v>
                </c:pt>
                <c:pt idx="45">
                  <c:v>39.018508327711103</c:v>
                </c:pt>
                <c:pt idx="46">
                  <c:v>39.039258199308435</c:v>
                </c:pt>
                <c:pt idx="47">
                  <c:v>38.702789272754764</c:v>
                </c:pt>
                <c:pt idx="48">
                  <c:v>38.283597353562833</c:v>
                </c:pt>
                <c:pt idx="49">
                  <c:v>37.651327850016742</c:v>
                </c:pt>
                <c:pt idx="50">
                  <c:v>36.831569678345197</c:v>
                </c:pt>
                <c:pt idx="51">
                  <c:v>35.756008823372575</c:v>
                </c:pt>
                <c:pt idx="52">
                  <c:v>34.703966339712444</c:v>
                </c:pt>
                <c:pt idx="53">
                  <c:v>33.921031506144701</c:v>
                </c:pt>
                <c:pt idx="54">
                  <c:v>32.953433661561604</c:v>
                </c:pt>
                <c:pt idx="55">
                  <c:v>31.136703137934532</c:v>
                </c:pt>
                <c:pt idx="56">
                  <c:v>29.614060040291434</c:v>
                </c:pt>
                <c:pt idx="57">
                  <c:v>28.076628228634821</c:v>
                </c:pt>
                <c:pt idx="58">
                  <c:v>26.522723276823584</c:v>
                </c:pt>
                <c:pt idx="59">
                  <c:v>25.66647902508268</c:v>
                </c:pt>
                <c:pt idx="60">
                  <c:v>24.792867913971573</c:v>
                </c:pt>
                <c:pt idx="61">
                  <c:v>24.411201247304902</c:v>
                </c:pt>
                <c:pt idx="62">
                  <c:v>24.244968852938701</c:v>
                </c:pt>
              </c:numCache>
            </c:numRef>
          </c:val>
          <c:smooth val="0"/>
          <c:extLst>
            <c:ext xmlns:c16="http://schemas.microsoft.com/office/drawing/2014/chart" uri="{C3380CC4-5D6E-409C-BE32-E72D297353CC}">
              <c16:uniqueId val="{00000000-9F6C-4FDC-86CE-601B2C6A0837}"/>
            </c:ext>
          </c:extLst>
        </c:ser>
        <c:ser>
          <c:idx val="1"/>
          <c:order val="1"/>
          <c:tx>
            <c:strRef>
              <c:f>Klick!$M$12</c:f>
              <c:strCache>
                <c:ptCount val="1"/>
                <c:pt idx="0">
                  <c:v>Industri</c:v>
                </c:pt>
              </c:strCache>
            </c:strRef>
          </c:tx>
          <c:spPr>
            <a:ln w="28575" cap="rnd">
              <a:solidFill>
                <a:schemeClr val="accent2"/>
              </a:solidFill>
              <a:round/>
            </a:ln>
            <a:effectLst/>
          </c:spPr>
          <c:marker>
            <c:symbol val="none"/>
          </c:marker>
          <c:cat>
            <c:numRef>
              <c:f>Klick!$N$10:$BX$10</c:f>
              <c:numCache>
                <c:formatCode>[$-41D]mmm/yy;@</c:formatCode>
                <c:ptCount val="6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numCache>
            </c:numRef>
          </c:cat>
          <c:val>
            <c:numRef>
              <c:f>Klick!$N$12:$BX$12</c:f>
              <c:numCache>
                <c:formatCode>General</c:formatCode>
                <c:ptCount val="63"/>
                <c:pt idx="0">
                  <c:v>27.074338799175163</c:v>
                </c:pt>
                <c:pt idx="1">
                  <c:v>27.168562543467399</c:v>
                </c:pt>
                <c:pt idx="2">
                  <c:v>26.62971333711819</c:v>
                </c:pt>
                <c:pt idx="3">
                  <c:v>25.970711107463785</c:v>
                </c:pt>
                <c:pt idx="4">
                  <c:v>25.97195438703368</c:v>
                </c:pt>
                <c:pt idx="5">
                  <c:v>26.511130014273828</c:v>
                </c:pt>
                <c:pt idx="6">
                  <c:v>27.227856098646971</c:v>
                </c:pt>
                <c:pt idx="7">
                  <c:v>28.340584767827252</c:v>
                </c:pt>
                <c:pt idx="8">
                  <c:v>28.773720472702085</c:v>
                </c:pt>
                <c:pt idx="9">
                  <c:v>27.979702756405519</c:v>
                </c:pt>
                <c:pt idx="10">
                  <c:v>27.83487489282766</c:v>
                </c:pt>
                <c:pt idx="11">
                  <c:v>27.707481874809645</c:v>
                </c:pt>
                <c:pt idx="12">
                  <c:v>27.286541703869464</c:v>
                </c:pt>
                <c:pt idx="13">
                  <c:v>26.812598614438571</c:v>
                </c:pt>
                <c:pt idx="14">
                  <c:v>26.283344839757969</c:v>
                </c:pt>
                <c:pt idx="15">
                  <c:v>26.454385843646268</c:v>
                </c:pt>
                <c:pt idx="16">
                  <c:v>26.721346929155743</c:v>
                </c:pt>
                <c:pt idx="17">
                  <c:v>26.343490746360043</c:v>
                </c:pt>
                <c:pt idx="18">
                  <c:v>26.230359433228728</c:v>
                </c:pt>
                <c:pt idx="19">
                  <c:v>25.223457369875049</c:v>
                </c:pt>
                <c:pt idx="20">
                  <c:v>25.670427066844752</c:v>
                </c:pt>
                <c:pt idx="21">
                  <c:v>26.321206890969517</c:v>
                </c:pt>
                <c:pt idx="22">
                  <c:v>27.392267747744658</c:v>
                </c:pt>
                <c:pt idx="23">
                  <c:v>28.044006695995236</c:v>
                </c:pt>
                <c:pt idx="24">
                  <c:v>28.858261885250428</c:v>
                </c:pt>
                <c:pt idx="25">
                  <c:v>29.569288308014659</c:v>
                </c:pt>
                <c:pt idx="26">
                  <c:v>30.683816409817414</c:v>
                </c:pt>
                <c:pt idx="27">
                  <c:v>32.33080654993158</c:v>
                </c:pt>
                <c:pt idx="28">
                  <c:v>32.715727184852213</c:v>
                </c:pt>
                <c:pt idx="29">
                  <c:v>33.09498854848858</c:v>
                </c:pt>
                <c:pt idx="30">
                  <c:v>33.095843249343282</c:v>
                </c:pt>
                <c:pt idx="31">
                  <c:v>33.832329735829767</c:v>
                </c:pt>
                <c:pt idx="32">
                  <c:v>34.592098475861668</c:v>
                </c:pt>
                <c:pt idx="33">
                  <c:v>34.903770513097619</c:v>
                </c:pt>
                <c:pt idx="34">
                  <c:v>34.866438507124499</c:v>
                </c:pt>
                <c:pt idx="35">
                  <c:v>34.611884243558606</c:v>
                </c:pt>
                <c:pt idx="36">
                  <c:v>34.23310956295466</c:v>
                </c:pt>
                <c:pt idx="37">
                  <c:v>33.827403041215526</c:v>
                </c:pt>
                <c:pt idx="38">
                  <c:v>33.550229128172049</c:v>
                </c:pt>
                <c:pt idx="39">
                  <c:v>32.412300641174404</c:v>
                </c:pt>
                <c:pt idx="40">
                  <c:v>31.287300641174408</c:v>
                </c:pt>
                <c:pt idx="41">
                  <c:v>30.325449991823756</c:v>
                </c:pt>
                <c:pt idx="42">
                  <c:v>29.379645796019563</c:v>
                </c:pt>
                <c:pt idx="43">
                  <c:v>28.756002922376691</c:v>
                </c:pt>
                <c:pt idx="44">
                  <c:v>27.832638768749376</c:v>
                </c:pt>
                <c:pt idx="45">
                  <c:v>26.962075733253659</c:v>
                </c:pt>
                <c:pt idx="46">
                  <c:v>26.567507319484417</c:v>
                </c:pt>
                <c:pt idx="47">
                  <c:v>26.126612257756019</c:v>
                </c:pt>
                <c:pt idx="48">
                  <c:v>25.198729090035453</c:v>
                </c:pt>
                <c:pt idx="49">
                  <c:v>24.503634329723308</c:v>
                </c:pt>
                <c:pt idx="50">
                  <c:v>23.728272010882723</c:v>
                </c:pt>
                <c:pt idx="51">
                  <c:v>22.675011653067287</c:v>
                </c:pt>
                <c:pt idx="52">
                  <c:v>22.118407879482376</c:v>
                </c:pt>
                <c:pt idx="53">
                  <c:v>21.927707070857036</c:v>
                </c:pt>
                <c:pt idx="54">
                  <c:v>21.960434343584311</c:v>
                </c:pt>
                <c:pt idx="55">
                  <c:v>20.679214020697323</c:v>
                </c:pt>
                <c:pt idx="56">
                  <c:v>19.226171355390505</c:v>
                </c:pt>
                <c:pt idx="57">
                  <c:v>18.6863950178635</c:v>
                </c:pt>
                <c:pt idx="58">
                  <c:v>17.574406914454674</c:v>
                </c:pt>
                <c:pt idx="59">
                  <c:v>16.876572467986342</c:v>
                </c:pt>
                <c:pt idx="60">
                  <c:v>16.379658887739428</c:v>
                </c:pt>
                <c:pt idx="61">
                  <c:v>16.201710169790712</c:v>
                </c:pt>
                <c:pt idx="62">
                  <c:v>15.586710169790711</c:v>
                </c:pt>
              </c:numCache>
            </c:numRef>
          </c:val>
          <c:smooth val="0"/>
          <c:extLst>
            <c:ext xmlns:c16="http://schemas.microsoft.com/office/drawing/2014/chart" uri="{C3380CC4-5D6E-409C-BE32-E72D297353CC}">
              <c16:uniqueId val="{00000001-9F6C-4FDC-86CE-601B2C6A0837}"/>
            </c:ext>
          </c:extLst>
        </c:ser>
        <c:ser>
          <c:idx val="2"/>
          <c:order val="2"/>
          <c:tx>
            <c:strRef>
              <c:f>Klick!$M$13</c:f>
              <c:strCache>
                <c:ptCount val="1"/>
                <c:pt idx="0">
                  <c:v>Lager/logistik</c:v>
                </c:pt>
              </c:strCache>
            </c:strRef>
          </c:tx>
          <c:spPr>
            <a:ln w="28575" cap="rnd">
              <a:solidFill>
                <a:schemeClr val="accent3"/>
              </a:solidFill>
              <a:round/>
            </a:ln>
            <a:effectLst/>
          </c:spPr>
          <c:marker>
            <c:symbol val="none"/>
          </c:marker>
          <c:cat>
            <c:numRef>
              <c:f>Klick!$N$10:$BX$10</c:f>
              <c:numCache>
                <c:formatCode>[$-41D]mmm/yy;@</c:formatCode>
                <c:ptCount val="6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numCache>
            </c:numRef>
          </c:cat>
          <c:val>
            <c:numRef>
              <c:f>Klick!$N$13:$BX$13</c:f>
              <c:numCache>
                <c:formatCode>General</c:formatCode>
                <c:ptCount val="63"/>
                <c:pt idx="0">
                  <c:v>24.331533094683504</c:v>
                </c:pt>
                <c:pt idx="1">
                  <c:v>24.548607370045818</c:v>
                </c:pt>
                <c:pt idx="2">
                  <c:v>24.490301756133587</c:v>
                </c:pt>
                <c:pt idx="3">
                  <c:v>23.990338263142931</c:v>
                </c:pt>
                <c:pt idx="4">
                  <c:v>23.943509234048459</c:v>
                </c:pt>
                <c:pt idx="5">
                  <c:v>24.080687468000885</c:v>
                </c:pt>
                <c:pt idx="6">
                  <c:v>24.504273141586555</c:v>
                </c:pt>
                <c:pt idx="7">
                  <c:v>24.920002073819614</c:v>
                </c:pt>
                <c:pt idx="8">
                  <c:v>24.710593910554309</c:v>
                </c:pt>
                <c:pt idx="9">
                  <c:v>24.099257562511269</c:v>
                </c:pt>
                <c:pt idx="10">
                  <c:v>23.926018475209691</c:v>
                </c:pt>
                <c:pt idx="11">
                  <c:v>23.644004789970197</c:v>
                </c:pt>
                <c:pt idx="12">
                  <c:v>22.906934670874787</c:v>
                </c:pt>
                <c:pt idx="13">
                  <c:v>22.404381566299623</c:v>
                </c:pt>
                <c:pt idx="14">
                  <c:v>21.387604419834972</c:v>
                </c:pt>
                <c:pt idx="15">
                  <c:v>21.152817736271956</c:v>
                </c:pt>
                <c:pt idx="16">
                  <c:v>21.045571359460364</c:v>
                </c:pt>
                <c:pt idx="17">
                  <c:v>20.717709695462801</c:v>
                </c:pt>
                <c:pt idx="18">
                  <c:v>20.404574577892198</c:v>
                </c:pt>
                <c:pt idx="19">
                  <c:v>19.580348586049411</c:v>
                </c:pt>
                <c:pt idx="20">
                  <c:v>19.782397374314716</c:v>
                </c:pt>
                <c:pt idx="21">
                  <c:v>19.87936554369395</c:v>
                </c:pt>
                <c:pt idx="22">
                  <c:v>20.520858599249504</c:v>
                </c:pt>
                <c:pt idx="23">
                  <c:v>21.416942075521661</c:v>
                </c:pt>
                <c:pt idx="24">
                  <c:v>22.340927715862282</c:v>
                </c:pt>
                <c:pt idx="25">
                  <c:v>22.928888268815026</c:v>
                </c:pt>
                <c:pt idx="26">
                  <c:v>24.269933971745974</c:v>
                </c:pt>
                <c:pt idx="27">
                  <c:v>25.657925886805391</c:v>
                </c:pt>
                <c:pt idx="28">
                  <c:v>26.25285342303728</c:v>
                </c:pt>
                <c:pt idx="29">
                  <c:v>26.917124076669634</c:v>
                </c:pt>
                <c:pt idx="30">
                  <c:v>27.06481352879457</c:v>
                </c:pt>
                <c:pt idx="31">
                  <c:v>28.043952023272819</c:v>
                </c:pt>
                <c:pt idx="32">
                  <c:v>28.904795058403536</c:v>
                </c:pt>
                <c:pt idx="33">
                  <c:v>29.671756423102092</c:v>
                </c:pt>
                <c:pt idx="34">
                  <c:v>30.089240083232813</c:v>
                </c:pt>
                <c:pt idx="35">
                  <c:v>29.945600399727027</c:v>
                </c:pt>
                <c:pt idx="36">
                  <c:v>29.923361789435319</c:v>
                </c:pt>
                <c:pt idx="37">
                  <c:v>29.794249630912816</c:v>
                </c:pt>
                <c:pt idx="38">
                  <c:v>29.456858116930174</c:v>
                </c:pt>
                <c:pt idx="39">
                  <c:v>28.772454869524747</c:v>
                </c:pt>
                <c:pt idx="40">
                  <c:v>28.159987677923695</c:v>
                </c:pt>
                <c:pt idx="41">
                  <c:v>27.400415605851624</c:v>
                </c:pt>
                <c:pt idx="42">
                  <c:v>27.030958888456766</c:v>
                </c:pt>
                <c:pt idx="43">
                  <c:v>26.789444479662944</c:v>
                </c:pt>
                <c:pt idx="44">
                  <c:v>26.326590449161856</c:v>
                </c:pt>
                <c:pt idx="45">
                  <c:v>25.643617259886145</c:v>
                </c:pt>
                <c:pt idx="46">
                  <c:v>25.505246847618675</c:v>
                </c:pt>
                <c:pt idx="47">
                  <c:v>25.103317124116369</c:v>
                </c:pt>
                <c:pt idx="48">
                  <c:v>24.373070210536124</c:v>
                </c:pt>
                <c:pt idx="49">
                  <c:v>23.771247959896737</c:v>
                </c:pt>
                <c:pt idx="50">
                  <c:v>23.32011902347368</c:v>
                </c:pt>
                <c:pt idx="51">
                  <c:v>22.473686305274118</c:v>
                </c:pt>
                <c:pt idx="52">
                  <c:v>21.820104114159122</c:v>
                </c:pt>
                <c:pt idx="53">
                  <c:v>21.43805524197867</c:v>
                </c:pt>
                <c:pt idx="54">
                  <c:v>21.117639633631644</c:v>
                </c:pt>
                <c:pt idx="55">
                  <c:v>19.91393737128212</c:v>
                </c:pt>
                <c:pt idx="56">
                  <c:v>18.500974408319156</c:v>
                </c:pt>
                <c:pt idx="57">
                  <c:v>17.670625602130016</c:v>
                </c:pt>
                <c:pt idx="58">
                  <c:v>16.335762548516964</c:v>
                </c:pt>
                <c:pt idx="59">
                  <c:v>15.451722925204948</c:v>
                </c:pt>
              </c:numCache>
            </c:numRef>
          </c:val>
          <c:smooth val="0"/>
          <c:extLst>
            <c:ext xmlns:c16="http://schemas.microsoft.com/office/drawing/2014/chart" uri="{C3380CC4-5D6E-409C-BE32-E72D297353CC}">
              <c16:uniqueId val="{00000002-9F6C-4FDC-86CE-601B2C6A0837}"/>
            </c:ext>
          </c:extLst>
        </c:ser>
        <c:ser>
          <c:idx val="3"/>
          <c:order val="3"/>
          <c:tx>
            <c:strRef>
              <c:f>Klick!$M$14</c:f>
              <c:strCache>
                <c:ptCount val="1"/>
                <c:pt idx="0">
                  <c:v>Kontor</c:v>
                </c:pt>
              </c:strCache>
            </c:strRef>
          </c:tx>
          <c:spPr>
            <a:ln w="28575" cap="rnd">
              <a:solidFill>
                <a:schemeClr val="accent4"/>
              </a:solidFill>
              <a:round/>
            </a:ln>
            <a:effectLst/>
          </c:spPr>
          <c:marker>
            <c:symbol val="none"/>
          </c:marker>
          <c:cat>
            <c:numRef>
              <c:f>Klick!$N$10:$BX$10</c:f>
              <c:numCache>
                <c:formatCode>[$-41D]mmm/yy;@</c:formatCode>
                <c:ptCount val="6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numCache>
            </c:numRef>
          </c:cat>
          <c:val>
            <c:numRef>
              <c:f>Klick!$N$14:$BX$14</c:f>
              <c:numCache>
                <c:formatCode>General</c:formatCode>
                <c:ptCount val="63"/>
                <c:pt idx="0">
                  <c:v>21.18272791395729</c:v>
                </c:pt>
                <c:pt idx="1">
                  <c:v>21.056714942165904</c:v>
                </c:pt>
                <c:pt idx="2">
                  <c:v>20.682576479225144</c:v>
                </c:pt>
                <c:pt idx="3">
                  <c:v>20.178486345731212</c:v>
                </c:pt>
                <c:pt idx="4">
                  <c:v>20.23789849760912</c:v>
                </c:pt>
                <c:pt idx="5">
                  <c:v>20.034509104887274</c:v>
                </c:pt>
                <c:pt idx="6">
                  <c:v>20.075907972536363</c:v>
                </c:pt>
                <c:pt idx="7">
                  <c:v>19.99998899209152</c:v>
                </c:pt>
                <c:pt idx="8">
                  <c:v>19.858581621463692</c:v>
                </c:pt>
                <c:pt idx="9">
                  <c:v>19.166407232888165</c:v>
                </c:pt>
                <c:pt idx="10">
                  <c:v>18.770623365917711</c:v>
                </c:pt>
                <c:pt idx="11">
                  <c:v>18.270978345092264</c:v>
                </c:pt>
                <c:pt idx="12">
                  <c:v>17.823206480462574</c:v>
                </c:pt>
                <c:pt idx="13">
                  <c:v>17.565564639996037</c:v>
                </c:pt>
                <c:pt idx="14">
                  <c:v>16.993895975054194</c:v>
                </c:pt>
                <c:pt idx="15">
                  <c:v>16.756151543706533</c:v>
                </c:pt>
                <c:pt idx="16">
                  <c:v>16.454472689035612</c:v>
                </c:pt>
                <c:pt idx="17">
                  <c:v>16.066139221663899</c:v>
                </c:pt>
                <c:pt idx="18">
                  <c:v>15.918821136620183</c:v>
                </c:pt>
                <c:pt idx="19">
                  <c:v>15.271818091215975</c:v>
                </c:pt>
                <c:pt idx="20">
                  <c:v>14.913954964931799</c:v>
                </c:pt>
                <c:pt idx="21">
                  <c:v>15.027001302616142</c:v>
                </c:pt>
                <c:pt idx="22">
                  <c:v>15.155948860994888</c:v>
                </c:pt>
                <c:pt idx="23">
                  <c:v>15.381717225894805</c:v>
                </c:pt>
                <c:pt idx="24">
                  <c:v>15.694474477164983</c:v>
                </c:pt>
                <c:pt idx="25">
                  <c:v>15.640958220866858</c:v>
                </c:pt>
                <c:pt idx="26">
                  <c:v>16.174728857659311</c:v>
                </c:pt>
                <c:pt idx="27">
                  <c:v>16.907430337634061</c:v>
                </c:pt>
                <c:pt idx="28">
                  <c:v>17.124888792688896</c:v>
                </c:pt>
                <c:pt idx="29">
                  <c:v>17.201445664683483</c:v>
                </c:pt>
                <c:pt idx="30">
                  <c:v>16.993758510567758</c:v>
                </c:pt>
                <c:pt idx="31">
                  <c:v>17.129239447128427</c:v>
                </c:pt>
                <c:pt idx="32">
                  <c:v>17.513749813659341</c:v>
                </c:pt>
                <c:pt idx="33">
                  <c:v>18.001262957718225</c:v>
                </c:pt>
                <c:pt idx="34">
                  <c:v>18.273091328083769</c:v>
                </c:pt>
                <c:pt idx="35">
                  <c:v>18.403587428963149</c:v>
                </c:pt>
                <c:pt idx="36">
                  <c:v>18.449357780088956</c:v>
                </c:pt>
                <c:pt idx="37">
                  <c:v>18.564379011511459</c:v>
                </c:pt>
                <c:pt idx="38">
                  <c:v>18.460252543390652</c:v>
                </c:pt>
                <c:pt idx="39">
                  <c:v>18.028010341710694</c:v>
                </c:pt>
                <c:pt idx="40">
                  <c:v>17.754378845356957</c:v>
                </c:pt>
                <c:pt idx="41">
                  <c:v>17.544799120000533</c:v>
                </c:pt>
                <c:pt idx="42">
                  <c:v>17.479395298897625</c:v>
                </c:pt>
                <c:pt idx="43">
                  <c:v>17.415497479495894</c:v>
                </c:pt>
                <c:pt idx="44">
                  <c:v>16.979091467319332</c:v>
                </c:pt>
                <c:pt idx="45">
                  <c:v>16.352734246906738</c:v>
                </c:pt>
                <c:pt idx="46">
                  <c:v>17.024917240297345</c:v>
                </c:pt>
                <c:pt idx="47">
                  <c:v>16.820646613530446</c:v>
                </c:pt>
                <c:pt idx="48">
                  <c:v>16.640057069592736</c:v>
                </c:pt>
                <c:pt idx="49">
                  <c:v>16.471045093544831</c:v>
                </c:pt>
                <c:pt idx="50">
                  <c:v>16.235023722638722</c:v>
                </c:pt>
                <c:pt idx="51">
                  <c:v>15.934084985760387</c:v>
                </c:pt>
                <c:pt idx="52">
                  <c:v>15.631014565842138</c:v>
                </c:pt>
                <c:pt idx="53">
                  <c:v>15.371832022643204</c:v>
                </c:pt>
                <c:pt idx="54">
                  <c:v>15.186743165076329</c:v>
                </c:pt>
                <c:pt idx="55">
                  <c:v>14.677548704087647</c:v>
                </c:pt>
                <c:pt idx="56">
                  <c:v>14.199807053477494</c:v>
                </c:pt>
                <c:pt idx="57">
                  <c:v>13.672911662304143</c:v>
                </c:pt>
                <c:pt idx="58">
                  <c:v>12.241026867566083</c:v>
                </c:pt>
                <c:pt idx="59">
                  <c:v>11.887201782180528</c:v>
                </c:pt>
                <c:pt idx="60">
                  <c:v>11.386986728417087</c:v>
                </c:pt>
                <c:pt idx="61">
                  <c:v>11.139332037798324</c:v>
                </c:pt>
                <c:pt idx="62">
                  <c:v>10.769011126825239</c:v>
                </c:pt>
              </c:numCache>
            </c:numRef>
          </c:val>
          <c:smooth val="0"/>
          <c:extLst>
            <c:ext xmlns:c16="http://schemas.microsoft.com/office/drawing/2014/chart" uri="{C3380CC4-5D6E-409C-BE32-E72D297353CC}">
              <c16:uniqueId val="{00000003-9F6C-4FDC-86CE-601B2C6A0837}"/>
            </c:ext>
          </c:extLst>
        </c:ser>
        <c:ser>
          <c:idx val="4"/>
          <c:order val="4"/>
          <c:tx>
            <c:strRef>
              <c:f>Klick!$M$15</c:f>
              <c:strCache>
                <c:ptCount val="1"/>
                <c:pt idx="0">
                  <c:v>Kontorshotell</c:v>
                </c:pt>
              </c:strCache>
            </c:strRef>
          </c:tx>
          <c:spPr>
            <a:ln w="28575" cap="rnd">
              <a:solidFill>
                <a:srgbClr val="7030A0"/>
              </a:solidFill>
              <a:round/>
            </a:ln>
            <a:effectLst/>
          </c:spPr>
          <c:marker>
            <c:symbol val="none"/>
          </c:marker>
          <c:cat>
            <c:numRef>
              <c:f>Klick!$N$10:$BX$10</c:f>
              <c:numCache>
                <c:formatCode>[$-41D]mmm/yy;@</c:formatCode>
                <c:ptCount val="6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numCache>
            </c:numRef>
          </c:cat>
          <c:val>
            <c:numRef>
              <c:f>Klick!$N$15:$BX$15</c:f>
              <c:numCache>
                <c:formatCode>General</c:formatCode>
                <c:ptCount val="63"/>
                <c:pt idx="0">
                  <c:v>21.190132435113469</c:v>
                </c:pt>
                <c:pt idx="1">
                  <c:v>21.145056677537713</c:v>
                </c:pt>
                <c:pt idx="2">
                  <c:v>20.804390701002166</c:v>
                </c:pt>
                <c:pt idx="3">
                  <c:v>20.752519088536044</c:v>
                </c:pt>
                <c:pt idx="4">
                  <c:v>21.156081288609872</c:v>
                </c:pt>
                <c:pt idx="5">
                  <c:v>21.205239919731063</c:v>
                </c:pt>
                <c:pt idx="6">
                  <c:v>21.492938332429478</c:v>
                </c:pt>
                <c:pt idx="7">
                  <c:v>21.450610989230043</c:v>
                </c:pt>
                <c:pt idx="8">
                  <c:v>22.415030090203768</c:v>
                </c:pt>
                <c:pt idx="9">
                  <c:v>22.53818768657565</c:v>
                </c:pt>
                <c:pt idx="10">
                  <c:v>22.310129175937348</c:v>
                </c:pt>
                <c:pt idx="11">
                  <c:v>21.870542599220517</c:v>
                </c:pt>
                <c:pt idx="12">
                  <c:v>21.136204537754796</c:v>
                </c:pt>
                <c:pt idx="13">
                  <c:v>20.739018390568653</c:v>
                </c:pt>
                <c:pt idx="14">
                  <c:v>20.127934727854552</c:v>
                </c:pt>
                <c:pt idx="15">
                  <c:v>19.6113493259633</c:v>
                </c:pt>
                <c:pt idx="16">
                  <c:v>18.972713729880898</c:v>
                </c:pt>
                <c:pt idx="17">
                  <c:v>18.490939772797063</c:v>
                </c:pt>
                <c:pt idx="18">
                  <c:v>18.098666196699956</c:v>
                </c:pt>
                <c:pt idx="19">
                  <c:v>17.072651218379104</c:v>
                </c:pt>
                <c:pt idx="20">
                  <c:v>15.525414141730264</c:v>
                </c:pt>
                <c:pt idx="21">
                  <c:v>14.758057198953152</c:v>
                </c:pt>
                <c:pt idx="22">
                  <c:v>14.253409763055716</c:v>
                </c:pt>
                <c:pt idx="23">
                  <c:v>14.127213658136206</c:v>
                </c:pt>
                <c:pt idx="24">
                  <c:v>14.111551719601929</c:v>
                </c:pt>
                <c:pt idx="25">
                  <c:v>13.995149603199813</c:v>
                </c:pt>
                <c:pt idx="26">
                  <c:v>14.312253332803541</c:v>
                </c:pt>
                <c:pt idx="27">
                  <c:v>14.932979489255326</c:v>
                </c:pt>
                <c:pt idx="28">
                  <c:v>15.102278866001511</c:v>
                </c:pt>
                <c:pt idx="29">
                  <c:v>15.087251543597135</c:v>
                </c:pt>
                <c:pt idx="30">
                  <c:v>14.894012499345557</c:v>
                </c:pt>
                <c:pt idx="31">
                  <c:v>15.240080851665647</c:v>
                </c:pt>
                <c:pt idx="32">
                  <c:v>15.518363679948479</c:v>
                </c:pt>
                <c:pt idx="33">
                  <c:v>16.675733524437998</c:v>
                </c:pt>
                <c:pt idx="34">
                  <c:v>17.379663747220679</c:v>
                </c:pt>
                <c:pt idx="35">
                  <c:v>17.76818400049503</c:v>
                </c:pt>
                <c:pt idx="36">
                  <c:v>18.294367971351132</c:v>
                </c:pt>
                <c:pt idx="37">
                  <c:v>18.592413712945259</c:v>
                </c:pt>
                <c:pt idx="38">
                  <c:v>18.467734225765771</c:v>
                </c:pt>
                <c:pt idx="39">
                  <c:v>17.952429393992436</c:v>
                </c:pt>
                <c:pt idx="40">
                  <c:v>17.967580909143951</c:v>
                </c:pt>
                <c:pt idx="41">
                  <c:v>17.797352571907414</c:v>
                </c:pt>
                <c:pt idx="42">
                  <c:v>17.752574186965095</c:v>
                </c:pt>
                <c:pt idx="43">
                  <c:v>17.451173913741052</c:v>
                </c:pt>
                <c:pt idx="44">
                  <c:v>17.311831510112935</c:v>
                </c:pt>
                <c:pt idx="45">
                  <c:v>16.105982104307362</c:v>
                </c:pt>
                <c:pt idx="46">
                  <c:v>16.190637489465129</c:v>
                </c:pt>
                <c:pt idx="47">
                  <c:v>15.803617670527034</c:v>
                </c:pt>
                <c:pt idx="48">
                  <c:v>15.172274969512202</c:v>
                </c:pt>
                <c:pt idx="49">
                  <c:v>14.868938222627067</c:v>
                </c:pt>
                <c:pt idx="50">
                  <c:v>14.469533460722305</c:v>
                </c:pt>
                <c:pt idx="51">
                  <c:v>14.134255142670993</c:v>
                </c:pt>
                <c:pt idx="52">
                  <c:v>13.519748002301784</c:v>
                </c:pt>
                <c:pt idx="53">
                  <c:v>13.227351326650391</c:v>
                </c:pt>
                <c:pt idx="54">
                  <c:v>12.96145335320525</c:v>
                </c:pt>
                <c:pt idx="55">
                  <c:v>12.322831558333453</c:v>
                </c:pt>
                <c:pt idx="56">
                  <c:v>11.389844902132511</c:v>
                </c:pt>
                <c:pt idx="57">
                  <c:v>10.733598233333877</c:v>
                </c:pt>
                <c:pt idx="58">
                  <c:v>9.5446355514869445</c:v>
                </c:pt>
                <c:pt idx="59">
                  <c:v>9.3689209870542047</c:v>
                </c:pt>
                <c:pt idx="60">
                  <c:v>9.0629686061018262</c:v>
                </c:pt>
                <c:pt idx="61">
                  <c:v>8.7969236325568509</c:v>
                </c:pt>
                <c:pt idx="62">
                  <c:v>8.6288283944616122</c:v>
                </c:pt>
              </c:numCache>
            </c:numRef>
          </c:val>
          <c:smooth val="0"/>
          <c:extLst>
            <c:ext xmlns:c16="http://schemas.microsoft.com/office/drawing/2014/chart" uri="{C3380CC4-5D6E-409C-BE32-E72D297353CC}">
              <c16:uniqueId val="{00000004-9F6C-4FDC-86CE-601B2C6A0837}"/>
            </c:ext>
          </c:extLst>
        </c:ser>
        <c:dLbls>
          <c:showLegendKey val="0"/>
          <c:showVal val="0"/>
          <c:showCatName val="0"/>
          <c:showSerName val="0"/>
          <c:showPercent val="0"/>
          <c:showBubbleSize val="0"/>
        </c:dLbls>
        <c:smooth val="0"/>
        <c:axId val="137263567"/>
        <c:axId val="544204127"/>
      </c:lineChart>
      <c:dateAx>
        <c:axId val="137263567"/>
        <c:scaling>
          <c:orientation val="minMax"/>
        </c:scaling>
        <c:delete val="0"/>
        <c:axPos val="b"/>
        <c:numFmt formatCode="[$-41D]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44204127"/>
        <c:crosses val="autoZero"/>
        <c:auto val="1"/>
        <c:lblOffset val="100"/>
        <c:baseTimeUnit val="months"/>
      </c:dateAx>
      <c:valAx>
        <c:axId val="5442041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37263567"/>
        <c:crosses val="autoZero"/>
        <c:crossBetween val="between"/>
      </c:valAx>
      <c:spPr>
        <a:noFill/>
        <a:ln>
          <a:noFill/>
        </a:ln>
        <a:effectLst/>
      </c:spPr>
    </c:plotArea>
    <c:legend>
      <c:legendPos val="b"/>
      <c:layout>
        <c:manualLayout>
          <c:xMode val="edge"/>
          <c:yMode val="edge"/>
          <c:x val="6.4781503020393205E-2"/>
          <c:y val="0.88545731509894565"/>
          <c:w val="0.87043699395921359"/>
          <c:h val="5.86525639985892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sz="1400" dirty="0"/>
              <a:t>Arbetslöshet 16-65 år</a:t>
            </a:r>
          </a:p>
        </c:rich>
      </c:tx>
      <c:overlay val="0"/>
    </c:title>
    <c:autoTitleDeleted val="0"/>
    <c:plotArea>
      <c:layout>
        <c:manualLayout>
          <c:layoutTarget val="inner"/>
          <c:xMode val="edge"/>
          <c:yMode val="edge"/>
          <c:x val="7.0755685245363215E-2"/>
          <c:y val="0.10726093512564992"/>
          <c:w val="0.82238625136790355"/>
          <c:h val="0.63847558185574504"/>
        </c:manualLayout>
      </c:layout>
      <c:lineChart>
        <c:grouping val="standard"/>
        <c:varyColors val="0"/>
        <c:ser>
          <c:idx val="1"/>
          <c:order val="0"/>
          <c:tx>
            <c:strRef>
              <c:f>'Arb kraft'!$D$3</c:f>
              <c:strCache>
                <c:ptCount val="1"/>
                <c:pt idx="0">
                  <c:v>Helsingborg</c:v>
                </c:pt>
              </c:strCache>
            </c:strRef>
          </c:tx>
          <c:spPr>
            <a:ln>
              <a:solidFill>
                <a:srgbClr val="E25103"/>
              </a:solidFill>
            </a:ln>
          </c:spPr>
          <c:marker>
            <c:symbol val="none"/>
          </c:marker>
          <c:dLbls>
            <c:dLbl>
              <c:idx val="5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C35-4FBB-BE45-7DDCAF39BD0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multiLvlStrRef>
              <c:f>'Arb kraft'!$A$112:$B$162</c:f>
              <c:multiLvlStrCache>
                <c:ptCount val="51"/>
                <c:lvl>
                  <c:pt idx="0">
                    <c:v>jan</c:v>
                  </c:pt>
                  <c:pt idx="1">
                    <c:v>feb</c:v>
                  </c:pt>
                  <c:pt idx="2">
                    <c:v>mar</c:v>
                  </c:pt>
                  <c:pt idx="3">
                    <c:v>apr</c:v>
                  </c:pt>
                  <c:pt idx="4">
                    <c:v>maj</c:v>
                  </c:pt>
                  <c:pt idx="5">
                    <c:v>jun</c:v>
                  </c:pt>
                  <c:pt idx="6">
                    <c:v>jul</c:v>
                  </c:pt>
                  <c:pt idx="7">
                    <c:v>aug</c:v>
                  </c:pt>
                  <c:pt idx="8">
                    <c:v>sep</c:v>
                  </c:pt>
                  <c:pt idx="9">
                    <c:v>okt</c:v>
                  </c:pt>
                  <c:pt idx="10">
                    <c:v>nov</c:v>
                  </c:pt>
                  <c:pt idx="11">
                    <c:v>dec</c:v>
                  </c:pt>
                  <c:pt idx="12">
                    <c:v>jan</c:v>
                  </c:pt>
                  <c:pt idx="13">
                    <c:v>feb</c:v>
                  </c:pt>
                  <c:pt idx="14">
                    <c:v>mar</c:v>
                  </c:pt>
                  <c:pt idx="15">
                    <c:v>apr</c:v>
                  </c:pt>
                  <c:pt idx="16">
                    <c:v>maj</c:v>
                  </c:pt>
                  <c:pt idx="17">
                    <c:v>jun</c:v>
                  </c:pt>
                  <c:pt idx="18">
                    <c:v>jul</c:v>
                  </c:pt>
                  <c:pt idx="19">
                    <c:v>aug</c:v>
                  </c:pt>
                  <c:pt idx="20">
                    <c:v>sep</c:v>
                  </c:pt>
                  <c:pt idx="21">
                    <c:v>okt</c:v>
                  </c:pt>
                  <c:pt idx="22">
                    <c:v>nov</c:v>
                  </c:pt>
                  <c:pt idx="23">
                    <c:v>dec</c:v>
                  </c:pt>
                  <c:pt idx="24">
                    <c:v>jan</c:v>
                  </c:pt>
                  <c:pt idx="25">
                    <c:v>feb</c:v>
                  </c:pt>
                  <c:pt idx="26">
                    <c:v>mar</c:v>
                  </c:pt>
                  <c:pt idx="27">
                    <c:v>apr</c:v>
                  </c:pt>
                  <c:pt idx="28">
                    <c:v>maj</c:v>
                  </c:pt>
                  <c:pt idx="29">
                    <c:v>jun</c:v>
                  </c:pt>
                  <c:pt idx="30">
                    <c:v>jul</c:v>
                  </c:pt>
                  <c:pt idx="31">
                    <c:v>aug</c:v>
                  </c:pt>
                  <c:pt idx="32">
                    <c:v>sep</c:v>
                  </c:pt>
                  <c:pt idx="33">
                    <c:v>okt</c:v>
                  </c:pt>
                  <c:pt idx="34">
                    <c:v>nov</c:v>
                  </c:pt>
                  <c:pt idx="35">
                    <c:v>dec</c:v>
                  </c:pt>
                  <c:pt idx="36">
                    <c:v>jan</c:v>
                  </c:pt>
                  <c:pt idx="37">
                    <c:v>feb</c:v>
                  </c:pt>
                  <c:pt idx="38">
                    <c:v>mar</c:v>
                  </c:pt>
                  <c:pt idx="39">
                    <c:v>apr</c:v>
                  </c:pt>
                  <c:pt idx="40">
                    <c:v>maj</c:v>
                  </c:pt>
                  <c:pt idx="41">
                    <c:v>jun</c:v>
                  </c:pt>
                  <c:pt idx="42">
                    <c:v>jul</c:v>
                  </c:pt>
                  <c:pt idx="43">
                    <c:v>aug</c:v>
                  </c:pt>
                  <c:pt idx="44">
                    <c:v>sep</c:v>
                  </c:pt>
                  <c:pt idx="45">
                    <c:v>okt</c:v>
                  </c:pt>
                  <c:pt idx="46">
                    <c:v>nov</c:v>
                  </c:pt>
                  <c:pt idx="47">
                    <c:v>dec</c:v>
                  </c:pt>
                  <c:pt idx="48">
                    <c:v>jan</c:v>
                  </c:pt>
                  <c:pt idx="49">
                    <c:v>feb</c:v>
                  </c:pt>
                  <c:pt idx="50">
                    <c:v>mar</c:v>
                  </c:pt>
                </c:lvl>
                <c:lvl>
                  <c:pt idx="0">
                    <c:v>2020</c:v>
                  </c:pt>
                  <c:pt idx="12">
                    <c:v>2021</c:v>
                  </c:pt>
                  <c:pt idx="24">
                    <c:v>2022</c:v>
                  </c:pt>
                  <c:pt idx="36">
                    <c:v>2023</c:v>
                  </c:pt>
                  <c:pt idx="48">
                    <c:v>2024</c:v>
                  </c:pt>
                </c:lvl>
              </c:multiLvlStrCache>
            </c:multiLvlStrRef>
          </c:cat>
          <c:val>
            <c:numRef>
              <c:f>'Arb kraft'!$D$112:$D$162</c:f>
              <c:numCache>
                <c:formatCode>0.0</c:formatCode>
                <c:ptCount val="51"/>
                <c:pt idx="0">
                  <c:v>10.827067669172932</c:v>
                </c:pt>
                <c:pt idx="1">
                  <c:v>10.684052715989122</c:v>
                </c:pt>
                <c:pt idx="2">
                  <c:v>10.962198834962255</c:v>
                </c:pt>
                <c:pt idx="3">
                  <c:v>11.536548980606662</c:v>
                </c:pt>
                <c:pt idx="4">
                  <c:v>11.956118282674145</c:v>
                </c:pt>
                <c:pt idx="5">
                  <c:v>12.542845047726994</c:v>
                </c:pt>
                <c:pt idx="6">
                  <c:v>12.734705000681293</c:v>
                </c:pt>
                <c:pt idx="7">
                  <c:v>12.610867014163688</c:v>
                </c:pt>
                <c:pt idx="8">
                  <c:v>12.451984197503862</c:v>
                </c:pt>
                <c:pt idx="9">
                  <c:v>12.278106508875739</c:v>
                </c:pt>
                <c:pt idx="10">
                  <c:v>12.177061049860129</c:v>
                </c:pt>
                <c:pt idx="11">
                  <c:v>12.316538882803943</c:v>
                </c:pt>
                <c:pt idx="12">
                  <c:v>12.247310239224166</c:v>
                </c:pt>
                <c:pt idx="13">
                  <c:v>12.129282169228906</c:v>
                </c:pt>
                <c:pt idx="14">
                  <c:v>11.837577426015141</c:v>
                </c:pt>
                <c:pt idx="15">
                  <c:v>11.519969662906131</c:v>
                </c:pt>
                <c:pt idx="16">
                  <c:v>11.172295643661283</c:v>
                </c:pt>
                <c:pt idx="17">
                  <c:v>11.119122768828907</c:v>
                </c:pt>
                <c:pt idx="18">
                  <c:v>11.174711080897348</c:v>
                </c:pt>
                <c:pt idx="19">
                  <c:v>11.06830742424655</c:v>
                </c:pt>
                <c:pt idx="20">
                  <c:v>10.922800032723405</c:v>
                </c:pt>
                <c:pt idx="21">
                  <c:v>10.848651082818193</c:v>
                </c:pt>
                <c:pt idx="22">
                  <c:v>10.720728107576255</c:v>
                </c:pt>
                <c:pt idx="23">
                  <c:v>10.767066408064032</c:v>
                </c:pt>
                <c:pt idx="24">
                  <c:v>10.756939409278083</c:v>
                </c:pt>
                <c:pt idx="25">
                  <c:v>10.590589493016816</c:v>
                </c:pt>
                <c:pt idx="26">
                  <c:v>10.274537852112676</c:v>
                </c:pt>
                <c:pt idx="27">
                  <c:v>10.111337706002315</c:v>
                </c:pt>
                <c:pt idx="28">
                  <c:v>9.8342755255774108</c:v>
                </c:pt>
                <c:pt idx="29">
                  <c:v>9.8056024113043723</c:v>
                </c:pt>
                <c:pt idx="30">
                  <c:v>9.9351097611486949</c:v>
                </c:pt>
                <c:pt idx="31">
                  <c:v>9.9077450005524241</c:v>
                </c:pt>
                <c:pt idx="32">
                  <c:v>9.9027678028838189</c:v>
                </c:pt>
                <c:pt idx="33">
                  <c:v>9.9686710738783013</c:v>
                </c:pt>
                <c:pt idx="34">
                  <c:v>10.031996469355105</c:v>
                </c:pt>
                <c:pt idx="35">
                  <c:v>10.241204232425664</c:v>
                </c:pt>
                <c:pt idx="36">
                  <c:v>10.086562791317085</c:v>
                </c:pt>
                <c:pt idx="37">
                  <c:v>10.121543725122143</c:v>
                </c:pt>
                <c:pt idx="38">
                  <c:v>10.072067031664202</c:v>
                </c:pt>
                <c:pt idx="39">
                  <c:v>9.9</c:v>
                </c:pt>
                <c:pt idx="40">
                  <c:v>9.6999999999999993</c:v>
                </c:pt>
                <c:pt idx="41">
                  <c:v>9.8000000000000007</c:v>
                </c:pt>
                <c:pt idx="42">
                  <c:v>10</c:v>
                </c:pt>
                <c:pt idx="43">
                  <c:v>10.1</c:v>
                </c:pt>
                <c:pt idx="44">
                  <c:v>10.199999999999999</c:v>
                </c:pt>
                <c:pt idx="45">
                  <c:v>10.199999999999999</c:v>
                </c:pt>
                <c:pt idx="46">
                  <c:v>10.4</c:v>
                </c:pt>
                <c:pt idx="47">
                  <c:v>10.7</c:v>
                </c:pt>
                <c:pt idx="48">
                  <c:v>10.9</c:v>
                </c:pt>
                <c:pt idx="49">
                  <c:v>11.1</c:v>
                </c:pt>
                <c:pt idx="50">
                  <c:v>11</c:v>
                </c:pt>
              </c:numCache>
            </c:numRef>
          </c:val>
          <c:smooth val="0"/>
          <c:extLst>
            <c:ext xmlns:c16="http://schemas.microsoft.com/office/drawing/2014/chart" uri="{C3380CC4-5D6E-409C-BE32-E72D297353CC}">
              <c16:uniqueId val="{00000000-EC35-4FBB-BE45-7DDCAF39BD09}"/>
            </c:ext>
          </c:extLst>
        </c:ser>
        <c:ser>
          <c:idx val="3"/>
          <c:order val="1"/>
          <c:tx>
            <c:strRef>
              <c:f>'Arb kraft'!$E$3</c:f>
              <c:strCache>
                <c:ptCount val="1"/>
                <c:pt idx="0">
                  <c:v>Skåne</c:v>
                </c:pt>
              </c:strCache>
            </c:strRef>
          </c:tx>
          <c:spPr>
            <a:ln>
              <a:solidFill>
                <a:srgbClr val="FFC000"/>
              </a:solidFill>
            </a:ln>
          </c:spPr>
          <c:marker>
            <c:symbol val="none"/>
          </c:marker>
          <c:dLbls>
            <c:dLbl>
              <c:idx val="5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C35-4FBB-BE45-7DDCAF39BD0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multiLvlStrRef>
              <c:f>'Arb kraft'!$A$112:$B$162</c:f>
              <c:multiLvlStrCache>
                <c:ptCount val="51"/>
                <c:lvl>
                  <c:pt idx="0">
                    <c:v>jan</c:v>
                  </c:pt>
                  <c:pt idx="1">
                    <c:v>feb</c:v>
                  </c:pt>
                  <c:pt idx="2">
                    <c:v>mar</c:v>
                  </c:pt>
                  <c:pt idx="3">
                    <c:v>apr</c:v>
                  </c:pt>
                  <c:pt idx="4">
                    <c:v>maj</c:v>
                  </c:pt>
                  <c:pt idx="5">
                    <c:v>jun</c:v>
                  </c:pt>
                  <c:pt idx="6">
                    <c:v>jul</c:v>
                  </c:pt>
                  <c:pt idx="7">
                    <c:v>aug</c:v>
                  </c:pt>
                  <c:pt idx="8">
                    <c:v>sep</c:v>
                  </c:pt>
                  <c:pt idx="9">
                    <c:v>okt</c:v>
                  </c:pt>
                  <c:pt idx="10">
                    <c:v>nov</c:v>
                  </c:pt>
                  <c:pt idx="11">
                    <c:v>dec</c:v>
                  </c:pt>
                  <c:pt idx="12">
                    <c:v>jan</c:v>
                  </c:pt>
                  <c:pt idx="13">
                    <c:v>feb</c:v>
                  </c:pt>
                  <c:pt idx="14">
                    <c:v>mar</c:v>
                  </c:pt>
                  <c:pt idx="15">
                    <c:v>apr</c:v>
                  </c:pt>
                  <c:pt idx="16">
                    <c:v>maj</c:v>
                  </c:pt>
                  <c:pt idx="17">
                    <c:v>jun</c:v>
                  </c:pt>
                  <c:pt idx="18">
                    <c:v>jul</c:v>
                  </c:pt>
                  <c:pt idx="19">
                    <c:v>aug</c:v>
                  </c:pt>
                  <c:pt idx="20">
                    <c:v>sep</c:v>
                  </c:pt>
                  <c:pt idx="21">
                    <c:v>okt</c:v>
                  </c:pt>
                  <c:pt idx="22">
                    <c:v>nov</c:v>
                  </c:pt>
                  <c:pt idx="23">
                    <c:v>dec</c:v>
                  </c:pt>
                  <c:pt idx="24">
                    <c:v>jan</c:v>
                  </c:pt>
                  <c:pt idx="25">
                    <c:v>feb</c:v>
                  </c:pt>
                  <c:pt idx="26">
                    <c:v>mar</c:v>
                  </c:pt>
                  <c:pt idx="27">
                    <c:v>apr</c:v>
                  </c:pt>
                  <c:pt idx="28">
                    <c:v>maj</c:v>
                  </c:pt>
                  <c:pt idx="29">
                    <c:v>jun</c:v>
                  </c:pt>
                  <c:pt idx="30">
                    <c:v>jul</c:v>
                  </c:pt>
                  <c:pt idx="31">
                    <c:v>aug</c:v>
                  </c:pt>
                  <c:pt idx="32">
                    <c:v>sep</c:v>
                  </c:pt>
                  <c:pt idx="33">
                    <c:v>okt</c:v>
                  </c:pt>
                  <c:pt idx="34">
                    <c:v>nov</c:v>
                  </c:pt>
                  <c:pt idx="35">
                    <c:v>dec</c:v>
                  </c:pt>
                  <c:pt idx="36">
                    <c:v>jan</c:v>
                  </c:pt>
                  <c:pt idx="37">
                    <c:v>feb</c:v>
                  </c:pt>
                  <c:pt idx="38">
                    <c:v>mar</c:v>
                  </c:pt>
                  <c:pt idx="39">
                    <c:v>apr</c:v>
                  </c:pt>
                  <c:pt idx="40">
                    <c:v>maj</c:v>
                  </c:pt>
                  <c:pt idx="41">
                    <c:v>jun</c:v>
                  </c:pt>
                  <c:pt idx="42">
                    <c:v>jul</c:v>
                  </c:pt>
                  <c:pt idx="43">
                    <c:v>aug</c:v>
                  </c:pt>
                  <c:pt idx="44">
                    <c:v>sep</c:v>
                  </c:pt>
                  <c:pt idx="45">
                    <c:v>okt</c:v>
                  </c:pt>
                  <c:pt idx="46">
                    <c:v>nov</c:v>
                  </c:pt>
                  <c:pt idx="47">
                    <c:v>dec</c:v>
                  </c:pt>
                  <c:pt idx="48">
                    <c:v>jan</c:v>
                  </c:pt>
                  <c:pt idx="49">
                    <c:v>feb</c:v>
                  </c:pt>
                  <c:pt idx="50">
                    <c:v>mar</c:v>
                  </c:pt>
                </c:lvl>
                <c:lvl>
                  <c:pt idx="0">
                    <c:v>2020</c:v>
                  </c:pt>
                  <c:pt idx="12">
                    <c:v>2021</c:v>
                  </c:pt>
                  <c:pt idx="24">
                    <c:v>2022</c:v>
                  </c:pt>
                  <c:pt idx="36">
                    <c:v>2023</c:v>
                  </c:pt>
                  <c:pt idx="48">
                    <c:v>2024</c:v>
                  </c:pt>
                </c:lvl>
              </c:multiLvlStrCache>
            </c:multiLvlStrRef>
          </c:cat>
          <c:val>
            <c:numRef>
              <c:f>'Arb kraft'!$E$112:$E$162</c:f>
              <c:numCache>
                <c:formatCode>0.0</c:formatCode>
                <c:ptCount val="51"/>
                <c:pt idx="0">
                  <c:v>9.7914741759866626</c:v>
                </c:pt>
                <c:pt idx="1">
                  <c:v>9.67840420243874</c:v>
                </c:pt>
                <c:pt idx="2">
                  <c:v>9.8011487684215837</c:v>
                </c:pt>
                <c:pt idx="3">
                  <c:v>10.292909853613642</c:v>
                </c:pt>
                <c:pt idx="4">
                  <c:v>10.69082116076887</c:v>
                </c:pt>
                <c:pt idx="5">
                  <c:v>11.292342139403409</c:v>
                </c:pt>
                <c:pt idx="6">
                  <c:v>11.501563345559497</c:v>
                </c:pt>
                <c:pt idx="7">
                  <c:v>11.393008992738082</c:v>
                </c:pt>
                <c:pt idx="8">
                  <c:v>11.142119299855558</c:v>
                </c:pt>
                <c:pt idx="9">
                  <c:v>10.948572776955086</c:v>
                </c:pt>
                <c:pt idx="10">
                  <c:v>10.919198475996799</c:v>
                </c:pt>
                <c:pt idx="11">
                  <c:v>11.061308533764787</c:v>
                </c:pt>
                <c:pt idx="12">
                  <c:v>10.960178748170142</c:v>
                </c:pt>
                <c:pt idx="13">
                  <c:v>10.861123224843732</c:v>
                </c:pt>
                <c:pt idx="14">
                  <c:v>10.559168911577787</c:v>
                </c:pt>
                <c:pt idx="15">
                  <c:v>10.210509487046547</c:v>
                </c:pt>
                <c:pt idx="16">
                  <c:v>9.9239753459481488</c:v>
                </c:pt>
                <c:pt idx="17">
                  <c:v>9.9380147949212887</c:v>
                </c:pt>
                <c:pt idx="18">
                  <c:v>9.9489463344607003</c:v>
                </c:pt>
                <c:pt idx="19">
                  <c:v>9.7370108851568631</c:v>
                </c:pt>
                <c:pt idx="20">
                  <c:v>9.5307633131551572</c:v>
                </c:pt>
                <c:pt idx="21">
                  <c:v>9.3808056071609531</c:v>
                </c:pt>
                <c:pt idx="22">
                  <c:v>9.2387274114013422</c:v>
                </c:pt>
                <c:pt idx="23">
                  <c:v>9.3154401711852284</c:v>
                </c:pt>
                <c:pt idx="24">
                  <c:v>9.3018043258993615</c:v>
                </c:pt>
                <c:pt idx="25">
                  <c:v>9.1522492661726442</c:v>
                </c:pt>
                <c:pt idx="26">
                  <c:v>8.9097435585434859</c:v>
                </c:pt>
                <c:pt idx="27">
                  <c:v>8.6660790049198884</c:v>
                </c:pt>
                <c:pt idx="28">
                  <c:v>8.5005805781335937</c:v>
                </c:pt>
                <c:pt idx="29">
                  <c:v>8.5955433455433461</c:v>
                </c:pt>
                <c:pt idx="30">
                  <c:v>8.6186955075484537</c:v>
                </c:pt>
                <c:pt idx="31">
                  <c:v>8.5086880402335563</c:v>
                </c:pt>
                <c:pt idx="32">
                  <c:v>8.4457476212606721</c:v>
                </c:pt>
                <c:pt idx="33">
                  <c:v>8.4596019424450546</c:v>
                </c:pt>
                <c:pt idx="34">
                  <c:v>8.4485468120364207</c:v>
                </c:pt>
                <c:pt idx="35">
                  <c:v>8.6418359439356127</c:v>
                </c:pt>
                <c:pt idx="36">
                  <c:v>8.5027451926045945</c:v>
                </c:pt>
                <c:pt idx="37">
                  <c:v>8.4781137847855508</c:v>
                </c:pt>
                <c:pt idx="38">
                  <c:v>8.3674392095585794</c:v>
                </c:pt>
                <c:pt idx="39">
                  <c:v>8.1999999999999993</c:v>
                </c:pt>
                <c:pt idx="40">
                  <c:v>8.1999999999999993</c:v>
                </c:pt>
                <c:pt idx="41">
                  <c:v>8.3000000000000007</c:v>
                </c:pt>
                <c:pt idx="42">
                  <c:v>8.5</c:v>
                </c:pt>
                <c:pt idx="43">
                  <c:v>8.5</c:v>
                </c:pt>
                <c:pt idx="44">
                  <c:v>8.5</c:v>
                </c:pt>
                <c:pt idx="45">
                  <c:v>8.6</c:v>
                </c:pt>
                <c:pt idx="46">
                  <c:v>8.6999999999999993</c:v>
                </c:pt>
                <c:pt idx="47">
                  <c:v>9</c:v>
                </c:pt>
                <c:pt idx="48">
                  <c:v>9</c:v>
                </c:pt>
                <c:pt idx="49">
                  <c:v>9.1</c:v>
                </c:pt>
                <c:pt idx="50">
                  <c:v>9</c:v>
                </c:pt>
              </c:numCache>
            </c:numRef>
          </c:val>
          <c:smooth val="0"/>
          <c:extLst>
            <c:ext xmlns:c16="http://schemas.microsoft.com/office/drawing/2014/chart" uri="{C3380CC4-5D6E-409C-BE32-E72D297353CC}">
              <c16:uniqueId val="{00000001-EC35-4FBB-BE45-7DDCAF39BD09}"/>
            </c:ext>
          </c:extLst>
        </c:ser>
        <c:ser>
          <c:idx val="2"/>
          <c:order val="2"/>
          <c:tx>
            <c:strRef>
              <c:f>'Arb kraft'!$F$3</c:f>
              <c:strCache>
                <c:ptCount val="1"/>
                <c:pt idx="0">
                  <c:v>Riket</c:v>
                </c:pt>
              </c:strCache>
            </c:strRef>
          </c:tx>
          <c:spPr>
            <a:ln>
              <a:solidFill>
                <a:srgbClr val="1E395F"/>
              </a:solidFill>
            </a:ln>
          </c:spPr>
          <c:marker>
            <c:symbol val="none"/>
          </c:marker>
          <c:dLbls>
            <c:dLbl>
              <c:idx val="5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35-4FBB-BE45-7DDCAF39BD0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multiLvlStrRef>
              <c:f>'Arb kraft'!$A$112:$B$162</c:f>
              <c:multiLvlStrCache>
                <c:ptCount val="51"/>
                <c:lvl>
                  <c:pt idx="0">
                    <c:v>jan</c:v>
                  </c:pt>
                  <c:pt idx="1">
                    <c:v>feb</c:v>
                  </c:pt>
                  <c:pt idx="2">
                    <c:v>mar</c:v>
                  </c:pt>
                  <c:pt idx="3">
                    <c:v>apr</c:v>
                  </c:pt>
                  <c:pt idx="4">
                    <c:v>maj</c:v>
                  </c:pt>
                  <c:pt idx="5">
                    <c:v>jun</c:v>
                  </c:pt>
                  <c:pt idx="6">
                    <c:v>jul</c:v>
                  </c:pt>
                  <c:pt idx="7">
                    <c:v>aug</c:v>
                  </c:pt>
                  <c:pt idx="8">
                    <c:v>sep</c:v>
                  </c:pt>
                  <c:pt idx="9">
                    <c:v>okt</c:v>
                  </c:pt>
                  <c:pt idx="10">
                    <c:v>nov</c:v>
                  </c:pt>
                  <c:pt idx="11">
                    <c:v>dec</c:v>
                  </c:pt>
                  <c:pt idx="12">
                    <c:v>jan</c:v>
                  </c:pt>
                  <c:pt idx="13">
                    <c:v>feb</c:v>
                  </c:pt>
                  <c:pt idx="14">
                    <c:v>mar</c:v>
                  </c:pt>
                  <c:pt idx="15">
                    <c:v>apr</c:v>
                  </c:pt>
                  <c:pt idx="16">
                    <c:v>maj</c:v>
                  </c:pt>
                  <c:pt idx="17">
                    <c:v>jun</c:v>
                  </c:pt>
                  <c:pt idx="18">
                    <c:v>jul</c:v>
                  </c:pt>
                  <c:pt idx="19">
                    <c:v>aug</c:v>
                  </c:pt>
                  <c:pt idx="20">
                    <c:v>sep</c:v>
                  </c:pt>
                  <c:pt idx="21">
                    <c:v>okt</c:v>
                  </c:pt>
                  <c:pt idx="22">
                    <c:v>nov</c:v>
                  </c:pt>
                  <c:pt idx="23">
                    <c:v>dec</c:v>
                  </c:pt>
                  <c:pt idx="24">
                    <c:v>jan</c:v>
                  </c:pt>
                  <c:pt idx="25">
                    <c:v>feb</c:v>
                  </c:pt>
                  <c:pt idx="26">
                    <c:v>mar</c:v>
                  </c:pt>
                  <c:pt idx="27">
                    <c:v>apr</c:v>
                  </c:pt>
                  <c:pt idx="28">
                    <c:v>maj</c:v>
                  </c:pt>
                  <c:pt idx="29">
                    <c:v>jun</c:v>
                  </c:pt>
                  <c:pt idx="30">
                    <c:v>jul</c:v>
                  </c:pt>
                  <c:pt idx="31">
                    <c:v>aug</c:v>
                  </c:pt>
                  <c:pt idx="32">
                    <c:v>sep</c:v>
                  </c:pt>
                  <c:pt idx="33">
                    <c:v>okt</c:v>
                  </c:pt>
                  <c:pt idx="34">
                    <c:v>nov</c:v>
                  </c:pt>
                  <c:pt idx="35">
                    <c:v>dec</c:v>
                  </c:pt>
                  <c:pt idx="36">
                    <c:v>jan</c:v>
                  </c:pt>
                  <c:pt idx="37">
                    <c:v>feb</c:v>
                  </c:pt>
                  <c:pt idx="38">
                    <c:v>mar</c:v>
                  </c:pt>
                  <c:pt idx="39">
                    <c:v>apr</c:v>
                  </c:pt>
                  <c:pt idx="40">
                    <c:v>maj</c:v>
                  </c:pt>
                  <c:pt idx="41">
                    <c:v>jun</c:v>
                  </c:pt>
                  <c:pt idx="42">
                    <c:v>jul</c:v>
                  </c:pt>
                  <c:pt idx="43">
                    <c:v>aug</c:v>
                  </c:pt>
                  <c:pt idx="44">
                    <c:v>sep</c:v>
                  </c:pt>
                  <c:pt idx="45">
                    <c:v>okt</c:v>
                  </c:pt>
                  <c:pt idx="46">
                    <c:v>nov</c:v>
                  </c:pt>
                  <c:pt idx="47">
                    <c:v>dec</c:v>
                  </c:pt>
                  <c:pt idx="48">
                    <c:v>jan</c:v>
                  </c:pt>
                  <c:pt idx="49">
                    <c:v>feb</c:v>
                  </c:pt>
                  <c:pt idx="50">
                    <c:v>mar</c:v>
                  </c:pt>
                </c:lvl>
                <c:lvl>
                  <c:pt idx="0">
                    <c:v>2020</c:v>
                  </c:pt>
                  <c:pt idx="12">
                    <c:v>2021</c:v>
                  </c:pt>
                  <c:pt idx="24">
                    <c:v>2022</c:v>
                  </c:pt>
                  <c:pt idx="36">
                    <c:v>2023</c:v>
                  </c:pt>
                  <c:pt idx="48">
                    <c:v>2024</c:v>
                  </c:pt>
                </c:lvl>
              </c:multiLvlStrCache>
            </c:multiLvlStrRef>
          </c:cat>
          <c:val>
            <c:numRef>
              <c:f>'Arb kraft'!$F$112:$F$162</c:f>
              <c:numCache>
                <c:formatCode>0.0</c:formatCode>
                <c:ptCount val="51"/>
                <c:pt idx="0">
                  <c:v>7.5</c:v>
                </c:pt>
                <c:pt idx="1">
                  <c:v>7.4</c:v>
                </c:pt>
                <c:pt idx="2">
                  <c:v>7.6</c:v>
                </c:pt>
                <c:pt idx="3">
                  <c:v>8.3000000000000007</c:v>
                </c:pt>
                <c:pt idx="4">
                  <c:v>8.5</c:v>
                </c:pt>
                <c:pt idx="5">
                  <c:v>9</c:v>
                </c:pt>
                <c:pt idx="6">
                  <c:v>9.1999999999999993</c:v>
                </c:pt>
                <c:pt idx="7">
                  <c:v>9.1</c:v>
                </c:pt>
                <c:pt idx="8">
                  <c:v>9</c:v>
                </c:pt>
                <c:pt idx="9">
                  <c:v>8.8000000000000007</c:v>
                </c:pt>
                <c:pt idx="10">
                  <c:v>8.6999999999999993</c:v>
                </c:pt>
                <c:pt idx="11">
                  <c:v>8.8000000000000007</c:v>
                </c:pt>
                <c:pt idx="12">
                  <c:v>8.8000000000000007</c:v>
                </c:pt>
                <c:pt idx="13">
                  <c:v>8.6999999999999993</c:v>
                </c:pt>
                <c:pt idx="14">
                  <c:v>8.4</c:v>
                </c:pt>
                <c:pt idx="15">
                  <c:v>8.1999999999999993</c:v>
                </c:pt>
                <c:pt idx="16">
                  <c:v>7.9</c:v>
                </c:pt>
                <c:pt idx="17">
                  <c:v>7.8</c:v>
                </c:pt>
                <c:pt idx="18">
                  <c:v>7.9</c:v>
                </c:pt>
                <c:pt idx="19">
                  <c:v>7.7</c:v>
                </c:pt>
                <c:pt idx="20">
                  <c:v>7.5</c:v>
                </c:pt>
                <c:pt idx="21">
                  <c:v>7.3</c:v>
                </c:pt>
                <c:pt idx="22">
                  <c:v>7.2</c:v>
                </c:pt>
                <c:pt idx="23">
                  <c:v>7.2</c:v>
                </c:pt>
                <c:pt idx="24">
                  <c:v>7.3</c:v>
                </c:pt>
                <c:pt idx="25">
                  <c:v>7.2</c:v>
                </c:pt>
                <c:pt idx="26">
                  <c:v>7</c:v>
                </c:pt>
                <c:pt idx="27">
                  <c:v>6.8</c:v>
                </c:pt>
                <c:pt idx="28">
                  <c:v>6.6</c:v>
                </c:pt>
                <c:pt idx="29">
                  <c:v>6.6</c:v>
                </c:pt>
                <c:pt idx="30">
                  <c:v>6.7</c:v>
                </c:pt>
                <c:pt idx="31">
                  <c:v>6.6</c:v>
                </c:pt>
                <c:pt idx="32">
                  <c:v>6.6</c:v>
                </c:pt>
                <c:pt idx="33">
                  <c:v>6.6</c:v>
                </c:pt>
                <c:pt idx="34">
                  <c:v>6.6</c:v>
                </c:pt>
                <c:pt idx="35">
                  <c:v>6.6</c:v>
                </c:pt>
                <c:pt idx="36">
                  <c:v>6.5</c:v>
                </c:pt>
                <c:pt idx="37">
                  <c:v>6.5</c:v>
                </c:pt>
                <c:pt idx="38">
                  <c:v>6.4</c:v>
                </c:pt>
                <c:pt idx="39">
                  <c:v>6.3</c:v>
                </c:pt>
                <c:pt idx="40">
                  <c:v>6.1</c:v>
                </c:pt>
                <c:pt idx="41">
                  <c:v>6.2</c:v>
                </c:pt>
                <c:pt idx="42">
                  <c:v>6.3</c:v>
                </c:pt>
                <c:pt idx="43">
                  <c:v>6.4</c:v>
                </c:pt>
                <c:pt idx="44">
                  <c:v>6.4</c:v>
                </c:pt>
                <c:pt idx="45">
                  <c:v>6.4</c:v>
                </c:pt>
                <c:pt idx="46">
                  <c:v>6.5</c:v>
                </c:pt>
                <c:pt idx="47">
                  <c:v>6.7</c:v>
                </c:pt>
                <c:pt idx="48">
                  <c:v>6.8</c:v>
                </c:pt>
                <c:pt idx="49">
                  <c:v>6.8</c:v>
                </c:pt>
                <c:pt idx="50">
                  <c:v>6.7</c:v>
                </c:pt>
              </c:numCache>
            </c:numRef>
          </c:val>
          <c:smooth val="0"/>
          <c:extLst>
            <c:ext xmlns:c16="http://schemas.microsoft.com/office/drawing/2014/chart" uri="{C3380CC4-5D6E-409C-BE32-E72D297353CC}">
              <c16:uniqueId val="{00000002-EC35-4FBB-BE45-7DDCAF39BD09}"/>
            </c:ext>
          </c:extLst>
        </c:ser>
        <c:dLbls>
          <c:showLegendKey val="0"/>
          <c:showVal val="0"/>
          <c:showCatName val="0"/>
          <c:showSerName val="0"/>
          <c:showPercent val="0"/>
          <c:showBubbleSize val="0"/>
        </c:dLbls>
        <c:smooth val="0"/>
        <c:axId val="102838656"/>
        <c:axId val="102840192"/>
      </c:lineChart>
      <c:catAx>
        <c:axId val="102838656"/>
        <c:scaling>
          <c:orientation val="minMax"/>
        </c:scaling>
        <c:delete val="0"/>
        <c:axPos val="b"/>
        <c:numFmt formatCode="General" sourceLinked="0"/>
        <c:majorTickMark val="none"/>
        <c:minorTickMark val="none"/>
        <c:tickLblPos val="nextTo"/>
        <c:crossAx val="102840192"/>
        <c:crosses val="autoZero"/>
        <c:auto val="1"/>
        <c:lblAlgn val="ctr"/>
        <c:lblOffset val="100"/>
        <c:noMultiLvlLbl val="0"/>
      </c:catAx>
      <c:valAx>
        <c:axId val="102840192"/>
        <c:scaling>
          <c:orientation val="minMax"/>
          <c:min val="4"/>
        </c:scaling>
        <c:delete val="0"/>
        <c:axPos val="l"/>
        <c:numFmt formatCode="0" sourceLinked="0"/>
        <c:majorTickMark val="out"/>
        <c:minorTickMark val="none"/>
        <c:tickLblPos val="nextTo"/>
        <c:crossAx val="102838656"/>
        <c:crosses val="autoZero"/>
        <c:crossBetween val="between"/>
      </c:valAx>
    </c:plotArea>
    <c:legend>
      <c:legendPos val="b"/>
      <c:overlay val="0"/>
    </c:legend>
    <c:plotVisOnly val="1"/>
    <c:dispBlanksAs val="gap"/>
    <c:showDLblsOverMax val="0"/>
  </c:chart>
  <c:spPr>
    <a:ln>
      <a:noFill/>
    </a:ln>
  </c:spPr>
  <c:txPr>
    <a:bodyPr/>
    <a:lstStyle/>
    <a:p>
      <a:pPr>
        <a:defRPr sz="900">
          <a:latin typeface="+mn-lt"/>
          <a:cs typeface="Arial" panose="020B0604020202020204" pitchFamily="34" charset="0"/>
        </a:defRPr>
      </a:pPr>
      <a:endParaRPr lang="sv-SE"/>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1E395F"/>
                </a:solidFill>
                <a:latin typeface="+mn-lt"/>
                <a:ea typeface="+mn-ea"/>
                <a:cs typeface="+mn-cs"/>
              </a:defRPr>
            </a:pPr>
            <a:r>
              <a:rPr lang="en-US" b="1" dirty="0" err="1"/>
              <a:t>Varsel</a:t>
            </a:r>
            <a:r>
              <a:rPr lang="en-US" b="1" dirty="0"/>
              <a:t> om </a:t>
            </a:r>
            <a:r>
              <a:rPr lang="en-US" b="1" dirty="0" err="1"/>
              <a:t>uppsägning</a:t>
            </a:r>
            <a:endParaRPr lang="en-US"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1E395F"/>
              </a:solidFill>
              <a:latin typeface="+mn-lt"/>
              <a:ea typeface="+mn-ea"/>
              <a:cs typeface="+mn-cs"/>
            </a:defRPr>
          </a:pPr>
          <a:endParaRPr lang="sv-SE"/>
        </a:p>
      </c:txPr>
    </c:title>
    <c:autoTitleDeleted val="0"/>
    <c:plotArea>
      <c:layout/>
      <c:barChart>
        <c:barDir val="col"/>
        <c:grouping val="clustered"/>
        <c:varyColors val="0"/>
        <c:ser>
          <c:idx val="0"/>
          <c:order val="0"/>
          <c:tx>
            <c:strRef>
              <c:f>'Skåne 2015-'!$H$92</c:f>
              <c:strCache>
                <c:ptCount val="1"/>
                <c:pt idx="0">
                  <c:v>Varsel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1E395F"/>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'Skåne 2015-'!$G$93:$G$100</c:f>
              <c:strCache>
                <c:ptCount val="8"/>
                <c:pt idx="0">
                  <c:v>2017</c:v>
                </c:pt>
                <c:pt idx="1">
                  <c:v>2018</c:v>
                </c:pt>
                <c:pt idx="2">
                  <c:v>2019</c:v>
                </c:pt>
                <c:pt idx="3">
                  <c:v>2020</c:v>
                </c:pt>
                <c:pt idx="4">
                  <c:v>2021</c:v>
                </c:pt>
                <c:pt idx="5">
                  <c:v>2022</c:v>
                </c:pt>
                <c:pt idx="6">
                  <c:v>2023</c:v>
                </c:pt>
                <c:pt idx="7">
                  <c:v>jan-apr 2024</c:v>
                </c:pt>
              </c:strCache>
            </c:strRef>
          </c:cat>
          <c:val>
            <c:numRef>
              <c:f>'Skåne 2015-'!$H$93:$H$100</c:f>
              <c:numCache>
                <c:formatCode>General</c:formatCode>
                <c:ptCount val="8"/>
                <c:pt idx="0">
                  <c:v>522</c:v>
                </c:pt>
                <c:pt idx="1">
                  <c:v>567</c:v>
                </c:pt>
                <c:pt idx="2">
                  <c:v>507</c:v>
                </c:pt>
                <c:pt idx="3">
                  <c:v>1084</c:v>
                </c:pt>
                <c:pt idx="4">
                  <c:v>157</c:v>
                </c:pt>
                <c:pt idx="5">
                  <c:v>297</c:v>
                </c:pt>
                <c:pt idx="6">
                  <c:v>749</c:v>
                </c:pt>
                <c:pt idx="7">
                  <c:v>233</c:v>
                </c:pt>
              </c:numCache>
            </c:numRef>
          </c:val>
          <c:extLst>
            <c:ext xmlns:c16="http://schemas.microsoft.com/office/drawing/2014/chart" uri="{C3380CC4-5D6E-409C-BE32-E72D297353CC}">
              <c16:uniqueId val="{00000000-9A19-4C89-9E96-7E6220CF7772}"/>
            </c:ext>
          </c:extLst>
        </c:ser>
        <c:dLbls>
          <c:showLegendKey val="0"/>
          <c:showVal val="0"/>
          <c:showCatName val="0"/>
          <c:showSerName val="0"/>
          <c:showPercent val="0"/>
          <c:showBubbleSize val="0"/>
        </c:dLbls>
        <c:gapWidth val="219"/>
        <c:overlap val="-27"/>
        <c:axId val="1697731007"/>
        <c:axId val="1697728511"/>
      </c:barChart>
      <c:catAx>
        <c:axId val="1697731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395F"/>
                </a:solidFill>
                <a:latin typeface="+mn-lt"/>
                <a:ea typeface="+mn-ea"/>
                <a:cs typeface="+mn-cs"/>
              </a:defRPr>
            </a:pPr>
            <a:endParaRPr lang="sv-SE"/>
          </a:p>
        </c:txPr>
        <c:crossAx val="1697728511"/>
        <c:crosses val="autoZero"/>
        <c:auto val="1"/>
        <c:lblAlgn val="ctr"/>
        <c:lblOffset val="100"/>
        <c:noMultiLvlLbl val="0"/>
      </c:catAx>
      <c:valAx>
        <c:axId val="169772851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1E395F"/>
                </a:solidFill>
                <a:latin typeface="+mn-lt"/>
                <a:ea typeface="+mn-ea"/>
                <a:cs typeface="+mn-cs"/>
              </a:defRPr>
            </a:pPr>
            <a:endParaRPr lang="sv-SE"/>
          </a:p>
        </c:txPr>
        <c:crossAx val="16977310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1E395F"/>
          </a:solidFill>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2400" b="1" i="0" u="none" strike="noStrike" kern="1200" spc="0" baseline="0" dirty="0">
                <a:solidFill>
                  <a:srgbClr val="1A355C"/>
                </a:solidFill>
                <a:effectLst/>
                <a:latin typeface="+mj-lt"/>
              </a:rPr>
              <a:t>Antal konkurser per månad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lineChart>
        <c:grouping val="standard"/>
        <c:varyColors val="0"/>
        <c:ser>
          <c:idx val="0"/>
          <c:order val="0"/>
          <c:tx>
            <c:strRef>
              <c:f>Blad1!$B$11</c:f>
              <c:strCache>
                <c:ptCount val="1"/>
                <c:pt idx="0">
                  <c:v>Konkurser</c:v>
                </c:pt>
              </c:strCache>
            </c:strRef>
          </c:tx>
          <c:spPr>
            <a:ln w="28575" cap="rnd">
              <a:solidFill>
                <a:schemeClr val="accent1"/>
              </a:solidFill>
              <a:round/>
            </a:ln>
            <a:effectLst/>
          </c:spPr>
          <c:marker>
            <c:symbol val="none"/>
          </c:marker>
          <c:cat>
            <c:strRef>
              <c:f>Blad1!$O$10:$EH$10</c:f>
              <c:strCache>
                <c:ptCount val="124"/>
                <c:pt idx="0">
                  <c:v>2014M01</c:v>
                </c:pt>
                <c:pt idx="1">
                  <c:v>2014M02</c:v>
                </c:pt>
                <c:pt idx="2">
                  <c:v>2014M03</c:v>
                </c:pt>
                <c:pt idx="3">
                  <c:v>2014M04</c:v>
                </c:pt>
                <c:pt idx="4">
                  <c:v>2014M05</c:v>
                </c:pt>
                <c:pt idx="5">
                  <c:v>2014M06</c:v>
                </c:pt>
                <c:pt idx="6">
                  <c:v>2014M07</c:v>
                </c:pt>
                <c:pt idx="7">
                  <c:v>2014M08</c:v>
                </c:pt>
                <c:pt idx="8">
                  <c:v>2014M09</c:v>
                </c:pt>
                <c:pt idx="9">
                  <c:v>2014M10</c:v>
                </c:pt>
                <c:pt idx="10">
                  <c:v>2014M11</c:v>
                </c:pt>
                <c:pt idx="11">
                  <c:v>2014M12</c:v>
                </c:pt>
                <c:pt idx="12">
                  <c:v>2015M01</c:v>
                </c:pt>
                <c:pt idx="13">
                  <c:v>2015M02</c:v>
                </c:pt>
                <c:pt idx="14">
                  <c:v>2015M03</c:v>
                </c:pt>
                <c:pt idx="15">
                  <c:v>2015M04</c:v>
                </c:pt>
                <c:pt idx="16">
                  <c:v>2015M05</c:v>
                </c:pt>
                <c:pt idx="17">
                  <c:v>2015M06</c:v>
                </c:pt>
                <c:pt idx="18">
                  <c:v>2015M07</c:v>
                </c:pt>
                <c:pt idx="19">
                  <c:v>2015M08</c:v>
                </c:pt>
                <c:pt idx="20">
                  <c:v>2015M09</c:v>
                </c:pt>
                <c:pt idx="21">
                  <c:v>2015M10</c:v>
                </c:pt>
                <c:pt idx="22">
                  <c:v>2015M11</c:v>
                </c:pt>
                <c:pt idx="23">
                  <c:v>2015M12</c:v>
                </c:pt>
                <c:pt idx="24">
                  <c:v>2016M01</c:v>
                </c:pt>
                <c:pt idx="25">
                  <c:v>2016M02</c:v>
                </c:pt>
                <c:pt idx="26">
                  <c:v>2016M03</c:v>
                </c:pt>
                <c:pt idx="27">
                  <c:v>2016M04</c:v>
                </c:pt>
                <c:pt idx="28">
                  <c:v>2016M05</c:v>
                </c:pt>
                <c:pt idx="29">
                  <c:v>2016M06</c:v>
                </c:pt>
                <c:pt idx="30">
                  <c:v>2016M07</c:v>
                </c:pt>
                <c:pt idx="31">
                  <c:v>2016M08</c:v>
                </c:pt>
                <c:pt idx="32">
                  <c:v>2016M09</c:v>
                </c:pt>
                <c:pt idx="33">
                  <c:v>2016M10</c:v>
                </c:pt>
                <c:pt idx="34">
                  <c:v>2016M11</c:v>
                </c:pt>
                <c:pt idx="35">
                  <c:v>2016M12</c:v>
                </c:pt>
                <c:pt idx="36">
                  <c:v>2017M01</c:v>
                </c:pt>
                <c:pt idx="37">
                  <c:v>2017M02</c:v>
                </c:pt>
                <c:pt idx="38">
                  <c:v>2017M03</c:v>
                </c:pt>
                <c:pt idx="39">
                  <c:v>2017M04</c:v>
                </c:pt>
                <c:pt idx="40">
                  <c:v>2017M05</c:v>
                </c:pt>
                <c:pt idx="41">
                  <c:v>2017M06</c:v>
                </c:pt>
                <c:pt idx="42">
                  <c:v>2017M07</c:v>
                </c:pt>
                <c:pt idx="43">
                  <c:v>2017M08</c:v>
                </c:pt>
                <c:pt idx="44">
                  <c:v>2017M09</c:v>
                </c:pt>
                <c:pt idx="45">
                  <c:v>2017M10</c:v>
                </c:pt>
                <c:pt idx="46">
                  <c:v>2017M11</c:v>
                </c:pt>
                <c:pt idx="47">
                  <c:v>2017M12</c:v>
                </c:pt>
                <c:pt idx="48">
                  <c:v>2018M01</c:v>
                </c:pt>
                <c:pt idx="49">
                  <c:v>2018M02</c:v>
                </c:pt>
                <c:pt idx="50">
                  <c:v>2018M03</c:v>
                </c:pt>
                <c:pt idx="51">
                  <c:v>2018M04</c:v>
                </c:pt>
                <c:pt idx="52">
                  <c:v>2018M05</c:v>
                </c:pt>
                <c:pt idx="53">
                  <c:v>2018M06</c:v>
                </c:pt>
                <c:pt idx="54">
                  <c:v>2018M07</c:v>
                </c:pt>
                <c:pt idx="55">
                  <c:v>2018M08</c:v>
                </c:pt>
                <c:pt idx="56">
                  <c:v>2018M09</c:v>
                </c:pt>
                <c:pt idx="57">
                  <c:v>2018M10</c:v>
                </c:pt>
                <c:pt idx="58">
                  <c:v>2018M11</c:v>
                </c:pt>
                <c:pt idx="59">
                  <c:v>2018M12</c:v>
                </c:pt>
                <c:pt idx="60">
                  <c:v>2019M01</c:v>
                </c:pt>
                <c:pt idx="61">
                  <c:v>2019M02</c:v>
                </c:pt>
                <c:pt idx="62">
                  <c:v>2019M03</c:v>
                </c:pt>
                <c:pt idx="63">
                  <c:v>2019M04</c:v>
                </c:pt>
                <c:pt idx="64">
                  <c:v>2019M05</c:v>
                </c:pt>
                <c:pt idx="65">
                  <c:v>2019M06</c:v>
                </c:pt>
                <c:pt idx="66">
                  <c:v>2019M07</c:v>
                </c:pt>
                <c:pt idx="67">
                  <c:v>2019M08</c:v>
                </c:pt>
                <c:pt idx="68">
                  <c:v>2019M09</c:v>
                </c:pt>
                <c:pt idx="69">
                  <c:v>2019M10</c:v>
                </c:pt>
                <c:pt idx="70">
                  <c:v>2019M11</c:v>
                </c:pt>
                <c:pt idx="71">
                  <c:v>2019M12</c:v>
                </c:pt>
                <c:pt idx="72">
                  <c:v>2020M01</c:v>
                </c:pt>
                <c:pt idx="73">
                  <c:v>2020M02</c:v>
                </c:pt>
                <c:pt idx="74">
                  <c:v>2020M03</c:v>
                </c:pt>
                <c:pt idx="75">
                  <c:v>2020M04</c:v>
                </c:pt>
                <c:pt idx="76">
                  <c:v>2020M05</c:v>
                </c:pt>
                <c:pt idx="77">
                  <c:v>2020M06</c:v>
                </c:pt>
                <c:pt idx="78">
                  <c:v>2020M07</c:v>
                </c:pt>
                <c:pt idx="79">
                  <c:v>2020M08</c:v>
                </c:pt>
                <c:pt idx="80">
                  <c:v>2020M09</c:v>
                </c:pt>
                <c:pt idx="81">
                  <c:v>2020M10</c:v>
                </c:pt>
                <c:pt idx="82">
                  <c:v>2020M11</c:v>
                </c:pt>
                <c:pt idx="83">
                  <c:v>2020M12</c:v>
                </c:pt>
                <c:pt idx="84">
                  <c:v>2021M01</c:v>
                </c:pt>
                <c:pt idx="85">
                  <c:v>2021M02</c:v>
                </c:pt>
                <c:pt idx="86">
                  <c:v>2021M03</c:v>
                </c:pt>
                <c:pt idx="87">
                  <c:v>2021M04</c:v>
                </c:pt>
                <c:pt idx="88">
                  <c:v>2021M05</c:v>
                </c:pt>
                <c:pt idx="89">
                  <c:v>2021M06</c:v>
                </c:pt>
                <c:pt idx="90">
                  <c:v>2021M07</c:v>
                </c:pt>
                <c:pt idx="91">
                  <c:v>2021M08</c:v>
                </c:pt>
                <c:pt idx="92">
                  <c:v>2021M09</c:v>
                </c:pt>
                <c:pt idx="93">
                  <c:v>2021M10</c:v>
                </c:pt>
                <c:pt idx="94">
                  <c:v>2021M11</c:v>
                </c:pt>
                <c:pt idx="95">
                  <c:v>2021M12</c:v>
                </c:pt>
                <c:pt idx="96">
                  <c:v>2022M01</c:v>
                </c:pt>
                <c:pt idx="97">
                  <c:v>2022M02</c:v>
                </c:pt>
                <c:pt idx="98">
                  <c:v>2022M03</c:v>
                </c:pt>
                <c:pt idx="99">
                  <c:v>2022M04</c:v>
                </c:pt>
                <c:pt idx="100">
                  <c:v>2022M05</c:v>
                </c:pt>
                <c:pt idx="101">
                  <c:v>2022M06</c:v>
                </c:pt>
                <c:pt idx="102">
                  <c:v>2022M07</c:v>
                </c:pt>
                <c:pt idx="103">
                  <c:v>2022M08</c:v>
                </c:pt>
                <c:pt idx="104">
                  <c:v>2022M09</c:v>
                </c:pt>
                <c:pt idx="105">
                  <c:v>2022M10</c:v>
                </c:pt>
                <c:pt idx="106">
                  <c:v>2022M11</c:v>
                </c:pt>
                <c:pt idx="107">
                  <c:v>2022M12</c:v>
                </c:pt>
                <c:pt idx="108">
                  <c:v>2023M01</c:v>
                </c:pt>
                <c:pt idx="109">
                  <c:v>2023M02</c:v>
                </c:pt>
                <c:pt idx="110">
                  <c:v>2023M03</c:v>
                </c:pt>
                <c:pt idx="111">
                  <c:v>2023M04</c:v>
                </c:pt>
                <c:pt idx="112">
                  <c:v>2023M05</c:v>
                </c:pt>
                <c:pt idx="113">
                  <c:v>2023M06</c:v>
                </c:pt>
                <c:pt idx="114">
                  <c:v>2023M07</c:v>
                </c:pt>
                <c:pt idx="115">
                  <c:v>2023M08</c:v>
                </c:pt>
                <c:pt idx="116">
                  <c:v>2023M09</c:v>
                </c:pt>
                <c:pt idx="117">
                  <c:v>2023M10</c:v>
                </c:pt>
                <c:pt idx="118">
                  <c:v>2023M11</c:v>
                </c:pt>
                <c:pt idx="119">
                  <c:v>2023M12</c:v>
                </c:pt>
                <c:pt idx="120">
                  <c:v>2024M01</c:v>
                </c:pt>
                <c:pt idx="121">
                  <c:v>2024M02</c:v>
                </c:pt>
                <c:pt idx="122">
                  <c:v>2024M03</c:v>
                </c:pt>
                <c:pt idx="123">
                  <c:v>2024M04</c:v>
                </c:pt>
              </c:strCache>
            </c:strRef>
          </c:cat>
          <c:val>
            <c:numRef>
              <c:f>Blad1!$O$11:$EH$11</c:f>
              <c:numCache>
                <c:formatCode>0</c:formatCode>
                <c:ptCount val="124"/>
                <c:pt idx="0">
                  <c:v>10</c:v>
                </c:pt>
                <c:pt idx="1">
                  <c:v>18</c:v>
                </c:pt>
                <c:pt idx="2">
                  <c:v>11</c:v>
                </c:pt>
                <c:pt idx="3">
                  <c:v>11</c:v>
                </c:pt>
                <c:pt idx="4">
                  <c:v>14</c:v>
                </c:pt>
                <c:pt idx="5">
                  <c:v>16</c:v>
                </c:pt>
                <c:pt idx="6">
                  <c:v>11</c:v>
                </c:pt>
                <c:pt idx="7">
                  <c:v>12</c:v>
                </c:pt>
                <c:pt idx="8">
                  <c:v>15</c:v>
                </c:pt>
                <c:pt idx="9">
                  <c:v>15</c:v>
                </c:pt>
                <c:pt idx="10">
                  <c:v>15</c:v>
                </c:pt>
                <c:pt idx="11">
                  <c:v>13</c:v>
                </c:pt>
                <c:pt idx="12">
                  <c:v>13</c:v>
                </c:pt>
                <c:pt idx="13">
                  <c:v>7</c:v>
                </c:pt>
                <c:pt idx="14">
                  <c:v>9</c:v>
                </c:pt>
                <c:pt idx="15">
                  <c:v>10</c:v>
                </c:pt>
                <c:pt idx="16">
                  <c:v>13</c:v>
                </c:pt>
                <c:pt idx="17">
                  <c:v>12</c:v>
                </c:pt>
                <c:pt idx="18">
                  <c:v>17</c:v>
                </c:pt>
                <c:pt idx="19">
                  <c:v>11</c:v>
                </c:pt>
                <c:pt idx="20">
                  <c:v>8</c:v>
                </c:pt>
                <c:pt idx="21">
                  <c:v>12</c:v>
                </c:pt>
                <c:pt idx="22">
                  <c:v>9</c:v>
                </c:pt>
                <c:pt idx="23">
                  <c:v>15</c:v>
                </c:pt>
                <c:pt idx="24">
                  <c:v>9</c:v>
                </c:pt>
                <c:pt idx="25">
                  <c:v>14</c:v>
                </c:pt>
                <c:pt idx="26">
                  <c:v>11</c:v>
                </c:pt>
                <c:pt idx="27">
                  <c:v>14</c:v>
                </c:pt>
                <c:pt idx="28">
                  <c:v>10</c:v>
                </c:pt>
                <c:pt idx="29">
                  <c:v>12</c:v>
                </c:pt>
                <c:pt idx="30">
                  <c:v>6</c:v>
                </c:pt>
                <c:pt idx="31">
                  <c:v>7</c:v>
                </c:pt>
                <c:pt idx="32">
                  <c:v>7</c:v>
                </c:pt>
                <c:pt idx="33">
                  <c:v>6</c:v>
                </c:pt>
                <c:pt idx="34">
                  <c:v>15</c:v>
                </c:pt>
                <c:pt idx="35">
                  <c:v>12</c:v>
                </c:pt>
                <c:pt idx="36">
                  <c:v>9</c:v>
                </c:pt>
                <c:pt idx="37">
                  <c:v>8</c:v>
                </c:pt>
                <c:pt idx="38">
                  <c:v>13</c:v>
                </c:pt>
                <c:pt idx="39">
                  <c:v>6</c:v>
                </c:pt>
                <c:pt idx="40">
                  <c:v>13</c:v>
                </c:pt>
                <c:pt idx="41">
                  <c:v>13</c:v>
                </c:pt>
                <c:pt idx="42">
                  <c:v>2</c:v>
                </c:pt>
                <c:pt idx="43">
                  <c:v>5</c:v>
                </c:pt>
                <c:pt idx="44">
                  <c:v>12</c:v>
                </c:pt>
                <c:pt idx="45">
                  <c:v>14</c:v>
                </c:pt>
                <c:pt idx="46">
                  <c:v>8</c:v>
                </c:pt>
                <c:pt idx="47">
                  <c:v>13</c:v>
                </c:pt>
                <c:pt idx="48">
                  <c:v>8</c:v>
                </c:pt>
                <c:pt idx="49">
                  <c:v>17</c:v>
                </c:pt>
                <c:pt idx="50">
                  <c:v>11</c:v>
                </c:pt>
                <c:pt idx="51">
                  <c:v>13</c:v>
                </c:pt>
                <c:pt idx="52">
                  <c:v>9</c:v>
                </c:pt>
                <c:pt idx="53">
                  <c:v>4</c:v>
                </c:pt>
                <c:pt idx="54">
                  <c:v>8</c:v>
                </c:pt>
                <c:pt idx="55">
                  <c:v>11</c:v>
                </c:pt>
                <c:pt idx="56">
                  <c:v>12</c:v>
                </c:pt>
                <c:pt idx="57">
                  <c:v>12</c:v>
                </c:pt>
                <c:pt idx="58">
                  <c:v>15</c:v>
                </c:pt>
                <c:pt idx="59">
                  <c:v>14</c:v>
                </c:pt>
                <c:pt idx="60">
                  <c:v>9</c:v>
                </c:pt>
                <c:pt idx="61">
                  <c:v>13</c:v>
                </c:pt>
                <c:pt idx="62">
                  <c:v>22</c:v>
                </c:pt>
                <c:pt idx="63">
                  <c:v>13</c:v>
                </c:pt>
                <c:pt idx="64">
                  <c:v>12</c:v>
                </c:pt>
                <c:pt idx="65">
                  <c:v>7</c:v>
                </c:pt>
                <c:pt idx="66">
                  <c:v>15</c:v>
                </c:pt>
                <c:pt idx="67">
                  <c:v>9</c:v>
                </c:pt>
                <c:pt idx="68">
                  <c:v>13</c:v>
                </c:pt>
                <c:pt idx="69">
                  <c:v>17</c:v>
                </c:pt>
                <c:pt idx="70">
                  <c:v>12</c:v>
                </c:pt>
                <c:pt idx="71">
                  <c:v>11</c:v>
                </c:pt>
                <c:pt idx="72">
                  <c:v>13</c:v>
                </c:pt>
                <c:pt idx="73">
                  <c:v>13</c:v>
                </c:pt>
                <c:pt idx="74">
                  <c:v>15</c:v>
                </c:pt>
                <c:pt idx="75">
                  <c:v>17</c:v>
                </c:pt>
                <c:pt idx="76">
                  <c:v>12</c:v>
                </c:pt>
                <c:pt idx="77">
                  <c:v>12</c:v>
                </c:pt>
                <c:pt idx="78">
                  <c:v>9</c:v>
                </c:pt>
                <c:pt idx="79">
                  <c:v>9</c:v>
                </c:pt>
                <c:pt idx="80">
                  <c:v>5</c:v>
                </c:pt>
                <c:pt idx="81">
                  <c:v>7</c:v>
                </c:pt>
                <c:pt idx="82">
                  <c:v>35</c:v>
                </c:pt>
                <c:pt idx="83">
                  <c:v>11</c:v>
                </c:pt>
                <c:pt idx="84">
                  <c:v>6</c:v>
                </c:pt>
                <c:pt idx="85">
                  <c:v>10</c:v>
                </c:pt>
                <c:pt idx="86">
                  <c:v>11</c:v>
                </c:pt>
                <c:pt idx="87">
                  <c:v>9</c:v>
                </c:pt>
                <c:pt idx="88">
                  <c:v>11</c:v>
                </c:pt>
                <c:pt idx="89">
                  <c:v>13</c:v>
                </c:pt>
                <c:pt idx="90">
                  <c:v>5</c:v>
                </c:pt>
                <c:pt idx="91">
                  <c:v>12</c:v>
                </c:pt>
                <c:pt idx="92">
                  <c:v>5</c:v>
                </c:pt>
                <c:pt idx="93">
                  <c:v>16</c:v>
                </c:pt>
                <c:pt idx="94">
                  <c:v>16</c:v>
                </c:pt>
                <c:pt idx="95">
                  <c:v>13</c:v>
                </c:pt>
                <c:pt idx="96">
                  <c:v>9</c:v>
                </c:pt>
                <c:pt idx="97">
                  <c:v>15</c:v>
                </c:pt>
                <c:pt idx="98">
                  <c:v>8</c:v>
                </c:pt>
                <c:pt idx="99">
                  <c:v>9</c:v>
                </c:pt>
                <c:pt idx="100">
                  <c:v>12</c:v>
                </c:pt>
                <c:pt idx="101">
                  <c:v>11</c:v>
                </c:pt>
                <c:pt idx="102">
                  <c:v>6</c:v>
                </c:pt>
                <c:pt idx="103">
                  <c:v>10</c:v>
                </c:pt>
                <c:pt idx="104">
                  <c:v>11</c:v>
                </c:pt>
                <c:pt idx="105">
                  <c:v>23</c:v>
                </c:pt>
                <c:pt idx="106">
                  <c:v>14</c:v>
                </c:pt>
                <c:pt idx="107">
                  <c:v>17</c:v>
                </c:pt>
                <c:pt idx="108" formatCode="General">
                  <c:v>23</c:v>
                </c:pt>
                <c:pt idx="109" formatCode="General">
                  <c:v>10</c:v>
                </c:pt>
                <c:pt idx="110" formatCode="General">
                  <c:v>10</c:v>
                </c:pt>
                <c:pt idx="111" formatCode="General">
                  <c:v>12</c:v>
                </c:pt>
                <c:pt idx="112" formatCode="General">
                  <c:v>22</c:v>
                </c:pt>
                <c:pt idx="113" formatCode="General">
                  <c:v>17</c:v>
                </c:pt>
                <c:pt idx="114" formatCode="General">
                  <c:v>12</c:v>
                </c:pt>
                <c:pt idx="115" formatCode="General">
                  <c:v>10</c:v>
                </c:pt>
                <c:pt idx="116" formatCode="General">
                  <c:v>13</c:v>
                </c:pt>
                <c:pt idx="117" formatCode="General">
                  <c:v>21</c:v>
                </c:pt>
                <c:pt idx="118" formatCode="General">
                  <c:v>20</c:v>
                </c:pt>
                <c:pt idx="119" formatCode="General">
                  <c:v>10</c:v>
                </c:pt>
                <c:pt idx="120" formatCode="General">
                  <c:v>13</c:v>
                </c:pt>
                <c:pt idx="121" formatCode="General">
                  <c:v>18</c:v>
                </c:pt>
                <c:pt idx="122" formatCode="General">
                  <c:v>12</c:v>
                </c:pt>
                <c:pt idx="123" formatCode="General">
                  <c:v>30</c:v>
                </c:pt>
              </c:numCache>
            </c:numRef>
          </c:val>
          <c:smooth val="0"/>
          <c:extLst>
            <c:ext xmlns:c16="http://schemas.microsoft.com/office/drawing/2014/chart" uri="{C3380CC4-5D6E-409C-BE32-E72D297353CC}">
              <c16:uniqueId val="{00000000-9411-44D6-AF98-57AA293BD7C3}"/>
            </c:ext>
          </c:extLst>
        </c:ser>
        <c:ser>
          <c:idx val="1"/>
          <c:order val="1"/>
          <c:tx>
            <c:strRef>
              <c:f>Blad1!$B$12</c:f>
              <c:strCache>
                <c:ptCount val="1"/>
                <c:pt idx="0">
                  <c:v>12 månaders glidande medelvärde</c:v>
                </c:pt>
              </c:strCache>
            </c:strRef>
          </c:tx>
          <c:spPr>
            <a:ln w="28575" cap="rnd">
              <a:solidFill>
                <a:schemeClr val="accent2"/>
              </a:solidFill>
              <a:round/>
            </a:ln>
            <a:effectLst/>
          </c:spPr>
          <c:marker>
            <c:symbol val="none"/>
          </c:marker>
          <c:cat>
            <c:strRef>
              <c:f>Blad1!$O$10:$EH$10</c:f>
              <c:strCache>
                <c:ptCount val="124"/>
                <c:pt idx="0">
                  <c:v>2014M01</c:v>
                </c:pt>
                <c:pt idx="1">
                  <c:v>2014M02</c:v>
                </c:pt>
                <c:pt idx="2">
                  <c:v>2014M03</c:v>
                </c:pt>
                <c:pt idx="3">
                  <c:v>2014M04</c:v>
                </c:pt>
                <c:pt idx="4">
                  <c:v>2014M05</c:v>
                </c:pt>
                <c:pt idx="5">
                  <c:v>2014M06</c:v>
                </c:pt>
                <c:pt idx="6">
                  <c:v>2014M07</c:v>
                </c:pt>
                <c:pt idx="7">
                  <c:v>2014M08</c:v>
                </c:pt>
                <c:pt idx="8">
                  <c:v>2014M09</c:v>
                </c:pt>
                <c:pt idx="9">
                  <c:v>2014M10</c:v>
                </c:pt>
                <c:pt idx="10">
                  <c:v>2014M11</c:v>
                </c:pt>
                <c:pt idx="11">
                  <c:v>2014M12</c:v>
                </c:pt>
                <c:pt idx="12">
                  <c:v>2015M01</c:v>
                </c:pt>
                <c:pt idx="13">
                  <c:v>2015M02</c:v>
                </c:pt>
                <c:pt idx="14">
                  <c:v>2015M03</c:v>
                </c:pt>
                <c:pt idx="15">
                  <c:v>2015M04</c:v>
                </c:pt>
                <c:pt idx="16">
                  <c:v>2015M05</c:v>
                </c:pt>
                <c:pt idx="17">
                  <c:v>2015M06</c:v>
                </c:pt>
                <c:pt idx="18">
                  <c:v>2015M07</c:v>
                </c:pt>
                <c:pt idx="19">
                  <c:v>2015M08</c:v>
                </c:pt>
                <c:pt idx="20">
                  <c:v>2015M09</c:v>
                </c:pt>
                <c:pt idx="21">
                  <c:v>2015M10</c:v>
                </c:pt>
                <c:pt idx="22">
                  <c:v>2015M11</c:v>
                </c:pt>
                <c:pt idx="23">
                  <c:v>2015M12</c:v>
                </c:pt>
                <c:pt idx="24">
                  <c:v>2016M01</c:v>
                </c:pt>
                <c:pt idx="25">
                  <c:v>2016M02</c:v>
                </c:pt>
                <c:pt idx="26">
                  <c:v>2016M03</c:v>
                </c:pt>
                <c:pt idx="27">
                  <c:v>2016M04</c:v>
                </c:pt>
                <c:pt idx="28">
                  <c:v>2016M05</c:v>
                </c:pt>
                <c:pt idx="29">
                  <c:v>2016M06</c:v>
                </c:pt>
                <c:pt idx="30">
                  <c:v>2016M07</c:v>
                </c:pt>
                <c:pt idx="31">
                  <c:v>2016M08</c:v>
                </c:pt>
                <c:pt idx="32">
                  <c:v>2016M09</c:v>
                </c:pt>
                <c:pt idx="33">
                  <c:v>2016M10</c:v>
                </c:pt>
                <c:pt idx="34">
                  <c:v>2016M11</c:v>
                </c:pt>
                <c:pt idx="35">
                  <c:v>2016M12</c:v>
                </c:pt>
                <c:pt idx="36">
                  <c:v>2017M01</c:v>
                </c:pt>
                <c:pt idx="37">
                  <c:v>2017M02</c:v>
                </c:pt>
                <c:pt idx="38">
                  <c:v>2017M03</c:v>
                </c:pt>
                <c:pt idx="39">
                  <c:v>2017M04</c:v>
                </c:pt>
                <c:pt idx="40">
                  <c:v>2017M05</c:v>
                </c:pt>
                <c:pt idx="41">
                  <c:v>2017M06</c:v>
                </c:pt>
                <c:pt idx="42">
                  <c:v>2017M07</c:v>
                </c:pt>
                <c:pt idx="43">
                  <c:v>2017M08</c:v>
                </c:pt>
                <c:pt idx="44">
                  <c:v>2017M09</c:v>
                </c:pt>
                <c:pt idx="45">
                  <c:v>2017M10</c:v>
                </c:pt>
                <c:pt idx="46">
                  <c:v>2017M11</c:v>
                </c:pt>
                <c:pt idx="47">
                  <c:v>2017M12</c:v>
                </c:pt>
                <c:pt idx="48">
                  <c:v>2018M01</c:v>
                </c:pt>
                <c:pt idx="49">
                  <c:v>2018M02</c:v>
                </c:pt>
                <c:pt idx="50">
                  <c:v>2018M03</c:v>
                </c:pt>
                <c:pt idx="51">
                  <c:v>2018M04</c:v>
                </c:pt>
                <c:pt idx="52">
                  <c:v>2018M05</c:v>
                </c:pt>
                <c:pt idx="53">
                  <c:v>2018M06</c:v>
                </c:pt>
                <c:pt idx="54">
                  <c:v>2018M07</c:v>
                </c:pt>
                <c:pt idx="55">
                  <c:v>2018M08</c:v>
                </c:pt>
                <c:pt idx="56">
                  <c:v>2018M09</c:v>
                </c:pt>
                <c:pt idx="57">
                  <c:v>2018M10</c:v>
                </c:pt>
                <c:pt idx="58">
                  <c:v>2018M11</c:v>
                </c:pt>
                <c:pt idx="59">
                  <c:v>2018M12</c:v>
                </c:pt>
                <c:pt idx="60">
                  <c:v>2019M01</c:v>
                </c:pt>
                <c:pt idx="61">
                  <c:v>2019M02</c:v>
                </c:pt>
                <c:pt idx="62">
                  <c:v>2019M03</c:v>
                </c:pt>
                <c:pt idx="63">
                  <c:v>2019M04</c:v>
                </c:pt>
                <c:pt idx="64">
                  <c:v>2019M05</c:v>
                </c:pt>
                <c:pt idx="65">
                  <c:v>2019M06</c:v>
                </c:pt>
                <c:pt idx="66">
                  <c:v>2019M07</c:v>
                </c:pt>
                <c:pt idx="67">
                  <c:v>2019M08</c:v>
                </c:pt>
                <c:pt idx="68">
                  <c:v>2019M09</c:v>
                </c:pt>
                <c:pt idx="69">
                  <c:v>2019M10</c:v>
                </c:pt>
                <c:pt idx="70">
                  <c:v>2019M11</c:v>
                </c:pt>
                <c:pt idx="71">
                  <c:v>2019M12</c:v>
                </c:pt>
                <c:pt idx="72">
                  <c:v>2020M01</c:v>
                </c:pt>
                <c:pt idx="73">
                  <c:v>2020M02</c:v>
                </c:pt>
                <c:pt idx="74">
                  <c:v>2020M03</c:v>
                </c:pt>
                <c:pt idx="75">
                  <c:v>2020M04</c:v>
                </c:pt>
                <c:pt idx="76">
                  <c:v>2020M05</c:v>
                </c:pt>
                <c:pt idx="77">
                  <c:v>2020M06</c:v>
                </c:pt>
                <c:pt idx="78">
                  <c:v>2020M07</c:v>
                </c:pt>
                <c:pt idx="79">
                  <c:v>2020M08</c:v>
                </c:pt>
                <c:pt idx="80">
                  <c:v>2020M09</c:v>
                </c:pt>
                <c:pt idx="81">
                  <c:v>2020M10</c:v>
                </c:pt>
                <c:pt idx="82">
                  <c:v>2020M11</c:v>
                </c:pt>
                <c:pt idx="83">
                  <c:v>2020M12</c:v>
                </c:pt>
                <c:pt idx="84">
                  <c:v>2021M01</c:v>
                </c:pt>
                <c:pt idx="85">
                  <c:v>2021M02</c:v>
                </c:pt>
                <c:pt idx="86">
                  <c:v>2021M03</c:v>
                </c:pt>
                <c:pt idx="87">
                  <c:v>2021M04</c:v>
                </c:pt>
                <c:pt idx="88">
                  <c:v>2021M05</c:v>
                </c:pt>
                <c:pt idx="89">
                  <c:v>2021M06</c:v>
                </c:pt>
                <c:pt idx="90">
                  <c:v>2021M07</c:v>
                </c:pt>
                <c:pt idx="91">
                  <c:v>2021M08</c:v>
                </c:pt>
                <c:pt idx="92">
                  <c:v>2021M09</c:v>
                </c:pt>
                <c:pt idx="93">
                  <c:v>2021M10</c:v>
                </c:pt>
                <c:pt idx="94">
                  <c:v>2021M11</c:v>
                </c:pt>
                <c:pt idx="95">
                  <c:v>2021M12</c:v>
                </c:pt>
                <c:pt idx="96">
                  <c:v>2022M01</c:v>
                </c:pt>
                <c:pt idx="97">
                  <c:v>2022M02</c:v>
                </c:pt>
                <c:pt idx="98">
                  <c:v>2022M03</c:v>
                </c:pt>
                <c:pt idx="99">
                  <c:v>2022M04</c:v>
                </c:pt>
                <c:pt idx="100">
                  <c:v>2022M05</c:v>
                </c:pt>
                <c:pt idx="101">
                  <c:v>2022M06</c:v>
                </c:pt>
                <c:pt idx="102">
                  <c:v>2022M07</c:v>
                </c:pt>
                <c:pt idx="103">
                  <c:v>2022M08</c:v>
                </c:pt>
                <c:pt idx="104">
                  <c:v>2022M09</c:v>
                </c:pt>
                <c:pt idx="105">
                  <c:v>2022M10</c:v>
                </c:pt>
                <c:pt idx="106">
                  <c:v>2022M11</c:v>
                </c:pt>
                <c:pt idx="107">
                  <c:v>2022M12</c:v>
                </c:pt>
                <c:pt idx="108">
                  <c:v>2023M01</c:v>
                </c:pt>
                <c:pt idx="109">
                  <c:v>2023M02</c:v>
                </c:pt>
                <c:pt idx="110">
                  <c:v>2023M03</c:v>
                </c:pt>
                <c:pt idx="111">
                  <c:v>2023M04</c:v>
                </c:pt>
                <c:pt idx="112">
                  <c:v>2023M05</c:v>
                </c:pt>
                <c:pt idx="113">
                  <c:v>2023M06</c:v>
                </c:pt>
                <c:pt idx="114">
                  <c:v>2023M07</c:v>
                </c:pt>
                <c:pt idx="115">
                  <c:v>2023M08</c:v>
                </c:pt>
                <c:pt idx="116">
                  <c:v>2023M09</c:v>
                </c:pt>
                <c:pt idx="117">
                  <c:v>2023M10</c:v>
                </c:pt>
                <c:pt idx="118">
                  <c:v>2023M11</c:v>
                </c:pt>
                <c:pt idx="119">
                  <c:v>2023M12</c:v>
                </c:pt>
                <c:pt idx="120">
                  <c:v>2024M01</c:v>
                </c:pt>
                <c:pt idx="121">
                  <c:v>2024M02</c:v>
                </c:pt>
                <c:pt idx="122">
                  <c:v>2024M03</c:v>
                </c:pt>
                <c:pt idx="123">
                  <c:v>2024M04</c:v>
                </c:pt>
              </c:strCache>
            </c:strRef>
          </c:cat>
          <c:val>
            <c:numRef>
              <c:f>Blad1!$O$12:$EH$12</c:f>
              <c:numCache>
                <c:formatCode>0.0</c:formatCode>
                <c:ptCount val="124"/>
                <c:pt idx="0">
                  <c:v>11.384615384615385</c:v>
                </c:pt>
                <c:pt idx="1">
                  <c:v>12.23076923076923</c:v>
                </c:pt>
                <c:pt idx="2">
                  <c:v>12.384615384615385</c:v>
                </c:pt>
                <c:pt idx="3">
                  <c:v>11.538461538461538</c:v>
                </c:pt>
                <c:pt idx="4">
                  <c:v>11.615384615384615</c:v>
                </c:pt>
                <c:pt idx="5">
                  <c:v>11.76923076923077</c:v>
                </c:pt>
                <c:pt idx="6">
                  <c:v>11.384615384615385</c:v>
                </c:pt>
                <c:pt idx="7">
                  <c:v>11.692307692307692</c:v>
                </c:pt>
                <c:pt idx="8">
                  <c:v>12.384615384615385</c:v>
                </c:pt>
                <c:pt idx="9">
                  <c:v>12.923076923076923</c:v>
                </c:pt>
                <c:pt idx="10">
                  <c:v>13.307692307692308</c:v>
                </c:pt>
                <c:pt idx="11">
                  <c:v>13.153846153846153</c:v>
                </c:pt>
                <c:pt idx="12">
                  <c:v>13.384615384615385</c:v>
                </c:pt>
                <c:pt idx="13">
                  <c:v>13.153846153846153</c:v>
                </c:pt>
                <c:pt idx="14">
                  <c:v>12.461538461538462</c:v>
                </c:pt>
                <c:pt idx="15">
                  <c:v>12.384615384615385</c:v>
                </c:pt>
                <c:pt idx="16">
                  <c:v>12.538461538461538</c:v>
                </c:pt>
                <c:pt idx="17">
                  <c:v>12.384615384615385</c:v>
                </c:pt>
                <c:pt idx="18">
                  <c:v>12.461538461538462</c:v>
                </c:pt>
                <c:pt idx="19">
                  <c:v>12.461538461538462</c:v>
                </c:pt>
                <c:pt idx="20">
                  <c:v>12.153846153846153</c:v>
                </c:pt>
                <c:pt idx="21">
                  <c:v>11.923076923076923</c:v>
                </c:pt>
                <c:pt idx="22">
                  <c:v>11.461538461538462</c:v>
                </c:pt>
                <c:pt idx="23">
                  <c:v>11.461538461538462</c:v>
                </c:pt>
                <c:pt idx="24">
                  <c:v>11.153846153846153</c:v>
                </c:pt>
                <c:pt idx="25">
                  <c:v>11.23076923076923</c:v>
                </c:pt>
                <c:pt idx="26">
                  <c:v>11.538461538461538</c:v>
                </c:pt>
                <c:pt idx="27">
                  <c:v>11.923076923076923</c:v>
                </c:pt>
                <c:pt idx="28">
                  <c:v>11.923076923076923</c:v>
                </c:pt>
                <c:pt idx="29">
                  <c:v>11.846153846153847</c:v>
                </c:pt>
                <c:pt idx="30">
                  <c:v>11.384615384615385</c:v>
                </c:pt>
                <c:pt idx="31">
                  <c:v>10.615384615384615</c:v>
                </c:pt>
                <c:pt idx="32">
                  <c:v>10.307692307692308</c:v>
                </c:pt>
                <c:pt idx="33">
                  <c:v>10.153846153846153</c:v>
                </c:pt>
                <c:pt idx="34">
                  <c:v>10.384615384615385</c:v>
                </c:pt>
                <c:pt idx="35">
                  <c:v>10.615384615384615</c:v>
                </c:pt>
                <c:pt idx="36">
                  <c:v>10.153846153846153</c:v>
                </c:pt>
                <c:pt idx="37">
                  <c:v>10.076923076923077</c:v>
                </c:pt>
                <c:pt idx="38">
                  <c:v>10</c:v>
                </c:pt>
                <c:pt idx="39">
                  <c:v>9.615384615384615</c:v>
                </c:pt>
                <c:pt idx="40">
                  <c:v>9.5384615384615383</c:v>
                </c:pt>
                <c:pt idx="41">
                  <c:v>9.7692307692307701</c:v>
                </c:pt>
                <c:pt idx="42">
                  <c:v>9</c:v>
                </c:pt>
                <c:pt idx="43">
                  <c:v>8.9230769230769234</c:v>
                </c:pt>
                <c:pt idx="44">
                  <c:v>9.3076923076923084</c:v>
                </c:pt>
                <c:pt idx="45">
                  <c:v>9.8461538461538467</c:v>
                </c:pt>
                <c:pt idx="46">
                  <c:v>10</c:v>
                </c:pt>
                <c:pt idx="47">
                  <c:v>9.8461538461538467</c:v>
                </c:pt>
                <c:pt idx="48">
                  <c:v>9.5384615384615383</c:v>
                </c:pt>
                <c:pt idx="49">
                  <c:v>10.153846153846153</c:v>
                </c:pt>
                <c:pt idx="50">
                  <c:v>10.384615384615385</c:v>
                </c:pt>
                <c:pt idx="51">
                  <c:v>10.384615384615385</c:v>
                </c:pt>
                <c:pt idx="52">
                  <c:v>10.615384615384615</c:v>
                </c:pt>
                <c:pt idx="53">
                  <c:v>9.9230769230769234</c:v>
                </c:pt>
                <c:pt idx="54">
                  <c:v>9.5384615384615383</c:v>
                </c:pt>
                <c:pt idx="55">
                  <c:v>10.23076923076923</c:v>
                </c:pt>
                <c:pt idx="56">
                  <c:v>10.76923076923077</c:v>
                </c:pt>
                <c:pt idx="57">
                  <c:v>10.76923076923077</c:v>
                </c:pt>
                <c:pt idx="58">
                  <c:v>10.846153846153847</c:v>
                </c:pt>
                <c:pt idx="59">
                  <c:v>11.307692307692308</c:v>
                </c:pt>
                <c:pt idx="60">
                  <c:v>11</c:v>
                </c:pt>
                <c:pt idx="61">
                  <c:v>11.384615384615385</c:v>
                </c:pt>
                <c:pt idx="62">
                  <c:v>11.76923076923077</c:v>
                </c:pt>
                <c:pt idx="63">
                  <c:v>11.923076923076923</c:v>
                </c:pt>
                <c:pt idx="64">
                  <c:v>11.846153846153847</c:v>
                </c:pt>
                <c:pt idx="65">
                  <c:v>11.692307692307692</c:v>
                </c:pt>
                <c:pt idx="66">
                  <c:v>12.538461538461538</c:v>
                </c:pt>
                <c:pt idx="67">
                  <c:v>12.615384615384615</c:v>
                </c:pt>
                <c:pt idx="68">
                  <c:v>12.76923076923077</c:v>
                </c:pt>
                <c:pt idx="69">
                  <c:v>13.153846153846153</c:v>
                </c:pt>
                <c:pt idx="70">
                  <c:v>13.153846153846153</c:v>
                </c:pt>
                <c:pt idx="71">
                  <c:v>12.846153846153847</c:v>
                </c:pt>
                <c:pt idx="72">
                  <c:v>12.76923076923077</c:v>
                </c:pt>
                <c:pt idx="73">
                  <c:v>13.076923076923077</c:v>
                </c:pt>
                <c:pt idx="74">
                  <c:v>13.23076923076923</c:v>
                </c:pt>
                <c:pt idx="75">
                  <c:v>12.846153846153847</c:v>
                </c:pt>
                <c:pt idx="76">
                  <c:v>12.76923076923077</c:v>
                </c:pt>
                <c:pt idx="77">
                  <c:v>12.76923076923077</c:v>
                </c:pt>
                <c:pt idx="78">
                  <c:v>12.923076923076923</c:v>
                </c:pt>
                <c:pt idx="79">
                  <c:v>12.461538461538462</c:v>
                </c:pt>
                <c:pt idx="80">
                  <c:v>12.153846153846153</c:v>
                </c:pt>
                <c:pt idx="81">
                  <c:v>11.692307692307692</c:v>
                </c:pt>
                <c:pt idx="82">
                  <c:v>13.076923076923077</c:v>
                </c:pt>
                <c:pt idx="83">
                  <c:v>13</c:v>
                </c:pt>
                <c:pt idx="84">
                  <c:v>12.615384615384615</c:v>
                </c:pt>
                <c:pt idx="85">
                  <c:v>12.384615384615385</c:v>
                </c:pt>
                <c:pt idx="86">
                  <c:v>12.23076923076923</c:v>
                </c:pt>
                <c:pt idx="87">
                  <c:v>11.76923076923077</c:v>
                </c:pt>
                <c:pt idx="88">
                  <c:v>11.307692307692308</c:v>
                </c:pt>
                <c:pt idx="89">
                  <c:v>11.384615384615385</c:v>
                </c:pt>
                <c:pt idx="90">
                  <c:v>10.846153846153847</c:v>
                </c:pt>
                <c:pt idx="91">
                  <c:v>11.076923076923077</c:v>
                </c:pt>
                <c:pt idx="92">
                  <c:v>10.76923076923077</c:v>
                </c:pt>
                <c:pt idx="93">
                  <c:v>11.615384615384615</c:v>
                </c:pt>
                <c:pt idx="94">
                  <c:v>12.307692307692308</c:v>
                </c:pt>
                <c:pt idx="95">
                  <c:v>10.615384615384615</c:v>
                </c:pt>
                <c:pt idx="96">
                  <c:v>10.461538461538462</c:v>
                </c:pt>
                <c:pt idx="97">
                  <c:v>11.153846153846153</c:v>
                </c:pt>
                <c:pt idx="98">
                  <c:v>11</c:v>
                </c:pt>
                <c:pt idx="99">
                  <c:v>10.846153846153847</c:v>
                </c:pt>
                <c:pt idx="100">
                  <c:v>11.076923076923077</c:v>
                </c:pt>
                <c:pt idx="101">
                  <c:v>11.076923076923077</c:v>
                </c:pt>
                <c:pt idx="102">
                  <c:v>10.538461538461538</c:v>
                </c:pt>
                <c:pt idx="103">
                  <c:v>10.923076923076923</c:v>
                </c:pt>
                <c:pt idx="104">
                  <c:v>10.846153846153847</c:v>
                </c:pt>
                <c:pt idx="105">
                  <c:v>12.23076923076923</c:v>
                </c:pt>
                <c:pt idx="106">
                  <c:v>12.076923076923077</c:v>
                </c:pt>
                <c:pt idx="107">
                  <c:v>12.153846153846153</c:v>
                </c:pt>
                <c:pt idx="108">
                  <c:v>12.923076923076923</c:v>
                </c:pt>
                <c:pt idx="109">
                  <c:v>13</c:v>
                </c:pt>
                <c:pt idx="110">
                  <c:v>12.615384615384615</c:v>
                </c:pt>
                <c:pt idx="111">
                  <c:v>12.923076923076923</c:v>
                </c:pt>
                <c:pt idx="112">
                  <c:v>13.923076923076923</c:v>
                </c:pt>
                <c:pt idx="113">
                  <c:v>14.307692307692308</c:v>
                </c:pt>
                <c:pt idx="114">
                  <c:v>14.384615384615385</c:v>
                </c:pt>
                <c:pt idx="115">
                  <c:v>14.692307692307692</c:v>
                </c:pt>
                <c:pt idx="116">
                  <c:v>14.923076923076923</c:v>
                </c:pt>
                <c:pt idx="117">
                  <c:v>15.692307692307692</c:v>
                </c:pt>
                <c:pt idx="118">
                  <c:v>15.461538461538462</c:v>
                </c:pt>
                <c:pt idx="119">
                  <c:v>15.153846153846153</c:v>
                </c:pt>
                <c:pt idx="120">
                  <c:v>14.846153846153847</c:v>
                </c:pt>
                <c:pt idx="121">
                  <c:v>14.461538461538462</c:v>
                </c:pt>
                <c:pt idx="122">
                  <c:v>14.615384615384615</c:v>
                </c:pt>
                <c:pt idx="123">
                  <c:v>16.153846153846153</c:v>
                </c:pt>
              </c:numCache>
            </c:numRef>
          </c:val>
          <c:smooth val="0"/>
          <c:extLst>
            <c:ext xmlns:c16="http://schemas.microsoft.com/office/drawing/2014/chart" uri="{C3380CC4-5D6E-409C-BE32-E72D297353CC}">
              <c16:uniqueId val="{00000001-9411-44D6-AF98-57AA293BD7C3}"/>
            </c:ext>
          </c:extLst>
        </c:ser>
        <c:dLbls>
          <c:showLegendKey val="0"/>
          <c:showVal val="0"/>
          <c:showCatName val="0"/>
          <c:showSerName val="0"/>
          <c:showPercent val="0"/>
          <c:showBubbleSize val="0"/>
        </c:dLbls>
        <c:smooth val="0"/>
        <c:axId val="317115856"/>
        <c:axId val="923510880"/>
      </c:lineChart>
      <c:catAx>
        <c:axId val="31711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23510880"/>
        <c:crosses val="autoZero"/>
        <c:auto val="1"/>
        <c:lblAlgn val="ctr"/>
        <c:lblOffset val="100"/>
        <c:tickLblSkip val="3"/>
        <c:noMultiLvlLbl val="0"/>
      </c:catAx>
      <c:valAx>
        <c:axId val="92351088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711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sv-SE" sz="1400" b="1" i="0" u="none" strike="noStrike" kern="1200" spc="0" baseline="0">
                <a:solidFill>
                  <a:srgbClr val="1A355C"/>
                </a:solidFill>
                <a:latin typeface="+mj-lt"/>
                <a:ea typeface="+mn-ea"/>
                <a:cs typeface="+mn-cs"/>
              </a:defRPr>
            </a:pPr>
            <a:r>
              <a:rPr lang="sv-SE" sz="1400" b="1" i="0" u="none" strike="noStrike" kern="1200" spc="0" baseline="0" dirty="0">
                <a:solidFill>
                  <a:srgbClr val="1A355C"/>
                </a:solidFill>
                <a:latin typeface="+mj-lt"/>
                <a:ea typeface="+mn-ea"/>
                <a:cs typeface="+mn-cs"/>
              </a:rPr>
              <a:t>Gästnätter per kvartal 2019-2024</a:t>
            </a:r>
          </a:p>
        </c:rich>
      </c:tx>
      <c:overlay val="0"/>
      <c:spPr>
        <a:noFill/>
        <a:ln>
          <a:noFill/>
        </a:ln>
        <a:effectLst/>
      </c:spPr>
      <c:txPr>
        <a:bodyPr rot="0" spcFirstLastPara="1" vertOverflow="ellipsis" vert="horz" wrap="square" anchor="ctr" anchorCtr="1"/>
        <a:lstStyle/>
        <a:p>
          <a:pPr>
            <a:defRPr lang="sv-SE" sz="1400" b="1" i="0" u="none" strike="noStrike" kern="1200" spc="0" baseline="0">
              <a:solidFill>
                <a:srgbClr val="1A355C"/>
              </a:solidFill>
              <a:latin typeface="+mj-lt"/>
              <a:ea typeface="+mn-ea"/>
              <a:cs typeface="+mn-cs"/>
            </a:defRPr>
          </a:pPr>
          <a:endParaRPr lang="sv-SE"/>
        </a:p>
      </c:txPr>
    </c:title>
    <c:autoTitleDeleted val="0"/>
    <c:plotArea>
      <c:layout/>
      <c:barChart>
        <c:barDir val="col"/>
        <c:grouping val="clustered"/>
        <c:varyColors val="0"/>
        <c:ser>
          <c:idx val="0"/>
          <c:order val="0"/>
          <c:tx>
            <c:strRef>
              <c:f>Blad1!$A$4</c:f>
              <c:strCache>
                <c:ptCount val="1"/>
                <c:pt idx="0">
                  <c:v>2019</c:v>
                </c:pt>
              </c:strCache>
            </c:strRef>
          </c:tx>
          <c:spPr>
            <a:solidFill>
              <a:schemeClr val="accent1"/>
            </a:solidFill>
            <a:ln>
              <a:noFill/>
            </a:ln>
            <a:effectLst/>
          </c:spPr>
          <c:invertIfNegative val="0"/>
          <c:cat>
            <c:strRef>
              <c:f>Blad1!$B$3:$E$3</c:f>
              <c:strCache>
                <c:ptCount val="4"/>
                <c:pt idx="0">
                  <c:v>Q1</c:v>
                </c:pt>
                <c:pt idx="1">
                  <c:v>Q2</c:v>
                </c:pt>
                <c:pt idx="2">
                  <c:v>Q3</c:v>
                </c:pt>
                <c:pt idx="3">
                  <c:v>Q4</c:v>
                </c:pt>
              </c:strCache>
            </c:strRef>
          </c:cat>
          <c:val>
            <c:numRef>
              <c:f>Blad1!$B$4:$E$4</c:f>
              <c:numCache>
                <c:formatCode>General</c:formatCode>
                <c:ptCount val="4"/>
                <c:pt idx="0">
                  <c:v>124546</c:v>
                </c:pt>
                <c:pt idx="1">
                  <c:v>212021</c:v>
                </c:pt>
                <c:pt idx="2">
                  <c:v>303225</c:v>
                </c:pt>
                <c:pt idx="3">
                  <c:v>151497</c:v>
                </c:pt>
              </c:numCache>
            </c:numRef>
          </c:val>
          <c:extLst>
            <c:ext xmlns:c16="http://schemas.microsoft.com/office/drawing/2014/chart" uri="{C3380CC4-5D6E-409C-BE32-E72D297353CC}">
              <c16:uniqueId val="{00000000-F9CC-46B4-B2A8-8D9BD245C2BF}"/>
            </c:ext>
          </c:extLst>
        </c:ser>
        <c:ser>
          <c:idx val="1"/>
          <c:order val="1"/>
          <c:tx>
            <c:strRef>
              <c:f>Blad1!$A$5</c:f>
              <c:strCache>
                <c:ptCount val="1"/>
                <c:pt idx="0">
                  <c:v>2020</c:v>
                </c:pt>
              </c:strCache>
            </c:strRef>
          </c:tx>
          <c:spPr>
            <a:solidFill>
              <a:schemeClr val="accent2"/>
            </a:solidFill>
            <a:ln>
              <a:noFill/>
            </a:ln>
            <a:effectLst/>
          </c:spPr>
          <c:invertIfNegative val="0"/>
          <c:cat>
            <c:strRef>
              <c:f>Blad1!$B$3:$E$3</c:f>
              <c:strCache>
                <c:ptCount val="4"/>
                <c:pt idx="0">
                  <c:v>Q1</c:v>
                </c:pt>
                <c:pt idx="1">
                  <c:v>Q2</c:v>
                </c:pt>
                <c:pt idx="2">
                  <c:v>Q3</c:v>
                </c:pt>
                <c:pt idx="3">
                  <c:v>Q4</c:v>
                </c:pt>
              </c:strCache>
            </c:strRef>
          </c:cat>
          <c:val>
            <c:numRef>
              <c:f>Blad1!$B$5:$E$5</c:f>
              <c:numCache>
                <c:formatCode>General</c:formatCode>
                <c:ptCount val="4"/>
                <c:pt idx="0">
                  <c:v>115994</c:v>
                </c:pt>
                <c:pt idx="1">
                  <c:v>88784</c:v>
                </c:pt>
                <c:pt idx="2">
                  <c:v>250334</c:v>
                </c:pt>
                <c:pt idx="3">
                  <c:v>92366</c:v>
                </c:pt>
              </c:numCache>
            </c:numRef>
          </c:val>
          <c:extLst>
            <c:ext xmlns:c16="http://schemas.microsoft.com/office/drawing/2014/chart" uri="{C3380CC4-5D6E-409C-BE32-E72D297353CC}">
              <c16:uniqueId val="{00000001-F9CC-46B4-B2A8-8D9BD245C2BF}"/>
            </c:ext>
          </c:extLst>
        </c:ser>
        <c:ser>
          <c:idx val="2"/>
          <c:order val="2"/>
          <c:tx>
            <c:strRef>
              <c:f>Blad1!$A$6</c:f>
              <c:strCache>
                <c:ptCount val="1"/>
                <c:pt idx="0">
                  <c:v>2021</c:v>
                </c:pt>
              </c:strCache>
            </c:strRef>
          </c:tx>
          <c:spPr>
            <a:solidFill>
              <a:schemeClr val="accent3"/>
            </a:solidFill>
            <a:ln>
              <a:noFill/>
            </a:ln>
            <a:effectLst/>
          </c:spPr>
          <c:invertIfNegative val="0"/>
          <c:cat>
            <c:strRef>
              <c:f>Blad1!$B$3:$E$3</c:f>
              <c:strCache>
                <c:ptCount val="4"/>
                <c:pt idx="0">
                  <c:v>Q1</c:v>
                </c:pt>
                <c:pt idx="1">
                  <c:v>Q2</c:v>
                </c:pt>
                <c:pt idx="2">
                  <c:v>Q3</c:v>
                </c:pt>
                <c:pt idx="3">
                  <c:v>Q4</c:v>
                </c:pt>
              </c:strCache>
            </c:strRef>
          </c:cat>
          <c:val>
            <c:numRef>
              <c:f>Blad1!$B$6:$E$6</c:f>
              <c:numCache>
                <c:formatCode>General</c:formatCode>
                <c:ptCount val="4"/>
                <c:pt idx="0">
                  <c:v>73286</c:v>
                </c:pt>
                <c:pt idx="1">
                  <c:v>143157</c:v>
                </c:pt>
                <c:pt idx="2">
                  <c:v>308093</c:v>
                </c:pt>
                <c:pt idx="3">
                  <c:v>155675</c:v>
                </c:pt>
              </c:numCache>
            </c:numRef>
          </c:val>
          <c:extLst>
            <c:ext xmlns:c16="http://schemas.microsoft.com/office/drawing/2014/chart" uri="{C3380CC4-5D6E-409C-BE32-E72D297353CC}">
              <c16:uniqueId val="{00000002-F9CC-46B4-B2A8-8D9BD245C2BF}"/>
            </c:ext>
          </c:extLst>
        </c:ser>
        <c:ser>
          <c:idx val="3"/>
          <c:order val="3"/>
          <c:tx>
            <c:strRef>
              <c:f>Blad1!$A$7</c:f>
              <c:strCache>
                <c:ptCount val="1"/>
                <c:pt idx="0">
                  <c:v>2022</c:v>
                </c:pt>
              </c:strCache>
            </c:strRef>
          </c:tx>
          <c:spPr>
            <a:solidFill>
              <a:schemeClr val="accent4"/>
            </a:solidFill>
            <a:ln>
              <a:noFill/>
            </a:ln>
            <a:effectLst/>
          </c:spPr>
          <c:invertIfNegative val="0"/>
          <c:cat>
            <c:strRef>
              <c:f>Blad1!$B$3:$E$3</c:f>
              <c:strCache>
                <c:ptCount val="4"/>
                <c:pt idx="0">
                  <c:v>Q1</c:v>
                </c:pt>
                <c:pt idx="1">
                  <c:v>Q2</c:v>
                </c:pt>
                <c:pt idx="2">
                  <c:v>Q3</c:v>
                </c:pt>
                <c:pt idx="3">
                  <c:v>Q4</c:v>
                </c:pt>
              </c:strCache>
            </c:strRef>
          </c:cat>
          <c:val>
            <c:numRef>
              <c:f>Blad1!$B$7:$E$7</c:f>
              <c:numCache>
                <c:formatCode>General</c:formatCode>
                <c:ptCount val="4"/>
                <c:pt idx="0">
                  <c:v>114288</c:v>
                </c:pt>
                <c:pt idx="1">
                  <c:v>220349</c:v>
                </c:pt>
                <c:pt idx="2">
                  <c:v>319773</c:v>
                </c:pt>
                <c:pt idx="3">
                  <c:v>156600</c:v>
                </c:pt>
              </c:numCache>
            </c:numRef>
          </c:val>
          <c:extLst>
            <c:ext xmlns:c16="http://schemas.microsoft.com/office/drawing/2014/chart" uri="{C3380CC4-5D6E-409C-BE32-E72D297353CC}">
              <c16:uniqueId val="{00000003-F9CC-46B4-B2A8-8D9BD245C2BF}"/>
            </c:ext>
          </c:extLst>
        </c:ser>
        <c:ser>
          <c:idx val="4"/>
          <c:order val="4"/>
          <c:tx>
            <c:strRef>
              <c:f>Blad1!$A$8</c:f>
              <c:strCache>
                <c:ptCount val="1"/>
                <c:pt idx="0">
                  <c:v>2023</c:v>
                </c:pt>
              </c:strCache>
            </c:strRef>
          </c:tx>
          <c:spPr>
            <a:solidFill>
              <a:srgbClr val="7030A0"/>
            </a:solidFill>
            <a:ln>
              <a:noFill/>
            </a:ln>
            <a:effectLst/>
          </c:spPr>
          <c:invertIfNegative val="0"/>
          <c:cat>
            <c:strRef>
              <c:f>Blad1!$B$3:$E$3</c:f>
              <c:strCache>
                <c:ptCount val="4"/>
                <c:pt idx="0">
                  <c:v>Q1</c:v>
                </c:pt>
                <c:pt idx="1">
                  <c:v>Q2</c:v>
                </c:pt>
                <c:pt idx="2">
                  <c:v>Q3</c:v>
                </c:pt>
                <c:pt idx="3">
                  <c:v>Q4</c:v>
                </c:pt>
              </c:strCache>
            </c:strRef>
          </c:cat>
          <c:val>
            <c:numRef>
              <c:f>Blad1!$B$8:$E$8</c:f>
              <c:numCache>
                <c:formatCode>General</c:formatCode>
                <c:ptCount val="4"/>
                <c:pt idx="0">
                  <c:v>136718</c:v>
                </c:pt>
                <c:pt idx="1">
                  <c:v>230210</c:v>
                </c:pt>
                <c:pt idx="2">
                  <c:v>336165</c:v>
                </c:pt>
                <c:pt idx="3">
                  <c:v>168456</c:v>
                </c:pt>
              </c:numCache>
            </c:numRef>
          </c:val>
          <c:extLst>
            <c:ext xmlns:c16="http://schemas.microsoft.com/office/drawing/2014/chart" uri="{C3380CC4-5D6E-409C-BE32-E72D297353CC}">
              <c16:uniqueId val="{00000004-F9CC-46B4-B2A8-8D9BD245C2BF}"/>
            </c:ext>
          </c:extLst>
        </c:ser>
        <c:ser>
          <c:idx val="5"/>
          <c:order val="5"/>
          <c:tx>
            <c:strRef>
              <c:f>Blad1!$A$9</c:f>
              <c:strCache>
                <c:ptCount val="1"/>
                <c:pt idx="0">
                  <c:v>2024*</c:v>
                </c:pt>
              </c:strCache>
            </c:strRef>
          </c:tx>
          <c:spPr>
            <a:solidFill>
              <a:srgbClr val="00B0F0"/>
            </a:solidFill>
            <a:ln>
              <a:noFill/>
            </a:ln>
            <a:effectLst/>
          </c:spPr>
          <c:invertIfNegative val="0"/>
          <c:cat>
            <c:strRef>
              <c:f>Blad1!$B$3:$E$3</c:f>
              <c:strCache>
                <c:ptCount val="4"/>
                <c:pt idx="0">
                  <c:v>Q1</c:v>
                </c:pt>
                <c:pt idx="1">
                  <c:v>Q2</c:v>
                </c:pt>
                <c:pt idx="2">
                  <c:v>Q3</c:v>
                </c:pt>
                <c:pt idx="3">
                  <c:v>Q4</c:v>
                </c:pt>
              </c:strCache>
            </c:strRef>
          </c:cat>
          <c:val>
            <c:numRef>
              <c:f>Blad1!$B$9:$E$9</c:f>
              <c:numCache>
                <c:formatCode>General</c:formatCode>
                <c:ptCount val="4"/>
                <c:pt idx="0" formatCode="#,##0">
                  <c:v>132595</c:v>
                </c:pt>
              </c:numCache>
            </c:numRef>
          </c:val>
          <c:extLst>
            <c:ext xmlns:c16="http://schemas.microsoft.com/office/drawing/2014/chart" uri="{C3380CC4-5D6E-409C-BE32-E72D297353CC}">
              <c16:uniqueId val="{00000000-6C48-4802-A912-379B620C1530}"/>
            </c:ext>
          </c:extLst>
        </c:ser>
        <c:dLbls>
          <c:showLegendKey val="0"/>
          <c:showVal val="0"/>
          <c:showCatName val="0"/>
          <c:showSerName val="0"/>
          <c:showPercent val="0"/>
          <c:showBubbleSize val="0"/>
        </c:dLbls>
        <c:gapWidth val="219"/>
        <c:overlap val="-27"/>
        <c:axId val="417553152"/>
        <c:axId val="417545936"/>
      </c:barChart>
      <c:catAx>
        <c:axId val="41755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17545936"/>
        <c:crosses val="autoZero"/>
        <c:auto val="1"/>
        <c:lblAlgn val="ctr"/>
        <c:lblOffset val="100"/>
        <c:noMultiLvlLbl val="0"/>
      </c:catAx>
      <c:valAx>
        <c:axId val="417545936"/>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1755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1E395F"/>
                </a:solidFill>
                <a:latin typeface="+mn-lt"/>
                <a:ea typeface="+mn-ea"/>
                <a:cs typeface="+mn-cs"/>
              </a:defRPr>
            </a:pPr>
            <a:r>
              <a:rPr lang="sv-SE" sz="1800" b="1" dirty="0">
                <a:latin typeface="+mj-lt"/>
              </a:rPr>
              <a:t>Antal kommersiella gästnätter i Helsingborg 2013-2023</a:t>
            </a:r>
          </a:p>
        </c:rich>
      </c:tx>
      <c:overlay val="0"/>
      <c:spPr>
        <a:noFill/>
        <a:ln>
          <a:noFill/>
        </a:ln>
        <a:effectLst/>
      </c:spPr>
      <c:txPr>
        <a:bodyPr rot="0" spcFirstLastPara="1" vertOverflow="ellipsis" vert="horz" wrap="square" anchor="ctr" anchorCtr="1"/>
        <a:lstStyle/>
        <a:p>
          <a:pPr>
            <a:defRPr sz="1800" b="0" i="0" u="none" strike="noStrike" kern="1200" spc="0" baseline="0">
              <a:solidFill>
                <a:srgbClr val="1E395F"/>
              </a:solidFill>
              <a:latin typeface="+mn-lt"/>
              <a:ea typeface="+mn-ea"/>
              <a:cs typeface="+mn-cs"/>
            </a:defRPr>
          </a:pPr>
          <a:endParaRPr lang="sv-SE"/>
        </a:p>
      </c:txPr>
    </c:title>
    <c:autoTitleDeleted val="0"/>
    <c:plotArea>
      <c:layout/>
      <c:lineChart>
        <c:grouping val="standard"/>
        <c:varyColors val="0"/>
        <c:ser>
          <c:idx val="0"/>
          <c:order val="0"/>
          <c:tx>
            <c:strRef>
              <c:f>Total!$L$2</c:f>
              <c:strCache>
                <c:ptCount val="1"/>
                <c:pt idx="0">
                  <c:v>Antal gästnätter</c:v>
                </c:pt>
              </c:strCache>
            </c:strRef>
          </c:tx>
          <c:spPr>
            <a:ln w="28575" cap="rnd">
              <a:solidFill>
                <a:schemeClr val="accent1"/>
              </a:solidFill>
              <a:round/>
            </a:ln>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02-A6FD-45B0-8FDF-7DB5A5D6C48B}"/>
                </c:ext>
              </c:extLst>
            </c:dLbl>
            <c:dLbl>
              <c:idx val="2"/>
              <c:delete val="1"/>
              <c:extLst>
                <c:ext xmlns:c15="http://schemas.microsoft.com/office/drawing/2012/chart" uri="{CE6537A1-D6FC-4f65-9D91-7224C49458BB}"/>
                <c:ext xmlns:c16="http://schemas.microsoft.com/office/drawing/2014/chart" uri="{C3380CC4-5D6E-409C-BE32-E72D297353CC}">
                  <c16:uniqueId val="{00000006-A6FD-45B0-8FDF-7DB5A5D6C48B}"/>
                </c:ext>
              </c:extLst>
            </c:dLbl>
            <c:dLbl>
              <c:idx val="4"/>
              <c:delete val="1"/>
              <c:extLst>
                <c:ext xmlns:c15="http://schemas.microsoft.com/office/drawing/2012/chart" uri="{CE6537A1-D6FC-4f65-9D91-7224C49458BB}"/>
                <c:ext xmlns:c16="http://schemas.microsoft.com/office/drawing/2014/chart" uri="{C3380CC4-5D6E-409C-BE32-E72D297353CC}">
                  <c16:uniqueId val="{00000007-A6FD-45B0-8FDF-7DB5A5D6C48B}"/>
                </c:ext>
              </c:extLst>
            </c:dLbl>
            <c:dLbl>
              <c:idx val="5"/>
              <c:delete val="1"/>
              <c:extLst>
                <c:ext xmlns:c15="http://schemas.microsoft.com/office/drawing/2012/chart" uri="{CE6537A1-D6FC-4f65-9D91-7224C49458BB}"/>
                <c:ext xmlns:c16="http://schemas.microsoft.com/office/drawing/2014/chart" uri="{C3380CC4-5D6E-409C-BE32-E72D297353CC}">
                  <c16:uniqueId val="{00000004-A6FD-45B0-8FDF-7DB5A5D6C48B}"/>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FD-45B0-8FDF-7DB5A5D6C48B}"/>
                </c:ext>
              </c:extLst>
            </c:dLbl>
            <c:dLbl>
              <c:idx val="8"/>
              <c:delete val="1"/>
              <c:extLst>
                <c:ext xmlns:c15="http://schemas.microsoft.com/office/drawing/2012/chart" uri="{CE6537A1-D6FC-4f65-9D91-7224C49458BB}"/>
                <c:ext xmlns:c16="http://schemas.microsoft.com/office/drawing/2014/chart" uri="{C3380CC4-5D6E-409C-BE32-E72D297353CC}">
                  <c16:uniqueId val="{00000005-A6FD-45B0-8FDF-7DB5A5D6C48B}"/>
                </c:ext>
              </c:extLst>
            </c:dLbl>
            <c:spPr>
              <a:noFill/>
              <a:ln>
                <a:noFill/>
              </a:ln>
              <a:effectLst/>
            </c:spPr>
            <c:txPr>
              <a:bodyPr rot="0" spcFirstLastPara="1" vertOverflow="ellipsis" vert="horz" wrap="square" anchor="ctr" anchorCtr="1"/>
              <a:lstStyle/>
              <a:p>
                <a:pPr>
                  <a:defRPr sz="900" b="0" i="0" u="none" strike="noStrike" kern="1200" baseline="0">
                    <a:solidFill>
                      <a:srgbClr val="1E395F"/>
                    </a:solidFill>
                    <a:latin typeface="+mn-lt"/>
                    <a:ea typeface="+mn-ea"/>
                    <a:cs typeface="+mn-cs"/>
                  </a:defRPr>
                </a:pPr>
                <a:endParaRPr lang="sv-S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Total!$K$8:$K$18</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Total!$L$8:$L$18</c:f>
              <c:numCache>
                <c:formatCode>#,##0</c:formatCode>
                <c:ptCount val="11"/>
                <c:pt idx="0">
                  <c:v>608134</c:v>
                </c:pt>
                <c:pt idx="1">
                  <c:v>653321</c:v>
                </c:pt>
                <c:pt idx="2">
                  <c:v>708876</c:v>
                </c:pt>
                <c:pt idx="3">
                  <c:v>761314</c:v>
                </c:pt>
                <c:pt idx="4">
                  <c:v>770992</c:v>
                </c:pt>
                <c:pt idx="5">
                  <c:v>787289</c:v>
                </c:pt>
                <c:pt idx="6">
                  <c:v>791289</c:v>
                </c:pt>
                <c:pt idx="7">
                  <c:v>547478</c:v>
                </c:pt>
                <c:pt idx="8">
                  <c:v>680211</c:v>
                </c:pt>
                <c:pt idx="9">
                  <c:v>826893</c:v>
                </c:pt>
                <c:pt idx="10">
                  <c:v>871151</c:v>
                </c:pt>
              </c:numCache>
            </c:numRef>
          </c:val>
          <c:smooth val="0"/>
          <c:extLst>
            <c:ext xmlns:c16="http://schemas.microsoft.com/office/drawing/2014/chart" uri="{C3380CC4-5D6E-409C-BE32-E72D297353CC}">
              <c16:uniqueId val="{00000001-A6FD-45B0-8FDF-7DB5A5D6C48B}"/>
            </c:ext>
          </c:extLst>
        </c:ser>
        <c:dLbls>
          <c:showLegendKey val="0"/>
          <c:showVal val="0"/>
          <c:showCatName val="0"/>
          <c:showSerName val="0"/>
          <c:showPercent val="0"/>
          <c:showBubbleSize val="0"/>
        </c:dLbls>
        <c:smooth val="0"/>
        <c:axId val="1287700768"/>
        <c:axId val="1287697888"/>
      </c:lineChart>
      <c:catAx>
        <c:axId val="128770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395F"/>
                </a:solidFill>
                <a:latin typeface="+mn-lt"/>
                <a:ea typeface="+mn-ea"/>
                <a:cs typeface="+mn-cs"/>
              </a:defRPr>
            </a:pPr>
            <a:endParaRPr lang="sv-SE"/>
          </a:p>
        </c:txPr>
        <c:crossAx val="1287697888"/>
        <c:crosses val="autoZero"/>
        <c:auto val="1"/>
        <c:lblAlgn val="ctr"/>
        <c:lblOffset val="100"/>
        <c:noMultiLvlLbl val="0"/>
      </c:catAx>
      <c:valAx>
        <c:axId val="1287697888"/>
        <c:scaling>
          <c:orientation val="minMax"/>
          <c:min val="500000"/>
        </c:scaling>
        <c:delete val="0"/>
        <c:axPos val="l"/>
        <c:majorGridlines>
          <c:spPr>
            <a:ln w="9525" cap="flat" cmpd="sng" algn="ctr">
              <a:solidFill>
                <a:schemeClr val="tx1">
                  <a:lumMod val="15000"/>
                  <a:lumOff val="85000"/>
                </a:schemeClr>
              </a:solidFill>
              <a:prstDash val="dash"/>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1E395F"/>
                </a:solidFill>
                <a:latin typeface="+mn-lt"/>
                <a:ea typeface="+mn-ea"/>
                <a:cs typeface="+mn-cs"/>
              </a:defRPr>
            </a:pPr>
            <a:endParaRPr lang="sv-SE"/>
          </a:p>
        </c:txPr>
        <c:crossAx val="1287700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1E395F"/>
          </a:solidFill>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00" b="1" i="0" u="none" strike="noStrike" kern="1200" spc="0" baseline="0">
                <a:solidFill>
                  <a:srgbClr val="1A355C"/>
                </a:solidFill>
                <a:latin typeface="+mj-lt"/>
                <a:ea typeface="+mn-ea"/>
                <a:cs typeface="+mn-cs"/>
              </a:defRPr>
            </a:pPr>
            <a:r>
              <a:rPr lang="en-US" sz="1800" b="1" i="0" u="none" strike="noStrike" kern="1200" spc="0" baseline="0" dirty="0" err="1">
                <a:solidFill>
                  <a:srgbClr val="1A355C"/>
                </a:solidFill>
                <a:latin typeface="+mj-lt"/>
                <a:ea typeface="+mn-ea"/>
                <a:cs typeface="+mn-cs"/>
              </a:rPr>
              <a:t>Näringslivets</a:t>
            </a:r>
            <a:r>
              <a:rPr lang="en-US" sz="1800" b="1" i="0" u="none" strike="noStrike" kern="1200" spc="0" baseline="0" dirty="0">
                <a:solidFill>
                  <a:srgbClr val="1A355C"/>
                </a:solidFill>
                <a:latin typeface="+mj-lt"/>
                <a:ea typeface="+mn-ea"/>
                <a:cs typeface="+mn-cs"/>
              </a:rPr>
              <a:t> </a:t>
            </a:r>
            <a:r>
              <a:rPr lang="en-US" sz="1800" b="1" i="0" u="none" strike="noStrike" kern="1200" spc="0" baseline="0" dirty="0" err="1">
                <a:solidFill>
                  <a:srgbClr val="1A355C"/>
                </a:solidFill>
                <a:latin typeface="+mj-lt"/>
                <a:ea typeface="+mn-ea"/>
                <a:cs typeface="+mn-cs"/>
              </a:rPr>
              <a:t>totala</a:t>
            </a:r>
            <a:r>
              <a:rPr lang="en-US" sz="1800" b="1" i="0" u="none" strike="noStrike" kern="1200" spc="0" baseline="0" dirty="0">
                <a:solidFill>
                  <a:srgbClr val="1A355C"/>
                </a:solidFill>
                <a:latin typeface="+mj-lt"/>
                <a:ea typeface="+mn-ea"/>
                <a:cs typeface="+mn-cs"/>
              </a:rPr>
              <a:t> </a:t>
            </a:r>
            <a:r>
              <a:rPr lang="en-US" sz="1800" b="1" i="0" u="none" strike="noStrike" kern="1200" spc="0" baseline="0" dirty="0" err="1">
                <a:solidFill>
                  <a:srgbClr val="1A355C"/>
                </a:solidFill>
                <a:latin typeface="+mj-lt"/>
                <a:ea typeface="+mn-ea"/>
                <a:cs typeface="+mn-cs"/>
              </a:rPr>
              <a:t>omsättning</a:t>
            </a:r>
            <a:r>
              <a:rPr lang="en-US" sz="1800" b="1" i="0" u="none" strike="noStrike" kern="1200" spc="0" baseline="0" dirty="0">
                <a:solidFill>
                  <a:srgbClr val="1A355C"/>
                </a:solidFill>
                <a:latin typeface="+mj-lt"/>
                <a:ea typeface="+mn-ea"/>
                <a:cs typeface="+mn-cs"/>
              </a:rPr>
              <a:t> 2012-2022</a:t>
            </a:r>
          </a:p>
        </c:rich>
      </c:tx>
      <c:overlay val="0"/>
      <c:spPr>
        <a:noFill/>
        <a:ln>
          <a:noFill/>
        </a:ln>
        <a:effectLst/>
      </c:spPr>
      <c:txPr>
        <a:bodyPr rot="0" spcFirstLastPara="1" vertOverflow="ellipsis" vert="horz" wrap="square" anchor="ctr" anchorCtr="1"/>
        <a:lstStyle/>
        <a:p>
          <a:pPr>
            <a:defRPr lang="en-US" sz="1800" b="1" i="0" u="none" strike="noStrike" kern="1200" spc="0" baseline="0">
              <a:solidFill>
                <a:srgbClr val="1A355C"/>
              </a:solidFill>
              <a:latin typeface="+mj-lt"/>
              <a:ea typeface="+mn-ea"/>
              <a:cs typeface="+mn-cs"/>
            </a:defRPr>
          </a:pPr>
          <a:endParaRPr lang="sv-SE"/>
        </a:p>
      </c:txPr>
    </c:title>
    <c:autoTitleDeleted val="0"/>
    <c:plotArea>
      <c:layout/>
      <c:lineChart>
        <c:grouping val="standard"/>
        <c:varyColors val="0"/>
        <c:ser>
          <c:idx val="0"/>
          <c:order val="0"/>
          <c:tx>
            <c:strRef>
              <c:f>'21-22'!$E$54</c:f>
              <c:strCache>
                <c:ptCount val="1"/>
                <c:pt idx="0">
                  <c:v>Omsättning</c:v>
                </c:pt>
              </c:strCache>
            </c:strRef>
          </c:tx>
          <c:spPr>
            <a:ln w="28575" cap="rnd">
              <a:solidFill>
                <a:srgbClr val="1A355C"/>
              </a:solidFill>
              <a:round/>
            </a:ln>
            <a:effectLst/>
          </c:spPr>
          <c:marker>
            <c:symbol val="none"/>
          </c:marker>
          <c:cat>
            <c:numRef>
              <c:f>'21-22'!$D$57:$D$67</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'21-22'!$E$57:$E$67</c:f>
              <c:numCache>
                <c:formatCode>#,##0</c:formatCode>
                <c:ptCount val="11"/>
                <c:pt idx="0">
                  <c:v>111884.2</c:v>
                </c:pt>
                <c:pt idx="1">
                  <c:v>111833.5</c:v>
                </c:pt>
                <c:pt idx="2">
                  <c:v>111516.8</c:v>
                </c:pt>
                <c:pt idx="3">
                  <c:v>119016</c:v>
                </c:pt>
                <c:pt idx="4">
                  <c:v>129271.1</c:v>
                </c:pt>
                <c:pt idx="5">
                  <c:v>130086.3</c:v>
                </c:pt>
                <c:pt idx="6">
                  <c:v>134094</c:v>
                </c:pt>
                <c:pt idx="7">
                  <c:v>138642.70000000001</c:v>
                </c:pt>
                <c:pt idx="8">
                  <c:v>140845.6</c:v>
                </c:pt>
                <c:pt idx="9">
                  <c:v>153970</c:v>
                </c:pt>
                <c:pt idx="10">
                  <c:v>168582.1</c:v>
                </c:pt>
              </c:numCache>
            </c:numRef>
          </c:val>
          <c:smooth val="0"/>
          <c:extLst>
            <c:ext xmlns:c16="http://schemas.microsoft.com/office/drawing/2014/chart" uri="{C3380CC4-5D6E-409C-BE32-E72D297353CC}">
              <c16:uniqueId val="{00000000-350B-4658-8E0C-CFC886D52059}"/>
            </c:ext>
          </c:extLst>
        </c:ser>
        <c:dLbls>
          <c:showLegendKey val="0"/>
          <c:showVal val="0"/>
          <c:showCatName val="0"/>
          <c:showSerName val="0"/>
          <c:showPercent val="0"/>
          <c:showBubbleSize val="0"/>
        </c:dLbls>
        <c:smooth val="0"/>
        <c:axId val="324186424"/>
        <c:axId val="324179864"/>
      </c:lineChart>
      <c:catAx>
        <c:axId val="32418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24179864"/>
        <c:crosses val="autoZero"/>
        <c:auto val="1"/>
        <c:lblAlgn val="ctr"/>
        <c:lblOffset val="100"/>
        <c:noMultiLvlLbl val="0"/>
      </c:catAx>
      <c:valAx>
        <c:axId val="324179864"/>
        <c:scaling>
          <c:orientation val="minMax"/>
          <c:min val="900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241864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Nyregistrerade</a:t>
            </a:r>
            <a:r>
              <a:rPr lang="en-US" baseline="0"/>
              <a:t> företag (AB, E, HB, KB)</a:t>
            </a:r>
            <a:br>
              <a:rPr lang="en-US" baseline="0"/>
            </a:br>
            <a:r>
              <a:rPr lang="en-US" baseline="0"/>
              <a:t>Helsingborg 2000-2023</a:t>
            </a:r>
          </a:p>
        </c:rich>
      </c:tx>
      <c:overlay val="0"/>
    </c:title>
    <c:autoTitleDeleted val="0"/>
    <c:plotArea>
      <c:layout/>
      <c:barChart>
        <c:barDir val="col"/>
        <c:grouping val="clustered"/>
        <c:varyColors val="0"/>
        <c:ser>
          <c:idx val="0"/>
          <c:order val="0"/>
          <c:tx>
            <c:strRef>
              <c:f>'Nyregistrerade företag '!$A$4</c:f>
              <c:strCache>
                <c:ptCount val="1"/>
                <c:pt idx="0">
                  <c:v>Helsingborg kommun</c:v>
                </c:pt>
              </c:strCache>
            </c:strRef>
          </c:tx>
          <c:invertIfNegative val="0"/>
          <c:dLbls>
            <c:dLbl>
              <c:idx val="2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7A-42E6-81A4-FEF94ED762F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'Nyregistrerade företag '!$B$3:$Y$3</c:f>
              <c:strCach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strCache>
            </c:strRef>
          </c:cat>
          <c:val>
            <c:numRef>
              <c:f>'Nyregistrerade företag '!$B$4:$Y$4</c:f>
              <c:numCache>
                <c:formatCode>0</c:formatCode>
                <c:ptCount val="24"/>
                <c:pt idx="0">
                  <c:v>868</c:v>
                </c:pt>
                <c:pt idx="1">
                  <c:v>786</c:v>
                </c:pt>
                <c:pt idx="2">
                  <c:v>786</c:v>
                </c:pt>
                <c:pt idx="3">
                  <c:v>749</c:v>
                </c:pt>
                <c:pt idx="4">
                  <c:v>935</c:v>
                </c:pt>
                <c:pt idx="5">
                  <c:v>855</c:v>
                </c:pt>
                <c:pt idx="6">
                  <c:v>962</c:v>
                </c:pt>
                <c:pt idx="7">
                  <c:v>988</c:v>
                </c:pt>
                <c:pt idx="8">
                  <c:v>990</c:v>
                </c:pt>
                <c:pt idx="9">
                  <c:v>851</c:v>
                </c:pt>
                <c:pt idx="10">
                  <c:v>1043</c:v>
                </c:pt>
                <c:pt idx="11">
                  <c:v>1081</c:v>
                </c:pt>
                <c:pt idx="12">
                  <c:v>997</c:v>
                </c:pt>
                <c:pt idx="13">
                  <c:v>997</c:v>
                </c:pt>
                <c:pt idx="14">
                  <c:v>1037</c:v>
                </c:pt>
                <c:pt idx="15">
                  <c:v>927</c:v>
                </c:pt>
                <c:pt idx="16">
                  <c:v>1032</c:v>
                </c:pt>
                <c:pt idx="17">
                  <c:v>1061</c:v>
                </c:pt>
                <c:pt idx="18">
                  <c:v>1031</c:v>
                </c:pt>
                <c:pt idx="19">
                  <c:v>1021</c:v>
                </c:pt>
                <c:pt idx="20">
                  <c:v>1114</c:v>
                </c:pt>
                <c:pt idx="21">
                  <c:v>1227</c:v>
                </c:pt>
                <c:pt idx="22">
                  <c:v>1077</c:v>
                </c:pt>
                <c:pt idx="23">
                  <c:v>936</c:v>
                </c:pt>
              </c:numCache>
            </c:numRef>
          </c:val>
          <c:extLst>
            <c:ext xmlns:c16="http://schemas.microsoft.com/office/drawing/2014/chart" uri="{C3380CC4-5D6E-409C-BE32-E72D297353CC}">
              <c16:uniqueId val="{00000000-307A-42E6-81A4-FEF94ED762FA}"/>
            </c:ext>
          </c:extLst>
        </c:ser>
        <c:dLbls>
          <c:showLegendKey val="0"/>
          <c:showVal val="0"/>
          <c:showCatName val="0"/>
          <c:showSerName val="0"/>
          <c:showPercent val="0"/>
          <c:showBubbleSize val="0"/>
        </c:dLbls>
        <c:gapWidth val="150"/>
        <c:axId val="65202048"/>
        <c:axId val="65203584"/>
      </c:barChart>
      <c:catAx>
        <c:axId val="65202048"/>
        <c:scaling>
          <c:orientation val="minMax"/>
        </c:scaling>
        <c:delete val="0"/>
        <c:axPos val="b"/>
        <c:numFmt formatCode="General" sourceLinked="0"/>
        <c:majorTickMark val="out"/>
        <c:minorTickMark val="none"/>
        <c:tickLblPos val="nextTo"/>
        <c:crossAx val="65203584"/>
        <c:crosses val="autoZero"/>
        <c:auto val="1"/>
        <c:lblAlgn val="ctr"/>
        <c:lblOffset val="100"/>
        <c:tickLblSkip val="2"/>
        <c:noMultiLvlLbl val="0"/>
      </c:catAx>
      <c:valAx>
        <c:axId val="65203584"/>
        <c:scaling>
          <c:orientation val="minMax"/>
        </c:scaling>
        <c:delete val="0"/>
        <c:axPos val="l"/>
        <c:numFmt formatCode="0" sourceLinked="1"/>
        <c:majorTickMark val="out"/>
        <c:minorTickMark val="none"/>
        <c:tickLblPos val="nextTo"/>
        <c:crossAx val="65202048"/>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'Största näringsgrenarna'!$S$228</c:f>
              <c:strCache>
                <c:ptCount val="1"/>
                <c:pt idx="0">
                  <c:v>Helsingborg</c:v>
                </c:pt>
              </c:strCache>
            </c:strRef>
          </c:tx>
          <c:spPr>
            <a:solidFill>
              <a:srgbClr val="E35205"/>
            </a:solidFill>
            <a:ln>
              <a:noFill/>
            </a:ln>
            <a:effectLst/>
          </c:spPr>
          <c:invertIfNegative val="0"/>
          <c:cat>
            <c:strRef>
              <c:f>'Största näringsgrenarna'!$R$229:$R$244</c:f>
              <c:strCache>
                <c:ptCount val="16"/>
                <c:pt idx="0">
                  <c:v>Handel</c:v>
                </c:pt>
                <c:pt idx="1">
                  <c:v>Företagstjänster</c:v>
                </c:pt>
                <c:pt idx="2">
                  <c:v>Vård och omsorg</c:v>
                </c:pt>
                <c:pt idx="3">
                  <c:v>Utbildning </c:v>
                </c:pt>
                <c:pt idx="4">
                  <c:v>Tillverkning och utvinning</c:v>
                </c:pt>
                <c:pt idx="5">
                  <c:v>Transport och magasinering</c:v>
                </c:pt>
                <c:pt idx="6">
                  <c:v>Byggverksamhet</c:v>
                </c:pt>
                <c:pt idx="7">
                  <c:v>Offentlig förvaltning och försvar</c:v>
                </c:pt>
                <c:pt idx="8">
                  <c:v>Kultur, nöje och fritid</c:v>
                </c:pt>
                <c:pt idx="9">
                  <c:v>Hotell- och restaurangverksamhet</c:v>
                </c:pt>
                <c:pt idx="10">
                  <c:v>Information och kommunikation</c:v>
                </c:pt>
                <c:pt idx="11">
                  <c:v>Fastighetsverksamhet</c:v>
                </c:pt>
                <c:pt idx="12">
                  <c:v>Finans- och försäkringsverksamhet</c:v>
                </c:pt>
                <c:pt idx="13">
                  <c:v>Energiförsörjning och miljöverksamhet</c:v>
                </c:pt>
                <c:pt idx="14">
                  <c:v>Okänd verksamhet</c:v>
                </c:pt>
                <c:pt idx="15">
                  <c:v>Jordbruk, skogsbruk och fiske</c:v>
                </c:pt>
              </c:strCache>
            </c:strRef>
          </c:cat>
          <c:val>
            <c:numRef>
              <c:f>'Största näringsgrenarna'!$S$229:$S$244</c:f>
              <c:numCache>
                <c:formatCode>0.0%</c:formatCode>
                <c:ptCount val="16"/>
                <c:pt idx="0">
                  <c:v>0.16515240703298953</c:v>
                </c:pt>
                <c:pt idx="1">
                  <c:v>0.1416579223504722</c:v>
                </c:pt>
                <c:pt idx="2">
                  <c:v>0.13808768203107005</c:v>
                </c:pt>
                <c:pt idx="3">
                  <c:v>9.0330919048959638E-2</c:v>
                </c:pt>
                <c:pt idx="4">
                  <c:v>8.1079005963197087E-2</c:v>
                </c:pt>
                <c:pt idx="5">
                  <c:v>7.3733780359839282E-2</c:v>
                </c:pt>
                <c:pt idx="6">
                  <c:v>7.2198193125687815E-2</c:v>
                </c:pt>
                <c:pt idx="7">
                  <c:v>5.4283008727254112E-2</c:v>
                </c:pt>
                <c:pt idx="8">
                  <c:v>4.106416195326696E-2</c:v>
                </c:pt>
                <c:pt idx="9">
                  <c:v>3.8095359967240804E-2</c:v>
                </c:pt>
                <c:pt idx="10">
                  <c:v>3.7212397307603715E-2</c:v>
                </c:pt>
                <c:pt idx="11">
                  <c:v>2.0448903334783611E-2</c:v>
                </c:pt>
                <c:pt idx="12">
                  <c:v>1.6507562767128194E-2</c:v>
                </c:pt>
                <c:pt idx="13">
                  <c:v>1.2374273795203849E-2</c:v>
                </c:pt>
                <c:pt idx="14">
                  <c:v>1.0595551915645075E-2</c:v>
                </c:pt>
                <c:pt idx="15">
                  <c:v>7.2684462416502445E-3</c:v>
                </c:pt>
              </c:numCache>
            </c:numRef>
          </c:val>
          <c:extLst>
            <c:ext xmlns:c16="http://schemas.microsoft.com/office/drawing/2014/chart" uri="{C3380CC4-5D6E-409C-BE32-E72D297353CC}">
              <c16:uniqueId val="{00000000-E132-4B3D-BD24-943DC14429AD}"/>
            </c:ext>
          </c:extLst>
        </c:ser>
        <c:ser>
          <c:idx val="1"/>
          <c:order val="1"/>
          <c:tx>
            <c:strRef>
              <c:f>'Största näringsgrenarna'!$T$228</c:f>
              <c:strCache>
                <c:ptCount val="1"/>
                <c:pt idx="0">
                  <c:v>Skåne</c:v>
                </c:pt>
              </c:strCache>
            </c:strRef>
          </c:tx>
          <c:spPr>
            <a:solidFill>
              <a:schemeClr val="accent2"/>
            </a:solidFill>
            <a:ln>
              <a:noFill/>
            </a:ln>
            <a:effectLst/>
          </c:spPr>
          <c:invertIfNegative val="0"/>
          <c:cat>
            <c:strRef>
              <c:f>'Största näringsgrenarna'!$R$229:$R$244</c:f>
              <c:strCache>
                <c:ptCount val="16"/>
                <c:pt idx="0">
                  <c:v>Handel</c:v>
                </c:pt>
                <c:pt idx="1">
                  <c:v>Företagstjänster</c:v>
                </c:pt>
                <c:pt idx="2">
                  <c:v>Vård och omsorg</c:v>
                </c:pt>
                <c:pt idx="3">
                  <c:v>Utbildning </c:v>
                </c:pt>
                <c:pt idx="4">
                  <c:v>Tillverkning och utvinning</c:v>
                </c:pt>
                <c:pt idx="5">
                  <c:v>Transport och magasinering</c:v>
                </c:pt>
                <c:pt idx="6">
                  <c:v>Byggverksamhet</c:v>
                </c:pt>
                <c:pt idx="7">
                  <c:v>Offentlig förvaltning och försvar</c:v>
                </c:pt>
                <c:pt idx="8">
                  <c:v>Kultur, nöje och fritid</c:v>
                </c:pt>
                <c:pt idx="9">
                  <c:v>Hotell- och restaurangverksamhet</c:v>
                </c:pt>
                <c:pt idx="10">
                  <c:v>Information och kommunikation</c:v>
                </c:pt>
                <c:pt idx="11">
                  <c:v>Fastighetsverksamhet</c:v>
                </c:pt>
                <c:pt idx="12">
                  <c:v>Finans- och försäkringsverksamhet</c:v>
                </c:pt>
                <c:pt idx="13">
                  <c:v>Energiförsörjning och miljöverksamhet</c:v>
                </c:pt>
                <c:pt idx="14">
                  <c:v>Okänd verksamhet</c:v>
                </c:pt>
                <c:pt idx="15">
                  <c:v>Jordbruk, skogsbruk och fiske</c:v>
                </c:pt>
              </c:strCache>
            </c:strRef>
          </c:cat>
          <c:val>
            <c:numRef>
              <c:f>'Största näringsgrenarna'!$T$229:$T$244</c:f>
              <c:numCache>
                <c:formatCode>0.0%</c:formatCode>
                <c:ptCount val="16"/>
                <c:pt idx="0">
                  <c:v>0.12760321631024499</c:v>
                </c:pt>
                <c:pt idx="1">
                  <c:v>0.12577244969953533</c:v>
                </c:pt>
                <c:pt idx="2">
                  <c:v>0.1584844780186361</c:v>
                </c:pt>
                <c:pt idx="3">
                  <c:v>0.11372040970245481</c:v>
                </c:pt>
                <c:pt idx="4">
                  <c:v>8.991588205240493E-2</c:v>
                </c:pt>
                <c:pt idx="5">
                  <c:v>4.686701700605795E-2</c:v>
                </c:pt>
                <c:pt idx="6">
                  <c:v>7.7070104371943657E-2</c:v>
                </c:pt>
                <c:pt idx="7">
                  <c:v>5.8995085516872249E-2</c:v>
                </c:pt>
                <c:pt idx="8">
                  <c:v>4.4893316789528744E-2</c:v>
                </c:pt>
                <c:pt idx="9">
                  <c:v>3.6750662968639762E-2</c:v>
                </c:pt>
                <c:pt idx="10">
                  <c:v>4.2893766878330047E-2</c:v>
                </c:pt>
                <c:pt idx="11">
                  <c:v>1.9303639637009463E-2</c:v>
                </c:pt>
                <c:pt idx="12">
                  <c:v>1.2886833077877528E-2</c:v>
                </c:pt>
                <c:pt idx="13">
                  <c:v>1.0415906381529328E-2</c:v>
                </c:pt>
                <c:pt idx="14">
                  <c:v>1.6642641656326788E-2</c:v>
                </c:pt>
                <c:pt idx="15">
                  <c:v>1.7786110502883E-2</c:v>
                </c:pt>
              </c:numCache>
            </c:numRef>
          </c:val>
          <c:extLst>
            <c:ext xmlns:c16="http://schemas.microsoft.com/office/drawing/2014/chart" uri="{C3380CC4-5D6E-409C-BE32-E72D297353CC}">
              <c16:uniqueId val="{00000001-E132-4B3D-BD24-943DC14429AD}"/>
            </c:ext>
          </c:extLst>
        </c:ser>
        <c:ser>
          <c:idx val="2"/>
          <c:order val="2"/>
          <c:tx>
            <c:strRef>
              <c:f>'Största näringsgrenarna'!$U$228</c:f>
              <c:strCache>
                <c:ptCount val="1"/>
                <c:pt idx="0">
                  <c:v>Riket</c:v>
                </c:pt>
              </c:strCache>
            </c:strRef>
          </c:tx>
          <c:spPr>
            <a:solidFill>
              <a:schemeClr val="tx1">
                <a:lumMod val="20000"/>
                <a:lumOff val="80000"/>
              </a:schemeClr>
            </a:solidFill>
            <a:ln>
              <a:noFill/>
            </a:ln>
            <a:effectLst/>
          </c:spPr>
          <c:invertIfNegative val="0"/>
          <c:cat>
            <c:strRef>
              <c:f>'Största näringsgrenarna'!$R$229:$R$244</c:f>
              <c:strCache>
                <c:ptCount val="16"/>
                <c:pt idx="0">
                  <c:v>Handel</c:v>
                </c:pt>
                <c:pt idx="1">
                  <c:v>Företagstjänster</c:v>
                </c:pt>
                <c:pt idx="2">
                  <c:v>Vård och omsorg</c:v>
                </c:pt>
                <c:pt idx="3">
                  <c:v>Utbildning </c:v>
                </c:pt>
                <c:pt idx="4">
                  <c:v>Tillverkning och utvinning</c:v>
                </c:pt>
                <c:pt idx="5">
                  <c:v>Transport och magasinering</c:v>
                </c:pt>
                <c:pt idx="6">
                  <c:v>Byggverksamhet</c:v>
                </c:pt>
                <c:pt idx="7">
                  <c:v>Offentlig förvaltning och försvar</c:v>
                </c:pt>
                <c:pt idx="8">
                  <c:v>Kultur, nöje och fritid</c:v>
                </c:pt>
                <c:pt idx="9">
                  <c:v>Hotell- och restaurangverksamhet</c:v>
                </c:pt>
                <c:pt idx="10">
                  <c:v>Information och kommunikation</c:v>
                </c:pt>
                <c:pt idx="11">
                  <c:v>Fastighetsverksamhet</c:v>
                </c:pt>
                <c:pt idx="12">
                  <c:v>Finans- och försäkringsverksamhet</c:v>
                </c:pt>
                <c:pt idx="13">
                  <c:v>Energiförsörjning och miljöverksamhet</c:v>
                </c:pt>
                <c:pt idx="14">
                  <c:v>Okänd verksamhet</c:v>
                </c:pt>
                <c:pt idx="15">
                  <c:v>Jordbruk, skogsbruk och fiske</c:v>
                </c:pt>
              </c:strCache>
            </c:strRef>
          </c:cat>
          <c:val>
            <c:numRef>
              <c:f>'Största näringsgrenarna'!$U$229:$U$244</c:f>
              <c:numCache>
                <c:formatCode>0.0%</c:formatCode>
                <c:ptCount val="16"/>
                <c:pt idx="0">
                  <c:v>0.11633385480374789</c:v>
                </c:pt>
                <c:pt idx="1">
                  <c:v>0.1276293762005371</c:v>
                </c:pt>
                <c:pt idx="2">
                  <c:v>0.15647939684101653</c:v>
                </c:pt>
                <c:pt idx="3">
                  <c:v>0.10500444036881719</c:v>
                </c:pt>
                <c:pt idx="4">
                  <c:v>0.10662787881372843</c:v>
                </c:pt>
                <c:pt idx="5">
                  <c:v>4.3677463186067446E-2</c:v>
                </c:pt>
                <c:pt idx="6">
                  <c:v>7.3811801479716735E-2</c:v>
                </c:pt>
                <c:pt idx="7">
                  <c:v>6.3750329409865081E-2</c:v>
                </c:pt>
                <c:pt idx="8">
                  <c:v>4.4623231278475867E-2</c:v>
                </c:pt>
                <c:pt idx="9">
                  <c:v>3.7015005857021645E-2</c:v>
                </c:pt>
                <c:pt idx="10">
                  <c:v>4.677562961078606E-2</c:v>
                </c:pt>
                <c:pt idx="11">
                  <c:v>1.6971462823526184E-2</c:v>
                </c:pt>
                <c:pt idx="12">
                  <c:v>2.0247472493324214E-2</c:v>
                </c:pt>
                <c:pt idx="13">
                  <c:v>1.0628514022578094E-2</c:v>
                </c:pt>
                <c:pt idx="14">
                  <c:v>1.274225905858088E-2</c:v>
                </c:pt>
                <c:pt idx="15">
                  <c:v>1.7681883752210664E-2</c:v>
                </c:pt>
              </c:numCache>
            </c:numRef>
          </c:val>
          <c:extLst>
            <c:ext xmlns:c16="http://schemas.microsoft.com/office/drawing/2014/chart" uri="{C3380CC4-5D6E-409C-BE32-E72D297353CC}">
              <c16:uniqueId val="{00000002-E132-4B3D-BD24-943DC14429AD}"/>
            </c:ext>
          </c:extLst>
        </c:ser>
        <c:dLbls>
          <c:showLegendKey val="0"/>
          <c:showVal val="0"/>
          <c:showCatName val="0"/>
          <c:showSerName val="0"/>
          <c:showPercent val="0"/>
          <c:showBubbleSize val="0"/>
        </c:dLbls>
        <c:gapWidth val="219"/>
        <c:overlap val="-27"/>
        <c:axId val="696747775"/>
        <c:axId val="675529583"/>
      </c:barChart>
      <c:catAx>
        <c:axId val="696747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v-SE"/>
          </a:p>
        </c:txPr>
        <c:crossAx val="675529583"/>
        <c:crosses val="autoZero"/>
        <c:auto val="1"/>
        <c:lblAlgn val="ctr"/>
        <c:lblOffset val="100"/>
        <c:noMultiLvlLbl val="0"/>
      </c:catAx>
      <c:valAx>
        <c:axId val="675529583"/>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crossAx val="696747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sv-SE" sz="1200"/>
              <a:t>Utveckling av dagbefolkningen i Helsingborg 2000-2022</a:t>
            </a:r>
          </a:p>
        </c:rich>
      </c:tx>
      <c:overlay val="0"/>
    </c:title>
    <c:autoTitleDeleted val="0"/>
    <c:plotArea>
      <c:layout>
        <c:manualLayout>
          <c:layoutTarget val="inner"/>
          <c:xMode val="edge"/>
          <c:yMode val="edge"/>
          <c:x val="0.1091263225973257"/>
          <c:y val="0.14623343794518054"/>
          <c:w val="0.84756721645387723"/>
          <c:h val="0.74820120285772429"/>
        </c:manualLayout>
      </c:layout>
      <c:lineChart>
        <c:grouping val="standard"/>
        <c:varyColors val="0"/>
        <c:ser>
          <c:idx val="0"/>
          <c:order val="0"/>
          <c:marker>
            <c:symbol val="none"/>
          </c:marker>
          <c:dLbls>
            <c:dLbl>
              <c:idx val="22"/>
              <c:layout>
                <c:manualLayout>
                  <c:x val="0"/>
                  <c:y val="-3.4007776266321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21-478B-8104-6AA6A049A0C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Dagbefolkning!$L$5:$AH$5</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Dagbefolkning!$L$6:$AH$6</c:f>
              <c:numCache>
                <c:formatCode>#,##0</c:formatCode>
                <c:ptCount val="23"/>
                <c:pt idx="0">
                  <c:v>55876</c:v>
                </c:pt>
                <c:pt idx="1">
                  <c:v>56204</c:v>
                </c:pt>
                <c:pt idx="2">
                  <c:v>57742</c:v>
                </c:pt>
                <c:pt idx="3">
                  <c:v>57117</c:v>
                </c:pt>
                <c:pt idx="4">
                  <c:v>58886</c:v>
                </c:pt>
                <c:pt idx="5">
                  <c:v>59745</c:v>
                </c:pt>
                <c:pt idx="6">
                  <c:v>61957</c:v>
                </c:pt>
                <c:pt idx="7">
                  <c:v>64154</c:v>
                </c:pt>
                <c:pt idx="8">
                  <c:v>63908</c:v>
                </c:pt>
                <c:pt idx="9">
                  <c:v>61986</c:v>
                </c:pt>
                <c:pt idx="10">
                  <c:v>63343</c:v>
                </c:pt>
                <c:pt idx="11">
                  <c:v>64909</c:v>
                </c:pt>
                <c:pt idx="12">
                  <c:v>66163</c:v>
                </c:pt>
                <c:pt idx="13">
                  <c:v>67044</c:v>
                </c:pt>
                <c:pt idx="14">
                  <c:v>67916</c:v>
                </c:pt>
                <c:pt idx="15">
                  <c:v>69001</c:v>
                </c:pt>
                <c:pt idx="16">
                  <c:v>70923</c:v>
                </c:pt>
                <c:pt idx="17">
                  <c:v>72238</c:v>
                </c:pt>
                <c:pt idx="18">
                  <c:v>73606</c:v>
                </c:pt>
                <c:pt idx="19" formatCode="General">
                  <c:v>75032</c:v>
                </c:pt>
                <c:pt idx="20">
                  <c:v>75572</c:v>
                </c:pt>
                <c:pt idx="21">
                  <c:v>77302</c:v>
                </c:pt>
                <c:pt idx="22">
                  <c:v>78146</c:v>
                </c:pt>
              </c:numCache>
            </c:numRef>
          </c:val>
          <c:smooth val="0"/>
          <c:extLst>
            <c:ext xmlns:c16="http://schemas.microsoft.com/office/drawing/2014/chart" uri="{C3380CC4-5D6E-409C-BE32-E72D297353CC}">
              <c16:uniqueId val="{00000000-B721-478B-8104-6AA6A049A0CB}"/>
            </c:ext>
          </c:extLst>
        </c:ser>
        <c:dLbls>
          <c:showLegendKey val="0"/>
          <c:showVal val="0"/>
          <c:showCatName val="0"/>
          <c:showSerName val="0"/>
          <c:showPercent val="0"/>
          <c:showBubbleSize val="0"/>
        </c:dLbls>
        <c:smooth val="0"/>
        <c:axId val="98968320"/>
        <c:axId val="98969856"/>
      </c:lineChart>
      <c:catAx>
        <c:axId val="98968320"/>
        <c:scaling>
          <c:orientation val="minMax"/>
        </c:scaling>
        <c:delete val="0"/>
        <c:axPos val="b"/>
        <c:numFmt formatCode="General" sourceLinked="0"/>
        <c:majorTickMark val="out"/>
        <c:minorTickMark val="none"/>
        <c:tickLblPos val="nextTo"/>
        <c:crossAx val="98969856"/>
        <c:crosses val="autoZero"/>
        <c:auto val="1"/>
        <c:lblAlgn val="ctr"/>
        <c:lblOffset val="100"/>
        <c:tickLblSkip val="2"/>
        <c:noMultiLvlLbl val="0"/>
      </c:catAx>
      <c:valAx>
        <c:axId val="98969856"/>
        <c:scaling>
          <c:orientation val="minMax"/>
          <c:max val="80000"/>
          <c:min val="40000"/>
        </c:scaling>
        <c:delete val="0"/>
        <c:axPos val="l"/>
        <c:numFmt formatCode="#,##0" sourceLinked="1"/>
        <c:majorTickMark val="out"/>
        <c:minorTickMark val="none"/>
        <c:tickLblPos val="nextTo"/>
        <c:crossAx val="98968320"/>
        <c:crosses val="autoZero"/>
        <c:crossBetween val="between"/>
      </c:valAx>
      <c:spPr>
        <a:ln>
          <a:noFill/>
        </a:ln>
      </c:spPr>
    </c:plotArea>
    <c:plotVisOnly val="1"/>
    <c:dispBlanksAs val="gap"/>
    <c:showDLblsOverMax val="0"/>
  </c:chart>
  <c:spPr>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'Folkmängd, förvärvsarbetande '!$A$46</c:f>
              <c:strCache>
                <c:ptCount val="1"/>
                <c:pt idx="0">
                  <c:v>Förvärvsarbetande</c:v>
                </c:pt>
              </c:strCache>
            </c:strRef>
          </c:tx>
          <c:spPr>
            <a:ln w="28575" cap="rnd">
              <a:solidFill>
                <a:schemeClr val="accent1"/>
              </a:solidFill>
              <a:round/>
            </a:ln>
            <a:effectLst/>
          </c:spPr>
          <c:marker>
            <c:symbol val="none"/>
          </c:marker>
          <c:cat>
            <c:strRef>
              <c:f>'Folkmängd, förvärvsarbetande '!$B$45:$X$45</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'Folkmängd, förvärvsarbetande '!$B$46:$X$46</c:f>
              <c:numCache>
                <c:formatCode>General</c:formatCode>
                <c:ptCount val="23"/>
                <c:pt idx="0">
                  <c:v>100</c:v>
                </c:pt>
                <c:pt idx="1">
                  <c:v>101.48245824342683</c:v>
                </c:pt>
                <c:pt idx="2">
                  <c:v>103.91992327978903</c:v>
                </c:pt>
                <c:pt idx="3">
                  <c:v>103.63022456645091</c:v>
                </c:pt>
                <c:pt idx="4">
                  <c:v>106.22152960920643</c:v>
                </c:pt>
                <c:pt idx="5">
                  <c:v>107.33237433069607</c:v>
                </c:pt>
                <c:pt idx="6">
                  <c:v>111.39814592823463</c:v>
                </c:pt>
                <c:pt idx="7">
                  <c:v>114.72268840405977</c:v>
                </c:pt>
                <c:pt idx="8">
                  <c:v>114.76664269160072</c:v>
                </c:pt>
                <c:pt idx="9">
                  <c:v>111.47806281467274</c:v>
                </c:pt>
                <c:pt idx="10">
                  <c:v>113.89754655158634</c:v>
                </c:pt>
                <c:pt idx="11">
                  <c:v>116.67066251098856</c:v>
                </c:pt>
                <c:pt idx="12">
                  <c:v>118.13713737712779</c:v>
                </c:pt>
                <c:pt idx="13">
                  <c:v>119.21601534404221</c:v>
                </c:pt>
                <c:pt idx="14">
                  <c:v>121.24790218173101</c:v>
                </c:pt>
                <c:pt idx="15">
                  <c:v>124.01902021897226</c:v>
                </c:pt>
                <c:pt idx="16">
                  <c:v>128.24862143370893</c:v>
                </c:pt>
                <c:pt idx="17">
                  <c:v>130.96579557260449</c:v>
                </c:pt>
                <c:pt idx="18">
                  <c:v>133.52513386078479</c:v>
                </c:pt>
                <c:pt idx="19">
                  <c:v>136.83569088148326</c:v>
                </c:pt>
                <c:pt idx="20">
                  <c:v>139.0933429233597</c:v>
                </c:pt>
                <c:pt idx="21">
                  <c:v>142.63965475905059</c:v>
                </c:pt>
                <c:pt idx="22">
                  <c:v>145.22896187964517</c:v>
                </c:pt>
              </c:numCache>
            </c:numRef>
          </c:val>
          <c:smooth val="0"/>
          <c:extLst>
            <c:ext xmlns:c16="http://schemas.microsoft.com/office/drawing/2014/chart" uri="{C3380CC4-5D6E-409C-BE32-E72D297353CC}">
              <c16:uniqueId val="{00000000-7809-4CB0-B8A7-3B38DC467CCD}"/>
            </c:ext>
          </c:extLst>
        </c:ser>
        <c:ser>
          <c:idx val="1"/>
          <c:order val="1"/>
          <c:tx>
            <c:strRef>
              <c:f>'Folkmängd, förvärvsarbetande '!$A$47</c:f>
              <c:strCache>
                <c:ptCount val="1"/>
                <c:pt idx="0">
                  <c:v>Befolkning 16-74</c:v>
                </c:pt>
              </c:strCache>
            </c:strRef>
          </c:tx>
          <c:spPr>
            <a:ln w="28575" cap="rnd">
              <a:solidFill>
                <a:schemeClr val="accent2"/>
              </a:solidFill>
              <a:round/>
            </a:ln>
            <a:effectLst/>
          </c:spPr>
          <c:marker>
            <c:symbol val="none"/>
          </c:marker>
          <c:cat>
            <c:strRef>
              <c:f>'Folkmängd, förvärvsarbetande '!$B$45:$X$45</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'Folkmängd, förvärvsarbetande '!$B$47:$X$47</c:f>
              <c:numCache>
                <c:formatCode>General</c:formatCode>
                <c:ptCount val="23"/>
                <c:pt idx="0">
                  <c:v>100</c:v>
                </c:pt>
                <c:pt idx="1">
                  <c:v>100.86125419403619</c:v>
                </c:pt>
                <c:pt idx="2">
                  <c:v>101.81111478663578</c:v>
                </c:pt>
                <c:pt idx="3">
                  <c:v>102.6428335144842</c:v>
                </c:pt>
                <c:pt idx="4">
                  <c:v>103.8915930249043</c:v>
                </c:pt>
                <c:pt idx="5">
                  <c:v>104.98913094844289</c:v>
                </c:pt>
                <c:pt idx="6">
                  <c:v>106.64784272954964</c:v>
                </c:pt>
                <c:pt idx="7">
                  <c:v>108.36444402438448</c:v>
                </c:pt>
                <c:pt idx="8">
                  <c:v>110.29251925712396</c:v>
                </c:pt>
                <c:pt idx="9">
                  <c:v>111.89570436179766</c:v>
                </c:pt>
                <c:pt idx="10">
                  <c:v>112.83965786115968</c:v>
                </c:pt>
                <c:pt idx="11">
                  <c:v>114.15339539719295</c:v>
                </c:pt>
                <c:pt idx="12">
                  <c:v>115.21076508671612</c:v>
                </c:pt>
                <c:pt idx="13">
                  <c:v>115.68215112707338</c:v>
                </c:pt>
                <c:pt idx="14">
                  <c:v>117.38811965408063</c:v>
                </c:pt>
                <c:pt idx="15">
                  <c:v>119.1685175558811</c:v>
                </c:pt>
                <c:pt idx="16">
                  <c:v>121.1698407447663</c:v>
                </c:pt>
                <c:pt idx="17">
                  <c:v>123.1569869098814</c:v>
                </c:pt>
                <c:pt idx="18">
                  <c:v>124.41992344407164</c:v>
                </c:pt>
                <c:pt idx="19">
                  <c:v>125.79509474977553</c:v>
                </c:pt>
                <c:pt idx="20">
                  <c:v>126.80166343745569</c:v>
                </c:pt>
                <c:pt idx="21">
                  <c:v>127.15727045035679</c:v>
                </c:pt>
                <c:pt idx="22">
                  <c:v>127.78342233353813</c:v>
                </c:pt>
              </c:numCache>
            </c:numRef>
          </c:val>
          <c:smooth val="0"/>
          <c:extLst>
            <c:ext xmlns:c16="http://schemas.microsoft.com/office/drawing/2014/chart" uri="{C3380CC4-5D6E-409C-BE32-E72D297353CC}">
              <c16:uniqueId val="{00000001-7809-4CB0-B8A7-3B38DC467CCD}"/>
            </c:ext>
          </c:extLst>
        </c:ser>
        <c:dLbls>
          <c:showLegendKey val="0"/>
          <c:showVal val="0"/>
          <c:showCatName val="0"/>
          <c:showSerName val="0"/>
          <c:showPercent val="0"/>
          <c:showBubbleSize val="0"/>
        </c:dLbls>
        <c:smooth val="0"/>
        <c:axId val="504957912"/>
        <c:axId val="504962504"/>
      </c:lineChart>
      <c:catAx>
        <c:axId val="50495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1E395F"/>
                </a:solidFill>
                <a:latin typeface="+mn-lt"/>
                <a:ea typeface="+mn-ea"/>
                <a:cs typeface="+mn-cs"/>
              </a:defRPr>
            </a:pPr>
            <a:endParaRPr lang="sv-SE"/>
          </a:p>
        </c:txPr>
        <c:crossAx val="504962504"/>
        <c:crosses val="autoZero"/>
        <c:auto val="1"/>
        <c:lblAlgn val="ctr"/>
        <c:lblOffset val="100"/>
        <c:tickLblSkip val="2"/>
        <c:noMultiLvlLbl val="0"/>
      </c:catAx>
      <c:valAx>
        <c:axId val="504962504"/>
        <c:scaling>
          <c:orientation val="minMax"/>
          <c:min val="1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1E395F"/>
                </a:solidFill>
                <a:latin typeface="+mn-lt"/>
                <a:ea typeface="+mn-ea"/>
                <a:cs typeface="+mn-cs"/>
              </a:defRPr>
            </a:pPr>
            <a:endParaRPr lang="sv-SE"/>
          </a:p>
        </c:txPr>
        <c:crossAx val="50495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1E395F"/>
              </a:solidFill>
              <a:latin typeface="+mn-lt"/>
              <a:ea typeface="+mn-ea"/>
              <a:cs typeface="+mn-cs"/>
            </a:defRPr>
          </a:pPr>
          <a:endParaRPr lang="sv-SE"/>
        </a:p>
      </c:txPr>
    </c:legend>
    <c:plotVisOnly val="1"/>
    <c:dispBlanksAs val="gap"/>
    <c:showDLblsOverMax val="0"/>
  </c:chart>
  <c:spPr>
    <a:noFill/>
    <a:ln w="9525" cap="flat" cmpd="sng" algn="ctr">
      <a:noFill/>
      <a:round/>
    </a:ln>
    <a:effectLst/>
  </c:spPr>
  <c:txPr>
    <a:bodyPr/>
    <a:lstStyle/>
    <a:p>
      <a:pPr>
        <a:defRPr sz="1050">
          <a:solidFill>
            <a:srgbClr val="1E395F"/>
          </a:solidFill>
        </a:defRPr>
      </a:pPr>
      <a:endParaRPr lang="sv-S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218797610668002E-2"/>
          <c:y val="9.1171951963366013E-2"/>
          <c:w val="0.92518580118829241"/>
          <c:h val="0.73786195331309634"/>
        </c:manualLayout>
      </c:layout>
      <c:lineChart>
        <c:grouping val="standard"/>
        <c:varyColors val="0"/>
        <c:ser>
          <c:idx val="0"/>
          <c:order val="0"/>
          <c:tx>
            <c:strRef>
              <c:f>Sysselsättningsgrad!$J$22</c:f>
              <c:strCache>
                <c:ptCount val="1"/>
                <c:pt idx="0">
                  <c:v>Riket</c:v>
                </c:pt>
              </c:strCache>
            </c:strRef>
          </c:tx>
          <c:spPr>
            <a:ln w="28575" cap="rnd">
              <a:solidFill>
                <a:schemeClr val="accent1"/>
              </a:solidFill>
              <a:round/>
            </a:ln>
            <a:effectLst/>
          </c:spPr>
          <c:marker>
            <c:symbol val="none"/>
          </c:marker>
          <c:cat>
            <c:strRef>
              <c:f>Sysselsättningsgrad!$K$21:$AG$21</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Sysselsättningsgrad!$K$22:$AG$22</c:f>
              <c:numCache>
                <c:formatCode>General</c:formatCode>
                <c:ptCount val="23"/>
                <c:pt idx="0">
                  <c:v>75.2</c:v>
                </c:pt>
                <c:pt idx="1">
                  <c:v>75.7</c:v>
                </c:pt>
                <c:pt idx="2">
                  <c:v>75.900000000000006</c:v>
                </c:pt>
                <c:pt idx="3">
                  <c:v>75.099999999999994</c:v>
                </c:pt>
                <c:pt idx="4">
                  <c:v>75.8</c:v>
                </c:pt>
                <c:pt idx="5">
                  <c:v>75.599999999999994</c:v>
                </c:pt>
                <c:pt idx="6">
                  <c:v>76.7</c:v>
                </c:pt>
                <c:pt idx="7">
                  <c:v>77.900000000000006</c:v>
                </c:pt>
                <c:pt idx="8">
                  <c:v>77.5</c:v>
                </c:pt>
                <c:pt idx="9">
                  <c:v>74.599999999999994</c:v>
                </c:pt>
                <c:pt idx="10">
                  <c:v>75.900000000000006</c:v>
                </c:pt>
                <c:pt idx="11">
                  <c:v>76.8</c:v>
                </c:pt>
                <c:pt idx="12">
                  <c:v>77.099999999999994</c:v>
                </c:pt>
                <c:pt idx="13">
                  <c:v>77.099999999999994</c:v>
                </c:pt>
                <c:pt idx="14">
                  <c:v>77.3</c:v>
                </c:pt>
                <c:pt idx="15">
                  <c:v>77.900000000000006</c:v>
                </c:pt>
                <c:pt idx="16" formatCode="0.0">
                  <c:v>78.599999999999994</c:v>
                </c:pt>
                <c:pt idx="17" formatCode="0.0">
                  <c:v>79.099999999999994</c:v>
                </c:pt>
                <c:pt idx="18">
                  <c:v>79.5</c:v>
                </c:pt>
                <c:pt idx="19">
                  <c:v>79.3</c:v>
                </c:pt>
                <c:pt idx="20">
                  <c:v>78.3</c:v>
                </c:pt>
                <c:pt idx="21">
                  <c:v>79.599999999999994</c:v>
                </c:pt>
              </c:numCache>
            </c:numRef>
          </c:val>
          <c:smooth val="0"/>
          <c:extLst>
            <c:ext xmlns:c16="http://schemas.microsoft.com/office/drawing/2014/chart" uri="{C3380CC4-5D6E-409C-BE32-E72D297353CC}">
              <c16:uniqueId val="{00000000-92FF-4089-ADEB-E2AE56571143}"/>
            </c:ext>
          </c:extLst>
        </c:ser>
        <c:ser>
          <c:idx val="1"/>
          <c:order val="1"/>
          <c:tx>
            <c:strRef>
              <c:f>Sysselsättningsgrad!$J$23</c:f>
              <c:strCache>
                <c:ptCount val="1"/>
                <c:pt idx="0">
                  <c:v>Skåne län</c:v>
                </c:pt>
              </c:strCache>
            </c:strRef>
          </c:tx>
          <c:spPr>
            <a:ln w="28575" cap="rnd">
              <a:solidFill>
                <a:schemeClr val="accent2"/>
              </a:solidFill>
              <a:round/>
            </a:ln>
            <a:effectLst/>
          </c:spPr>
          <c:marker>
            <c:symbol val="none"/>
          </c:marker>
          <c:cat>
            <c:strRef>
              <c:f>Sysselsättningsgrad!$K$21:$AG$21</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Sysselsättningsgrad!$K$23:$AG$23</c:f>
              <c:numCache>
                <c:formatCode>General</c:formatCode>
                <c:ptCount val="23"/>
                <c:pt idx="0">
                  <c:v>71.7</c:v>
                </c:pt>
                <c:pt idx="1">
                  <c:v>72.099999999999994</c:v>
                </c:pt>
                <c:pt idx="2">
                  <c:v>71.900000000000006</c:v>
                </c:pt>
                <c:pt idx="3">
                  <c:v>71.2</c:v>
                </c:pt>
                <c:pt idx="4">
                  <c:v>71.8</c:v>
                </c:pt>
                <c:pt idx="5">
                  <c:v>71.8</c:v>
                </c:pt>
                <c:pt idx="6">
                  <c:v>72.900000000000006</c:v>
                </c:pt>
                <c:pt idx="7">
                  <c:v>73.7</c:v>
                </c:pt>
                <c:pt idx="8">
                  <c:v>72.8</c:v>
                </c:pt>
                <c:pt idx="9">
                  <c:v>70</c:v>
                </c:pt>
                <c:pt idx="10">
                  <c:v>71.099999999999994</c:v>
                </c:pt>
                <c:pt idx="11">
                  <c:v>71.900000000000006</c:v>
                </c:pt>
                <c:pt idx="12">
                  <c:v>72.099999999999994</c:v>
                </c:pt>
                <c:pt idx="13">
                  <c:v>72.099999999999994</c:v>
                </c:pt>
                <c:pt idx="14">
                  <c:v>72.400000000000006</c:v>
                </c:pt>
                <c:pt idx="15">
                  <c:v>73.099999999999994</c:v>
                </c:pt>
                <c:pt idx="16" formatCode="0.0">
                  <c:v>73.900000000000006</c:v>
                </c:pt>
                <c:pt idx="17" formatCode="0.0">
                  <c:v>74.3</c:v>
                </c:pt>
                <c:pt idx="18">
                  <c:v>74.599999999999994</c:v>
                </c:pt>
                <c:pt idx="19">
                  <c:v>74.900000000000006</c:v>
                </c:pt>
                <c:pt idx="20">
                  <c:v>74.3</c:v>
                </c:pt>
                <c:pt idx="21">
                  <c:v>75.599999999999994</c:v>
                </c:pt>
              </c:numCache>
            </c:numRef>
          </c:val>
          <c:smooth val="0"/>
          <c:extLst>
            <c:ext xmlns:c16="http://schemas.microsoft.com/office/drawing/2014/chart" uri="{C3380CC4-5D6E-409C-BE32-E72D297353CC}">
              <c16:uniqueId val="{00000001-92FF-4089-ADEB-E2AE56571143}"/>
            </c:ext>
          </c:extLst>
        </c:ser>
        <c:ser>
          <c:idx val="2"/>
          <c:order val="2"/>
          <c:tx>
            <c:strRef>
              <c:f>Sysselsättningsgrad!$J$24</c:f>
              <c:strCache>
                <c:ptCount val="1"/>
                <c:pt idx="0">
                  <c:v>Helsingborg</c:v>
                </c:pt>
              </c:strCache>
            </c:strRef>
          </c:tx>
          <c:spPr>
            <a:ln w="28575" cap="rnd">
              <a:solidFill>
                <a:schemeClr val="accent3"/>
              </a:solidFill>
              <a:round/>
            </a:ln>
            <a:effectLst/>
          </c:spPr>
          <c:marker>
            <c:symbol val="none"/>
          </c:marker>
          <c:cat>
            <c:strRef>
              <c:f>Sysselsättningsgrad!$K$21:$AG$21</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Sysselsättningsgrad!$K$24:$AG$24</c:f>
              <c:numCache>
                <c:formatCode>General</c:formatCode>
                <c:ptCount val="23"/>
                <c:pt idx="0">
                  <c:v>69.8</c:v>
                </c:pt>
                <c:pt idx="1">
                  <c:v>70.3</c:v>
                </c:pt>
                <c:pt idx="2">
                  <c:v>71</c:v>
                </c:pt>
                <c:pt idx="3">
                  <c:v>70.599999999999994</c:v>
                </c:pt>
                <c:pt idx="4">
                  <c:v>71.5</c:v>
                </c:pt>
                <c:pt idx="5">
                  <c:v>71.599999999999994</c:v>
                </c:pt>
                <c:pt idx="6">
                  <c:v>73.099999999999994</c:v>
                </c:pt>
                <c:pt idx="7">
                  <c:v>73.900000000000006</c:v>
                </c:pt>
                <c:pt idx="8">
                  <c:v>73</c:v>
                </c:pt>
                <c:pt idx="9">
                  <c:v>70.099999999999994</c:v>
                </c:pt>
                <c:pt idx="10">
                  <c:v>71.2</c:v>
                </c:pt>
                <c:pt idx="11">
                  <c:v>71.8</c:v>
                </c:pt>
                <c:pt idx="12">
                  <c:v>71.7</c:v>
                </c:pt>
                <c:pt idx="13">
                  <c:v>71.900000000000006</c:v>
                </c:pt>
                <c:pt idx="14">
                  <c:v>72.2</c:v>
                </c:pt>
                <c:pt idx="15">
                  <c:v>72.7</c:v>
                </c:pt>
                <c:pt idx="16" formatCode="0.0">
                  <c:v>73.900000000000006</c:v>
                </c:pt>
                <c:pt idx="17" formatCode="0.0">
                  <c:v>74.099999999999994</c:v>
                </c:pt>
                <c:pt idx="18">
                  <c:v>74.5</c:v>
                </c:pt>
                <c:pt idx="19">
                  <c:v>74.400000000000006</c:v>
                </c:pt>
                <c:pt idx="20">
                  <c:v>73.8</c:v>
                </c:pt>
                <c:pt idx="21">
                  <c:v>75.2</c:v>
                </c:pt>
              </c:numCache>
            </c:numRef>
          </c:val>
          <c:smooth val="0"/>
          <c:extLst>
            <c:ext xmlns:c16="http://schemas.microsoft.com/office/drawing/2014/chart" uri="{C3380CC4-5D6E-409C-BE32-E72D297353CC}">
              <c16:uniqueId val="{00000002-92FF-4089-ADEB-E2AE56571143}"/>
            </c:ext>
          </c:extLst>
        </c:ser>
        <c:ser>
          <c:idx val="3"/>
          <c:order val="3"/>
          <c:tx>
            <c:strRef>
              <c:f>Sysselsättningsgrad!$J$25</c:f>
              <c:strCache>
                <c:ptCount val="1"/>
              </c:strCache>
            </c:strRef>
          </c:tx>
          <c:spPr>
            <a:ln w="28575" cap="rnd">
              <a:solidFill>
                <a:srgbClr val="E25103"/>
              </a:solidFill>
              <a:prstDash val="sysDash"/>
              <a:round/>
            </a:ln>
            <a:effectLst/>
          </c:spPr>
          <c:marker>
            <c:symbol val="none"/>
          </c:marker>
          <c:dLbls>
            <c:dLbl>
              <c:idx val="22"/>
              <c:layout>
                <c:manualLayout>
                  <c:x val="-1.533077844502095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2FF-4089-ADEB-E2AE5657114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Sysselsättningsgrad!$K$21:$AG$21</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Sysselsättningsgrad!$K$25:$AG$25</c:f>
              <c:numCache>
                <c:formatCode>General</c:formatCode>
                <c:ptCount val="23"/>
                <c:pt idx="20" formatCode="0.0">
                  <c:v>79</c:v>
                </c:pt>
                <c:pt idx="21" formatCode="0.0">
                  <c:v>80.400000000000006</c:v>
                </c:pt>
                <c:pt idx="22" formatCode="0.0">
                  <c:v>81.400000000000006</c:v>
                </c:pt>
              </c:numCache>
            </c:numRef>
          </c:val>
          <c:smooth val="0"/>
          <c:extLst>
            <c:ext xmlns:c16="http://schemas.microsoft.com/office/drawing/2014/chart" uri="{C3380CC4-5D6E-409C-BE32-E72D297353CC}">
              <c16:uniqueId val="{00000003-92FF-4089-ADEB-E2AE56571143}"/>
            </c:ext>
          </c:extLst>
        </c:ser>
        <c:ser>
          <c:idx val="4"/>
          <c:order val="4"/>
          <c:tx>
            <c:strRef>
              <c:f>Sysselsättningsgrad!$J$26</c:f>
              <c:strCache>
                <c:ptCount val="1"/>
              </c:strCache>
            </c:strRef>
          </c:tx>
          <c:spPr>
            <a:ln w="28575" cap="rnd">
              <a:solidFill>
                <a:srgbClr val="1E395F"/>
              </a:solidFill>
              <a:prstDash val="sysDash"/>
              <a:round/>
            </a:ln>
            <a:effectLst/>
          </c:spPr>
          <c:marker>
            <c:symbol val="none"/>
          </c:marker>
          <c:dLbls>
            <c:dLbl>
              <c:idx val="2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2FF-4089-ADEB-E2AE5657114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Sysselsättningsgrad!$K$21:$AG$21</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Sysselsättningsgrad!$K$26:$AG$26</c:f>
              <c:numCache>
                <c:formatCode>General</c:formatCode>
                <c:ptCount val="23"/>
                <c:pt idx="20">
                  <c:v>76.099999999999994</c:v>
                </c:pt>
                <c:pt idx="21">
                  <c:v>77.5</c:v>
                </c:pt>
                <c:pt idx="22">
                  <c:v>78.5</c:v>
                </c:pt>
              </c:numCache>
            </c:numRef>
          </c:val>
          <c:smooth val="0"/>
          <c:extLst>
            <c:ext xmlns:c16="http://schemas.microsoft.com/office/drawing/2014/chart" uri="{C3380CC4-5D6E-409C-BE32-E72D297353CC}">
              <c16:uniqueId val="{00000004-92FF-4089-ADEB-E2AE56571143}"/>
            </c:ext>
          </c:extLst>
        </c:ser>
        <c:ser>
          <c:idx val="5"/>
          <c:order val="5"/>
          <c:tx>
            <c:strRef>
              <c:f>Sysselsättningsgrad!$J$27</c:f>
              <c:strCache>
                <c:ptCount val="1"/>
              </c:strCache>
            </c:strRef>
          </c:tx>
          <c:spPr>
            <a:ln w="28575" cap="rnd">
              <a:solidFill>
                <a:srgbClr val="EFB323"/>
              </a:solidFill>
              <a:prstDash val="sysDash"/>
              <a:round/>
            </a:ln>
            <a:effectLst/>
          </c:spPr>
          <c:marker>
            <c:symbol val="none"/>
          </c:marker>
          <c:dLbls>
            <c:dLbl>
              <c:idx val="2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2FF-4089-ADEB-E2AE5657114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Sysselsättningsgrad!$K$21:$AG$21</c:f>
              <c:strCach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strCache>
            </c:strRef>
          </c:cat>
          <c:val>
            <c:numRef>
              <c:f>Sysselsättningsgrad!$K$27:$AG$27</c:f>
              <c:numCache>
                <c:formatCode>General</c:formatCode>
                <c:ptCount val="23"/>
                <c:pt idx="20">
                  <c:v>75.400000000000006</c:v>
                </c:pt>
                <c:pt idx="21">
                  <c:v>76.7</c:v>
                </c:pt>
                <c:pt idx="22">
                  <c:v>77.5</c:v>
                </c:pt>
              </c:numCache>
            </c:numRef>
          </c:val>
          <c:smooth val="0"/>
          <c:extLst>
            <c:ext xmlns:c16="http://schemas.microsoft.com/office/drawing/2014/chart" uri="{C3380CC4-5D6E-409C-BE32-E72D297353CC}">
              <c16:uniqueId val="{00000005-92FF-4089-ADEB-E2AE56571143}"/>
            </c:ext>
          </c:extLst>
        </c:ser>
        <c:dLbls>
          <c:showLegendKey val="0"/>
          <c:showVal val="0"/>
          <c:showCatName val="0"/>
          <c:showSerName val="0"/>
          <c:showPercent val="0"/>
          <c:showBubbleSize val="0"/>
        </c:dLbls>
        <c:smooth val="0"/>
        <c:axId val="319160704"/>
        <c:axId val="319168248"/>
      </c:lineChart>
      <c:catAx>
        <c:axId val="31916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319168248"/>
        <c:crosses val="autoZero"/>
        <c:auto val="1"/>
        <c:lblAlgn val="ctr"/>
        <c:lblOffset val="100"/>
        <c:tickLblSkip val="2"/>
        <c:noMultiLvlLbl val="0"/>
      </c:catAx>
      <c:valAx>
        <c:axId val="319168248"/>
        <c:scaling>
          <c:orientation val="minMax"/>
          <c:max val="82"/>
          <c:min val="68"/>
        </c:scaling>
        <c:delete val="0"/>
        <c:axPos val="l"/>
        <c:majorGridlines>
          <c:spPr>
            <a:ln w="9525"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319160704"/>
        <c:crosses val="autoZero"/>
        <c:crossBetween val="between"/>
      </c:valAx>
      <c:spPr>
        <a:noFill/>
        <a:ln>
          <a:noFill/>
        </a:ln>
        <a:effectLst/>
      </c:spPr>
    </c:plotArea>
    <c:legend>
      <c:legendPos val="b"/>
      <c:legendEntry>
        <c:idx val="3"/>
        <c:delete val="1"/>
      </c:legendEntry>
      <c:legendEntry>
        <c:idx val="4"/>
        <c:delete val="1"/>
      </c:legendEntry>
      <c:legendEntry>
        <c:idx val="5"/>
        <c:delete val="1"/>
      </c:legendEntry>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solidFill>
        <a:srgbClr val="EEF5FB"/>
      </a:solidFill>
      <a:prstDash val="sysDash"/>
    </a:ln>
    <a:effectLst/>
  </c:spPr>
  <c:txPr>
    <a:bodyPr/>
    <a:lstStyle/>
    <a:p>
      <a:pPr>
        <a:defRPr sz="1200"/>
      </a:pPr>
      <a:endParaRPr lang="sv-S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sz="1800" b="1" i="0" baseline="0">
                <a:effectLst/>
              </a:rPr>
              <a:t>Antal utlandsägda företag </a:t>
            </a:r>
            <a:br>
              <a:rPr lang="sv-SE" sz="1800" b="1" i="0" baseline="0">
                <a:effectLst/>
              </a:rPr>
            </a:br>
            <a:r>
              <a:rPr lang="sv-SE" sz="1800" b="1" i="0" baseline="0">
                <a:effectLst/>
              </a:rPr>
              <a:t>och anställda 2000-2023</a:t>
            </a:r>
            <a:endParaRPr lang="sv-SE">
              <a:effectLst/>
            </a:endParaRPr>
          </a:p>
        </c:rich>
      </c:tx>
      <c:overlay val="0"/>
    </c:title>
    <c:autoTitleDeleted val="0"/>
    <c:plotArea>
      <c:layout/>
      <c:barChart>
        <c:barDir val="col"/>
        <c:grouping val="clustered"/>
        <c:varyColors val="0"/>
        <c:ser>
          <c:idx val="1"/>
          <c:order val="1"/>
          <c:tx>
            <c:strRef>
              <c:f>'[Utlandsägda företag 2000-2022.xlsx]Blad1'!$C$6</c:f>
              <c:strCache>
                <c:ptCount val="1"/>
                <c:pt idx="0">
                  <c:v>Antal anställda</c:v>
                </c:pt>
              </c:strCache>
            </c:strRef>
          </c:tx>
          <c:spPr>
            <a:solidFill>
              <a:schemeClr val="accent1"/>
            </a:solidFill>
          </c:spPr>
          <c:invertIfNegative val="0"/>
          <c:cat>
            <c:numRef>
              <c:f>'[Utlandsägda företag 2000-2022.xlsx]Blad1'!$A$7:$A$30</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'[Utlandsägda företag 2000-2022.xlsx]Blad1'!$C$7:$C$30</c:f>
              <c:numCache>
                <c:formatCode>#,##0</c:formatCode>
                <c:ptCount val="24"/>
                <c:pt idx="0">
                  <c:v>7585</c:v>
                </c:pt>
                <c:pt idx="1">
                  <c:v>9105</c:v>
                </c:pt>
                <c:pt idx="2">
                  <c:v>10649</c:v>
                </c:pt>
                <c:pt idx="3">
                  <c:v>11734</c:v>
                </c:pt>
                <c:pt idx="4">
                  <c:v>11133</c:v>
                </c:pt>
                <c:pt idx="5">
                  <c:v>12682</c:v>
                </c:pt>
                <c:pt idx="6">
                  <c:v>12031</c:v>
                </c:pt>
                <c:pt idx="7">
                  <c:v>12334</c:v>
                </c:pt>
                <c:pt idx="8">
                  <c:v>14407</c:v>
                </c:pt>
                <c:pt idx="9">
                  <c:v>13570</c:v>
                </c:pt>
                <c:pt idx="10">
                  <c:v>12261</c:v>
                </c:pt>
                <c:pt idx="11">
                  <c:v>13933</c:v>
                </c:pt>
                <c:pt idx="12">
                  <c:v>14238</c:v>
                </c:pt>
                <c:pt idx="13">
                  <c:v>14024</c:v>
                </c:pt>
                <c:pt idx="14">
                  <c:v>14103</c:v>
                </c:pt>
                <c:pt idx="15">
                  <c:v>12795</c:v>
                </c:pt>
                <c:pt idx="16">
                  <c:v>13392</c:v>
                </c:pt>
                <c:pt idx="17">
                  <c:v>14535</c:v>
                </c:pt>
                <c:pt idx="18">
                  <c:v>14482</c:v>
                </c:pt>
                <c:pt idx="19">
                  <c:v>15834</c:v>
                </c:pt>
                <c:pt idx="20">
                  <c:v>16170</c:v>
                </c:pt>
                <c:pt idx="21">
                  <c:v>15815</c:v>
                </c:pt>
                <c:pt idx="22">
                  <c:v>16438</c:v>
                </c:pt>
                <c:pt idx="23">
                  <c:v>16891</c:v>
                </c:pt>
              </c:numCache>
            </c:numRef>
          </c:val>
          <c:extLst>
            <c:ext xmlns:c16="http://schemas.microsoft.com/office/drawing/2014/chart" uri="{C3380CC4-5D6E-409C-BE32-E72D297353CC}">
              <c16:uniqueId val="{00000000-2042-4E97-82CD-5AF411454956}"/>
            </c:ext>
          </c:extLst>
        </c:ser>
        <c:dLbls>
          <c:showLegendKey val="0"/>
          <c:showVal val="0"/>
          <c:showCatName val="0"/>
          <c:showSerName val="0"/>
          <c:showPercent val="0"/>
          <c:showBubbleSize val="0"/>
        </c:dLbls>
        <c:gapWidth val="150"/>
        <c:axId val="104385536"/>
        <c:axId val="104421248"/>
      </c:barChart>
      <c:lineChart>
        <c:grouping val="standard"/>
        <c:varyColors val="0"/>
        <c:ser>
          <c:idx val="0"/>
          <c:order val="0"/>
          <c:tx>
            <c:strRef>
              <c:f>'[Utlandsägda företag 2000-2022.xlsx]Blad1'!$B$6</c:f>
              <c:strCache>
                <c:ptCount val="1"/>
                <c:pt idx="0">
                  <c:v>Antal arbetsställen </c:v>
                </c:pt>
              </c:strCache>
            </c:strRef>
          </c:tx>
          <c:spPr>
            <a:ln w="28575">
              <a:solidFill>
                <a:srgbClr val="1A355C"/>
              </a:solidFill>
            </a:ln>
          </c:spPr>
          <c:marker>
            <c:symbol val="none"/>
          </c:marker>
          <c:cat>
            <c:numRef>
              <c:f>'[Utlandsägda företag 2000-2022.xlsx]Blad1'!$A$7:$A$30</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'[Utlandsägda företag 2000-2022.xlsx]Blad1'!$B$7:$B$30</c:f>
              <c:numCache>
                <c:formatCode>General</c:formatCode>
                <c:ptCount val="24"/>
                <c:pt idx="0">
                  <c:v>244</c:v>
                </c:pt>
                <c:pt idx="1">
                  <c:v>337</c:v>
                </c:pt>
                <c:pt idx="2">
                  <c:v>408</c:v>
                </c:pt>
                <c:pt idx="3">
                  <c:v>445</c:v>
                </c:pt>
                <c:pt idx="4">
                  <c:v>436</c:v>
                </c:pt>
                <c:pt idx="5">
                  <c:v>480</c:v>
                </c:pt>
                <c:pt idx="6">
                  <c:v>462</c:v>
                </c:pt>
                <c:pt idx="7">
                  <c:v>471</c:v>
                </c:pt>
                <c:pt idx="8">
                  <c:v>523</c:v>
                </c:pt>
                <c:pt idx="9">
                  <c:v>521</c:v>
                </c:pt>
                <c:pt idx="10">
                  <c:v>508</c:v>
                </c:pt>
                <c:pt idx="11">
                  <c:v>538</c:v>
                </c:pt>
                <c:pt idx="12">
                  <c:v>602</c:v>
                </c:pt>
                <c:pt idx="13">
                  <c:v>605</c:v>
                </c:pt>
                <c:pt idx="14">
                  <c:v>599</c:v>
                </c:pt>
                <c:pt idx="15">
                  <c:v>575</c:v>
                </c:pt>
                <c:pt idx="16">
                  <c:v>587</c:v>
                </c:pt>
                <c:pt idx="17">
                  <c:v>593</c:v>
                </c:pt>
                <c:pt idx="18">
                  <c:v>608</c:v>
                </c:pt>
                <c:pt idx="19">
                  <c:v>680</c:v>
                </c:pt>
                <c:pt idx="20">
                  <c:v>674</c:v>
                </c:pt>
                <c:pt idx="21">
                  <c:v>642</c:v>
                </c:pt>
                <c:pt idx="22">
                  <c:v>658</c:v>
                </c:pt>
                <c:pt idx="23">
                  <c:v>694</c:v>
                </c:pt>
              </c:numCache>
            </c:numRef>
          </c:val>
          <c:smooth val="0"/>
          <c:extLst>
            <c:ext xmlns:c16="http://schemas.microsoft.com/office/drawing/2014/chart" uri="{C3380CC4-5D6E-409C-BE32-E72D297353CC}">
              <c16:uniqueId val="{00000001-2042-4E97-82CD-5AF411454956}"/>
            </c:ext>
          </c:extLst>
        </c:ser>
        <c:dLbls>
          <c:showLegendKey val="0"/>
          <c:showVal val="0"/>
          <c:showCatName val="0"/>
          <c:showSerName val="0"/>
          <c:showPercent val="0"/>
          <c:showBubbleSize val="0"/>
        </c:dLbls>
        <c:marker val="1"/>
        <c:smooth val="0"/>
        <c:axId val="539104360"/>
        <c:axId val="539102064"/>
      </c:lineChart>
      <c:catAx>
        <c:axId val="104385536"/>
        <c:scaling>
          <c:orientation val="minMax"/>
        </c:scaling>
        <c:delete val="0"/>
        <c:axPos val="b"/>
        <c:numFmt formatCode="General" sourceLinked="1"/>
        <c:majorTickMark val="out"/>
        <c:minorTickMark val="none"/>
        <c:tickLblPos val="nextTo"/>
        <c:crossAx val="104421248"/>
        <c:crosses val="autoZero"/>
        <c:auto val="1"/>
        <c:lblAlgn val="ctr"/>
        <c:lblOffset val="100"/>
        <c:tickLblSkip val="2"/>
        <c:noMultiLvlLbl val="0"/>
      </c:catAx>
      <c:valAx>
        <c:axId val="104421248"/>
        <c:scaling>
          <c:orientation val="minMax"/>
        </c:scaling>
        <c:delete val="0"/>
        <c:axPos val="l"/>
        <c:majorGridlines>
          <c:spPr>
            <a:ln>
              <a:prstDash val="dash"/>
            </a:ln>
          </c:spPr>
        </c:majorGridlines>
        <c:title>
          <c:tx>
            <c:rich>
              <a:bodyPr/>
              <a:lstStyle/>
              <a:p>
                <a:pPr>
                  <a:defRPr/>
                </a:pPr>
                <a:r>
                  <a:rPr lang="sv-SE"/>
                  <a:t>Antal anställda</a:t>
                </a:r>
              </a:p>
            </c:rich>
          </c:tx>
          <c:overlay val="0"/>
        </c:title>
        <c:numFmt formatCode="#,##0" sourceLinked="1"/>
        <c:majorTickMark val="out"/>
        <c:minorTickMark val="none"/>
        <c:tickLblPos val="nextTo"/>
        <c:spPr>
          <a:ln/>
        </c:spPr>
        <c:crossAx val="104385536"/>
        <c:crosses val="autoZero"/>
        <c:crossBetween val="between"/>
      </c:valAx>
      <c:valAx>
        <c:axId val="539102064"/>
        <c:scaling>
          <c:orientation val="minMax"/>
        </c:scaling>
        <c:delete val="0"/>
        <c:axPos val="r"/>
        <c:title>
          <c:tx>
            <c:rich>
              <a:bodyPr/>
              <a:lstStyle/>
              <a:p>
                <a:pPr>
                  <a:defRPr/>
                </a:pPr>
                <a:r>
                  <a:rPr lang="sv-SE"/>
                  <a:t>Antal arbetsställen</a:t>
                </a:r>
              </a:p>
            </c:rich>
          </c:tx>
          <c:overlay val="0"/>
        </c:title>
        <c:numFmt formatCode="General" sourceLinked="1"/>
        <c:majorTickMark val="out"/>
        <c:minorTickMark val="none"/>
        <c:tickLblPos val="nextTo"/>
        <c:crossAx val="539104360"/>
        <c:crosses val="max"/>
        <c:crossBetween val="between"/>
      </c:valAx>
      <c:catAx>
        <c:axId val="539104360"/>
        <c:scaling>
          <c:orientation val="minMax"/>
        </c:scaling>
        <c:delete val="1"/>
        <c:axPos val="b"/>
        <c:numFmt formatCode="General" sourceLinked="1"/>
        <c:majorTickMark val="out"/>
        <c:minorTickMark val="none"/>
        <c:tickLblPos val="nextTo"/>
        <c:crossAx val="539102064"/>
        <c:crosses val="autoZero"/>
        <c:auto val="1"/>
        <c:lblAlgn val="ctr"/>
        <c:lblOffset val="100"/>
        <c:noMultiLvlLbl val="0"/>
      </c:catAx>
    </c:plotArea>
    <c:legend>
      <c:legendPos val="b"/>
      <c:legendEntry>
        <c:idx val="0"/>
        <c:txPr>
          <a:bodyPr/>
          <a:lstStyle/>
          <a:p>
            <a:pPr>
              <a:defRPr>
                <a:ln>
                  <a:noFill/>
                </a:ln>
              </a:defRPr>
            </a:pPr>
            <a:endParaRPr lang="sv-SE"/>
          </a:p>
        </c:txPr>
      </c:legendEntry>
      <c:overlay val="0"/>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5">
  <a:schemeClr val="accent2"/>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0.00891</cdr:x>
      <cdr:y>0.0165</cdr:y>
    </cdr:from>
    <cdr:to>
      <cdr:x>0.07075</cdr:x>
      <cdr:y>0.07776</cdr:y>
    </cdr:to>
    <cdr:sp macro="" textlink="">
      <cdr:nvSpPr>
        <cdr:cNvPr id="2" name="textruta 1"/>
        <cdr:cNvSpPr txBox="1"/>
      </cdr:nvSpPr>
      <cdr:spPr>
        <a:xfrm xmlns:a="http://schemas.openxmlformats.org/drawingml/2006/main">
          <a:off x="50800" y="50800"/>
          <a:ext cx="352446" cy="18859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900">
              <a:latin typeface="Arial" panose="020B0604020202020204" pitchFamily="34" charset="0"/>
              <a:cs typeface="Arial" panose="020B0604020202020204" pitchFamily="34" charset="0"/>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2024-05-16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2024-05-16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80F8F0-DD92-441C-8816-A9A39BB6BC63}"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092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3503949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5</a:t>
            </a:fld>
            <a:endParaRPr lang="sv-SE"/>
          </a:p>
        </p:txBody>
      </p:sp>
    </p:spTree>
    <p:extLst>
      <p:ext uri="{BB962C8B-B14F-4D97-AF65-F5344CB8AC3E}">
        <p14:creationId xmlns:p14="http://schemas.microsoft.com/office/powerpoint/2010/main" val="3202811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6</a:t>
            </a:fld>
            <a:endParaRPr lang="sv-SE"/>
          </a:p>
        </p:txBody>
      </p:sp>
    </p:spTree>
    <p:extLst>
      <p:ext uri="{BB962C8B-B14F-4D97-AF65-F5344CB8AC3E}">
        <p14:creationId xmlns:p14="http://schemas.microsoft.com/office/powerpoint/2010/main" val="2882039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7</a:t>
            </a:fld>
            <a:endParaRPr lang="sv-SE"/>
          </a:p>
        </p:txBody>
      </p:sp>
    </p:spTree>
    <p:extLst>
      <p:ext uri="{BB962C8B-B14F-4D97-AF65-F5344CB8AC3E}">
        <p14:creationId xmlns:p14="http://schemas.microsoft.com/office/powerpoint/2010/main" val="12588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254291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589529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11</a:t>
            </a:fld>
            <a:endParaRPr lang="sv-SE"/>
          </a:p>
        </p:txBody>
      </p:sp>
    </p:spTree>
    <p:extLst>
      <p:ext uri="{BB962C8B-B14F-4D97-AF65-F5344CB8AC3E}">
        <p14:creationId xmlns:p14="http://schemas.microsoft.com/office/powerpoint/2010/main" val="354476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rgbClr val="FF0000"/>
                </a:solidFill>
              </a:rPr>
              <a:t>NÄR UPPDATERAD -	Maj 2024</a:t>
            </a:r>
          </a:p>
          <a:p>
            <a:r>
              <a:rPr lang="sv-SE" sz="1200" dirty="0">
                <a:solidFill>
                  <a:srgbClr val="FF0000"/>
                </a:solidFill>
              </a:rPr>
              <a:t>NÄR</a:t>
            </a:r>
            <a:r>
              <a:rPr lang="sv-SE" sz="1200" baseline="0" dirty="0">
                <a:solidFill>
                  <a:srgbClr val="FF0000"/>
                </a:solidFill>
              </a:rPr>
              <a:t> NY DATA	-	Maj 2025</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SKL</a:t>
            </a:r>
            <a:br>
              <a:rPr lang="sv-SE" sz="1200" baseline="0" dirty="0">
                <a:solidFill>
                  <a:srgbClr val="FF0000"/>
                </a:solidFill>
              </a:rPr>
            </a:br>
            <a:r>
              <a:rPr lang="sv-SE" sz="1200" b="0" baseline="0" dirty="0"/>
              <a:t>EV </a:t>
            </a:r>
            <a:r>
              <a:rPr lang="sv-SE" sz="1200" b="0" baseline="0" dirty="0">
                <a:solidFill>
                  <a:srgbClr val="FF0000"/>
                </a:solidFill>
              </a:rPr>
              <a:t>KOMMENTAR: NKI = upplevda hinder.</a:t>
            </a:r>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12</a:t>
            </a:fld>
            <a:endParaRPr lang="sv-SE"/>
          </a:p>
        </p:txBody>
      </p:sp>
    </p:spTree>
    <p:extLst>
      <p:ext uri="{BB962C8B-B14F-4D97-AF65-F5344CB8AC3E}">
        <p14:creationId xmlns:p14="http://schemas.microsoft.com/office/powerpoint/2010/main" val="188462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rgbClr val="FF0000"/>
                </a:solidFill>
              </a:rPr>
              <a:t>NÄR UPPDATERAD	-	Maj</a:t>
            </a:r>
            <a:r>
              <a:rPr lang="sv-SE" sz="1200" baseline="0" dirty="0">
                <a:solidFill>
                  <a:srgbClr val="FF0000"/>
                </a:solidFill>
              </a:rPr>
              <a:t> </a:t>
            </a:r>
            <a:r>
              <a:rPr lang="sv-SE" sz="1200" dirty="0">
                <a:solidFill>
                  <a:srgbClr val="FF0000"/>
                </a:solidFill>
              </a:rPr>
              <a:t>2024</a:t>
            </a:r>
          </a:p>
          <a:p>
            <a:r>
              <a:rPr lang="sv-SE" sz="1200" dirty="0">
                <a:solidFill>
                  <a:srgbClr val="FF0000"/>
                </a:solidFill>
              </a:rPr>
              <a:t>NÄR</a:t>
            </a:r>
            <a:r>
              <a:rPr lang="sv-SE" sz="1200" baseline="0" dirty="0">
                <a:solidFill>
                  <a:srgbClr val="FF0000"/>
                </a:solidFill>
              </a:rPr>
              <a:t> NY DATA		-	April 2025</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a:t>
            </a:r>
            <a:br>
              <a:rPr lang="sv-SE" sz="1200" baseline="0" dirty="0">
                <a:solidFill>
                  <a:srgbClr val="FF0000"/>
                </a:solidFill>
              </a:rPr>
            </a:br>
            <a:r>
              <a:rPr lang="sv-SE" sz="1200" b="0" baseline="0" dirty="0"/>
              <a:t>EV </a:t>
            </a:r>
            <a:r>
              <a:rPr lang="sv-SE" sz="1200" b="0" baseline="0" dirty="0">
                <a:solidFill>
                  <a:srgbClr val="FF0000"/>
                </a:solidFill>
              </a:rPr>
              <a:t>KOMMENTAR:		Nattbefolkning (25-64)</a:t>
            </a:r>
            <a:endParaRPr lang="sv-SE" dirty="0"/>
          </a:p>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13</a:t>
            </a:fld>
            <a:endParaRPr lang="sv-SE"/>
          </a:p>
        </p:txBody>
      </p:sp>
    </p:spTree>
    <p:extLst>
      <p:ext uri="{BB962C8B-B14F-4D97-AF65-F5344CB8AC3E}">
        <p14:creationId xmlns:p14="http://schemas.microsoft.com/office/powerpoint/2010/main" val="2680552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rgbClr val="FF0000"/>
                </a:solidFill>
              </a:rPr>
              <a:t>NÄR UPPDATERAD	-	Maj 2024</a:t>
            </a:r>
          </a:p>
          <a:p>
            <a:r>
              <a:rPr lang="sv-SE" sz="1200" dirty="0">
                <a:solidFill>
                  <a:srgbClr val="FF0000"/>
                </a:solidFill>
              </a:rPr>
              <a:t>NÄR</a:t>
            </a:r>
            <a:r>
              <a:rPr lang="sv-SE" sz="1200" baseline="0" dirty="0">
                <a:solidFill>
                  <a:srgbClr val="FF0000"/>
                </a:solidFill>
              </a:rPr>
              <a:t> NY DATA	-	April 2025</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a:t>
            </a:r>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14</a:t>
            </a:fld>
            <a:endParaRPr lang="sv-SE"/>
          </a:p>
        </p:txBody>
      </p:sp>
    </p:spTree>
    <p:extLst>
      <p:ext uri="{BB962C8B-B14F-4D97-AF65-F5344CB8AC3E}">
        <p14:creationId xmlns:p14="http://schemas.microsoft.com/office/powerpoint/2010/main" val="365700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sz="1200" dirty="0">
                <a:solidFill>
                  <a:srgbClr val="FF0000"/>
                </a:solidFill>
              </a:rPr>
              <a:t>NÄR UPPDATERAD	-	April 2024</a:t>
            </a:r>
          </a:p>
          <a:p>
            <a:r>
              <a:rPr lang="sv-SE" sz="1200" dirty="0">
                <a:solidFill>
                  <a:srgbClr val="FF0000"/>
                </a:solidFill>
              </a:rPr>
              <a:t>NÄR</a:t>
            </a:r>
            <a:r>
              <a:rPr lang="sv-SE" sz="1200" baseline="0" dirty="0">
                <a:solidFill>
                  <a:srgbClr val="FF0000"/>
                </a:solidFill>
              </a:rPr>
              <a:t> NY DATA	-	April 2025</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 inkvarteringsstatistik</a:t>
            </a:r>
            <a:br>
              <a:rPr lang="sv-SE" sz="1200" baseline="0" dirty="0">
                <a:solidFill>
                  <a:srgbClr val="FF0000"/>
                </a:solidFill>
              </a:rPr>
            </a:br>
            <a:r>
              <a:rPr lang="sv-SE" sz="1200" b="0" baseline="0" dirty="0"/>
              <a:t>EV </a:t>
            </a:r>
            <a:r>
              <a:rPr lang="sv-SE" sz="1200" b="0" baseline="0" dirty="0">
                <a:solidFill>
                  <a:srgbClr val="FF0000"/>
                </a:solidFill>
              </a:rPr>
              <a:t>KOMMENTAR:</a:t>
            </a:r>
            <a:endParaRPr lang="sv-SE" dirty="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15</a:t>
            </a:fld>
            <a:endParaRPr lang="en-US"/>
          </a:p>
        </p:txBody>
      </p:sp>
    </p:spTree>
    <p:extLst>
      <p:ext uri="{BB962C8B-B14F-4D97-AF65-F5344CB8AC3E}">
        <p14:creationId xmlns:p14="http://schemas.microsoft.com/office/powerpoint/2010/main" val="3467421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16</a:t>
            </a:fld>
            <a:endParaRPr lang="sv-SE"/>
          </a:p>
        </p:txBody>
      </p:sp>
    </p:spTree>
    <p:extLst>
      <p:ext uri="{BB962C8B-B14F-4D97-AF65-F5344CB8AC3E}">
        <p14:creationId xmlns:p14="http://schemas.microsoft.com/office/powerpoint/2010/main" val="4258620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rgbClr val="FF0000"/>
                </a:solidFill>
              </a:rPr>
              <a:t>NÄR UPPDATERAD	-	Augusti 2023</a:t>
            </a:r>
          </a:p>
          <a:p>
            <a:r>
              <a:rPr lang="sv-SE" sz="1200" dirty="0">
                <a:solidFill>
                  <a:srgbClr val="FF0000"/>
                </a:solidFill>
              </a:rPr>
              <a:t>NÄR</a:t>
            </a:r>
            <a:r>
              <a:rPr lang="sv-SE" sz="1200" baseline="0" dirty="0">
                <a:solidFill>
                  <a:srgbClr val="FF0000"/>
                </a:solidFill>
              </a:rPr>
              <a:t> NY DATA	-	</a:t>
            </a:r>
            <a:r>
              <a:rPr lang="sv-SE" sz="1200" dirty="0">
                <a:solidFill>
                  <a:srgbClr val="FF0000"/>
                </a:solidFill>
              </a:rPr>
              <a:t>Maj </a:t>
            </a:r>
            <a:r>
              <a:rPr lang="sv-SE" sz="1200" baseline="0" dirty="0">
                <a:solidFill>
                  <a:srgbClr val="FF0000"/>
                </a:solidFill>
              </a:rPr>
              <a:t>2024</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a:t>
            </a:r>
            <a:br>
              <a:rPr lang="sv-SE" sz="1200" baseline="0" dirty="0">
                <a:solidFill>
                  <a:srgbClr val="FF0000"/>
                </a:solidFill>
              </a:rPr>
            </a:br>
            <a:r>
              <a:rPr lang="sv-SE" sz="1200" baseline="0" dirty="0"/>
              <a:t>EV </a:t>
            </a:r>
            <a:r>
              <a:rPr lang="sv-SE" sz="1200" baseline="0" dirty="0">
                <a:solidFill>
                  <a:srgbClr val="FF0000"/>
                </a:solidFill>
              </a:rPr>
              <a:t>KOMMENTAR:</a:t>
            </a:r>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18</a:t>
            </a:fld>
            <a:endParaRPr lang="sv-SE"/>
          </a:p>
        </p:txBody>
      </p:sp>
    </p:spTree>
    <p:extLst>
      <p:ext uri="{BB962C8B-B14F-4D97-AF65-F5344CB8AC3E}">
        <p14:creationId xmlns:p14="http://schemas.microsoft.com/office/powerpoint/2010/main" val="661394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rgbClr val="FF0000"/>
                </a:solidFill>
              </a:rPr>
              <a:t>NÄR UPPDATERAD -	September 2023</a:t>
            </a:r>
          </a:p>
          <a:p>
            <a:r>
              <a:rPr lang="sv-SE" sz="1200" dirty="0">
                <a:solidFill>
                  <a:srgbClr val="FF0000"/>
                </a:solidFill>
              </a:rPr>
              <a:t>NÄR</a:t>
            </a:r>
            <a:r>
              <a:rPr lang="sv-SE" sz="1200" baseline="0" dirty="0">
                <a:solidFill>
                  <a:srgbClr val="FF0000"/>
                </a:solidFill>
              </a:rPr>
              <a:t> NY DATA	-	</a:t>
            </a:r>
            <a:r>
              <a:rPr lang="sv-SE" sz="1200" baseline="0">
                <a:solidFill>
                  <a:srgbClr val="FF0000"/>
                </a:solidFill>
              </a:rPr>
              <a:t>September 2024</a:t>
            </a:r>
            <a:endParaRPr lang="sv-SE" sz="1200" baseline="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Svenskt näringsliv</a:t>
            </a:r>
            <a:br>
              <a:rPr lang="sv-SE" sz="1200" baseline="0" dirty="0">
                <a:solidFill>
                  <a:srgbClr val="FF0000"/>
                </a:solidFill>
              </a:rPr>
            </a:br>
            <a:r>
              <a:rPr lang="sv-SE" sz="1200" b="0" baseline="0" dirty="0"/>
              <a:t>EV </a:t>
            </a:r>
            <a:r>
              <a:rPr lang="sv-SE" sz="1200" b="0" baseline="0" dirty="0">
                <a:solidFill>
                  <a:srgbClr val="FF0000"/>
                </a:solidFill>
              </a:rPr>
              <a:t>KOMMENTAR:</a:t>
            </a:r>
          </a:p>
          <a:p>
            <a:endParaRPr lang="sv-SE" dirty="0"/>
          </a:p>
        </p:txBody>
      </p:sp>
      <p:sp>
        <p:nvSpPr>
          <p:cNvPr id="4" name="Platshållare för bildnummer 3"/>
          <p:cNvSpPr>
            <a:spLocks noGrp="1"/>
          </p:cNvSpPr>
          <p:nvPr>
            <p:ph type="sldNum" sz="quarter" idx="10"/>
          </p:nvPr>
        </p:nvSpPr>
        <p:spPr/>
        <p:txBody>
          <a:bodyPr/>
          <a:lstStyle/>
          <a:p>
            <a:fld id="{C6C49799-1290-49E6-87DD-A00ED43BECD8}" type="slidenum">
              <a:rPr lang="sv-SE" smtClean="0"/>
              <a:t>19</a:t>
            </a:fld>
            <a:endParaRPr lang="sv-SE"/>
          </a:p>
        </p:txBody>
      </p:sp>
    </p:spTree>
    <p:extLst>
      <p:ext uri="{BB962C8B-B14F-4D97-AF65-F5344CB8AC3E}">
        <p14:creationId xmlns:p14="http://schemas.microsoft.com/office/powerpoint/2010/main" val="268358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sz="1200" dirty="0">
                <a:solidFill>
                  <a:srgbClr val="FF0000"/>
                </a:solidFill>
              </a:rPr>
              <a:t>NÄR UPPDATERAD	-	Februari 2024</a:t>
            </a:r>
          </a:p>
          <a:p>
            <a:r>
              <a:rPr lang="sv-SE" sz="1200" dirty="0">
                <a:solidFill>
                  <a:srgbClr val="FF0000"/>
                </a:solidFill>
              </a:rPr>
              <a:t>NÄR</a:t>
            </a:r>
            <a:r>
              <a:rPr lang="sv-SE" sz="1200" baseline="0" dirty="0">
                <a:solidFill>
                  <a:srgbClr val="FF0000"/>
                </a:solidFill>
              </a:rPr>
              <a:t> NY DATA	-	 Januari 2025</a:t>
            </a:r>
          </a:p>
          <a:p>
            <a:endParaRPr lang="sv-SE" sz="1200" baseline="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Nyföretagarbarometern, Bolagsverket</a:t>
            </a:r>
            <a:br>
              <a:rPr lang="sv-SE" sz="1200" baseline="0" dirty="0">
                <a:solidFill>
                  <a:srgbClr val="FF0000"/>
                </a:solidFill>
              </a:rPr>
            </a:br>
            <a:r>
              <a:rPr lang="sv-SE" sz="1200" b="0" baseline="0" dirty="0"/>
              <a:t>EV </a:t>
            </a:r>
            <a:r>
              <a:rPr lang="sv-SE" sz="1200" b="0" baseline="0" dirty="0">
                <a:solidFill>
                  <a:srgbClr val="FF0000"/>
                </a:solidFill>
              </a:rPr>
              <a:t>KOMMENTAR: Nyföretagarbarometern släpps först i mars varje år, egen beräkning av samma metodik</a:t>
            </a:r>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5781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dirty="0"/>
              <a:t>NÄR UPPDATERAD	-	</a:t>
            </a:r>
            <a:r>
              <a:rPr lang="sv-SE" baseline="0" dirty="0"/>
              <a:t>Januari 2024</a:t>
            </a:r>
            <a:endParaRPr lang="sv-SE" dirty="0"/>
          </a:p>
          <a:p>
            <a:r>
              <a:rPr lang="sv-SE" dirty="0"/>
              <a:t>NÄR</a:t>
            </a:r>
            <a:r>
              <a:rPr lang="sv-SE" baseline="0" dirty="0"/>
              <a:t> NY DATA	-	Januari 2025</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 Företagsregister, SCB</a:t>
            </a:r>
            <a:br>
              <a:rPr lang="sv-SE" sz="1200" baseline="0" dirty="0">
                <a:solidFill>
                  <a:srgbClr val="FF0000"/>
                </a:solidFill>
              </a:rPr>
            </a:br>
            <a:r>
              <a:rPr lang="sv-SE" sz="1200" baseline="0" dirty="0"/>
              <a:t>EV </a:t>
            </a:r>
            <a:r>
              <a:rPr lang="sv-SE" sz="1200" baseline="0" dirty="0">
                <a:solidFill>
                  <a:srgbClr val="FF0000"/>
                </a:solidFill>
              </a:rPr>
              <a:t>KOMMENTAR:</a:t>
            </a:r>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2032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sz="1200" dirty="0">
                <a:solidFill>
                  <a:srgbClr val="FF0000"/>
                </a:solidFill>
              </a:rPr>
              <a:t>NÄR UPPDATERAD	-	Januari 2024</a:t>
            </a:r>
          </a:p>
          <a:p>
            <a:r>
              <a:rPr lang="sv-SE" sz="1200" dirty="0">
                <a:solidFill>
                  <a:srgbClr val="FF0000"/>
                </a:solidFill>
              </a:rPr>
              <a:t>NÄR</a:t>
            </a:r>
            <a:r>
              <a:rPr lang="sv-SE" sz="1200" baseline="0" dirty="0">
                <a:solidFill>
                  <a:srgbClr val="FF0000"/>
                </a:solidFill>
              </a:rPr>
              <a:t> NY DATA	-	November 2024</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a:t>
            </a:r>
            <a:br>
              <a:rPr lang="sv-SE" sz="1200" baseline="0" dirty="0">
                <a:solidFill>
                  <a:srgbClr val="FF0000"/>
                </a:solidFill>
              </a:rPr>
            </a:br>
            <a:r>
              <a:rPr lang="sv-SE" sz="1200" baseline="0" dirty="0"/>
              <a:t>EV </a:t>
            </a:r>
            <a:r>
              <a:rPr lang="sv-SE" sz="1200" baseline="0" dirty="0">
                <a:solidFill>
                  <a:srgbClr val="FF0000"/>
                </a:solidFill>
              </a:rPr>
              <a:t>KOMMENTAR:</a:t>
            </a:r>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849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rgbClr val="FF0000"/>
                </a:solidFill>
              </a:rPr>
              <a:t>NÄR UPPDATERAD	-	Februari 2024</a:t>
            </a:r>
          </a:p>
          <a:p>
            <a:r>
              <a:rPr lang="sv-SE" sz="1200" dirty="0">
                <a:solidFill>
                  <a:srgbClr val="FF0000"/>
                </a:solidFill>
              </a:rPr>
              <a:t>NÄR</a:t>
            </a:r>
            <a:r>
              <a:rPr lang="sv-SE" sz="1200" baseline="0" dirty="0">
                <a:solidFill>
                  <a:srgbClr val="FF0000"/>
                </a:solidFill>
              </a:rPr>
              <a:t> NY DATA	-	November 2024</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a:t>
            </a:r>
            <a:endParaRPr lang="sv-SE" dirty="0"/>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t>EV </a:t>
            </a:r>
            <a:r>
              <a:rPr lang="sv-SE" sz="1200" baseline="0" dirty="0">
                <a:solidFill>
                  <a:srgbClr val="FF0000"/>
                </a:solidFill>
              </a:rPr>
              <a:t>KOMMENTAR: Graf – se som ”utveckling av befolkning och sysselsättning över tid”</a:t>
            </a: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642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sz="1200" dirty="0">
                <a:solidFill>
                  <a:srgbClr val="FF0000"/>
                </a:solidFill>
              </a:rPr>
              <a:t>NÄR UPPDATERAD	-	Februari 2024</a:t>
            </a:r>
          </a:p>
          <a:p>
            <a:r>
              <a:rPr lang="sv-SE" sz="1200" dirty="0">
                <a:solidFill>
                  <a:srgbClr val="FF0000"/>
                </a:solidFill>
              </a:rPr>
              <a:t>NÄR</a:t>
            </a:r>
            <a:r>
              <a:rPr lang="sv-SE" sz="1200" baseline="0" dirty="0">
                <a:solidFill>
                  <a:srgbClr val="FF0000"/>
                </a:solidFill>
              </a:rPr>
              <a:t> NY DATA	-	November 2024</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a:t>
            </a:r>
            <a:endParaRPr lang="sv-SE" dirty="0"/>
          </a:p>
          <a:p>
            <a:r>
              <a:rPr lang="sv-SE" baseline="0" dirty="0"/>
              <a:t>EV KOMMENTAR: Skåne regionen med lägst sysselsättningsgrad i Sverige. Danmarkspendlingen bidrar till helhetsbilden, men fortsatt en konkret utmaning.</a:t>
            </a:r>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2715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sz="1200" dirty="0">
                <a:solidFill>
                  <a:srgbClr val="FF0000"/>
                </a:solidFill>
              </a:rPr>
              <a:t>NÄR UPPDATERAD	-	Januari 2024</a:t>
            </a:r>
          </a:p>
          <a:p>
            <a:r>
              <a:rPr lang="sv-SE" sz="1200" dirty="0">
                <a:solidFill>
                  <a:srgbClr val="FF0000"/>
                </a:solidFill>
              </a:rPr>
              <a:t>NÄR</a:t>
            </a:r>
            <a:r>
              <a:rPr lang="sv-SE" sz="1200" baseline="0" dirty="0">
                <a:solidFill>
                  <a:srgbClr val="FF0000"/>
                </a:solidFill>
              </a:rPr>
              <a:t> NY DATA		-	November 2024</a:t>
            </a:r>
          </a:p>
          <a:p>
            <a:pPr marL="0" marR="0" indent="0" algn="l" defTabSz="457200" rtl="0" eaLnBrk="1" fontAlgn="auto" latinLnBrk="0" hangingPunct="1">
              <a:lnSpc>
                <a:spcPct val="100000"/>
              </a:lnSpc>
              <a:spcBef>
                <a:spcPts val="0"/>
              </a:spcBef>
              <a:spcAft>
                <a:spcPts val="0"/>
              </a:spcAft>
              <a:buClrTx/>
              <a:buSzTx/>
              <a:buFontTx/>
              <a:buNone/>
              <a:tabLst/>
              <a:defRPr/>
            </a:pPr>
            <a:r>
              <a:rPr lang="sv-SE" sz="1200" baseline="0" dirty="0">
                <a:solidFill>
                  <a:srgbClr val="FF0000"/>
                </a:solidFill>
              </a:rPr>
              <a:t>KÄLLA: SCB Företagsregister</a:t>
            </a:r>
            <a:br>
              <a:rPr lang="sv-SE" sz="1200" baseline="0" dirty="0">
                <a:solidFill>
                  <a:srgbClr val="FF0000"/>
                </a:solidFill>
              </a:rPr>
            </a:br>
            <a:r>
              <a:rPr lang="sv-SE" sz="1200" b="0" baseline="0" dirty="0"/>
              <a:t>EV </a:t>
            </a:r>
            <a:r>
              <a:rPr lang="sv-SE" sz="1200" b="0" baseline="0" dirty="0">
                <a:solidFill>
                  <a:srgbClr val="FF0000"/>
                </a:solidFill>
              </a:rPr>
              <a:t>KOMMENTAR:</a:t>
            </a:r>
            <a:br>
              <a:rPr lang="sv-SE" sz="1200" b="1" baseline="0" dirty="0">
                <a:solidFill>
                  <a:srgbClr val="FF0000"/>
                </a:solidFill>
              </a:rPr>
            </a:br>
            <a:r>
              <a:rPr lang="sv-SE" sz="1200" b="1" baseline="0" dirty="0">
                <a:solidFill>
                  <a:srgbClr val="FF0000"/>
                </a:solidFill>
              </a:rPr>
              <a:t>			</a:t>
            </a:r>
            <a:endParaRPr lang="sv-SE" b="1" dirty="0"/>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759761-9EC3-BC46-AA52-FD0C8C7C84B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2230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endParaRPr lang="sv-SE" dirty="0"/>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Rubrik och brödtext - Grön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a:t>Klicka här för att ändra format</a:t>
            </a:r>
            <a:endParaRPr lang="en-US" dirty="0"/>
          </a:p>
        </p:txBody>
      </p:sp>
      <p:sp>
        <p:nvSpPr>
          <p:cNvPr id="9" name="Rubrik 1"/>
          <p:cNvSpPr txBox="1">
            <a:spLocks/>
          </p:cNvSpPr>
          <p:nvPr userDrawn="1"/>
        </p:nvSpPr>
        <p:spPr>
          <a:xfrm>
            <a:off x="8911390" y="5879432"/>
            <a:ext cx="3112172" cy="14326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sv-SE" sz="300" i="1" dirty="0">
              <a:solidFill>
                <a:schemeClr val="tx1">
                  <a:lumMod val="50000"/>
                  <a:lumOff val="50000"/>
                </a:schemeClr>
              </a:solidFill>
              <a:latin typeface="Arial" panose="020B0604020202020204" pitchFamily="34" charset="0"/>
              <a:ea typeface="Roboto" panose="02000000000000000000" pitchFamily="2" charset="0"/>
              <a:cs typeface="Arial" panose="020B0604020202020204" pitchFamily="34" charset="0"/>
            </a:endParaRPr>
          </a:p>
          <a:p>
            <a:pPr algn="r"/>
            <a:r>
              <a:rPr lang="sv-SE" sz="1100" i="1" kern="1200" dirty="0">
                <a:solidFill>
                  <a:schemeClr val="tx1">
                    <a:lumMod val="50000"/>
                    <a:lumOff val="50000"/>
                  </a:schemeClr>
                </a:solidFill>
                <a:latin typeface="Arial" panose="020B0604020202020204" pitchFamily="34" charset="0"/>
                <a:ea typeface="Roboto" panose="02000000000000000000" pitchFamily="2" charset="0"/>
                <a:cs typeface="Arial" panose="020B0604020202020204" pitchFamily="34" charset="0"/>
              </a:rPr>
              <a:t>Näringsrikt februari 2023</a:t>
            </a:r>
          </a:p>
          <a:p>
            <a:endParaRPr lang="sv-SE" sz="4000" dirty="0">
              <a:latin typeface="Arial" panose="020B0604020202020204" pitchFamily="34" charset="0"/>
              <a:ea typeface="Roboto" panose="02000000000000000000" pitchFamily="2" charset="0"/>
              <a:cs typeface="Arial" panose="020B0604020202020204" pitchFamily="34" charset="0"/>
            </a:endParaRPr>
          </a:p>
        </p:txBody>
      </p:sp>
      <p:sp>
        <p:nvSpPr>
          <p:cNvPr id="2" name="Platshållare för datum 1"/>
          <p:cNvSpPr>
            <a:spLocks noGrp="1"/>
          </p:cNvSpPr>
          <p:nvPr>
            <p:ph type="dt" sz="half" idx="10"/>
          </p:nvPr>
        </p:nvSpPr>
        <p:spPr/>
        <p:txBody>
          <a:bodyPr/>
          <a:lstStyle/>
          <a:p>
            <a:fld id="{8FB2AD07-2031-4CE0-9BED-1EFA7E86AE4E}" type="datetimeFigureOut">
              <a:rPr lang="sv-SE" smtClean="0"/>
              <a:t>2024-05-16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1006B1AD-2172-4CA2-B4EB-8D6446845937}" type="slidenum">
              <a:rPr lang="sv-SE" smtClean="0"/>
              <a:t>‹#›</a:t>
            </a:fld>
            <a:endParaRPr lang="sv-SE" dirty="0"/>
          </a:p>
        </p:txBody>
      </p:sp>
    </p:spTree>
    <p:extLst>
      <p:ext uri="{BB962C8B-B14F-4D97-AF65-F5344CB8AC3E}">
        <p14:creationId xmlns:p14="http://schemas.microsoft.com/office/powerpoint/2010/main" val="7801435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unktlista, Rubrik och brödtext - Grön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40150984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anchor="b">
            <a:noAutofit/>
          </a:bodyPr>
          <a:lstStyle>
            <a:lvl1pPr algn="l">
              <a:defRPr sz="64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a:noAutofit/>
          </a:bodyPr>
          <a:lstStyle>
            <a:lvl1pPr marL="0" indent="0" algn="l">
              <a:buNone/>
              <a:defRPr sz="2667">
                <a:solidFill>
                  <a:srgbClr val="FFFFFF"/>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pic>
        <p:nvPicPr>
          <p:cNvPr id="12" name="Bildobjekt 11" descr="HBG_logo_liggande_VI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3094" y="119031"/>
            <a:ext cx="1861185" cy="536158"/>
          </a:xfrm>
          <a:prstGeom prst="rect">
            <a:avLst/>
          </a:prstGeom>
        </p:spPr>
      </p:pic>
      <p:sp>
        <p:nvSpPr>
          <p:cNvPr id="13" name="TextBox 14"/>
          <p:cNvSpPr txBox="1"/>
          <p:nvPr userDrawn="1"/>
        </p:nvSpPr>
        <p:spPr>
          <a:xfrm>
            <a:off x="1105564" y="480373"/>
            <a:ext cx="3960440" cy="253085"/>
          </a:xfrm>
          <a:prstGeom prst="rect">
            <a:avLst/>
          </a:prstGeom>
          <a:noFill/>
        </p:spPr>
        <p:txBody>
          <a:bodyPr wrap="none" lIns="0" tIns="0" rIns="0" bIns="0" rtlCol="0" anchor="t" anchorCtr="0">
            <a:noAutofit/>
          </a:bodyPr>
          <a:lstStyle/>
          <a:p>
            <a:pPr>
              <a:lnSpc>
                <a:spcPts val="1500"/>
              </a:lnSpc>
            </a:pPr>
            <a:r>
              <a:rPr lang="sv-SE" sz="1050" b="0" i="0" u="none" kern="100" cap="none" spc="0" baseline="0" noProof="0" dirty="0">
                <a:solidFill>
                  <a:schemeClr val="bg1"/>
                </a:solidFill>
                <a:latin typeface="Arial"/>
                <a:cs typeface="Arial"/>
              </a:rPr>
              <a:t>Stadsledningsförvaltningen</a:t>
            </a:r>
            <a:endParaRPr lang="sv-SE" sz="900" b="0" i="0" u="none" kern="100" cap="none" spc="0" baseline="0" noProof="0" dirty="0">
              <a:solidFill>
                <a:schemeClr val="bg1"/>
              </a:solidFill>
              <a:latin typeface="Arial"/>
              <a:cs typeface="Arial"/>
            </a:endParaRPr>
          </a:p>
        </p:txBody>
      </p:sp>
      <p:sp>
        <p:nvSpPr>
          <p:cNvPr id="14" name="TextBox 14"/>
          <p:cNvSpPr txBox="1"/>
          <p:nvPr userDrawn="1"/>
        </p:nvSpPr>
        <p:spPr>
          <a:xfrm>
            <a:off x="1113585" y="652410"/>
            <a:ext cx="3049469" cy="228258"/>
          </a:xfrm>
          <a:prstGeom prst="rect">
            <a:avLst/>
          </a:prstGeom>
          <a:noFill/>
        </p:spPr>
        <p:txBody>
          <a:bodyPr wrap="none" lIns="0" tIns="0" rIns="0" bIns="0" rtlCol="0" anchor="t" anchorCtr="0">
            <a:noAutofit/>
          </a:bodyPr>
          <a:lstStyle/>
          <a:p>
            <a:pPr>
              <a:lnSpc>
                <a:spcPts val="1500"/>
              </a:lnSpc>
            </a:pPr>
            <a:r>
              <a:rPr lang="sv-SE" sz="900" b="0" i="0" u="none" kern="100" cap="none" spc="0" baseline="0" dirty="0">
                <a:solidFill>
                  <a:schemeClr val="bg1"/>
                </a:solidFill>
                <a:latin typeface="Arial"/>
                <a:ea typeface="+mn-ea"/>
                <a:cs typeface="Arial"/>
              </a:rPr>
              <a:t>Näringslivs-</a:t>
            </a:r>
            <a:r>
              <a:rPr lang="sv-SE" sz="1050" b="0" i="0" u="none" kern="100" cap="none" spc="0" baseline="0" dirty="0">
                <a:solidFill>
                  <a:schemeClr val="bg1"/>
                </a:solidFill>
                <a:latin typeface="Arial"/>
                <a:ea typeface="+mn-ea"/>
                <a:cs typeface="Arial"/>
              </a:rPr>
              <a:t> och destinationsutveckling</a:t>
            </a:r>
            <a:endParaRPr lang="sv-SE" sz="1050" b="0" i="0" u="none" kern="100" cap="none" spc="0" baseline="0" noProof="0" dirty="0">
              <a:solidFill>
                <a:schemeClr val="bg1"/>
              </a:solidFill>
              <a:latin typeface="Arial"/>
              <a:ea typeface="+mn-ea"/>
              <a:cs typeface="Arial"/>
            </a:endParaRPr>
          </a:p>
        </p:txBody>
      </p:sp>
    </p:spTree>
    <p:extLst>
      <p:ext uri="{BB962C8B-B14F-4D97-AF65-F5344CB8AC3E}">
        <p14:creationId xmlns:p14="http://schemas.microsoft.com/office/powerpoint/2010/main" val="36126402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101" r:id="rId11"/>
    <p:sldLayoutId id="2147484102" r:id="rId12"/>
    <p:sldLayoutId id="2147484103"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9.xml"/><Relationship Id="rId1" Type="http://schemas.openxmlformats.org/officeDocument/2006/relationships/slideLayout" Target="../slideLayouts/slideLayout27.xml"/><Relationship Id="rId4" Type="http://schemas.openxmlformats.org/officeDocument/2006/relationships/chart" Target="../charts/char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txBox="1">
            <a:spLocks/>
          </p:cNvSpPr>
          <p:nvPr/>
        </p:nvSpPr>
        <p:spPr>
          <a:xfrm>
            <a:off x="737129" y="3679439"/>
            <a:ext cx="10176677" cy="1357295"/>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6600" dirty="0">
                <a:solidFill>
                  <a:schemeClr val="bg1"/>
                </a:solidFill>
                <a:ea typeface="Roboto" panose="02000000000000000000" pitchFamily="2" charset="0"/>
                <a:cs typeface="Arial" panose="020B0604020202020204" pitchFamily="34" charset="0"/>
              </a:rPr>
              <a:t>Näringslivsfakta</a:t>
            </a:r>
            <a:br>
              <a:rPr lang="sv-SE" sz="6000" dirty="0">
                <a:solidFill>
                  <a:schemeClr val="bg1"/>
                </a:solidFill>
                <a:ea typeface="Roboto" panose="02000000000000000000" pitchFamily="2" charset="0"/>
                <a:cs typeface="Arial" panose="020B0604020202020204" pitchFamily="34" charset="0"/>
              </a:rPr>
            </a:br>
            <a:r>
              <a:rPr lang="sv-SE" sz="3200" dirty="0">
                <a:solidFill>
                  <a:schemeClr val="bg1"/>
                </a:solidFill>
                <a:ea typeface="Roboto" panose="02000000000000000000" pitchFamily="2" charset="0"/>
                <a:cs typeface="Arial" panose="020B0604020202020204" pitchFamily="34" charset="0"/>
              </a:rPr>
              <a:t>maj 2024</a:t>
            </a:r>
          </a:p>
        </p:txBody>
      </p:sp>
      <p:sp>
        <p:nvSpPr>
          <p:cNvPr id="5" name="Rektangel 4"/>
          <p:cNvSpPr/>
          <p:nvPr/>
        </p:nvSpPr>
        <p:spPr>
          <a:xfrm>
            <a:off x="663833" y="5261712"/>
            <a:ext cx="6096000" cy="1138773"/>
          </a:xfrm>
          <a:prstGeom prst="rect">
            <a:avLst/>
          </a:prstGeom>
        </p:spPr>
        <p:txBody>
          <a:bodyPr>
            <a:spAutoFit/>
          </a:bodyPr>
          <a:lstStyle/>
          <a:p>
            <a:r>
              <a:rPr lang="sv-SE" dirty="0">
                <a:solidFill>
                  <a:schemeClr val="bg1"/>
                </a:solidFill>
                <a:latin typeface="+mj-lt"/>
                <a:ea typeface="Roboto" panose="02000000000000000000" pitchFamily="2" charset="0"/>
                <a:cs typeface="Arial" panose="020B0604020202020204" pitchFamily="34" charset="0"/>
              </a:rPr>
              <a:t>Andreas Roth</a:t>
            </a:r>
          </a:p>
          <a:p>
            <a:pPr>
              <a:lnSpc>
                <a:spcPct val="100000"/>
              </a:lnSpc>
            </a:pPr>
            <a:r>
              <a:rPr lang="sv-SE" sz="1600" dirty="0">
                <a:solidFill>
                  <a:schemeClr val="bg1"/>
                </a:solidFill>
                <a:latin typeface="+mj-lt"/>
                <a:ea typeface="Roboto" panose="02000000000000000000" pitchFamily="2" charset="0"/>
                <a:cs typeface="Arial" panose="020B0604020202020204" pitchFamily="34" charset="0"/>
              </a:rPr>
              <a:t>Samhällsanalytiker</a:t>
            </a:r>
            <a:br>
              <a:rPr lang="sv-SE" sz="1600" dirty="0">
                <a:solidFill>
                  <a:schemeClr val="bg1"/>
                </a:solidFill>
                <a:latin typeface="+mj-lt"/>
                <a:ea typeface="Roboto" panose="02000000000000000000" pitchFamily="2" charset="0"/>
                <a:cs typeface="Arial" panose="020B0604020202020204" pitchFamily="34" charset="0"/>
              </a:rPr>
            </a:br>
            <a:r>
              <a:rPr lang="sv-SE" sz="1600" dirty="0">
                <a:solidFill>
                  <a:schemeClr val="bg1"/>
                </a:solidFill>
                <a:latin typeface="+mj-lt"/>
                <a:ea typeface="Roboto" panose="02000000000000000000" pitchFamily="2" charset="0"/>
                <a:cs typeface="Arial" panose="020B0604020202020204" pitchFamily="34" charset="0"/>
              </a:rPr>
              <a:t>Avdelningen för strategisk samhällsutveckling, SLF</a:t>
            </a:r>
            <a:br>
              <a:rPr lang="sv-SE" sz="1600" dirty="0">
                <a:solidFill>
                  <a:schemeClr val="bg1"/>
                </a:solidFill>
                <a:latin typeface="+mj-lt"/>
                <a:ea typeface="Roboto" panose="02000000000000000000" pitchFamily="2" charset="0"/>
                <a:cs typeface="Arial" panose="020B0604020202020204" pitchFamily="34" charset="0"/>
              </a:rPr>
            </a:br>
            <a:r>
              <a:rPr lang="sv-SE" sz="1600" dirty="0">
                <a:solidFill>
                  <a:schemeClr val="bg1"/>
                </a:solidFill>
                <a:latin typeface="+mj-lt"/>
                <a:ea typeface="Roboto" panose="02000000000000000000" pitchFamily="2" charset="0"/>
                <a:cs typeface="Arial" panose="020B0604020202020204" pitchFamily="34" charset="0"/>
              </a:rPr>
              <a:t>andreas.roth@helsingborg.se</a:t>
            </a:r>
          </a:p>
        </p:txBody>
      </p:sp>
    </p:spTree>
    <p:extLst>
      <p:ext uri="{BB962C8B-B14F-4D97-AF65-F5344CB8AC3E}">
        <p14:creationId xmlns:p14="http://schemas.microsoft.com/office/powerpoint/2010/main" val="3957926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2"/>
          <p:cNvSpPr txBox="1">
            <a:spLocks/>
          </p:cNvSpPr>
          <p:nvPr/>
        </p:nvSpPr>
        <p:spPr>
          <a:xfrm>
            <a:off x="705557" y="190418"/>
            <a:ext cx="10543823" cy="1143000"/>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defRPr/>
            </a:pPr>
            <a:r>
              <a:rPr kumimoji="0" lang="sv-SE" sz="3200" b="1" i="0" u="none" strike="noStrike" kern="1200" cap="none" spc="0" normalizeH="0" noProof="0" dirty="0">
                <a:ln>
                  <a:noFill/>
                </a:ln>
                <a:solidFill>
                  <a:srgbClr val="1A355C"/>
                </a:solidFill>
                <a:effectLst/>
                <a:uLnTx/>
                <a:uFillTx/>
                <a:ea typeface="Roboto" panose="02000000000000000000" pitchFamily="2" charset="0"/>
                <a:cs typeface="Arial" panose="020B0604020202020204" pitchFamily="34" charset="0"/>
              </a:rPr>
              <a:t>Fortsatt </a:t>
            </a:r>
            <a:r>
              <a:rPr kumimoji="0" lang="sv-SE" sz="32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påverkan på lokalt näringsliv och arbetsmarknad av en turbulent omvärld och försämrad samhällsekonomi</a:t>
            </a:r>
          </a:p>
        </p:txBody>
      </p:sp>
      <p:sp>
        <p:nvSpPr>
          <p:cNvPr id="7" name="Platshållare för innehåll 1"/>
          <p:cNvSpPr txBox="1">
            <a:spLocks/>
          </p:cNvSpPr>
          <p:nvPr/>
        </p:nvSpPr>
        <p:spPr>
          <a:xfrm>
            <a:off x="792596" y="1361411"/>
            <a:ext cx="10092578" cy="43108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50000"/>
              </a:lnSpc>
              <a:buClr>
                <a:srgbClr val="1A355C"/>
              </a:buClr>
              <a:buFont typeface="Franklin Gothic Demi Cond" panose="020B0706030402020204" pitchFamily="34" charset="0"/>
              <a:buChar char="●"/>
              <a:defRPr/>
            </a:pPr>
            <a:r>
              <a:rPr lang="sv-SE" sz="1300" b="1" dirty="0">
                <a:solidFill>
                  <a:schemeClr val="tx2"/>
                </a:solidFill>
              </a:rPr>
              <a:t>Konjunkturläget har stabiliserats </a:t>
            </a:r>
            <a:r>
              <a:rPr lang="sv-SE" sz="1300" dirty="0">
                <a:solidFill>
                  <a:schemeClr val="tx2"/>
                </a:solidFill>
              </a:rPr>
              <a:t>men det </a:t>
            </a:r>
            <a:r>
              <a:rPr lang="sv-SE" sz="1300" b="1" dirty="0">
                <a:solidFill>
                  <a:schemeClr val="tx2"/>
                </a:solidFill>
              </a:rPr>
              <a:t>lokala näringslivet påverkas fortsatt </a:t>
            </a:r>
            <a:r>
              <a:rPr lang="sv-SE" sz="1300" dirty="0">
                <a:solidFill>
                  <a:schemeClr val="tx2"/>
                </a:solidFill>
              </a:rPr>
              <a:t>av </a:t>
            </a:r>
            <a:r>
              <a:rPr kumimoji="0" lang="sv-SE" sz="1300" b="0" i="0" u="none" strike="noStrike" kern="1200" cap="none" spc="0" normalizeH="0" baseline="0" noProof="0" dirty="0">
                <a:ln>
                  <a:noFill/>
                </a:ln>
                <a:solidFill>
                  <a:schemeClr val="tx2"/>
                </a:solidFill>
                <a:effectLst/>
                <a:uLnTx/>
                <a:uFillTx/>
              </a:rPr>
              <a:t>en </a:t>
            </a:r>
            <a:r>
              <a:rPr kumimoji="0" lang="sv-SE" sz="1300" b="1" i="0" u="none" strike="noStrike" kern="1200" cap="none" spc="0" normalizeH="0" baseline="0" noProof="0" dirty="0">
                <a:ln>
                  <a:noFill/>
                </a:ln>
                <a:solidFill>
                  <a:schemeClr val="tx2"/>
                </a:solidFill>
                <a:effectLst/>
                <a:uLnTx/>
                <a:uFillTx/>
              </a:rPr>
              <a:t>skakig makroekonomi </a:t>
            </a:r>
            <a:r>
              <a:rPr kumimoji="0" lang="sv-SE" sz="1300" b="0" i="0" u="none" strike="noStrike" kern="1200" cap="none" spc="0" normalizeH="0" baseline="0" noProof="0" dirty="0">
                <a:ln>
                  <a:noFill/>
                </a:ln>
                <a:solidFill>
                  <a:schemeClr val="tx2"/>
                </a:solidFill>
                <a:effectLst/>
                <a:uLnTx/>
                <a:uFillTx/>
              </a:rPr>
              <a:t>med höjda kostnader, urholkad köpkraft för konsumenter och en försvagad svensk krona. </a:t>
            </a:r>
          </a:p>
          <a:p>
            <a:pPr lvl="0">
              <a:lnSpc>
                <a:spcPct val="150000"/>
              </a:lnSpc>
              <a:buClr>
                <a:srgbClr val="1A355C"/>
              </a:buClr>
              <a:buFont typeface="Franklin Gothic Demi Cond" panose="020B0706030402020204" pitchFamily="34" charset="0"/>
              <a:buChar char="●"/>
              <a:defRPr/>
            </a:pPr>
            <a:r>
              <a:rPr kumimoji="0" lang="sv-SE" sz="1300" b="0" i="0" u="none" strike="noStrike" kern="1200" cap="none" spc="0" normalizeH="0" baseline="0" noProof="0" dirty="0">
                <a:ln>
                  <a:noFill/>
                </a:ln>
                <a:solidFill>
                  <a:schemeClr val="tx2"/>
                </a:solidFill>
                <a:effectLst/>
                <a:uLnTx/>
                <a:uFillTx/>
              </a:rPr>
              <a:t>Alla</a:t>
            </a:r>
            <a:r>
              <a:rPr kumimoji="0" lang="sv-SE" sz="1300" b="0" i="0" u="none" strike="noStrike" kern="1200" cap="none" spc="0" normalizeH="0" noProof="0" dirty="0">
                <a:ln>
                  <a:noFill/>
                </a:ln>
                <a:solidFill>
                  <a:schemeClr val="tx2"/>
                </a:solidFill>
                <a:effectLst/>
                <a:uLnTx/>
                <a:uFillTx/>
              </a:rPr>
              <a:t> företag är </a:t>
            </a:r>
            <a:r>
              <a:rPr lang="sv-SE" sz="1300" dirty="0">
                <a:solidFill>
                  <a:schemeClr val="tx2"/>
                </a:solidFill>
              </a:rPr>
              <a:t>påverkade i någon mån, men det</a:t>
            </a:r>
            <a:r>
              <a:rPr kumimoji="0" lang="sv-SE" sz="1300" b="0" i="0" u="none" strike="noStrike" kern="1200" cap="none" spc="0" normalizeH="0" baseline="0" noProof="0" dirty="0">
                <a:ln>
                  <a:noFill/>
                </a:ln>
                <a:solidFill>
                  <a:schemeClr val="tx2"/>
                </a:solidFill>
                <a:effectLst/>
                <a:uLnTx/>
                <a:uFillTx/>
              </a:rPr>
              <a:t> finns </a:t>
            </a:r>
            <a:r>
              <a:rPr kumimoji="0" lang="sv-SE" sz="1300" b="1" i="0" u="none" strike="noStrike" kern="1200" cap="none" spc="0" normalizeH="0" baseline="0" noProof="0" dirty="0">
                <a:ln>
                  <a:noFill/>
                </a:ln>
                <a:solidFill>
                  <a:schemeClr val="tx2"/>
                </a:solidFill>
                <a:effectLst/>
                <a:uLnTx/>
                <a:uFillTx/>
              </a:rPr>
              <a:t>stora variationer både </a:t>
            </a:r>
            <a:r>
              <a:rPr kumimoji="0" lang="sv-SE" sz="1300" b="1" i="1" strike="noStrike" kern="1200" cap="none" spc="0" normalizeH="0" baseline="0" noProof="0" dirty="0">
                <a:ln>
                  <a:noFill/>
                </a:ln>
                <a:solidFill>
                  <a:schemeClr val="tx2"/>
                </a:solidFill>
                <a:effectLst/>
                <a:uLnTx/>
                <a:uFillTx/>
              </a:rPr>
              <a:t>mellan </a:t>
            </a:r>
            <a:r>
              <a:rPr kumimoji="0" lang="sv-SE" sz="1300" b="1" strike="noStrike" kern="1200" cap="none" spc="0" normalizeH="0" baseline="0" noProof="0" dirty="0">
                <a:ln>
                  <a:noFill/>
                </a:ln>
                <a:solidFill>
                  <a:schemeClr val="tx2"/>
                </a:solidFill>
                <a:effectLst/>
                <a:uLnTx/>
                <a:uFillTx/>
              </a:rPr>
              <a:t>och </a:t>
            </a:r>
            <a:r>
              <a:rPr kumimoji="0" lang="sv-SE" sz="1300" b="1" i="1" strike="noStrike" kern="1200" cap="none" spc="0" normalizeH="0" baseline="0" noProof="0" dirty="0">
                <a:ln>
                  <a:noFill/>
                </a:ln>
                <a:solidFill>
                  <a:schemeClr val="tx2"/>
                </a:solidFill>
                <a:effectLst/>
                <a:uLnTx/>
                <a:uFillTx/>
              </a:rPr>
              <a:t>inom </a:t>
            </a:r>
            <a:r>
              <a:rPr kumimoji="0" lang="sv-SE" sz="1300" b="1" i="0" u="none" strike="noStrike" kern="1200" cap="none" spc="0" normalizeH="0" baseline="0" noProof="0" dirty="0">
                <a:ln>
                  <a:noFill/>
                </a:ln>
                <a:solidFill>
                  <a:schemeClr val="tx2"/>
                </a:solidFill>
                <a:effectLst/>
                <a:uLnTx/>
                <a:uFillTx/>
              </a:rPr>
              <a:t>branscher</a:t>
            </a:r>
            <a:r>
              <a:rPr kumimoji="0" lang="sv-SE" sz="1300" b="0" i="0" u="none" strike="noStrike" kern="1200" cap="none" spc="0" normalizeH="0" baseline="0" noProof="0" dirty="0">
                <a:ln>
                  <a:noFill/>
                </a:ln>
                <a:solidFill>
                  <a:schemeClr val="tx2"/>
                </a:solidFill>
                <a:effectLst/>
                <a:uLnTx/>
                <a:uFillTx/>
              </a:rPr>
              <a:t>. Samtidigt som många företag har det svårt så går andra bättre än någonsin, ibland även med skillnader inom ett och samma företag</a:t>
            </a:r>
            <a:r>
              <a:rPr lang="sv-SE" sz="1300" dirty="0">
                <a:solidFill>
                  <a:schemeClr val="tx2"/>
                </a:solidFill>
              </a:rPr>
              <a:t>.</a:t>
            </a:r>
            <a:endParaRPr kumimoji="0" lang="sv-SE" sz="1300" b="0" i="0" u="none" strike="noStrike" kern="1200" cap="none" spc="0" normalizeH="0" baseline="0" noProof="0" dirty="0">
              <a:ln>
                <a:noFill/>
              </a:ln>
              <a:solidFill>
                <a:schemeClr val="tx2"/>
              </a:solidFill>
              <a:effectLst/>
              <a:uLnTx/>
              <a:uFillTx/>
            </a:endParaRPr>
          </a:p>
          <a:p>
            <a:pPr lvl="0">
              <a:lnSpc>
                <a:spcPct val="150000"/>
              </a:lnSpc>
              <a:buClr>
                <a:srgbClr val="1A355C"/>
              </a:buClr>
              <a:buFont typeface="Franklin Gothic Demi Cond" panose="020B0706030402020204" pitchFamily="34" charset="0"/>
              <a:buChar char="●"/>
            </a:pPr>
            <a:r>
              <a:rPr lang="sv-SE" sz="1300" dirty="0">
                <a:solidFill>
                  <a:schemeClr val="tx2"/>
                </a:solidFill>
              </a:rPr>
              <a:t>Efter ett decennium med högkonjunktur, låga räntor och stabil prisutveckling har både näringsliv och konsumenter behövt </a:t>
            </a:r>
            <a:br>
              <a:rPr lang="sv-SE" sz="1300" dirty="0">
                <a:solidFill>
                  <a:schemeClr val="tx2"/>
                </a:solidFill>
              </a:rPr>
            </a:br>
            <a:r>
              <a:rPr lang="sv-SE" sz="1300" b="1" dirty="0">
                <a:solidFill>
                  <a:schemeClr val="tx2"/>
                </a:solidFill>
              </a:rPr>
              <a:t>anpassa sig till nya förutsättningar</a:t>
            </a:r>
            <a:r>
              <a:rPr lang="sv-SE" sz="1300" dirty="0">
                <a:solidFill>
                  <a:schemeClr val="tx2"/>
                </a:solidFill>
              </a:rPr>
              <a:t>. På många områden innebär detta större förändringar när ny balans mellan efterfrågan och tillgång upprättas för många varor och tjänster.</a:t>
            </a:r>
          </a:p>
          <a:p>
            <a:pPr>
              <a:lnSpc>
                <a:spcPct val="150000"/>
              </a:lnSpc>
              <a:buClr>
                <a:srgbClr val="1A355C"/>
              </a:buClr>
              <a:buFont typeface="Franklin Gothic Demi Cond" panose="020B0706030402020204" pitchFamily="34" charset="0"/>
              <a:buChar char="●"/>
            </a:pPr>
            <a:r>
              <a:rPr kumimoji="0" lang="sv-SE" sz="1300" b="0" i="0" u="none" strike="noStrike" kern="1200" cap="none" spc="0" normalizeH="0" baseline="0" noProof="0" dirty="0">
                <a:ln>
                  <a:noFill/>
                </a:ln>
                <a:solidFill>
                  <a:schemeClr val="tx2"/>
                </a:solidFill>
                <a:effectLst/>
                <a:uLnTx/>
                <a:uFillTx/>
              </a:rPr>
              <a:t>De </a:t>
            </a:r>
            <a:r>
              <a:rPr kumimoji="0" lang="sv-SE" sz="1300" b="1" i="0" u="none" strike="noStrike" kern="1200" cap="none" spc="0" normalizeH="0" baseline="0" noProof="0" dirty="0">
                <a:ln>
                  <a:noFill/>
                </a:ln>
                <a:solidFill>
                  <a:schemeClr val="tx2"/>
                </a:solidFill>
                <a:effectLst/>
                <a:uLnTx/>
                <a:uFillTx/>
              </a:rPr>
              <a:t>långsiktiga förutsättningarna är fortsatt osäkra </a:t>
            </a:r>
            <a:r>
              <a:rPr kumimoji="0" lang="sv-SE" sz="1300" b="0" i="0" u="none" strike="noStrike" kern="1200" cap="none" spc="0" normalizeH="0" baseline="0" noProof="0" dirty="0">
                <a:ln>
                  <a:noFill/>
                </a:ln>
                <a:solidFill>
                  <a:schemeClr val="tx2"/>
                </a:solidFill>
                <a:effectLst/>
                <a:uLnTx/>
                <a:uFillTx/>
              </a:rPr>
              <a:t>kring hur stora och bestående effekterna blir på en mängd områden, </a:t>
            </a:r>
            <a:r>
              <a:rPr lang="sv-SE" sz="1300" dirty="0">
                <a:solidFill>
                  <a:schemeClr val="tx2"/>
                </a:solidFill>
              </a:rPr>
              <a:t>inte minst utifrån </a:t>
            </a:r>
            <a:r>
              <a:rPr kumimoji="0" lang="sv-SE" sz="1300" b="0" i="0" u="none" strike="noStrike" kern="1200" cap="none" spc="0" normalizeH="0" baseline="0" noProof="0" dirty="0">
                <a:ln>
                  <a:noFill/>
                </a:ln>
                <a:solidFill>
                  <a:schemeClr val="tx2"/>
                </a:solidFill>
                <a:effectLst/>
                <a:uLnTx/>
                <a:uFillTx/>
              </a:rPr>
              <a:t>en orolig omvärld. </a:t>
            </a:r>
            <a:r>
              <a:rPr kumimoji="0" lang="sv-SE" sz="1300" i="0" u="none" strike="noStrike" kern="1200" cap="none" spc="0" normalizeH="0" baseline="0" noProof="0" dirty="0">
                <a:ln>
                  <a:noFill/>
                </a:ln>
                <a:solidFill>
                  <a:schemeClr val="tx2"/>
                </a:solidFill>
                <a:effectLst/>
                <a:uLnTx/>
                <a:uFillTx/>
              </a:rPr>
              <a:t>Osäkerheten innebär att investeringar </a:t>
            </a:r>
            <a:r>
              <a:rPr lang="sv-SE" sz="1300" dirty="0">
                <a:solidFill>
                  <a:schemeClr val="tx2"/>
                </a:solidFill>
                <a:latin typeface="Arial" panose="020B0604020202020204" pitchFamily="34" charset="0"/>
                <a:cs typeface="Arial" panose="020B0604020202020204" pitchFamily="34" charset="0"/>
              </a:rPr>
              <a:t>och satsningar får stå tillbaka i väntan på säkrare planeringsförutsättningar.</a:t>
            </a:r>
          </a:p>
          <a:p>
            <a:pPr>
              <a:lnSpc>
                <a:spcPct val="150000"/>
              </a:lnSpc>
              <a:buClr>
                <a:srgbClr val="1A355C"/>
              </a:buClr>
              <a:buFont typeface="Franklin Gothic Demi Cond" panose="020B0706030402020204" pitchFamily="34" charset="0"/>
              <a:buChar char="●"/>
            </a:pPr>
            <a:r>
              <a:rPr lang="sv-SE" sz="1300" dirty="0">
                <a:solidFill>
                  <a:schemeClr val="tx2"/>
                </a:solidFill>
                <a:latin typeface="Arial" panose="020B0604020202020204" pitchFamily="34" charset="0"/>
                <a:cs typeface="Arial" panose="020B0604020202020204" pitchFamily="34" charset="0"/>
              </a:rPr>
              <a:t>Den </a:t>
            </a:r>
            <a:r>
              <a:rPr lang="sv-SE" sz="1300" b="1" dirty="0">
                <a:solidFill>
                  <a:schemeClr val="tx2"/>
                </a:solidFill>
                <a:latin typeface="Arial" panose="020B0604020202020204" pitchFamily="34" charset="0"/>
                <a:cs typeface="Arial" panose="020B0604020202020204" pitchFamily="34" charset="0"/>
              </a:rPr>
              <a:t>lokala arbetsmarknaden har börjat påverkas negativt</a:t>
            </a:r>
            <a:r>
              <a:rPr lang="sv-SE" sz="1300" dirty="0">
                <a:solidFill>
                  <a:schemeClr val="tx2"/>
                </a:solidFill>
                <a:latin typeface="Arial" panose="020B0604020202020204" pitchFamily="34" charset="0"/>
                <a:cs typeface="Arial" panose="020B0604020202020204" pitchFamily="34" charset="0"/>
              </a:rPr>
              <a:t>, med tecken på svagare arbetsmarknad och en stigande arbetslöshet. Fortsatt finns det en </a:t>
            </a:r>
            <a:r>
              <a:rPr lang="sv-SE" sz="1300" dirty="0">
                <a:solidFill>
                  <a:srgbClr val="1A355C"/>
                </a:solidFill>
                <a:latin typeface="Arial" panose="020B0604020202020204" pitchFamily="34" charset="0"/>
                <a:cs typeface="Arial" panose="020B0604020202020204" pitchFamily="34" charset="0"/>
              </a:rPr>
              <a:t>efterfrågan på arbetskraft och konkurrensen om kompetens fortsätter för många att trumfa ökade kostnader.</a:t>
            </a:r>
            <a:endParaRPr lang="sv-SE" sz="1300" dirty="0">
              <a:solidFill>
                <a:schemeClr val="tx2"/>
              </a:solidFill>
            </a:endParaRPr>
          </a:p>
        </p:txBody>
      </p:sp>
    </p:spTree>
    <p:extLst>
      <p:ext uri="{BB962C8B-B14F-4D97-AF65-F5344CB8AC3E}">
        <p14:creationId xmlns:p14="http://schemas.microsoft.com/office/powerpoint/2010/main" val="23093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6D57B0A-4A3B-A5AE-7035-6E98DEA6142D}"/>
              </a:ext>
            </a:extLst>
          </p:cNvPr>
          <p:cNvSpPr>
            <a:spLocks noGrp="1"/>
          </p:cNvSpPr>
          <p:nvPr>
            <p:ph type="body" sz="half" idx="2"/>
          </p:nvPr>
        </p:nvSpPr>
        <p:spPr>
          <a:xfrm>
            <a:off x="498763" y="688027"/>
            <a:ext cx="11094519" cy="2235379"/>
          </a:xfrm>
        </p:spPr>
        <p:txBody>
          <a:bodyPr/>
          <a:lstStyle/>
          <a:p>
            <a:pPr marL="285750" indent="-285750">
              <a:buFont typeface="Arial" panose="020B0604020202020204" pitchFamily="34" charset="0"/>
              <a:buChar char="•"/>
            </a:pPr>
            <a:r>
              <a:rPr lang="sv-SE" sz="1300" dirty="0">
                <a:solidFill>
                  <a:srgbClr val="1E395F"/>
                </a:solidFill>
                <a:latin typeface="Arial" panose="020B0604020202020204" pitchFamily="34" charset="0"/>
                <a:ea typeface="+mn-ea"/>
                <a:cs typeface="Arial" panose="020B0604020202020204" pitchFamily="34" charset="0"/>
              </a:rPr>
              <a:t>De ekonomiska förutsättningarna har stabiliserats under början på året med en inflation som normaliserats och räntor som börjat sänkas. Både hushåll och företag pressades hårt under 2023 men ser nu ljusare på framtiden. Den ekonomiska aktiviteten förväntas vara fortsatt låg och världens räntor förväntas gradvis sänkas under året. </a:t>
            </a:r>
          </a:p>
          <a:p>
            <a:pPr marL="285750" indent="-285750">
              <a:buFont typeface="Arial" panose="020B0604020202020204" pitchFamily="34" charset="0"/>
              <a:buChar char="•"/>
            </a:pPr>
            <a:r>
              <a:rPr lang="sv-SE" sz="1300" dirty="0">
                <a:solidFill>
                  <a:srgbClr val="1E395F"/>
                </a:solidFill>
                <a:latin typeface="Arial"/>
                <a:ea typeface="+mn-ea"/>
                <a:cs typeface="Arial"/>
              </a:rPr>
              <a:t>Då den åtstramande penningpolitiken har en eftersläpande effekt kan en längre period av dämpad ekonomisk tillväxt väntas. Fler företag kan förväntas påverkas negativt efter en utdragen period där många balanserat på en knivsegg. Arbetslösheten förväntas ligga kvar på högre nivåer för en tid framöver.</a:t>
            </a:r>
          </a:p>
          <a:p>
            <a:pPr marL="285750" indent="-285750">
              <a:buFont typeface="Arial" panose="020B0604020202020204" pitchFamily="34" charset="0"/>
              <a:buChar char="•"/>
            </a:pPr>
            <a:r>
              <a:rPr lang="sv-SE" sz="1300" dirty="0">
                <a:solidFill>
                  <a:srgbClr val="1E395F"/>
                </a:solidFill>
                <a:latin typeface="Arial" panose="020B0604020202020204" pitchFamily="34" charset="0"/>
                <a:ea typeface="+mn-ea"/>
                <a:cs typeface="Arial" panose="020B0604020202020204" pitchFamily="34" charset="0"/>
              </a:rPr>
              <a:t>Den svenska ekonomin förväntas vara fortsatt svag under 2024 och en ekonomisk återhämtning förväntas först under 2025, men det kan dröja längre än så innan arbetslösheten börjar rör sig nedåt igen.</a:t>
            </a:r>
          </a:p>
        </p:txBody>
      </p:sp>
      <p:sp>
        <p:nvSpPr>
          <p:cNvPr id="6" name="Rubrik 2">
            <a:extLst>
              <a:ext uri="{FF2B5EF4-FFF2-40B4-BE49-F238E27FC236}">
                <a16:creationId xmlns:a16="http://schemas.microsoft.com/office/drawing/2014/main" id="{1AC650F2-E558-DD26-CC9B-9CB5EF4EFF65}"/>
              </a:ext>
            </a:extLst>
          </p:cNvPr>
          <p:cNvSpPr txBox="1">
            <a:spLocks/>
          </p:cNvSpPr>
          <p:nvPr/>
        </p:nvSpPr>
        <p:spPr>
          <a:xfrm>
            <a:off x="458852" y="255072"/>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Prognos nationell konjunktur</a:t>
            </a:r>
          </a:p>
        </p:txBody>
      </p:sp>
      <p:graphicFrame>
        <p:nvGraphicFramePr>
          <p:cNvPr id="7" name="Tabell 6">
            <a:extLst>
              <a:ext uri="{FF2B5EF4-FFF2-40B4-BE49-F238E27FC236}">
                <a16:creationId xmlns:a16="http://schemas.microsoft.com/office/drawing/2014/main" id="{44371CB3-02CB-410F-42E1-358F241D73CA}"/>
              </a:ext>
            </a:extLst>
          </p:cNvPr>
          <p:cNvGraphicFramePr>
            <a:graphicFrameLocks noGrp="1"/>
          </p:cNvGraphicFramePr>
          <p:nvPr>
            <p:extLst>
              <p:ext uri="{D42A27DB-BD31-4B8C-83A1-F6EECF244321}">
                <p14:modId xmlns:p14="http://schemas.microsoft.com/office/powerpoint/2010/main" val="340059694"/>
              </p:ext>
            </p:extLst>
          </p:nvPr>
        </p:nvGraphicFramePr>
        <p:xfrm>
          <a:off x="717332" y="3201097"/>
          <a:ext cx="10875950" cy="1979480"/>
        </p:xfrm>
        <a:graphic>
          <a:graphicData uri="http://schemas.openxmlformats.org/drawingml/2006/table">
            <a:tbl>
              <a:tblPr>
                <a:tableStyleId>{073A0DAA-6AF3-43AB-8588-CEC1D06C72B9}</a:tableStyleId>
              </a:tblPr>
              <a:tblGrid>
                <a:gridCol w="1534178">
                  <a:extLst>
                    <a:ext uri="{9D8B030D-6E8A-4147-A177-3AD203B41FA5}">
                      <a16:colId xmlns:a16="http://schemas.microsoft.com/office/drawing/2014/main" val="26543982"/>
                    </a:ext>
                  </a:extLst>
                </a:gridCol>
                <a:gridCol w="877505">
                  <a:extLst>
                    <a:ext uri="{9D8B030D-6E8A-4147-A177-3AD203B41FA5}">
                      <a16:colId xmlns:a16="http://schemas.microsoft.com/office/drawing/2014/main" val="180239279"/>
                    </a:ext>
                  </a:extLst>
                </a:gridCol>
                <a:gridCol w="877505">
                  <a:extLst>
                    <a:ext uri="{9D8B030D-6E8A-4147-A177-3AD203B41FA5}">
                      <a16:colId xmlns:a16="http://schemas.microsoft.com/office/drawing/2014/main" val="2390787940"/>
                    </a:ext>
                  </a:extLst>
                </a:gridCol>
                <a:gridCol w="877505">
                  <a:extLst>
                    <a:ext uri="{9D8B030D-6E8A-4147-A177-3AD203B41FA5}">
                      <a16:colId xmlns:a16="http://schemas.microsoft.com/office/drawing/2014/main" val="3164880947"/>
                    </a:ext>
                  </a:extLst>
                </a:gridCol>
                <a:gridCol w="1133444">
                  <a:extLst>
                    <a:ext uri="{9D8B030D-6E8A-4147-A177-3AD203B41FA5}">
                      <a16:colId xmlns:a16="http://schemas.microsoft.com/office/drawing/2014/main" val="669243949"/>
                    </a:ext>
                  </a:extLst>
                </a:gridCol>
                <a:gridCol w="877505">
                  <a:extLst>
                    <a:ext uri="{9D8B030D-6E8A-4147-A177-3AD203B41FA5}">
                      <a16:colId xmlns:a16="http://schemas.microsoft.com/office/drawing/2014/main" val="2987896728"/>
                    </a:ext>
                  </a:extLst>
                </a:gridCol>
                <a:gridCol w="877505">
                  <a:extLst>
                    <a:ext uri="{9D8B030D-6E8A-4147-A177-3AD203B41FA5}">
                      <a16:colId xmlns:a16="http://schemas.microsoft.com/office/drawing/2014/main" val="857094746"/>
                    </a:ext>
                  </a:extLst>
                </a:gridCol>
                <a:gridCol w="877505">
                  <a:extLst>
                    <a:ext uri="{9D8B030D-6E8A-4147-A177-3AD203B41FA5}">
                      <a16:colId xmlns:a16="http://schemas.microsoft.com/office/drawing/2014/main" val="1331968027"/>
                    </a:ext>
                  </a:extLst>
                </a:gridCol>
                <a:gridCol w="877505">
                  <a:extLst>
                    <a:ext uri="{9D8B030D-6E8A-4147-A177-3AD203B41FA5}">
                      <a16:colId xmlns:a16="http://schemas.microsoft.com/office/drawing/2014/main" val="1314843139"/>
                    </a:ext>
                  </a:extLst>
                </a:gridCol>
                <a:gridCol w="877505">
                  <a:extLst>
                    <a:ext uri="{9D8B030D-6E8A-4147-A177-3AD203B41FA5}">
                      <a16:colId xmlns:a16="http://schemas.microsoft.com/office/drawing/2014/main" val="1729221133"/>
                    </a:ext>
                  </a:extLst>
                </a:gridCol>
                <a:gridCol w="1188288">
                  <a:extLst>
                    <a:ext uri="{9D8B030D-6E8A-4147-A177-3AD203B41FA5}">
                      <a16:colId xmlns:a16="http://schemas.microsoft.com/office/drawing/2014/main" val="1186771816"/>
                    </a:ext>
                  </a:extLst>
                </a:gridCol>
              </a:tblGrid>
              <a:tr h="247435">
                <a:tc>
                  <a:txBody>
                    <a:bodyPr/>
                    <a:lstStyle/>
                    <a:p>
                      <a:pPr algn="l" fontAlgn="b"/>
                      <a:endParaRPr lang="sv-SE"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gridSpan="3">
                  <a:txBody>
                    <a:bodyPr/>
                    <a:lstStyle/>
                    <a:p>
                      <a:pPr algn="ctr" fontAlgn="b"/>
                      <a:r>
                        <a:rPr lang="sv-SE" sz="1100" b="1" u="none" strike="noStrike" dirty="0">
                          <a:effectLst/>
                        </a:rPr>
                        <a:t>BNP kalenderkorrigerad</a:t>
                      </a:r>
                      <a:endParaRPr lang="sv-SE" sz="11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hMerge="1">
                  <a:txBody>
                    <a:bodyPr/>
                    <a:lstStyle/>
                    <a:p>
                      <a:endParaRPr lang="sv-SE"/>
                    </a:p>
                  </a:txBody>
                  <a:tcPr/>
                </a:tc>
                <a:tc hMerge="1">
                  <a:txBody>
                    <a:bodyPr/>
                    <a:lstStyle/>
                    <a:p>
                      <a:endParaRPr lang="sv-SE"/>
                    </a:p>
                  </a:txBody>
                  <a:tcPr/>
                </a:tc>
                <a:tc gridSpan="3">
                  <a:txBody>
                    <a:bodyPr/>
                    <a:lstStyle/>
                    <a:p>
                      <a:pPr algn="ctr" fontAlgn="b"/>
                      <a:r>
                        <a:rPr lang="sv-SE" sz="1100" b="1" u="none" strike="noStrike" dirty="0">
                          <a:effectLst/>
                        </a:rPr>
                        <a:t>KPI årsgenomsnitt</a:t>
                      </a:r>
                      <a:endParaRPr lang="sv-SE" sz="11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hMerge="1">
                  <a:txBody>
                    <a:bodyPr/>
                    <a:lstStyle/>
                    <a:p>
                      <a:endParaRPr lang="sv-SE"/>
                    </a:p>
                  </a:txBody>
                  <a:tcPr/>
                </a:tc>
                <a:tc hMerge="1">
                  <a:txBody>
                    <a:bodyPr/>
                    <a:lstStyle/>
                    <a:p>
                      <a:endParaRPr lang="sv-SE"/>
                    </a:p>
                  </a:txBody>
                  <a:tcPr/>
                </a:tc>
                <a:tc gridSpan="3">
                  <a:txBody>
                    <a:bodyPr/>
                    <a:lstStyle/>
                    <a:p>
                      <a:pPr algn="ctr" fontAlgn="b"/>
                      <a:r>
                        <a:rPr lang="sv-SE" sz="1100" b="1" u="none" strike="noStrike" dirty="0">
                          <a:effectLst/>
                        </a:rPr>
                        <a:t>Arbetslöshet årsgenomsnitt</a:t>
                      </a:r>
                      <a:endParaRPr lang="sv-SE" sz="11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hMerge="1">
                  <a:txBody>
                    <a:bodyPr/>
                    <a:lstStyle/>
                    <a:p>
                      <a:endParaRPr lang="sv-SE"/>
                    </a:p>
                  </a:txBody>
                  <a:tcPr/>
                </a:tc>
                <a:tc hMerge="1">
                  <a:txBody>
                    <a:bodyPr/>
                    <a:lstStyle/>
                    <a:p>
                      <a:endParaRPr lang="sv-SE"/>
                    </a:p>
                  </a:txBody>
                  <a:tcPr/>
                </a:tc>
                <a:tc>
                  <a:txBody>
                    <a:bodyPr/>
                    <a:lstStyle/>
                    <a:p>
                      <a:pPr algn="l" fontAlgn="b"/>
                      <a:endParaRPr lang="sv-SE" sz="11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extLst>
                  <a:ext uri="{0D108BD9-81ED-4DB2-BD59-A6C34878D82A}">
                    <a16:rowId xmlns:a16="http://schemas.microsoft.com/office/drawing/2014/main" val="3220295479"/>
                  </a:ext>
                </a:extLst>
              </a:tr>
              <a:tr h="247435">
                <a:tc>
                  <a:txBody>
                    <a:bodyPr/>
                    <a:lstStyle/>
                    <a:p>
                      <a:pPr algn="l" fontAlgn="b"/>
                      <a:r>
                        <a:rPr lang="sv-SE" sz="1100" b="1" u="none" strike="noStrike" kern="1200" dirty="0">
                          <a:solidFill>
                            <a:schemeClr val="dk1"/>
                          </a:solidFill>
                          <a:effectLst/>
                          <a:latin typeface="+mn-lt"/>
                          <a:ea typeface="+mn-ea"/>
                          <a:cs typeface="+mn-cs"/>
                        </a:rPr>
                        <a:t>Prognosmakare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2024</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2025</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2026</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2024</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2025</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2026</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2024</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a:solidFill>
                            <a:srgbClr val="1A355C"/>
                          </a:solidFill>
                          <a:effectLst/>
                          <a:latin typeface="Roboto Light" panose="02000000000000000000" pitchFamily="2" charset="0"/>
                        </a:rPr>
                        <a:t>2025</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i="0" u="none" strike="noStrike" dirty="0">
                          <a:solidFill>
                            <a:srgbClr val="1A355C"/>
                          </a:solidFill>
                          <a:effectLst/>
                          <a:latin typeface="Roboto Light" panose="02000000000000000000" pitchFamily="2" charset="0"/>
                        </a:rPr>
                        <a:t>2026</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b="1" u="none" strike="noStrike" dirty="0">
                          <a:effectLst/>
                        </a:rPr>
                        <a:t>Publicerad</a:t>
                      </a:r>
                      <a:endParaRPr lang="sv-SE" sz="1100" b="1" i="0" u="none" strike="noStrike" dirty="0">
                        <a:solidFill>
                          <a:srgbClr val="1A355C"/>
                        </a:solidFill>
                        <a:effectLst/>
                        <a:latin typeface="Roboto Light" panose="02000000000000000000"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4F0"/>
                    </a:solidFill>
                  </a:tcPr>
                </a:tc>
                <a:extLst>
                  <a:ext uri="{0D108BD9-81ED-4DB2-BD59-A6C34878D82A}">
                    <a16:rowId xmlns:a16="http://schemas.microsoft.com/office/drawing/2014/main" val="1226642594"/>
                  </a:ext>
                </a:extLst>
              </a:tr>
              <a:tr h="247435">
                <a:tc>
                  <a:txBody>
                    <a:bodyPr/>
                    <a:lstStyle/>
                    <a:p>
                      <a:pPr marL="0" algn="l" defTabSz="1219170" rtl="0" eaLnBrk="1" fontAlgn="b" latinLnBrk="0" hangingPunct="1"/>
                      <a:r>
                        <a:rPr lang="sv-SE" sz="1100" u="none" strike="noStrike" kern="1200" dirty="0">
                          <a:solidFill>
                            <a:schemeClr val="dk1"/>
                          </a:solidFill>
                          <a:effectLst/>
                          <a:latin typeface="+mn-lt"/>
                          <a:ea typeface="+mn-ea"/>
                          <a:cs typeface="+mn-cs"/>
                        </a:rPr>
                        <a:t>Finansdepartementet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0,7</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2,8</a:t>
                      </a:r>
                    </a:p>
                  </a:txBody>
                  <a:tcPr marL="9525" marR="9525" marT="9525" marB="0" anchor="ct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3,0</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0,8</a:t>
                      </a:r>
                    </a:p>
                  </a:txBody>
                  <a:tcPr marL="9525" marR="9525" marT="9525" marB="0" anchor="ct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1,6</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8,3</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8,4</a:t>
                      </a:r>
                    </a:p>
                  </a:txBody>
                  <a:tcPr marL="9525" marR="9525" marT="9525" marB="0" anchor="ct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7,8</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2024-04-15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6F4F0"/>
                    </a:solidFill>
                  </a:tcPr>
                </a:tc>
                <a:extLst>
                  <a:ext uri="{0D108BD9-81ED-4DB2-BD59-A6C34878D82A}">
                    <a16:rowId xmlns:a16="http://schemas.microsoft.com/office/drawing/2014/main" val="3591825690"/>
                  </a:ext>
                </a:extLst>
              </a:tr>
              <a:tr h="247435">
                <a:tc>
                  <a:txBody>
                    <a:bodyPr/>
                    <a:lstStyle/>
                    <a:p>
                      <a:pPr marL="0" algn="l" defTabSz="1219170" rtl="0" eaLnBrk="1" fontAlgn="b" latinLnBrk="0" hangingPunct="1"/>
                      <a:r>
                        <a:rPr lang="sv-SE" sz="1100" u="none" strike="noStrike" kern="1200" dirty="0">
                          <a:solidFill>
                            <a:schemeClr val="dk1"/>
                          </a:solidFill>
                          <a:effectLst/>
                          <a:latin typeface="+mn-lt"/>
                          <a:ea typeface="+mn-ea"/>
                          <a:cs typeface="+mn-cs"/>
                        </a:rPr>
                        <a:t>Konjunkturinstitutet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0,8</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algn="ctr" rtl="0" fontAlgn="b"/>
                      <a:r>
                        <a:rPr lang="sv-SE" sz="1100" u="none" strike="noStrike" kern="1200">
                          <a:solidFill>
                            <a:schemeClr val="dk1"/>
                          </a:solidFill>
                          <a:effectLst/>
                          <a:latin typeface="+mn-lt"/>
                          <a:ea typeface="+mn-ea"/>
                          <a:cs typeface="+mn-cs"/>
                        </a:rPr>
                        <a:t>2,7</a:t>
                      </a:r>
                    </a:p>
                  </a:txBody>
                  <a:tcPr marL="9525" marR="9525" marT="9525" marB="0" anchor="b">
                    <a:solidFill>
                      <a:srgbClr val="F6F4F0"/>
                    </a:solidFill>
                  </a:tcPr>
                </a:tc>
                <a:tc>
                  <a:txBody>
                    <a:bodyPr/>
                    <a:lstStyle/>
                    <a:p>
                      <a:pPr algn="ctr" fontAlgn="b"/>
                      <a:r>
                        <a:rPr lang="sv-SE" sz="1100" u="none" strike="noStrike" kern="1200" dirty="0">
                          <a:solidFill>
                            <a:schemeClr val="dk1"/>
                          </a:solidFill>
                          <a:effectLst/>
                          <a:latin typeface="+mn-lt"/>
                          <a:ea typeface="+mn-ea"/>
                          <a:cs typeface="+mn-cs"/>
                        </a:rPr>
                        <a:t>2,7</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algn="ctr" rtl="0" fontAlgn="b"/>
                      <a:r>
                        <a:rPr lang="sv-SE" sz="1100" u="none" strike="noStrike" kern="1200">
                          <a:solidFill>
                            <a:schemeClr val="dk1"/>
                          </a:solidFill>
                          <a:effectLst/>
                          <a:latin typeface="+mn-lt"/>
                          <a:ea typeface="+mn-ea"/>
                          <a:cs typeface="+mn-cs"/>
                        </a:rPr>
                        <a:t>2,8</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algn="ctr" rtl="0" fontAlgn="b"/>
                      <a:r>
                        <a:rPr lang="sv-SE" sz="1100" u="none" strike="noStrike" kern="1200">
                          <a:solidFill>
                            <a:schemeClr val="dk1"/>
                          </a:solidFill>
                          <a:effectLst/>
                          <a:latin typeface="+mn-lt"/>
                          <a:ea typeface="+mn-ea"/>
                          <a:cs typeface="+mn-cs"/>
                        </a:rPr>
                        <a:t>0,3</a:t>
                      </a:r>
                    </a:p>
                  </a:txBody>
                  <a:tcPr marL="9525" marR="9525" marT="9525" marB="0" anchor="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1,8</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algn="ctr" rtl="0" fontAlgn="b"/>
                      <a:r>
                        <a:rPr lang="sv-SE" sz="1100" u="none" strike="noStrike" kern="1200">
                          <a:solidFill>
                            <a:schemeClr val="dk1"/>
                          </a:solidFill>
                          <a:effectLst/>
                          <a:latin typeface="+mn-lt"/>
                          <a:ea typeface="+mn-ea"/>
                          <a:cs typeface="+mn-cs"/>
                        </a:rPr>
                        <a:t>8,3</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algn="ctr" rtl="0" fontAlgn="b"/>
                      <a:r>
                        <a:rPr lang="sv-SE" sz="1100" u="none" strike="noStrike" kern="1200">
                          <a:solidFill>
                            <a:schemeClr val="dk1"/>
                          </a:solidFill>
                          <a:effectLst/>
                          <a:latin typeface="+mn-lt"/>
                          <a:ea typeface="+mn-ea"/>
                          <a:cs typeface="+mn-cs"/>
                        </a:rPr>
                        <a:t>8,2</a:t>
                      </a:r>
                    </a:p>
                  </a:txBody>
                  <a:tcPr marL="9525" marR="9525" marT="9525" marB="0" anchor="b">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7,9</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2024-03-26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extLst>
                  <a:ext uri="{0D108BD9-81ED-4DB2-BD59-A6C34878D82A}">
                    <a16:rowId xmlns:a16="http://schemas.microsoft.com/office/drawing/2014/main" val="1029569735"/>
                  </a:ext>
                </a:extLst>
              </a:tr>
              <a:tr h="247435">
                <a:tc>
                  <a:txBody>
                    <a:bodyPr/>
                    <a:lstStyle/>
                    <a:p>
                      <a:pPr marL="0" algn="l" defTabSz="1219170" rtl="0" eaLnBrk="1" fontAlgn="b" latinLnBrk="0" hangingPunct="1"/>
                      <a:r>
                        <a:rPr lang="sv-SE" sz="1100" u="none" strike="noStrike" kern="1200">
                          <a:solidFill>
                            <a:schemeClr val="dk1"/>
                          </a:solidFill>
                          <a:effectLst/>
                          <a:latin typeface="+mn-lt"/>
                          <a:ea typeface="+mn-ea"/>
                          <a:cs typeface="+mn-cs"/>
                        </a:rPr>
                        <a:t>Ekonomistyrningsverket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0,6</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2,4</a:t>
                      </a:r>
                    </a:p>
                  </a:txBody>
                  <a:tcPr marL="9525" marR="9525" marT="9525" marB="0" anchor="b">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2,6</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3,4</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0,5</a:t>
                      </a:r>
                    </a:p>
                  </a:txBody>
                  <a:tcPr marL="9525" marR="9525" marT="9525" marB="0" anchor="b">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1,7</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7,9</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7,4</a:t>
                      </a:r>
                    </a:p>
                  </a:txBody>
                  <a:tcPr marL="9525" marR="9525" marT="9525" marB="0" anchor="b">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7,2</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2024-03-21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extLst>
                  <a:ext uri="{0D108BD9-81ED-4DB2-BD59-A6C34878D82A}">
                    <a16:rowId xmlns:a16="http://schemas.microsoft.com/office/drawing/2014/main" val="1820971882"/>
                  </a:ext>
                </a:extLst>
              </a:tr>
              <a:tr h="247435">
                <a:tc>
                  <a:txBody>
                    <a:bodyPr/>
                    <a:lstStyle/>
                    <a:p>
                      <a:pPr marL="0" algn="l" defTabSz="1219170" rtl="0" eaLnBrk="1" fontAlgn="b" latinLnBrk="0" hangingPunct="1"/>
                      <a:r>
                        <a:rPr lang="sv-SE" sz="1100" u="none" strike="noStrike" kern="1200" dirty="0">
                          <a:solidFill>
                            <a:schemeClr val="dk1"/>
                          </a:solidFill>
                          <a:effectLst/>
                          <a:latin typeface="+mn-lt"/>
                          <a:ea typeface="+mn-ea"/>
                          <a:cs typeface="+mn-cs"/>
                        </a:rPr>
                        <a:t>SKR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0,6</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2,8</a:t>
                      </a:r>
                    </a:p>
                  </a:txBody>
                  <a:tcPr marL="9525" marR="9525" marT="9525" marB="0" anchor="b">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2,4</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2,6</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marL="0" algn="ctr" defTabSz="1219170" rtl="0" eaLnBrk="1" fontAlgn="b" latinLnBrk="0" hangingPunct="1"/>
                      <a:r>
                        <a:rPr lang="sv-SE" sz="1100" u="none" strike="noStrike" kern="1200">
                          <a:solidFill>
                            <a:schemeClr val="dk1"/>
                          </a:solidFill>
                          <a:effectLst/>
                          <a:latin typeface="+mn-lt"/>
                          <a:ea typeface="+mn-ea"/>
                          <a:cs typeface="+mn-cs"/>
                        </a:rPr>
                        <a:t>0,4</a:t>
                      </a:r>
                    </a:p>
                  </a:txBody>
                  <a:tcPr marL="9525" marR="9525" marT="9525" marB="0" anchor="b">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1,7</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8,5</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8,6</a:t>
                      </a:r>
                    </a:p>
                  </a:txBody>
                  <a:tcPr marL="9525" marR="9525" marT="9525" marB="0" anchor="b">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8,1</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marL="0" algn="ctr" defTabSz="1219170" rtl="0" eaLnBrk="1" fontAlgn="b" latinLnBrk="0" hangingPunct="1"/>
                      <a:r>
                        <a:rPr lang="sv-SE" sz="1100" u="none" strike="noStrike" kern="1200" dirty="0">
                          <a:solidFill>
                            <a:schemeClr val="dk1"/>
                          </a:solidFill>
                          <a:effectLst/>
                          <a:latin typeface="+mn-lt"/>
                          <a:ea typeface="+mn-ea"/>
                          <a:cs typeface="+mn-cs"/>
                        </a:rPr>
                        <a:t>2024-05-14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extLst>
                  <a:ext uri="{0D108BD9-81ED-4DB2-BD59-A6C34878D82A}">
                    <a16:rowId xmlns:a16="http://schemas.microsoft.com/office/drawing/2014/main" val="2101333877"/>
                  </a:ext>
                </a:extLst>
              </a:tr>
              <a:tr h="247435">
                <a:tc>
                  <a:txBody>
                    <a:bodyPr/>
                    <a:lstStyle/>
                    <a:p>
                      <a:pPr marL="0" algn="l" defTabSz="1219170" rtl="0" eaLnBrk="1" fontAlgn="b" latinLnBrk="0" hangingPunct="1"/>
                      <a:r>
                        <a:rPr lang="sv-SE" sz="1100" u="none" strike="noStrike" kern="1200" dirty="0">
                          <a:solidFill>
                            <a:schemeClr val="dk1"/>
                          </a:solidFill>
                          <a:effectLst/>
                          <a:latin typeface="+mn-lt"/>
                          <a:ea typeface="+mn-ea"/>
                          <a:cs typeface="+mn-cs"/>
                        </a:rPr>
                        <a:t>Nordea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tc>
                  <a:txBody>
                    <a:bodyPr/>
                    <a:lstStyle/>
                    <a:p>
                      <a:pPr algn="ctr" rtl="0" fontAlgn="b"/>
                      <a:r>
                        <a:rPr lang="sv-SE" sz="1100" u="none" strike="noStrike" kern="1200">
                          <a:solidFill>
                            <a:schemeClr val="dk1"/>
                          </a:solidFill>
                          <a:effectLst/>
                          <a:latin typeface="+mn-lt"/>
                          <a:ea typeface="+mn-ea"/>
                          <a:cs typeface="+mn-cs"/>
                        </a:rPr>
                        <a:t>0,4</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algn="ctr" rtl="0" fontAlgn="b"/>
                      <a:r>
                        <a:rPr lang="sv-SE" sz="1100" u="none" strike="noStrike" kern="1200">
                          <a:solidFill>
                            <a:schemeClr val="dk1"/>
                          </a:solidFill>
                          <a:effectLst/>
                          <a:latin typeface="+mn-lt"/>
                          <a:ea typeface="+mn-ea"/>
                          <a:cs typeface="+mn-cs"/>
                        </a:rPr>
                        <a:t>2,1</a:t>
                      </a:r>
                    </a:p>
                  </a:txBody>
                  <a:tcPr marL="9525" marR="9525" marT="9525" marB="0" anchor="b">
                    <a:solidFill>
                      <a:srgbClr val="F6F4F0"/>
                    </a:solidFill>
                  </a:tcPr>
                </a:tc>
                <a:tc>
                  <a:txBody>
                    <a:bodyPr/>
                    <a:lstStyle/>
                    <a:p>
                      <a:pPr algn="ctr" fontAlgn="b"/>
                      <a:r>
                        <a:rPr lang="sv-SE" sz="1100" u="none" strike="noStrike" kern="1200">
                          <a:solidFill>
                            <a:schemeClr val="dk1"/>
                          </a:solidFill>
                          <a:effectLst/>
                          <a:latin typeface="+mn-lt"/>
                          <a:ea typeface="+mn-ea"/>
                          <a:cs typeface="+mn-cs"/>
                        </a:rPr>
                        <a:t>-</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algn="ctr" rtl="0" fontAlgn="b"/>
                      <a:r>
                        <a:rPr lang="sv-SE" sz="1100" u="none" strike="noStrike" kern="1200">
                          <a:solidFill>
                            <a:schemeClr val="dk1"/>
                          </a:solidFill>
                          <a:effectLst/>
                          <a:latin typeface="+mn-lt"/>
                          <a:ea typeface="+mn-ea"/>
                          <a:cs typeface="+mn-cs"/>
                        </a:rPr>
                        <a:t>2,7</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0,5</a:t>
                      </a:r>
                    </a:p>
                  </a:txBody>
                  <a:tcPr marL="9525" marR="9525" marT="9525" marB="0" anchor="b">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8,4</a:t>
                      </a:r>
                    </a:p>
                  </a:txBody>
                  <a:tcPr marL="9525" marR="9525" marT="9525" marB="0" anchor="b">
                    <a:lnL w="12700" cap="flat" cmpd="sng" algn="ctr">
                      <a:solidFill>
                        <a:schemeClr val="tx1"/>
                      </a:solidFill>
                      <a:prstDash val="solid"/>
                      <a:round/>
                      <a:headEnd type="none" w="med" len="med"/>
                      <a:tailEnd type="none" w="med" len="med"/>
                    </a:lnL>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8,2</a:t>
                      </a:r>
                    </a:p>
                  </a:txBody>
                  <a:tcPr marL="9525" marR="9525" marT="9525" marB="0" anchor="b">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a:t>
                      </a:r>
                    </a:p>
                  </a:txBody>
                  <a:tcPr marL="9525" marR="9525" marT="9525" marB="0" anchor="b">
                    <a:lnR w="12700" cap="flat" cmpd="sng" algn="ctr">
                      <a:solidFill>
                        <a:schemeClr val="tx1"/>
                      </a:solidFill>
                      <a:prstDash val="solid"/>
                      <a:round/>
                      <a:headEnd type="none" w="med" len="med"/>
                      <a:tailEnd type="none" w="med" len="med"/>
                    </a:lnR>
                    <a:solidFill>
                      <a:srgbClr val="F6F4F0"/>
                    </a:solidFill>
                  </a:tcPr>
                </a:tc>
                <a:tc>
                  <a:txBody>
                    <a:bodyPr/>
                    <a:lstStyle/>
                    <a:p>
                      <a:pPr algn="ctr" fontAlgn="b"/>
                      <a:r>
                        <a:rPr lang="sv-SE" sz="1100" u="none" strike="noStrike" kern="1200" dirty="0">
                          <a:solidFill>
                            <a:schemeClr val="dk1"/>
                          </a:solidFill>
                          <a:effectLst/>
                          <a:latin typeface="+mn-lt"/>
                          <a:ea typeface="+mn-ea"/>
                          <a:cs typeface="+mn-cs"/>
                        </a:rPr>
                        <a:t>2024-04-18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6F4F0"/>
                    </a:solidFill>
                  </a:tcPr>
                </a:tc>
                <a:extLst>
                  <a:ext uri="{0D108BD9-81ED-4DB2-BD59-A6C34878D82A}">
                    <a16:rowId xmlns:a16="http://schemas.microsoft.com/office/drawing/2014/main" val="3887717102"/>
                  </a:ext>
                </a:extLst>
              </a:tr>
              <a:tr h="247435">
                <a:tc>
                  <a:txBody>
                    <a:bodyPr/>
                    <a:lstStyle/>
                    <a:p>
                      <a:pPr marL="0" algn="l" defTabSz="1219170" rtl="0" eaLnBrk="1" fontAlgn="b" latinLnBrk="0" hangingPunct="1"/>
                      <a:r>
                        <a:rPr lang="sv-SE" sz="1100" u="none" strike="noStrike" kern="1200" dirty="0">
                          <a:solidFill>
                            <a:schemeClr val="dk1"/>
                          </a:solidFill>
                          <a:effectLst/>
                          <a:latin typeface="+mn-lt"/>
                          <a:ea typeface="+mn-ea"/>
                          <a:cs typeface="+mn-cs"/>
                        </a:rPr>
                        <a:t>Swedbank</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0,1</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2,9</a:t>
                      </a:r>
                    </a:p>
                  </a:txBody>
                  <a:tcPr marL="9525" marR="9525" marT="9525" marB="0" anchor="b">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3,0</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0,8</a:t>
                      </a:r>
                    </a:p>
                  </a:txBody>
                  <a:tcPr marL="9525" marR="9525" marT="9525" marB="0" anchor="b">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8,3</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a:solidFill>
                            <a:schemeClr val="dk1"/>
                          </a:solidFill>
                          <a:effectLst/>
                          <a:latin typeface="+mn-lt"/>
                          <a:ea typeface="+mn-ea"/>
                          <a:cs typeface="+mn-cs"/>
                        </a:rPr>
                        <a:t>8,3</a:t>
                      </a:r>
                    </a:p>
                  </a:txBody>
                  <a:tcPr marL="9525" marR="9525" marT="9525" marB="0" anchor="b">
                    <a:lnB w="12700" cap="flat" cmpd="sng" algn="ctr">
                      <a:solidFill>
                        <a:schemeClr val="tx1"/>
                      </a:solidFill>
                      <a:prstDash val="solid"/>
                      <a:round/>
                      <a:headEnd type="none" w="med" len="med"/>
                      <a:tailEnd type="none" w="med" len="med"/>
                    </a:lnB>
                    <a:solidFill>
                      <a:srgbClr val="F6F4F0"/>
                    </a:solidFill>
                  </a:tcPr>
                </a:tc>
                <a:tc>
                  <a:txBody>
                    <a:bodyPr/>
                    <a:lstStyle/>
                    <a:p>
                      <a:pPr algn="ctr" rtl="0" fontAlgn="b"/>
                      <a:r>
                        <a:rPr lang="sv-SE" sz="1100" u="none" strike="noStrike" kern="1200" dirty="0">
                          <a:solidFill>
                            <a:schemeClr val="dk1"/>
                          </a:solidFill>
                          <a:effectLst/>
                          <a:latin typeface="+mn-lt"/>
                          <a:ea typeface="+mn-ea"/>
                          <a:cs typeface="+mn-cs"/>
                        </a:rPr>
                        <a:t>-</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6F4F0"/>
                    </a:solidFill>
                  </a:tcPr>
                </a:tc>
                <a:tc>
                  <a:txBody>
                    <a:bodyPr/>
                    <a:lstStyle/>
                    <a:p>
                      <a:pPr algn="ctr" fontAlgn="b"/>
                      <a:r>
                        <a:rPr lang="sv-SE" sz="1100" u="none" strike="noStrike" kern="1200" dirty="0">
                          <a:solidFill>
                            <a:schemeClr val="dk1"/>
                          </a:solidFill>
                          <a:effectLst/>
                          <a:latin typeface="+mn-lt"/>
                          <a:ea typeface="+mn-ea"/>
                          <a:cs typeface="+mn-cs"/>
                        </a:rPr>
                        <a:t>2024-04-16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6F4F0"/>
                    </a:solidFill>
                  </a:tcPr>
                </a:tc>
                <a:extLst>
                  <a:ext uri="{0D108BD9-81ED-4DB2-BD59-A6C34878D82A}">
                    <a16:rowId xmlns:a16="http://schemas.microsoft.com/office/drawing/2014/main" val="1757919478"/>
                  </a:ext>
                </a:extLst>
              </a:tr>
            </a:tbl>
          </a:graphicData>
        </a:graphic>
      </p:graphicFrame>
    </p:spTree>
    <p:extLst>
      <p:ext uri="{BB962C8B-B14F-4D97-AF65-F5344CB8AC3E}">
        <p14:creationId xmlns:p14="http://schemas.microsoft.com/office/powerpoint/2010/main" val="182659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27D206AD-347F-04E5-0B5C-FAB540922814}"/>
              </a:ext>
            </a:extLst>
          </p:cNvPr>
          <p:cNvGraphicFramePr>
            <a:graphicFrameLocks/>
          </p:cNvGraphicFramePr>
          <p:nvPr>
            <p:extLst>
              <p:ext uri="{D42A27DB-BD31-4B8C-83A1-F6EECF244321}">
                <p14:modId xmlns:p14="http://schemas.microsoft.com/office/powerpoint/2010/main" val="1362603366"/>
              </p:ext>
            </p:extLst>
          </p:nvPr>
        </p:nvGraphicFramePr>
        <p:xfrm>
          <a:off x="220723" y="3665944"/>
          <a:ext cx="6198738" cy="3146192"/>
        </p:xfrm>
        <a:graphic>
          <a:graphicData uri="http://schemas.openxmlformats.org/drawingml/2006/chart">
            <c:chart xmlns:c="http://schemas.openxmlformats.org/drawingml/2006/chart" xmlns:r="http://schemas.openxmlformats.org/officeDocument/2006/relationships" r:id="rId3"/>
          </a:graphicData>
        </a:graphic>
      </p:graphicFrame>
      <p:sp>
        <p:nvSpPr>
          <p:cNvPr id="4" name="Rubrik 2">
            <a:extLst>
              <a:ext uri="{FF2B5EF4-FFF2-40B4-BE49-F238E27FC236}">
                <a16:creationId xmlns:a16="http://schemas.microsoft.com/office/drawing/2014/main" id="{883D5332-066E-367E-1A4E-4A736A8EB4DE}"/>
              </a:ext>
            </a:extLst>
          </p:cNvPr>
          <p:cNvSpPr txBox="1">
            <a:spLocks/>
          </p:cNvSpPr>
          <p:nvPr/>
        </p:nvSpPr>
        <p:spPr>
          <a:xfrm>
            <a:off x="458852" y="255072"/>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Prognos lokal konjunktur</a:t>
            </a:r>
          </a:p>
        </p:txBody>
      </p:sp>
      <p:sp>
        <p:nvSpPr>
          <p:cNvPr id="5" name="Platshållare för text 2">
            <a:extLst>
              <a:ext uri="{FF2B5EF4-FFF2-40B4-BE49-F238E27FC236}">
                <a16:creationId xmlns:a16="http://schemas.microsoft.com/office/drawing/2014/main" id="{D89FC282-98C8-3BCA-B437-72E0C1BCA90F}"/>
              </a:ext>
            </a:extLst>
          </p:cNvPr>
          <p:cNvSpPr>
            <a:spLocks noGrp="1"/>
          </p:cNvSpPr>
          <p:nvPr>
            <p:ph type="body" sz="half" idx="2"/>
          </p:nvPr>
        </p:nvSpPr>
        <p:spPr>
          <a:xfrm>
            <a:off x="458852" y="597491"/>
            <a:ext cx="11094519" cy="3291950"/>
          </a:xfrm>
        </p:spPr>
        <p:txBody>
          <a:bodyPr/>
          <a:lstStyle/>
          <a:p>
            <a:pPr marL="342900" lvl="0" indent="-342900">
              <a:lnSpc>
                <a:spcPct val="107000"/>
              </a:lnSpc>
              <a:spcAft>
                <a:spcPts val="800"/>
              </a:spcAft>
              <a:buFont typeface="Arial" panose="020B0604020202020204" pitchFamily="34" charset="0"/>
              <a:buChar char="•"/>
              <a:tabLst>
                <a:tab pos="457200" algn="l"/>
              </a:tabLst>
            </a:pPr>
            <a:r>
              <a:rPr lang="sv-SE" sz="1300" dirty="0">
                <a:solidFill>
                  <a:srgbClr val="1E395F"/>
                </a:solidFill>
                <a:latin typeface="Arial" panose="020B0604020202020204" pitchFamily="34" charset="0"/>
                <a:ea typeface="+mn-ea"/>
                <a:cs typeface="Arial" panose="020B0604020202020204" pitchFamily="34" charset="0"/>
              </a:rPr>
              <a:t>Helsingborgs näringsliv följer i stort den regionala och nationella bilden, dock med en strukturellt högre arbetslöshet som fortsatt genom krisen. Sysselsättningen i privat sektor har minskat sedan hösten 2022 men stabiliserats.</a:t>
            </a:r>
          </a:p>
          <a:p>
            <a:pPr marL="342900" lvl="0" indent="-342900">
              <a:lnSpc>
                <a:spcPct val="107000"/>
              </a:lnSpc>
              <a:spcAft>
                <a:spcPts val="800"/>
              </a:spcAft>
              <a:buFont typeface="Arial" panose="020B0604020202020204" pitchFamily="34" charset="0"/>
              <a:buChar char="•"/>
              <a:tabLst>
                <a:tab pos="457200" algn="l"/>
              </a:tabLst>
            </a:pPr>
            <a:r>
              <a:rPr lang="sv-SE" sz="1300" dirty="0">
                <a:solidFill>
                  <a:srgbClr val="1E395F"/>
                </a:solidFill>
                <a:latin typeface="Arial" panose="020B0604020202020204" pitchFamily="34" charset="0"/>
                <a:ea typeface="+mn-ea"/>
                <a:cs typeface="Arial" panose="020B0604020202020204" pitchFamily="34" charset="0"/>
              </a:rPr>
              <a:t>Bygg och handel har drabbats hårt av konjunkturen, vilka bägge är stora i regionen. Byggandet av verksamhetsfastigheter och gränshandeln väger fortsatt upp något inom dessa branscher. Stora flöden av varor passerar genom regionens partihandels- och logistikföretag, som är beroende av efterfrågan både nationellt och internationellt. Vikande konjunktur har påverkat även denna sektor över tid.</a:t>
            </a:r>
          </a:p>
          <a:p>
            <a:pPr marL="342900" lvl="0" indent="-342900">
              <a:lnSpc>
                <a:spcPct val="107000"/>
              </a:lnSpc>
              <a:spcAft>
                <a:spcPts val="800"/>
              </a:spcAft>
              <a:buFont typeface="Arial" panose="020B0604020202020204" pitchFamily="34" charset="0"/>
              <a:buChar char="•"/>
              <a:tabLst>
                <a:tab pos="457200" algn="l"/>
              </a:tabLst>
            </a:pPr>
            <a:r>
              <a:rPr lang="sv-SE" sz="1300" dirty="0">
                <a:solidFill>
                  <a:srgbClr val="1E395F"/>
                </a:solidFill>
                <a:latin typeface="Arial" panose="020B0604020202020204" pitchFamily="34" charset="0"/>
                <a:ea typeface="+mn-ea"/>
                <a:cs typeface="Arial" panose="020B0604020202020204" pitchFamily="34" charset="0"/>
              </a:rPr>
              <a:t>Närheten till Danmark är både plus och minus. Kronkursen har lockat många danskar över sundet för att konsumera, men för företag med handel över gränsen har den turbulenta kronkursen försvårat prissättningen och minskat volymerna, dock med viss återhämtning sedan sommaren 2023. Samtidigt växer dansk ekonomi starkt vilket erbjuder möjligheter för lokala företag.</a:t>
            </a:r>
          </a:p>
          <a:p>
            <a:pPr marL="342900" lvl="0" indent="-342900">
              <a:lnSpc>
                <a:spcPct val="107000"/>
              </a:lnSpc>
              <a:spcAft>
                <a:spcPts val="800"/>
              </a:spcAft>
              <a:buFont typeface="Arial" panose="020B0604020202020204" pitchFamily="34" charset="0"/>
              <a:buChar char="•"/>
              <a:tabLst>
                <a:tab pos="457200" algn="l"/>
              </a:tabLst>
            </a:pPr>
            <a:r>
              <a:rPr lang="sv-SE" sz="1300" dirty="0">
                <a:solidFill>
                  <a:srgbClr val="1E395F"/>
                </a:solidFill>
                <a:latin typeface="Arial" panose="020B0604020202020204" pitchFamily="34" charset="0"/>
                <a:ea typeface="+mn-ea"/>
                <a:cs typeface="Arial" panose="020B0604020202020204" pitchFamily="34" charset="0"/>
              </a:rPr>
              <a:t>Lokala företag uttrycker en optimism i samtal kring framtiden. I temperaturmätningar har lokala företag över tid sett mer positivt på det kommande årets anställningar och försäljningsvolym. När det gäller investeringar är man fortsatt positiva men mängden minskade något mot februari. Ser man till intresset för lokala annonser för verksamhetslokaler har det fortsatt sjunka men takten avtagit något under första kvartalet.</a:t>
            </a:r>
          </a:p>
          <a:p>
            <a:pPr marL="285750" indent="-285750">
              <a:buFont typeface="Arial" panose="020B0604020202020204" pitchFamily="34" charset="0"/>
              <a:buChar char="•"/>
            </a:pPr>
            <a:endParaRPr lang="sv-SE" sz="1300" dirty="0">
              <a:solidFill>
                <a:schemeClr val="tx1"/>
              </a:solidFill>
              <a:latin typeface="Arial"/>
              <a:ea typeface="+mn-ea"/>
              <a:cs typeface="Arial"/>
            </a:endParaRPr>
          </a:p>
        </p:txBody>
      </p:sp>
      <p:sp>
        <p:nvSpPr>
          <p:cNvPr id="6" name="textruta 5">
            <a:extLst>
              <a:ext uri="{FF2B5EF4-FFF2-40B4-BE49-F238E27FC236}">
                <a16:creationId xmlns:a16="http://schemas.microsoft.com/office/drawing/2014/main" id="{2A6B378C-A09F-F6A1-D8DB-B1456336CBA1}"/>
              </a:ext>
            </a:extLst>
          </p:cNvPr>
          <p:cNvSpPr txBox="1"/>
          <p:nvPr/>
        </p:nvSpPr>
        <p:spPr>
          <a:xfrm>
            <a:off x="211392" y="6634502"/>
            <a:ext cx="6097656" cy="200055"/>
          </a:xfrm>
          <a:prstGeom prst="rect">
            <a:avLst/>
          </a:prstGeom>
          <a:noFill/>
        </p:spPr>
        <p:txBody>
          <a:bodyPr wrap="square">
            <a:spAutoFit/>
          </a:bodyPr>
          <a:lstStyle/>
          <a:p>
            <a:r>
              <a:rPr lang="sv-SE" sz="700" dirty="0">
                <a:solidFill>
                  <a:srgbClr val="3873C7"/>
                </a:solidFill>
              </a:rPr>
              <a:t>Svarstillfällen: 2023-11-21 (129 svar), 2024-02-27 (135 svar) samt 2024-05-07 (83 svar)</a:t>
            </a:r>
          </a:p>
        </p:txBody>
      </p:sp>
      <p:graphicFrame>
        <p:nvGraphicFramePr>
          <p:cNvPr id="2" name="Diagram 1">
            <a:extLst>
              <a:ext uri="{FF2B5EF4-FFF2-40B4-BE49-F238E27FC236}">
                <a16:creationId xmlns:a16="http://schemas.microsoft.com/office/drawing/2014/main" id="{ABE12482-C3D0-45D7-BB5E-0906CF03CFE4}"/>
              </a:ext>
            </a:extLst>
          </p:cNvPr>
          <p:cNvGraphicFramePr>
            <a:graphicFrameLocks/>
          </p:cNvGraphicFramePr>
          <p:nvPr>
            <p:extLst>
              <p:ext uri="{D42A27DB-BD31-4B8C-83A1-F6EECF244321}">
                <p14:modId xmlns:p14="http://schemas.microsoft.com/office/powerpoint/2010/main" val="949347542"/>
              </p:ext>
            </p:extLst>
          </p:nvPr>
        </p:nvGraphicFramePr>
        <p:xfrm>
          <a:off x="6538044" y="3648419"/>
          <a:ext cx="5433233" cy="3181242"/>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ruta 2">
            <a:extLst>
              <a:ext uri="{FF2B5EF4-FFF2-40B4-BE49-F238E27FC236}">
                <a16:creationId xmlns:a16="http://schemas.microsoft.com/office/drawing/2014/main" id="{C309F3B0-6878-1531-EE7E-00AE6AC7EFFC}"/>
              </a:ext>
            </a:extLst>
          </p:cNvPr>
          <p:cNvSpPr txBox="1"/>
          <p:nvPr/>
        </p:nvSpPr>
        <p:spPr>
          <a:xfrm>
            <a:off x="6538044" y="6657945"/>
            <a:ext cx="6097656" cy="200055"/>
          </a:xfrm>
          <a:prstGeom prst="rect">
            <a:avLst/>
          </a:prstGeom>
          <a:noFill/>
        </p:spPr>
        <p:txBody>
          <a:bodyPr wrap="square">
            <a:spAutoFit/>
          </a:bodyPr>
          <a:lstStyle/>
          <a:p>
            <a:r>
              <a:rPr lang="sv-SE" sz="700" dirty="0">
                <a:solidFill>
                  <a:srgbClr val="3873C7"/>
                </a:solidFill>
              </a:rPr>
              <a:t>Data för lager/logistik saknas för kvartal 1 2024</a:t>
            </a:r>
          </a:p>
        </p:txBody>
      </p:sp>
    </p:spTree>
    <p:extLst>
      <p:ext uri="{BB962C8B-B14F-4D97-AF65-F5344CB8AC3E}">
        <p14:creationId xmlns:p14="http://schemas.microsoft.com/office/powerpoint/2010/main" val="1991479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chemeClr val="tx2"/>
                </a:solidFill>
                <a:ea typeface="Roboto" panose="02000000000000000000" pitchFamily="2" charset="0"/>
                <a:cs typeface="Arial" panose="020B0604020202020204" pitchFamily="34" charset="0"/>
              </a:rPr>
              <a:t>Nytt i näringslivet</a:t>
            </a:r>
            <a:br>
              <a:rPr lang="sv-SE" sz="3200" b="1" dirty="0">
                <a:solidFill>
                  <a:schemeClr val="tx2"/>
                </a:solidFill>
                <a:ea typeface="Roboto" panose="02000000000000000000" pitchFamily="2" charset="0"/>
                <a:cs typeface="Arial" panose="020B0604020202020204" pitchFamily="34" charset="0"/>
              </a:rPr>
            </a:br>
            <a:r>
              <a:rPr lang="sv-SE" sz="2400" b="1" dirty="0">
                <a:solidFill>
                  <a:schemeClr val="tx2"/>
                </a:solidFill>
                <a:ea typeface="Roboto" panose="02000000000000000000" pitchFamily="2" charset="0"/>
                <a:cs typeface="Arial" panose="020B0604020202020204" pitchFamily="34" charset="0"/>
              </a:rPr>
              <a:t>- aktuella nya etableringar/expansioner</a:t>
            </a:r>
            <a:endParaRPr lang="sv-SE" sz="3200" b="1" dirty="0">
              <a:solidFill>
                <a:schemeClr val="tx2"/>
              </a:solidFill>
              <a:ea typeface="Roboto" panose="02000000000000000000" pitchFamily="2" charset="0"/>
              <a:cs typeface="Arial" panose="020B0604020202020204" pitchFamily="34" charset="0"/>
            </a:endParaRPr>
          </a:p>
        </p:txBody>
      </p:sp>
      <p:sp>
        <p:nvSpPr>
          <p:cNvPr id="5" name="Platshållare för innehåll 1"/>
          <p:cNvSpPr txBox="1">
            <a:spLocks/>
          </p:cNvSpPr>
          <p:nvPr/>
        </p:nvSpPr>
        <p:spPr>
          <a:xfrm>
            <a:off x="867229" y="1214421"/>
            <a:ext cx="10313762" cy="4183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1A355C"/>
              </a:buClr>
              <a:buFont typeface="Franklin Gothic Demi Cond" panose="020B0706030402020204" pitchFamily="34" charset="0"/>
              <a:buChar char="●"/>
            </a:pPr>
            <a:r>
              <a:rPr lang="sv-SE" sz="1300" b="1" dirty="0"/>
              <a:t>Real</a:t>
            </a:r>
            <a:r>
              <a:rPr lang="sv-SE" sz="1300" dirty="0"/>
              <a:t>, centrum for </a:t>
            </a:r>
            <a:r>
              <a:rPr lang="sv-SE" sz="1300" dirty="0" err="1"/>
              <a:t>retail</a:t>
            </a:r>
            <a:r>
              <a:rPr lang="sv-SE" sz="1300" dirty="0"/>
              <a:t> and </a:t>
            </a:r>
            <a:r>
              <a:rPr lang="sv-SE" sz="1300" dirty="0" err="1"/>
              <a:t>logistics</a:t>
            </a:r>
            <a:r>
              <a:rPr lang="sv-SE" sz="1300" dirty="0"/>
              <a:t>, etableras på Lunds universitet Campus Helsingborg. Centrat som ska få en egen föreståndare och samlar befintliga handels- och logistikutbildningar med kring 500 studenter samt olika forskningscentrum under ett varumärke. Framtida fokusområden för forskningen föreslås vara hållbarhet, digitalisering och arbetsliv. På sikt vill man även erbjuda skräddarsydda utbildningar mot yrkesverksamma inom handels- och logistikbranschen. Helsingborgs stad och Lunds universitet går in med fyra miljoner kronor vardera i etableringsfasen (</a:t>
            </a:r>
            <a:r>
              <a:rPr lang="sv-SE" sz="1300" i="1" dirty="0"/>
              <a:t>februari 2024</a:t>
            </a:r>
            <a:r>
              <a:rPr lang="sv-SE" sz="1300" dirty="0"/>
              <a:t>)</a:t>
            </a:r>
            <a:br>
              <a:rPr lang="sv-SE" sz="1300" dirty="0"/>
            </a:br>
            <a:r>
              <a:rPr lang="sv-SE" sz="1200" i="1" dirty="0"/>
              <a:t>Initialt mer en koncentration av nuvarande resurser och aktiviteter under ett gemensamt paraply, men kan på sikt leda till ytterligare lokala satsningar och högt efterfrågade utbildningsplatser</a:t>
            </a:r>
            <a:endParaRPr lang="sv-SE" sz="1300" i="1" dirty="0"/>
          </a:p>
          <a:p>
            <a:pPr>
              <a:lnSpc>
                <a:spcPct val="150000"/>
              </a:lnSpc>
              <a:buClr>
                <a:srgbClr val="1A355C"/>
              </a:buClr>
              <a:buFont typeface="Franklin Gothic Demi Cond" panose="020B0706030402020204" pitchFamily="34" charset="0"/>
              <a:buChar char="●"/>
            </a:pPr>
            <a:r>
              <a:rPr lang="sv-SE" sz="1300" dirty="0"/>
              <a:t>Göteborg och Helsingborg hamnar på delad förstaplats när Intelligent Logistik rankar </a:t>
            </a:r>
            <a:r>
              <a:rPr lang="sv-SE" sz="1300" b="1" dirty="0"/>
              <a:t>Sveriges bästa logistiklägen 2024. </a:t>
            </a:r>
            <a:r>
              <a:rPr lang="sv-SE" sz="1300" dirty="0"/>
              <a:t>Helsingborg toppade 2022 för att under 2023 inta andraplatsen men rankas nu åter i topp (</a:t>
            </a:r>
            <a:r>
              <a:rPr lang="sv-SE" sz="1300" i="1" dirty="0"/>
              <a:t>april 2024</a:t>
            </a:r>
            <a:r>
              <a:rPr lang="sv-SE" sz="1300" dirty="0"/>
              <a:t>)</a:t>
            </a:r>
          </a:p>
          <a:p>
            <a:pPr>
              <a:lnSpc>
                <a:spcPct val="150000"/>
              </a:lnSpc>
              <a:buClr>
                <a:srgbClr val="1A355C"/>
              </a:buClr>
              <a:buFont typeface="Franklin Gothic Demi Cond" panose="020B0706030402020204" pitchFamily="34" charset="0"/>
              <a:buChar char="●"/>
            </a:pPr>
            <a:r>
              <a:rPr lang="sv-SE" sz="1300" dirty="0"/>
              <a:t>Rederiet </a:t>
            </a:r>
            <a:r>
              <a:rPr lang="sv-SE" sz="1300" b="1" dirty="0"/>
              <a:t>Ocean </a:t>
            </a:r>
            <a:r>
              <a:rPr lang="sv-SE" sz="1300" b="1" dirty="0" err="1"/>
              <a:t>Network</a:t>
            </a:r>
            <a:r>
              <a:rPr lang="sv-SE" sz="1300" b="1" dirty="0"/>
              <a:t> Express (ONE) </a:t>
            </a:r>
            <a:r>
              <a:rPr lang="sv-SE" sz="1300" dirty="0"/>
              <a:t>lägger till ett stopp i veckan i </a:t>
            </a:r>
            <a:r>
              <a:rPr lang="sv-SE" sz="1300" b="1" dirty="0"/>
              <a:t>Helsingborgs hamn </a:t>
            </a:r>
            <a:r>
              <a:rPr lang="sv-SE" sz="1300" dirty="0"/>
              <a:t>från slutet på maj. På den nya linjen trafikerar fyra fartyg totalt elva hamnar på Iberiska halvön, Benelux och Skandinavien. Samtidigt har större delen av hamnen blivit civilt skyddsobjekt. Främsta orsaken är omfattande problem med narkotikasmuggling och som skyddsobjekt ges nya brottsbekämpande verktyg (</a:t>
            </a:r>
            <a:r>
              <a:rPr lang="sv-SE" sz="1300" i="1" dirty="0"/>
              <a:t>maj 2024</a:t>
            </a:r>
            <a:r>
              <a:rPr lang="sv-SE" sz="1300" dirty="0"/>
              <a:t>)</a:t>
            </a:r>
            <a:br>
              <a:rPr lang="sv-SE" sz="1300" dirty="0"/>
            </a:br>
            <a:r>
              <a:rPr lang="sv-SE" sz="1200" i="1" dirty="0"/>
              <a:t>Hamnen är en central nerv i regionens näringsliv och en viktig del av det starka logistikläget. Ökade länkar till omvärlden ger ytterligare affärsmöjligheter för lokala företag, samtidigt innebär den nya skyddsklassningen ökad säkerhet för stadens företag på sikt.</a:t>
            </a:r>
            <a:endParaRPr lang="sv-SE" sz="1300" i="1" dirty="0"/>
          </a:p>
        </p:txBody>
      </p:sp>
    </p:spTree>
    <p:extLst>
      <p:ext uri="{BB962C8B-B14F-4D97-AF65-F5344CB8AC3E}">
        <p14:creationId xmlns:p14="http://schemas.microsoft.com/office/powerpoint/2010/main" val="4028737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chemeClr val="tx2"/>
                </a:solidFill>
                <a:ea typeface="Roboto" panose="02000000000000000000" pitchFamily="2" charset="0"/>
                <a:cs typeface="Arial" panose="020B0604020202020204" pitchFamily="34" charset="0"/>
              </a:rPr>
              <a:t>Nytt i näringslivet</a:t>
            </a:r>
            <a:br>
              <a:rPr lang="sv-SE" sz="3200" b="1" dirty="0">
                <a:solidFill>
                  <a:schemeClr val="tx2"/>
                </a:solidFill>
                <a:ea typeface="Roboto" panose="02000000000000000000" pitchFamily="2" charset="0"/>
                <a:cs typeface="Arial" panose="020B0604020202020204" pitchFamily="34" charset="0"/>
              </a:rPr>
            </a:br>
            <a:r>
              <a:rPr lang="sv-SE" sz="2400" b="1" dirty="0">
                <a:solidFill>
                  <a:schemeClr val="tx2"/>
                </a:solidFill>
                <a:ea typeface="Roboto" panose="02000000000000000000" pitchFamily="2" charset="0"/>
                <a:cs typeface="Arial" panose="020B0604020202020204" pitchFamily="34" charset="0"/>
              </a:rPr>
              <a:t>- aktuella nya etableringar/expansioner</a:t>
            </a:r>
            <a:endParaRPr lang="sv-SE" sz="3200" b="1" dirty="0">
              <a:solidFill>
                <a:schemeClr val="tx2"/>
              </a:solidFill>
              <a:ea typeface="Roboto" panose="02000000000000000000" pitchFamily="2" charset="0"/>
              <a:cs typeface="Arial" panose="020B0604020202020204" pitchFamily="34" charset="0"/>
            </a:endParaRPr>
          </a:p>
        </p:txBody>
      </p:sp>
      <p:sp>
        <p:nvSpPr>
          <p:cNvPr id="5" name="Platshållare för innehåll 1"/>
          <p:cNvSpPr txBox="1">
            <a:spLocks/>
          </p:cNvSpPr>
          <p:nvPr/>
        </p:nvSpPr>
        <p:spPr>
          <a:xfrm>
            <a:off x="867229" y="1214421"/>
            <a:ext cx="10313762" cy="48148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1A355C"/>
              </a:buClr>
              <a:buFont typeface="Franklin Gothic Demi Cond" panose="020B0706030402020204" pitchFamily="34" charset="0"/>
              <a:buChar char="●"/>
            </a:pPr>
            <a:r>
              <a:rPr lang="sv-SE" sz="1300" dirty="0"/>
              <a:t>Logistikkoncernen </a:t>
            </a:r>
            <a:r>
              <a:rPr lang="sv-SE" sz="1300" b="1" dirty="0"/>
              <a:t>Bring </a:t>
            </a:r>
            <a:r>
              <a:rPr lang="sv-SE" sz="1300" dirty="0"/>
              <a:t>etablerar en ny redovisningsavdelning i Helsingborg, som ska serva koncernens bolag i fyra länder. I staden finns redan bolagets IT-avdelning, lönecenter och bokföring. Satsningen ska byggas upp under 2025 och resulterar i drygt 30 nya jobb (</a:t>
            </a:r>
            <a:r>
              <a:rPr lang="sv-SE" sz="1300" i="1" dirty="0"/>
              <a:t>april 2024</a:t>
            </a:r>
            <a:r>
              <a:rPr lang="sv-SE" sz="1300" dirty="0"/>
              <a:t>)</a:t>
            </a:r>
            <a:br>
              <a:rPr lang="sv-SE" sz="1300" dirty="0"/>
            </a:br>
            <a:r>
              <a:rPr lang="sv-SE" sz="1200" i="1" dirty="0"/>
              <a:t>Ett exempel på hemlokalisering, då delar av dessa tjänster har tidigare köpts in från utlandet: Företaget pekar på att omvärldsläget har lett till en svensk lösning då man vill ha större kontroll och mindre externt beroende.</a:t>
            </a:r>
          </a:p>
          <a:p>
            <a:pPr>
              <a:lnSpc>
                <a:spcPct val="150000"/>
              </a:lnSpc>
              <a:buClr>
                <a:srgbClr val="1A355C"/>
              </a:buClr>
              <a:buFont typeface="Franklin Gothic Demi Cond" panose="020B0706030402020204" pitchFamily="34" charset="0"/>
              <a:buChar char="●"/>
            </a:pPr>
            <a:r>
              <a:rPr lang="sv-SE" sz="1300" dirty="0"/>
              <a:t>Dagligvaruhandlaren Coops sällanköpsvaror, </a:t>
            </a:r>
            <a:r>
              <a:rPr lang="sv-SE" sz="1300" b="1" dirty="0"/>
              <a:t>Coop Hemma</a:t>
            </a:r>
            <a:r>
              <a:rPr lang="sv-SE" sz="1300" dirty="0"/>
              <a:t>, flyttar sitt lager till </a:t>
            </a:r>
            <a:r>
              <a:rPr lang="sv-SE" sz="1300" b="1" dirty="0" err="1"/>
              <a:t>Nowastes</a:t>
            </a:r>
            <a:r>
              <a:rPr lang="sv-SE" sz="1300" b="1" dirty="0"/>
              <a:t> </a:t>
            </a:r>
            <a:r>
              <a:rPr lang="sv-SE" sz="1300" dirty="0"/>
              <a:t>nya lager. Man räknar med att behöva rekrytera runt 20 medarbetare (</a:t>
            </a:r>
            <a:r>
              <a:rPr lang="sv-SE" sz="1300" i="1" dirty="0"/>
              <a:t>mars 2024</a:t>
            </a:r>
            <a:r>
              <a:rPr lang="sv-SE" sz="1300" dirty="0"/>
              <a:t>)</a:t>
            </a:r>
          </a:p>
          <a:p>
            <a:pPr>
              <a:lnSpc>
                <a:spcPct val="150000"/>
              </a:lnSpc>
              <a:buClr>
                <a:srgbClr val="1A355C"/>
              </a:buClr>
              <a:buFont typeface="Franklin Gothic Demi Cond" panose="020B0706030402020204" pitchFamily="34" charset="0"/>
              <a:buChar char="●"/>
            </a:pPr>
            <a:r>
              <a:rPr lang="sv-SE" sz="1300" dirty="0"/>
              <a:t>Tidigare </a:t>
            </a:r>
            <a:r>
              <a:rPr lang="sv-SE" sz="1300" b="1" dirty="0"/>
              <a:t>Magnus Stenbocksgallerian </a:t>
            </a:r>
            <a:r>
              <a:rPr lang="sv-SE" sz="1300" dirty="0"/>
              <a:t>på Kullagatan har renoverats upp och </a:t>
            </a:r>
            <a:r>
              <a:rPr lang="sv-SE" sz="1300" dirty="0" err="1"/>
              <a:t>nyöppnar</a:t>
            </a:r>
            <a:r>
              <a:rPr lang="sv-SE" sz="1300" dirty="0"/>
              <a:t> i början av sommaren. In flyttar butikerna Normal, </a:t>
            </a:r>
            <a:r>
              <a:rPr lang="sv-SE" sz="1300" dirty="0" err="1"/>
              <a:t>Kappahl</a:t>
            </a:r>
            <a:r>
              <a:rPr lang="sv-SE" sz="1300" dirty="0"/>
              <a:t>, Clas Ohlson och Lindex men fortfarande är några ytor outhyrda (</a:t>
            </a:r>
            <a:r>
              <a:rPr lang="sv-SE" sz="1300" i="1" dirty="0"/>
              <a:t>april 2024</a:t>
            </a:r>
            <a:r>
              <a:rPr lang="sv-SE" sz="1300" dirty="0"/>
              <a:t>)</a:t>
            </a:r>
            <a:endParaRPr lang="sv-SE" sz="1300" b="1" dirty="0"/>
          </a:p>
          <a:p>
            <a:pPr>
              <a:lnSpc>
                <a:spcPct val="150000"/>
              </a:lnSpc>
              <a:buClr>
                <a:srgbClr val="1A355C"/>
              </a:buClr>
              <a:buFont typeface="Franklin Gothic Demi Cond" panose="020B0706030402020204" pitchFamily="34" charset="0"/>
              <a:buChar char="●"/>
            </a:pPr>
            <a:r>
              <a:rPr lang="sv-SE" sz="1300" b="1" dirty="0"/>
              <a:t>Väla Centrum </a:t>
            </a:r>
            <a:r>
              <a:rPr lang="sv-SE" sz="1300" dirty="0"/>
              <a:t>har fortsatt Sveriges nöjdaste köpcentrumkunder, enligt </a:t>
            </a:r>
            <a:r>
              <a:rPr lang="sv-SE" sz="1300" dirty="0" err="1"/>
              <a:t>Evimetrix</a:t>
            </a:r>
            <a:r>
              <a:rPr lang="sv-SE" sz="1300" dirty="0"/>
              <a:t> undersökning Svenskarnas favoritcentrum 2024. Totalt ingår runt 200 köpcentrum och Väla toppade även i fjolårets mätning (</a:t>
            </a:r>
            <a:r>
              <a:rPr lang="sv-SE" sz="1300" i="1" dirty="0"/>
              <a:t>maj 2024</a:t>
            </a:r>
            <a:r>
              <a:rPr lang="sv-SE" sz="1300" dirty="0"/>
              <a:t>)</a:t>
            </a:r>
            <a:br>
              <a:rPr lang="sv-SE" sz="1300" dirty="0"/>
            </a:br>
            <a:r>
              <a:rPr lang="sv-SE" sz="1200" i="1" dirty="0"/>
              <a:t>Trots turbulens i detaljhandeln under konjunktursvängningen är både city och Väla högintressanta att investera i ur ett nationellt perspektiv.</a:t>
            </a:r>
            <a:endParaRPr lang="sv-SE" sz="1300" dirty="0"/>
          </a:p>
          <a:p>
            <a:pPr>
              <a:lnSpc>
                <a:spcPct val="150000"/>
              </a:lnSpc>
              <a:buClr>
                <a:srgbClr val="1A355C"/>
              </a:buClr>
              <a:buFont typeface="Franklin Gothic Demi Cond" panose="020B0706030402020204" pitchFamily="34" charset="0"/>
              <a:buChar char="●"/>
            </a:pP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buClr>
                <a:srgbClr val="1A355C"/>
              </a:buClr>
              <a:buFont typeface="Franklin Gothic Demi Cond" panose="020B0706030402020204" pitchFamily="34" charset="0"/>
              <a:buChar char="●"/>
            </a:pPr>
            <a:endParaRPr lang="sv-SE" sz="1300" dirty="0"/>
          </a:p>
          <a:p>
            <a:pPr>
              <a:lnSpc>
                <a:spcPct val="150000"/>
              </a:lnSpc>
              <a:buClr>
                <a:srgbClr val="1A355C"/>
              </a:buClr>
              <a:buFont typeface="Franklin Gothic Demi Cond" panose="020B0706030402020204" pitchFamily="34" charset="0"/>
              <a:buChar char="●"/>
            </a:pPr>
            <a:endParaRPr lang="sv-SE" sz="1300" dirty="0"/>
          </a:p>
        </p:txBody>
      </p:sp>
    </p:spTree>
    <p:extLst>
      <p:ext uri="{BB962C8B-B14F-4D97-AF65-F5344CB8AC3E}">
        <p14:creationId xmlns:p14="http://schemas.microsoft.com/office/powerpoint/2010/main" val="193754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chemeClr val="tx2"/>
                </a:solidFill>
                <a:ea typeface="Roboto" panose="02000000000000000000" pitchFamily="2" charset="0"/>
                <a:cs typeface="Arial" panose="020B0604020202020204" pitchFamily="34" charset="0"/>
              </a:rPr>
              <a:t>Nytt i näringslivet</a:t>
            </a:r>
            <a:br>
              <a:rPr lang="sv-SE" sz="3200" b="1" dirty="0">
                <a:solidFill>
                  <a:schemeClr val="tx2"/>
                </a:solidFill>
                <a:ea typeface="Roboto" panose="02000000000000000000" pitchFamily="2" charset="0"/>
                <a:cs typeface="Arial" panose="020B0604020202020204" pitchFamily="34" charset="0"/>
              </a:rPr>
            </a:br>
            <a:r>
              <a:rPr lang="sv-SE" sz="2400" b="1" dirty="0">
                <a:solidFill>
                  <a:schemeClr val="tx2"/>
                </a:solidFill>
                <a:ea typeface="Roboto" panose="02000000000000000000" pitchFamily="2" charset="0"/>
                <a:cs typeface="Arial" panose="020B0604020202020204" pitchFamily="34" charset="0"/>
              </a:rPr>
              <a:t>- övriga nyheter</a:t>
            </a:r>
            <a:endParaRPr lang="sv-SE" sz="3200" b="1" dirty="0">
              <a:solidFill>
                <a:schemeClr val="tx2"/>
              </a:solidFill>
              <a:ea typeface="Roboto" panose="02000000000000000000" pitchFamily="2" charset="0"/>
              <a:cs typeface="Arial" panose="020B0604020202020204" pitchFamily="34" charset="0"/>
            </a:endParaRPr>
          </a:p>
        </p:txBody>
      </p:sp>
      <p:sp>
        <p:nvSpPr>
          <p:cNvPr id="5" name="Platshållare för innehåll 1"/>
          <p:cNvSpPr txBox="1">
            <a:spLocks/>
          </p:cNvSpPr>
          <p:nvPr/>
        </p:nvSpPr>
        <p:spPr>
          <a:xfrm>
            <a:off x="867229" y="1214421"/>
            <a:ext cx="10313762" cy="4242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1A355C"/>
              </a:buClr>
              <a:buFont typeface="Franklin Gothic Demi Cond" panose="020B0706030402020204" pitchFamily="34" charset="0"/>
              <a:buChar char="●"/>
            </a:pPr>
            <a:r>
              <a:rPr lang="sv-SE" sz="1300" dirty="0"/>
              <a:t>Rederiet </a:t>
            </a:r>
            <a:r>
              <a:rPr lang="sv-SE" sz="1300" b="1" dirty="0" err="1"/>
              <a:t>Öresundslinjen</a:t>
            </a:r>
            <a:r>
              <a:rPr lang="sv-SE" sz="1300" dirty="0"/>
              <a:t> elektrifierar nu sin tredje färja Hamlet, som konverteras till batteridrift i början av 2025 såsom Tycho Brahe och Aurora dessförinnan. Färjan kommer att laddas 11 minuter i genomsnitt totalt 8000 gånger per år (</a:t>
            </a:r>
            <a:r>
              <a:rPr lang="sv-SE" sz="1300" i="1" dirty="0"/>
              <a:t>mars 2024</a:t>
            </a:r>
            <a:r>
              <a:rPr lang="sv-SE" sz="1300" dirty="0"/>
              <a:t>)</a:t>
            </a:r>
            <a:br>
              <a:rPr lang="sv-SE" sz="1300" dirty="0"/>
            </a:br>
            <a:r>
              <a:rPr lang="sv-SE" sz="1200" i="1" dirty="0"/>
              <a:t>Elektrifieringen av färjorna har en stor effekt både på stadens luftkvalitet och växthusutsläpp. Efter implementering av kommer färjornas koldioxidutsläpp att ha minskat med 96%</a:t>
            </a:r>
          </a:p>
          <a:p>
            <a:pPr>
              <a:lnSpc>
                <a:spcPct val="150000"/>
              </a:lnSpc>
              <a:buClr>
                <a:srgbClr val="1A355C"/>
              </a:buClr>
              <a:buFont typeface="Franklin Gothic Demi Cond" panose="020B0706030402020204" pitchFamily="34" charset="0"/>
              <a:buChar char="●"/>
            </a:pPr>
            <a:r>
              <a:rPr lang="sv-SE" sz="1300" dirty="0"/>
              <a:t>Miljöföretaget </a:t>
            </a:r>
            <a:r>
              <a:rPr lang="sv-SE" sz="1300" b="1" dirty="0"/>
              <a:t>Ragn-Sells</a:t>
            </a:r>
            <a:r>
              <a:rPr lang="sv-SE" sz="1300" dirty="0"/>
              <a:t> har efter en lång rättsprocess sedan 2021 nu fått miljötillstånd att bygga en anläggning för återvinning av fosfor. Anläggningen på Kemiraområdet ska utvinna 15 000 ton fosfor ur förbränt avloppsslam istället för genom traditionell gruvdrift, för användning primärt inom jordbruket (</a:t>
            </a:r>
            <a:r>
              <a:rPr lang="sv-SE" sz="1300" i="1" dirty="0"/>
              <a:t>maj 2024</a:t>
            </a:r>
            <a:r>
              <a:rPr lang="sv-SE" sz="1300" dirty="0"/>
              <a:t>)</a:t>
            </a:r>
          </a:p>
          <a:p>
            <a:pPr>
              <a:lnSpc>
                <a:spcPct val="150000"/>
              </a:lnSpc>
              <a:buClr>
                <a:srgbClr val="1A355C"/>
              </a:buClr>
              <a:buFont typeface="Franklin Gothic Demi Cond" panose="020B0706030402020204" pitchFamily="34" charset="0"/>
              <a:buChar char="●"/>
            </a:pPr>
            <a:r>
              <a:rPr lang="sv-SE" sz="1300" b="1" dirty="0"/>
              <a:t>Gaia Biomaterials </a:t>
            </a:r>
            <a:r>
              <a:rPr lang="sv-SE" sz="1300" dirty="0"/>
              <a:t>har tagit in 50 miljoner kronor från nya investerare, som ska gå till att satsa på USA och Indien för sina produkter. Företaget gör granulat av sitt eget kalkbaserade material </a:t>
            </a:r>
            <a:r>
              <a:rPr lang="sv-SE" sz="1300" dirty="0" err="1"/>
              <a:t>Biodolomer</a:t>
            </a:r>
            <a:r>
              <a:rPr lang="sv-SE" sz="1300" dirty="0"/>
              <a:t>, vilket kan användas för att skapa komposterbara plastalternativ. Nyligen certifierades materialet med den amerikanska standarden för biologiskt nedbrytbara produkter BPI (</a:t>
            </a:r>
            <a:r>
              <a:rPr lang="sv-SE" sz="1300" i="1" dirty="0"/>
              <a:t>april 2024</a:t>
            </a:r>
            <a:r>
              <a:rPr lang="sv-SE" sz="1300" dirty="0"/>
              <a:t>) </a:t>
            </a:r>
            <a:br>
              <a:rPr lang="sv-SE" sz="1300" dirty="0"/>
            </a:br>
            <a:r>
              <a:rPr lang="sv-SE" sz="1200" i="1" dirty="0"/>
              <a:t>Två exempel på lokal produktion av mer resurseffektiva och hållbara alternativ till traditionell tillverkning.</a:t>
            </a:r>
            <a:endParaRPr lang="sv-SE" sz="1300" dirty="0"/>
          </a:p>
          <a:p>
            <a:pPr>
              <a:lnSpc>
                <a:spcPct val="150000"/>
              </a:lnSpc>
              <a:buClr>
                <a:srgbClr val="1A355C"/>
              </a:buClr>
              <a:buFont typeface="Franklin Gothic Demi Cond" panose="020B0706030402020204" pitchFamily="34" charset="0"/>
              <a:buChar char="●"/>
            </a:pPr>
            <a:r>
              <a:rPr lang="sv-SE" sz="1300" dirty="0"/>
              <a:t>Samtidigt står det klart att vad som planerades som landets största solkraftspark stoppas av Mark- och miljööverdomstolen efter en process som pågått sedan 2020. </a:t>
            </a:r>
            <a:r>
              <a:rPr lang="sv-SE" sz="1300" b="1" dirty="0" err="1"/>
              <a:t>European</a:t>
            </a:r>
            <a:r>
              <a:rPr lang="sv-SE" sz="1300" b="1" dirty="0"/>
              <a:t> Energys </a:t>
            </a:r>
            <a:r>
              <a:rPr lang="sv-SE" sz="1300" dirty="0"/>
              <a:t>anläggning planerades byggas på jordbruksmark norr om Helsingborg men stoppas baserat på att livsmedelsförsörjningen väger tyngre än förnybar el som samhällsintresse (</a:t>
            </a:r>
            <a:r>
              <a:rPr lang="sv-SE" sz="1300" i="1" dirty="0"/>
              <a:t>april 2024</a:t>
            </a:r>
            <a:r>
              <a:rPr lang="sv-SE" sz="1300" dirty="0"/>
              <a:t>)</a:t>
            </a:r>
            <a:r>
              <a:rPr lang="sv-SE" sz="1200" i="1" dirty="0"/>
              <a:t> </a:t>
            </a:r>
            <a:endParaRPr lang="sv-SE" sz="1300" i="1" dirty="0"/>
          </a:p>
          <a:p>
            <a:pPr>
              <a:lnSpc>
                <a:spcPct val="150000"/>
              </a:lnSpc>
              <a:buClr>
                <a:srgbClr val="1A355C"/>
              </a:buClr>
              <a:buFont typeface="Franklin Gothic Demi Cond" panose="020B0706030402020204" pitchFamily="34" charset="0"/>
              <a:buChar char="●"/>
            </a:pPr>
            <a:endParaRPr lang="sv-SE" sz="1300" dirty="0"/>
          </a:p>
        </p:txBody>
      </p:sp>
    </p:spTree>
    <p:extLst>
      <p:ext uri="{BB962C8B-B14F-4D97-AF65-F5344CB8AC3E}">
        <p14:creationId xmlns:p14="http://schemas.microsoft.com/office/powerpoint/2010/main" val="4134812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00000000-0008-0000-0600-000008000000}"/>
              </a:ext>
            </a:extLst>
          </p:cNvPr>
          <p:cNvGraphicFramePr>
            <a:graphicFrameLocks/>
          </p:cNvGraphicFramePr>
          <p:nvPr>
            <p:extLst>
              <p:ext uri="{D42A27DB-BD31-4B8C-83A1-F6EECF244321}">
                <p14:modId xmlns:p14="http://schemas.microsoft.com/office/powerpoint/2010/main" val="41232708"/>
              </p:ext>
            </p:extLst>
          </p:nvPr>
        </p:nvGraphicFramePr>
        <p:xfrm>
          <a:off x="300647" y="3489640"/>
          <a:ext cx="5964351" cy="3245435"/>
        </p:xfrm>
        <a:graphic>
          <a:graphicData uri="http://schemas.openxmlformats.org/drawingml/2006/chart">
            <c:chart xmlns:c="http://schemas.openxmlformats.org/drawingml/2006/chart" xmlns:r="http://schemas.openxmlformats.org/officeDocument/2006/relationships" r:id="rId3"/>
          </a:graphicData>
        </a:graphic>
      </p:graphicFrame>
      <p:sp>
        <p:nvSpPr>
          <p:cNvPr id="6" name="Rubrik 2">
            <a:extLst>
              <a:ext uri="{FF2B5EF4-FFF2-40B4-BE49-F238E27FC236}">
                <a16:creationId xmlns:a16="http://schemas.microsoft.com/office/drawing/2014/main" id="{369B97C2-E904-FD57-B178-14336CB63100}"/>
              </a:ext>
            </a:extLst>
          </p:cNvPr>
          <p:cNvSpPr txBox="1">
            <a:spLocks/>
          </p:cNvSpPr>
          <p:nvPr/>
        </p:nvSpPr>
        <p:spPr>
          <a:xfrm>
            <a:off x="174334" y="199126"/>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Tempen i näringslivet</a:t>
            </a:r>
            <a:br>
              <a:rPr lang="sv-SE" sz="32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påverkan på arbetsmarknaden</a:t>
            </a:r>
            <a:endParaRPr lang="sv-SE" sz="3200" b="1" dirty="0">
              <a:solidFill>
                <a:srgbClr val="1A355C"/>
              </a:solidFill>
              <a:ea typeface="Roboto" panose="02000000000000000000" pitchFamily="2" charset="0"/>
              <a:cs typeface="Arial" panose="020B0604020202020204" pitchFamily="34" charset="0"/>
            </a:endParaRPr>
          </a:p>
          <a:p>
            <a:pPr>
              <a:lnSpc>
                <a:spcPct val="100000"/>
              </a:lnSpc>
            </a:pPr>
            <a:endParaRPr lang="sv-SE" sz="3200" b="1" dirty="0">
              <a:solidFill>
                <a:srgbClr val="1A355C"/>
              </a:solidFill>
              <a:ea typeface="Roboto" panose="02000000000000000000" pitchFamily="2" charset="0"/>
              <a:cs typeface="Arial" panose="020B0604020202020204" pitchFamily="34" charset="0"/>
            </a:endParaRPr>
          </a:p>
        </p:txBody>
      </p:sp>
      <p:sp>
        <p:nvSpPr>
          <p:cNvPr id="2" name="Rektangel 1">
            <a:extLst>
              <a:ext uri="{FF2B5EF4-FFF2-40B4-BE49-F238E27FC236}">
                <a16:creationId xmlns:a16="http://schemas.microsoft.com/office/drawing/2014/main" id="{900EF9A9-5325-4DA2-D6A3-07DAC335B0EF}"/>
              </a:ext>
            </a:extLst>
          </p:cNvPr>
          <p:cNvSpPr/>
          <p:nvPr/>
        </p:nvSpPr>
        <p:spPr>
          <a:xfrm>
            <a:off x="546531" y="1275480"/>
            <a:ext cx="10247365" cy="1492716"/>
          </a:xfrm>
          <a:prstGeom prst="rect">
            <a:avLst/>
          </a:prstGeom>
        </p:spPr>
        <p:txBody>
          <a:bodyPr wrap="square">
            <a:spAutoFit/>
          </a:bodyPr>
          <a:lstStyle/>
          <a:p>
            <a:r>
              <a:rPr lang="sv-SE" sz="1300" dirty="0">
                <a:solidFill>
                  <a:srgbClr val="1A355C"/>
                </a:solidFill>
                <a:latin typeface="Arial" panose="020B0604020202020204" pitchFamily="34" charset="0"/>
                <a:cs typeface="Arial" panose="020B0604020202020204" pitchFamily="34" charset="0"/>
              </a:rPr>
              <a:t>Den totala arbetslösheten var 10,7% i april, vilket är 0,8 procentenheter högre än april 2023. Arbetslösheten i Helsingborg har vidgats mot den nationella nivån sedan föregående sommar. Efter att ha stigit snabbare i Helsingborg än regionalt och nationellt sjönk arbetslösheten dock snabbare i april, men det är ännu för tidigt att tala om en vändning på arbetsmarknaden. </a:t>
            </a:r>
          </a:p>
          <a:p>
            <a:endParaRPr lang="sv-SE" sz="1300" dirty="0">
              <a:solidFill>
                <a:srgbClr val="FF0000"/>
              </a:solidFill>
              <a:latin typeface="Arial" panose="020B0604020202020204" pitchFamily="34" charset="0"/>
              <a:cs typeface="Arial" panose="020B0604020202020204" pitchFamily="34" charset="0"/>
            </a:endParaRPr>
          </a:p>
          <a:p>
            <a:r>
              <a:rPr lang="sv-SE" sz="1300" dirty="0">
                <a:solidFill>
                  <a:srgbClr val="1A355C"/>
                </a:solidFill>
                <a:latin typeface="Arial" panose="020B0604020202020204" pitchFamily="34" charset="0"/>
                <a:cs typeface="Arial" panose="020B0604020202020204" pitchFamily="34" charset="0"/>
              </a:rPr>
              <a:t>Antalet varsel om uppsägning var 233 under årets första fyra månader, i linje med de högre nivåerna under 2023. Det är viktigt att vara medveten om att runt en tredjedel av varslade historiskt sett aldrig blir uppsagda och bland de som varslats är det endast cirka en femtedel som blir arbetslösa inom sex månader efter varslet.</a:t>
            </a:r>
          </a:p>
        </p:txBody>
      </p:sp>
      <p:sp>
        <p:nvSpPr>
          <p:cNvPr id="4" name="textruta 3">
            <a:extLst>
              <a:ext uri="{FF2B5EF4-FFF2-40B4-BE49-F238E27FC236}">
                <a16:creationId xmlns:a16="http://schemas.microsoft.com/office/drawing/2014/main" id="{D04A44F5-A96B-B503-C6F7-581479444D7E}"/>
              </a:ext>
            </a:extLst>
          </p:cNvPr>
          <p:cNvSpPr txBox="1"/>
          <p:nvPr/>
        </p:nvSpPr>
        <p:spPr>
          <a:xfrm>
            <a:off x="6010129" y="6543458"/>
            <a:ext cx="2660329" cy="230832"/>
          </a:xfrm>
          <a:prstGeom prst="rect">
            <a:avLst/>
          </a:prstGeom>
          <a:noFill/>
        </p:spPr>
        <p:txBody>
          <a:bodyPr wrap="square" rtlCol="0">
            <a:spAutoFit/>
          </a:bodyPr>
          <a:lstStyle/>
          <a:p>
            <a:r>
              <a:rPr lang="sv-SE" sz="900" i="1" dirty="0">
                <a:latin typeface="Arial" panose="020B0604020202020204" pitchFamily="34" charset="0"/>
                <a:cs typeface="Arial" panose="020B0604020202020204" pitchFamily="34" charset="0"/>
              </a:rPr>
              <a:t>Källa: Arbetsförmedlingen</a:t>
            </a:r>
          </a:p>
        </p:txBody>
      </p:sp>
      <p:graphicFrame>
        <p:nvGraphicFramePr>
          <p:cNvPr id="9" name="Diagram 8">
            <a:extLst>
              <a:ext uri="{FF2B5EF4-FFF2-40B4-BE49-F238E27FC236}">
                <a16:creationId xmlns:a16="http://schemas.microsoft.com/office/drawing/2014/main" id="{E5C79084-3BDE-ABDC-4F60-BBAD2982A3B3}"/>
              </a:ext>
            </a:extLst>
          </p:cNvPr>
          <p:cNvGraphicFramePr>
            <a:graphicFrameLocks/>
          </p:cNvGraphicFramePr>
          <p:nvPr>
            <p:extLst>
              <p:ext uri="{D42A27DB-BD31-4B8C-83A1-F6EECF244321}">
                <p14:modId xmlns:p14="http://schemas.microsoft.com/office/powerpoint/2010/main" val="2923790842"/>
              </p:ext>
            </p:extLst>
          </p:nvPr>
        </p:nvGraphicFramePr>
        <p:xfrm>
          <a:off x="6010129" y="3592761"/>
          <a:ext cx="4572000" cy="30391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76914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9E320435-16F5-A449-9C2F-C9A6AF7673EB}"/>
              </a:ext>
            </a:extLst>
          </p:cNvPr>
          <p:cNvSpPr txBox="1">
            <a:spLocks/>
          </p:cNvSpPr>
          <p:nvPr/>
        </p:nvSpPr>
        <p:spPr>
          <a:xfrm>
            <a:off x="174334" y="199126"/>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Tempen i näringslivet</a:t>
            </a:r>
            <a:br>
              <a:rPr lang="sv-SE" sz="32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kunskapsintensiva företag</a:t>
            </a:r>
            <a:endParaRPr lang="sv-SE" sz="3200" b="1" dirty="0">
              <a:solidFill>
                <a:srgbClr val="1A355C"/>
              </a:solidFill>
              <a:ea typeface="Roboto" panose="02000000000000000000" pitchFamily="2" charset="0"/>
              <a:cs typeface="Arial" panose="020B0604020202020204" pitchFamily="34" charset="0"/>
            </a:endParaRPr>
          </a:p>
          <a:p>
            <a:pPr>
              <a:lnSpc>
                <a:spcPct val="100000"/>
              </a:lnSpc>
            </a:pPr>
            <a:endParaRPr lang="sv-SE" sz="3200" b="1" dirty="0">
              <a:solidFill>
                <a:srgbClr val="1A355C"/>
              </a:solidFill>
              <a:ea typeface="Roboto" panose="02000000000000000000" pitchFamily="2" charset="0"/>
              <a:cs typeface="Arial" panose="020B0604020202020204" pitchFamily="34" charset="0"/>
            </a:endParaRPr>
          </a:p>
        </p:txBody>
      </p:sp>
      <p:sp>
        <p:nvSpPr>
          <p:cNvPr id="6" name="Rektangel 5">
            <a:extLst>
              <a:ext uri="{FF2B5EF4-FFF2-40B4-BE49-F238E27FC236}">
                <a16:creationId xmlns:a16="http://schemas.microsoft.com/office/drawing/2014/main" id="{0423A19E-3B53-92CF-41AA-C0C2438FCF49}"/>
              </a:ext>
            </a:extLst>
          </p:cNvPr>
          <p:cNvSpPr/>
          <p:nvPr/>
        </p:nvSpPr>
        <p:spPr>
          <a:xfrm>
            <a:off x="469301" y="1362674"/>
            <a:ext cx="10248856" cy="2123658"/>
          </a:xfrm>
          <a:prstGeom prst="rect">
            <a:avLst/>
          </a:prstGeom>
        </p:spPr>
        <p:txBody>
          <a:bodyPr wrap="square">
            <a:spAutoFit/>
          </a:bodyPr>
          <a:lstStyle/>
          <a:p>
            <a:pPr>
              <a:defRPr/>
            </a:pPr>
            <a:r>
              <a:rPr lang="sv-SE" sz="1200" dirty="0">
                <a:solidFill>
                  <a:srgbClr val="1A355C"/>
                </a:solidFill>
                <a:latin typeface="Arial" panose="020B0604020202020204" pitchFamily="34" charset="0"/>
                <a:cs typeface="Arial" panose="020B0604020202020204" pitchFamily="34" charset="0"/>
              </a:rPr>
              <a:t>2023 fanns det i Helsingborg 4 455 arbetsställen med 11 553 anställda inom kunskapsintensiva företag. Dessa representerar kunskap och innovationskapacitet som kommer andra företag till del och bidrar således med ringar på vattnet till det lokala näringslivet.</a:t>
            </a:r>
          </a:p>
          <a:p>
            <a:pPr>
              <a:defRPr/>
            </a:pPr>
            <a:endParaRPr lang="sv-SE" sz="1200" dirty="0">
              <a:solidFill>
                <a:srgbClr val="1A355C"/>
              </a:solidFill>
              <a:latin typeface="Arial" panose="020B0604020202020204" pitchFamily="34" charset="0"/>
              <a:cs typeface="Arial" panose="020B0604020202020204" pitchFamily="34" charset="0"/>
            </a:endParaRPr>
          </a:p>
          <a:p>
            <a:pPr>
              <a:defRPr/>
            </a:pPr>
            <a:r>
              <a:rPr lang="sv-SE" sz="1200" dirty="0">
                <a:solidFill>
                  <a:srgbClr val="1A355C"/>
                </a:solidFill>
                <a:latin typeface="Arial" panose="020B0604020202020204" pitchFamily="34" charset="0"/>
                <a:cs typeface="Arial" panose="020B0604020202020204" pitchFamily="34" charset="0"/>
              </a:rPr>
              <a:t>Enligt preliminära siffror ökade antalet arbetsställen inom kunskapsintensiva företag med 0,2% under årets första fyra månader, medan antalet anställda minskat med 387 vilket motsvarar -3,3%. Utvecklingen motsvarar utvecklingen för näringslivet i stort. Det är för tidigt att veta hur utfallet kommer bli på helårsbasis.</a:t>
            </a:r>
            <a:endParaRPr lang="sv-SE" sz="1200" dirty="0">
              <a:latin typeface="Arial" panose="020B0604020202020204" pitchFamily="34" charset="0"/>
              <a:cs typeface="Arial" panose="020B0604020202020204" pitchFamily="34" charset="0"/>
            </a:endParaRPr>
          </a:p>
          <a:p>
            <a:pPr>
              <a:defRPr/>
            </a:pPr>
            <a:endParaRPr kumimoji="0" lang="sv-SE" sz="1200" b="0" i="0" u="none" strike="noStrike" kern="1200" cap="none" spc="0" normalizeH="0" baseline="0" noProof="0" dirty="0">
              <a:ln>
                <a:noFill/>
              </a:ln>
              <a:solidFill>
                <a:srgbClr val="1A355C"/>
              </a:solidFill>
              <a:effectLst/>
              <a:uLnTx/>
              <a:uFillTx/>
              <a:latin typeface="Arial" panose="020B0604020202020204" pitchFamily="34" charset="0"/>
              <a:ea typeface="Calibri" panose="020F0502020204030204" pitchFamily="34" charset="0"/>
              <a:cs typeface="Arial" panose="020B0604020202020204" pitchFamily="34" charset="0"/>
            </a:endParaRPr>
          </a:p>
          <a:p>
            <a:pPr>
              <a:defRPr/>
            </a:pPr>
            <a:r>
              <a:rPr kumimoji="0" lang="sv-SE" sz="1200" b="0" i="0" u="none" strike="noStrike" kern="1200" cap="none" spc="0" normalizeH="0" baseline="0" noProof="0" dirty="0">
                <a:ln>
                  <a:noFill/>
                </a:ln>
                <a:solidFill>
                  <a:srgbClr val="1A355C"/>
                </a:solidFill>
                <a:effectLst/>
                <a:uLnTx/>
                <a:uFillTx/>
                <a:latin typeface="Arial" panose="020B0604020202020204" pitchFamily="34" charset="0"/>
                <a:ea typeface="Calibri" panose="020F0502020204030204" pitchFamily="34" charset="0"/>
                <a:cs typeface="Arial" panose="020B0604020202020204" pitchFamily="34" charset="0"/>
              </a:rPr>
              <a:t>Under 2023 ökade antalet arbetsställen inom kunskapsintensiva företag med 1,4%, medan antalet anställda minskade med 665 motsvarande -</a:t>
            </a:r>
            <a:r>
              <a:rPr lang="sv-SE" sz="1200" dirty="0">
                <a:solidFill>
                  <a:srgbClr val="1A355C"/>
                </a:solidFill>
                <a:latin typeface="Arial" panose="020B0604020202020204" pitchFamily="34" charset="0"/>
                <a:cs typeface="Arial" panose="020B0604020202020204" pitchFamily="34" charset="0"/>
              </a:rPr>
              <a:t>5,4%. Den skakiga makroekonomin och turbulenta omvärlden skakade om lokalt näringsliv påverkade både möjligheterna och viljan till expansion och nyetableringar. Påverkan gällde inte minst kunskapsintensiva företag, där bland annat konsult- och bemanningstjänster påverkades kraftigt, och antalet anställda minskade här mer än för näringslivet i stort.</a:t>
            </a:r>
          </a:p>
        </p:txBody>
      </p:sp>
      <p:sp>
        <p:nvSpPr>
          <p:cNvPr id="2" name="textruta 1">
            <a:extLst>
              <a:ext uri="{FF2B5EF4-FFF2-40B4-BE49-F238E27FC236}">
                <a16:creationId xmlns:a16="http://schemas.microsoft.com/office/drawing/2014/main" id="{D756BC4D-B7E4-5C72-7C2D-8402D3F68CA2}"/>
              </a:ext>
            </a:extLst>
          </p:cNvPr>
          <p:cNvSpPr txBox="1"/>
          <p:nvPr/>
        </p:nvSpPr>
        <p:spPr>
          <a:xfrm>
            <a:off x="1564907" y="6052837"/>
            <a:ext cx="2660329" cy="230832"/>
          </a:xfrm>
          <a:prstGeom prst="rect">
            <a:avLst/>
          </a:prstGeom>
          <a:noFill/>
        </p:spPr>
        <p:txBody>
          <a:bodyPr wrap="square" rtlCol="0">
            <a:spAutoFit/>
          </a:bodyPr>
          <a:lstStyle/>
          <a:p>
            <a:r>
              <a:rPr lang="sv-SE" sz="900" i="1" dirty="0">
                <a:solidFill>
                  <a:schemeClr val="bg1"/>
                </a:solidFill>
                <a:latin typeface="Arial" panose="020B0604020202020204" pitchFamily="34" charset="0"/>
                <a:cs typeface="Arial" panose="020B0604020202020204" pitchFamily="34" charset="0"/>
              </a:rPr>
              <a:t>Källa: SCB</a:t>
            </a:r>
          </a:p>
        </p:txBody>
      </p:sp>
      <p:graphicFrame>
        <p:nvGraphicFramePr>
          <p:cNvPr id="8" name="Tabell 7">
            <a:extLst>
              <a:ext uri="{FF2B5EF4-FFF2-40B4-BE49-F238E27FC236}">
                <a16:creationId xmlns:a16="http://schemas.microsoft.com/office/drawing/2014/main" id="{E5AED3EB-2F3B-0A12-C2A5-F3AB7B55A04E}"/>
              </a:ext>
            </a:extLst>
          </p:cNvPr>
          <p:cNvGraphicFramePr>
            <a:graphicFrameLocks noGrp="1"/>
          </p:cNvGraphicFramePr>
          <p:nvPr>
            <p:extLst>
              <p:ext uri="{D42A27DB-BD31-4B8C-83A1-F6EECF244321}">
                <p14:modId xmlns:p14="http://schemas.microsoft.com/office/powerpoint/2010/main" val="2107815883"/>
              </p:ext>
            </p:extLst>
          </p:nvPr>
        </p:nvGraphicFramePr>
        <p:xfrm>
          <a:off x="1645374" y="3719211"/>
          <a:ext cx="7404100" cy="2103120"/>
        </p:xfrm>
        <a:graphic>
          <a:graphicData uri="http://schemas.openxmlformats.org/drawingml/2006/table">
            <a:tbl>
              <a:tblPr firstRow="1" bandRow="1">
                <a:tableStyleId>{5C22544A-7EE6-4342-B048-85BDC9FD1C3A}</a:tableStyleId>
              </a:tblPr>
              <a:tblGrid>
                <a:gridCol w="2120900">
                  <a:extLst>
                    <a:ext uri="{9D8B030D-6E8A-4147-A177-3AD203B41FA5}">
                      <a16:colId xmlns:a16="http://schemas.microsoft.com/office/drawing/2014/main" val="3151824077"/>
                    </a:ext>
                  </a:extLst>
                </a:gridCol>
                <a:gridCol w="1320800">
                  <a:extLst>
                    <a:ext uri="{9D8B030D-6E8A-4147-A177-3AD203B41FA5}">
                      <a16:colId xmlns:a16="http://schemas.microsoft.com/office/drawing/2014/main" val="198122361"/>
                    </a:ext>
                  </a:extLst>
                </a:gridCol>
                <a:gridCol w="1320800">
                  <a:extLst>
                    <a:ext uri="{9D8B030D-6E8A-4147-A177-3AD203B41FA5}">
                      <a16:colId xmlns:a16="http://schemas.microsoft.com/office/drawing/2014/main" val="3581700534"/>
                    </a:ext>
                  </a:extLst>
                </a:gridCol>
                <a:gridCol w="1320800">
                  <a:extLst>
                    <a:ext uri="{9D8B030D-6E8A-4147-A177-3AD203B41FA5}">
                      <a16:colId xmlns:a16="http://schemas.microsoft.com/office/drawing/2014/main" val="1007714865"/>
                    </a:ext>
                  </a:extLst>
                </a:gridCol>
                <a:gridCol w="1320800">
                  <a:extLst>
                    <a:ext uri="{9D8B030D-6E8A-4147-A177-3AD203B41FA5}">
                      <a16:colId xmlns:a16="http://schemas.microsoft.com/office/drawing/2014/main" val="804932713"/>
                    </a:ext>
                  </a:extLst>
                </a:gridCol>
              </a:tblGrid>
              <a:tr h="365760">
                <a:tc>
                  <a:txBody>
                    <a:bodyPr/>
                    <a:lstStyle/>
                    <a:p>
                      <a:pPr marL="0" algn="l" rtl="0" eaLnBrk="1" fontAlgn="b" latinLnBrk="0" hangingPunct="1">
                        <a:spcBef>
                          <a:spcPts val="0"/>
                        </a:spcBef>
                        <a:spcAft>
                          <a:spcPts val="0"/>
                        </a:spcAft>
                      </a:pPr>
                      <a:endParaRPr lang="sv-SE" sz="1800" b="0" i="0" u="none" strike="noStrike" dirty="0">
                        <a:effectLst/>
                        <a:highlight>
                          <a:srgbClr val="E25103"/>
                        </a:highlight>
                        <a:latin typeface="Helsingborg Sans"/>
                      </a:endParaRPr>
                    </a:p>
                  </a:txBody>
                  <a:tcPr marL="7620" marR="7620" marT="7620" marB="0" anchor="b">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38100" cap="flat" cmpd="sng" algn="ctr">
                      <a:solidFill>
                        <a:srgbClr val="FEFFFF"/>
                      </a:solidFill>
                      <a:prstDash val="solid"/>
                      <a:round/>
                      <a:headEnd type="none" w="med" len="med"/>
                      <a:tailEnd type="none" w="med" len="med"/>
                    </a:lnB>
                    <a:solidFill>
                      <a:srgbClr val="E25103"/>
                    </a:solidFill>
                  </a:tcPr>
                </a:tc>
                <a:tc>
                  <a:txBody>
                    <a:bodyPr/>
                    <a:lstStyle/>
                    <a:p>
                      <a:pPr marL="0" algn="ctr" rtl="0" eaLnBrk="1" fontAlgn="b" latinLnBrk="0" hangingPunct="1">
                        <a:spcBef>
                          <a:spcPts val="0"/>
                        </a:spcBef>
                        <a:spcAft>
                          <a:spcPts val="0"/>
                        </a:spcAft>
                      </a:pPr>
                      <a:r>
                        <a:rPr lang="sv-SE" sz="1400" b="1" i="0" u="none" strike="noStrike" kern="1200">
                          <a:solidFill>
                            <a:srgbClr val="FEFFFF"/>
                          </a:solidFill>
                          <a:effectLst/>
                          <a:highlight>
                            <a:srgbClr val="E25103"/>
                          </a:highlight>
                          <a:latin typeface="Helsingborg Sans"/>
                        </a:rPr>
                        <a:t>2023-12</a:t>
                      </a:r>
                      <a:endParaRPr lang="sv-SE" sz="1800" b="0" i="0" u="none" strike="noStrike">
                        <a:effectLst/>
                        <a:highlight>
                          <a:srgbClr val="E25103"/>
                        </a:highlight>
                        <a:latin typeface="Arial" panose="020B0604020202020204" pitchFamily="34" charset="0"/>
                      </a:endParaRP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38100" cap="flat" cmpd="sng" algn="ctr">
                      <a:solidFill>
                        <a:srgbClr val="FEFFFF"/>
                      </a:solidFill>
                      <a:prstDash val="solid"/>
                      <a:round/>
                      <a:headEnd type="none" w="med" len="med"/>
                      <a:tailEnd type="none" w="med" len="med"/>
                    </a:lnB>
                    <a:solidFill>
                      <a:srgbClr val="E25103"/>
                    </a:solidFill>
                  </a:tcPr>
                </a:tc>
                <a:tc>
                  <a:txBody>
                    <a:bodyPr/>
                    <a:lstStyle/>
                    <a:p>
                      <a:pPr marL="0" algn="ctr" rtl="0" eaLnBrk="1" fontAlgn="b" latinLnBrk="0" hangingPunct="1">
                        <a:spcBef>
                          <a:spcPts val="0"/>
                        </a:spcBef>
                        <a:spcAft>
                          <a:spcPts val="0"/>
                        </a:spcAft>
                      </a:pPr>
                      <a:r>
                        <a:rPr lang="sv-SE" sz="1400" b="1" i="0" u="none" strike="noStrike" kern="1200">
                          <a:solidFill>
                            <a:srgbClr val="FEFFFF"/>
                          </a:solidFill>
                          <a:effectLst/>
                          <a:highlight>
                            <a:srgbClr val="E25103"/>
                          </a:highlight>
                          <a:latin typeface="Helsingborg Sans"/>
                        </a:rPr>
                        <a:t>2024-04</a:t>
                      </a:r>
                      <a:endParaRPr lang="sv-SE" sz="1800" b="0" i="0" u="none" strike="noStrike">
                        <a:effectLst/>
                        <a:highlight>
                          <a:srgbClr val="E25103"/>
                        </a:highlight>
                        <a:latin typeface="Arial" panose="020B0604020202020204" pitchFamily="34" charset="0"/>
                      </a:endParaRP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38100" cap="flat" cmpd="sng" algn="ctr">
                      <a:solidFill>
                        <a:srgbClr val="FEFFFF"/>
                      </a:solidFill>
                      <a:prstDash val="solid"/>
                      <a:round/>
                      <a:headEnd type="none" w="med" len="med"/>
                      <a:tailEnd type="none" w="med" len="med"/>
                    </a:lnB>
                    <a:solidFill>
                      <a:srgbClr val="E25103"/>
                    </a:solidFill>
                  </a:tcPr>
                </a:tc>
                <a:tc>
                  <a:txBody>
                    <a:bodyPr/>
                    <a:lstStyle/>
                    <a:p>
                      <a:pPr marL="0" algn="ctr" rtl="0" eaLnBrk="1" fontAlgn="b" latinLnBrk="0" hangingPunct="1">
                        <a:spcBef>
                          <a:spcPts val="0"/>
                        </a:spcBef>
                        <a:spcAft>
                          <a:spcPts val="0"/>
                        </a:spcAft>
                      </a:pPr>
                      <a:r>
                        <a:rPr lang="sv-SE" sz="1400" b="1" i="0" u="none" strike="noStrike" kern="1200">
                          <a:solidFill>
                            <a:srgbClr val="FEFFFF"/>
                          </a:solidFill>
                          <a:effectLst/>
                          <a:highlight>
                            <a:srgbClr val="E25103"/>
                          </a:highlight>
                          <a:latin typeface="Helsingborg Sans"/>
                        </a:rPr>
                        <a:t>Förändring</a:t>
                      </a:r>
                      <a:endParaRPr lang="sv-SE" sz="1800" b="0" i="0" u="none" strike="noStrike">
                        <a:effectLst/>
                        <a:highlight>
                          <a:srgbClr val="E25103"/>
                        </a:highlight>
                        <a:latin typeface="Helsingborg Sans"/>
                      </a:endParaRP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38100" cap="flat" cmpd="sng" algn="ctr">
                      <a:solidFill>
                        <a:srgbClr val="FEFFFF"/>
                      </a:solidFill>
                      <a:prstDash val="solid"/>
                      <a:round/>
                      <a:headEnd type="none" w="med" len="med"/>
                      <a:tailEnd type="none" w="med" len="med"/>
                    </a:lnB>
                    <a:solidFill>
                      <a:srgbClr val="E25103"/>
                    </a:solidFill>
                  </a:tcPr>
                </a:tc>
                <a:tc>
                  <a:txBody>
                    <a:bodyPr/>
                    <a:lstStyle/>
                    <a:p>
                      <a:pPr marL="0" algn="ctr" rtl="0" eaLnBrk="1" fontAlgn="b" latinLnBrk="0" hangingPunct="1">
                        <a:spcBef>
                          <a:spcPts val="0"/>
                        </a:spcBef>
                        <a:spcAft>
                          <a:spcPts val="0"/>
                        </a:spcAft>
                      </a:pPr>
                      <a:r>
                        <a:rPr lang="sv-SE" sz="1400" b="1" i="0" u="none" strike="noStrike" kern="1200">
                          <a:solidFill>
                            <a:srgbClr val="FEFFFF"/>
                          </a:solidFill>
                          <a:effectLst/>
                          <a:highlight>
                            <a:srgbClr val="E25103"/>
                          </a:highlight>
                          <a:latin typeface="Helsingborg Sans"/>
                        </a:rPr>
                        <a:t>Förändring %</a:t>
                      </a:r>
                      <a:endParaRPr lang="sv-SE" sz="1800" b="0" i="0" u="none" strike="noStrike">
                        <a:effectLst/>
                        <a:highlight>
                          <a:srgbClr val="E25103"/>
                        </a:highlight>
                        <a:latin typeface="Helsingborg Sans"/>
                      </a:endParaRP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38100" cap="flat" cmpd="sng" algn="ctr">
                      <a:solidFill>
                        <a:srgbClr val="FEFFFF"/>
                      </a:solidFill>
                      <a:prstDash val="solid"/>
                      <a:round/>
                      <a:headEnd type="none" w="med" len="med"/>
                      <a:tailEnd type="none" w="med" len="med"/>
                    </a:lnB>
                    <a:solidFill>
                      <a:srgbClr val="E25103"/>
                    </a:solidFill>
                  </a:tcPr>
                </a:tc>
                <a:extLst>
                  <a:ext uri="{0D108BD9-81ED-4DB2-BD59-A6C34878D82A}">
                    <a16:rowId xmlns:a16="http://schemas.microsoft.com/office/drawing/2014/main" val="2059229351"/>
                  </a:ext>
                </a:extLst>
              </a:tr>
              <a:tr h="182880">
                <a:tc>
                  <a:txBody>
                    <a:bodyPr/>
                    <a:lstStyle/>
                    <a:p>
                      <a:pPr marL="0" algn="l" rtl="0" eaLnBrk="1" fontAlgn="b" latinLnBrk="0" hangingPunct="1">
                        <a:spcBef>
                          <a:spcPts val="0"/>
                        </a:spcBef>
                        <a:spcAft>
                          <a:spcPts val="0"/>
                        </a:spcAft>
                      </a:pPr>
                      <a:r>
                        <a:rPr lang="sv-SE" sz="1400" b="1" i="0" u="none" strike="noStrike" kern="1200" dirty="0">
                          <a:solidFill>
                            <a:srgbClr val="1A355C"/>
                          </a:solidFill>
                          <a:effectLst/>
                          <a:highlight>
                            <a:srgbClr val="F4D0CB"/>
                          </a:highlight>
                          <a:latin typeface="Roboto Light"/>
                        </a:rPr>
                        <a:t>Antal arbetsställen, kunskapsintensiva företag</a:t>
                      </a:r>
                      <a:endParaRPr lang="sv-SE" sz="1800" b="0" i="0" u="none" strike="noStrike" dirty="0">
                        <a:effectLst/>
                        <a:highlight>
                          <a:srgbClr val="F4D0CB"/>
                        </a:highlight>
                        <a:latin typeface="Roboto Light"/>
                      </a:endParaRPr>
                    </a:p>
                  </a:txBody>
                  <a:tcPr marL="7620" marR="7620" marT="7620" marB="0" anchor="b">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381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4D0CB"/>
                    </a:solidFill>
                  </a:tcPr>
                </a:tc>
                <a:tc>
                  <a:txBody>
                    <a:bodyPr/>
                    <a:lstStyle/>
                    <a:p>
                      <a:pPr marL="0" algn="ctr" rtl="0" eaLnBrk="1" fontAlgn="b" latinLnBrk="0" hangingPunct="1">
                        <a:spcBef>
                          <a:spcPts val="0"/>
                        </a:spcBef>
                        <a:spcAft>
                          <a:spcPts val="0"/>
                        </a:spcAft>
                      </a:pPr>
                      <a:r>
                        <a:rPr lang="sv-SE" sz="1400" b="0" i="0" u="none" strike="noStrike" kern="1200">
                          <a:solidFill>
                            <a:srgbClr val="1A355C"/>
                          </a:solidFill>
                          <a:effectLst/>
                          <a:highlight>
                            <a:srgbClr val="F4D0CB"/>
                          </a:highlight>
                          <a:latin typeface="Roboto Light"/>
                        </a:rPr>
                        <a:t>4 455</a:t>
                      </a: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381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4D0CB"/>
                    </a:solidFill>
                  </a:tcPr>
                </a:tc>
                <a:tc>
                  <a:txBody>
                    <a:bodyPr/>
                    <a:lstStyle/>
                    <a:p>
                      <a:pPr marL="0" lvl="0" algn="ctr">
                        <a:spcBef>
                          <a:spcPts val="0"/>
                        </a:spcBef>
                        <a:spcAft>
                          <a:spcPts val="0"/>
                        </a:spcAft>
                        <a:buNone/>
                      </a:pPr>
                      <a:r>
                        <a:rPr lang="sv-SE" sz="1400" b="0" i="0" u="none" strike="noStrike" kern="1200" noProof="0">
                          <a:solidFill>
                            <a:srgbClr val="1A355C"/>
                          </a:solidFill>
                          <a:effectLst/>
                          <a:highlight>
                            <a:srgbClr val="F4D0CB"/>
                          </a:highlight>
                          <a:latin typeface="Roboto Light"/>
                        </a:rPr>
                        <a:t>4 465</a:t>
                      </a:r>
                      <a:endParaRPr lang="sv-SE"/>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381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4D0CB"/>
                    </a:solidFill>
                  </a:tcPr>
                </a:tc>
                <a:tc>
                  <a:txBody>
                    <a:bodyPr/>
                    <a:lstStyle/>
                    <a:p>
                      <a:pPr lvl="0" algn="ctr">
                        <a:buNone/>
                      </a:pPr>
                      <a:r>
                        <a:rPr lang="sv-SE" sz="1400">
                          <a:effectLst/>
                        </a:rPr>
                        <a:t>10</a:t>
                      </a:r>
                      <a:endParaRPr lang="sv-SE" sz="1400"/>
                    </a:p>
                  </a:txBody>
                  <a:tcPr marL="0" marR="0" marT="0" marB="0" anchor="ctr">
                    <a:lnL w="12700" cap="flat" cmpd="sng" algn="ctr">
                      <a:solidFill>
                        <a:srgbClr val="FEFFFF"/>
                      </a:solidFill>
                      <a:prstDash val="solid"/>
                      <a:round/>
                      <a:headEnd type="none" w="med" len="med"/>
                      <a:tailEnd type="none" w="med" len="med"/>
                    </a:lnL>
                    <a:lnR>
                      <a:noFill/>
                    </a:lnR>
                    <a:lnT w="38100" cap="flat" cmpd="sng" algn="ctr">
                      <a:solidFill>
                        <a:srgbClr val="FEFFFF"/>
                      </a:solidFill>
                      <a:prstDash val="solid"/>
                      <a:round/>
                      <a:headEnd type="none" w="med" len="med"/>
                      <a:tailEnd type="none" w="med" len="med"/>
                    </a:lnT>
                    <a:lnB>
                      <a:noFill/>
                    </a:lnB>
                    <a:solidFill>
                      <a:srgbClr val="F4D0CB"/>
                    </a:solidFill>
                  </a:tcPr>
                </a:tc>
                <a:tc>
                  <a:txBody>
                    <a:bodyPr/>
                    <a:lstStyle/>
                    <a:p>
                      <a:pPr lvl="0" algn="ctr">
                        <a:buNone/>
                      </a:pPr>
                      <a:r>
                        <a:rPr lang="sv-SE" sz="1400">
                          <a:effectLst/>
                        </a:rPr>
                        <a:t>0,2%</a:t>
                      </a:r>
                      <a:endParaRPr lang="sv-SE" sz="1400"/>
                    </a:p>
                  </a:txBody>
                  <a:tcPr marL="0" marR="0" marT="0" marB="0" anchor="ctr">
                    <a:lnL>
                      <a:noFill/>
                    </a:lnL>
                    <a:lnR>
                      <a:noFill/>
                    </a:lnR>
                    <a:lnT w="38100" cap="flat" cmpd="sng" algn="ctr">
                      <a:solidFill>
                        <a:srgbClr val="FEFFFF"/>
                      </a:solidFill>
                      <a:prstDash val="solid"/>
                      <a:round/>
                      <a:headEnd type="none" w="med" len="med"/>
                      <a:tailEnd type="none" w="med" len="med"/>
                    </a:lnT>
                    <a:lnB>
                      <a:noFill/>
                    </a:lnB>
                    <a:solidFill>
                      <a:srgbClr val="F4D0CB"/>
                    </a:solidFill>
                  </a:tcPr>
                </a:tc>
                <a:extLst>
                  <a:ext uri="{0D108BD9-81ED-4DB2-BD59-A6C34878D82A}">
                    <a16:rowId xmlns:a16="http://schemas.microsoft.com/office/drawing/2014/main" val="1507488727"/>
                  </a:ext>
                </a:extLst>
              </a:tr>
              <a:tr h="182880">
                <a:tc>
                  <a:txBody>
                    <a:bodyPr/>
                    <a:lstStyle/>
                    <a:p>
                      <a:pPr marL="0" algn="l" rtl="0" eaLnBrk="1" fontAlgn="b" latinLnBrk="0" hangingPunct="1">
                        <a:spcBef>
                          <a:spcPts val="0"/>
                        </a:spcBef>
                        <a:spcAft>
                          <a:spcPts val="0"/>
                        </a:spcAft>
                      </a:pPr>
                      <a:r>
                        <a:rPr lang="sv-SE" sz="1400" b="1" i="0" u="none" strike="noStrike" kern="1200">
                          <a:solidFill>
                            <a:srgbClr val="1A355C"/>
                          </a:solidFill>
                          <a:effectLst/>
                          <a:highlight>
                            <a:srgbClr val="FAE9E7"/>
                          </a:highlight>
                          <a:latin typeface="Roboto Light"/>
                        </a:rPr>
                        <a:t>Antal arbetsställen, näringslivet samlat</a:t>
                      </a:r>
                      <a:endParaRPr lang="sv-SE" sz="1800" b="0" i="0" u="none" strike="noStrike">
                        <a:effectLst/>
                        <a:highlight>
                          <a:srgbClr val="FAE9E7"/>
                        </a:highlight>
                        <a:latin typeface="Roboto Light"/>
                      </a:endParaRPr>
                    </a:p>
                  </a:txBody>
                  <a:tcPr marL="7620" marR="7620" marT="7620" marB="0" anchor="b">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AE9E7"/>
                    </a:solidFill>
                  </a:tcPr>
                </a:tc>
                <a:tc>
                  <a:txBody>
                    <a:bodyPr/>
                    <a:lstStyle/>
                    <a:p>
                      <a:pPr marL="0" lvl="0" algn="ctr">
                        <a:spcBef>
                          <a:spcPts val="0"/>
                        </a:spcBef>
                        <a:spcAft>
                          <a:spcPts val="0"/>
                        </a:spcAft>
                        <a:buNone/>
                      </a:pPr>
                      <a:r>
                        <a:rPr lang="sv-SE" sz="1400" b="0" i="0" u="none" strike="noStrike" kern="1200" noProof="0">
                          <a:solidFill>
                            <a:srgbClr val="1A355C"/>
                          </a:solidFill>
                          <a:effectLst/>
                          <a:highlight>
                            <a:srgbClr val="FAE9E7"/>
                          </a:highlight>
                        </a:rPr>
                        <a:t>16 748</a:t>
                      </a:r>
                      <a:endParaRPr lang="sv-SE"/>
                    </a:p>
                  </a:txBody>
                  <a:tcPr marL="9525" marR="9525" marT="9525"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AE9E7"/>
                    </a:solidFill>
                  </a:tcPr>
                </a:tc>
                <a:tc>
                  <a:txBody>
                    <a:bodyPr/>
                    <a:lstStyle/>
                    <a:p>
                      <a:pPr marL="0" algn="ctr" rtl="0" eaLnBrk="1" fontAlgn="b" latinLnBrk="0" hangingPunct="1">
                        <a:spcBef>
                          <a:spcPts val="0"/>
                        </a:spcBef>
                        <a:spcAft>
                          <a:spcPts val="0"/>
                        </a:spcAft>
                      </a:pPr>
                      <a:r>
                        <a:rPr lang="sv-SE" sz="1400" b="0" i="0" u="none" strike="noStrike" kern="1200" dirty="0">
                          <a:solidFill>
                            <a:srgbClr val="1A355C"/>
                          </a:solidFill>
                          <a:effectLst/>
                          <a:highlight>
                            <a:srgbClr val="FAE9E7"/>
                          </a:highlight>
                          <a:latin typeface="Roboto Light"/>
                        </a:rPr>
                        <a:t>16 737</a:t>
                      </a:r>
                    </a:p>
                  </a:txBody>
                  <a:tcPr marL="9525" marR="9525" marT="9525"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AE9E7"/>
                    </a:solidFill>
                  </a:tcPr>
                </a:tc>
                <a:tc>
                  <a:txBody>
                    <a:bodyPr/>
                    <a:lstStyle/>
                    <a:p>
                      <a:pPr lvl="0" algn="ctr">
                        <a:buNone/>
                      </a:pPr>
                      <a:r>
                        <a:rPr lang="sv-SE" sz="1400">
                          <a:solidFill>
                            <a:srgbClr val="FF0000"/>
                          </a:solidFill>
                          <a:effectLst/>
                        </a:rPr>
                        <a:t>-11</a:t>
                      </a:r>
                      <a:endParaRPr lang="sv-SE" sz="1400">
                        <a:solidFill>
                          <a:srgbClr val="FF0000"/>
                        </a:solidFill>
                      </a:endParaRPr>
                    </a:p>
                  </a:txBody>
                  <a:tcPr marL="0" marR="0" marT="0" marB="0" anchor="ctr">
                    <a:lnL w="12700" cap="flat" cmpd="sng" algn="ctr">
                      <a:solidFill>
                        <a:srgbClr val="FEFFFF"/>
                      </a:solidFill>
                      <a:prstDash val="solid"/>
                      <a:round/>
                      <a:headEnd type="none" w="med" len="med"/>
                      <a:tailEnd type="none" w="med" len="med"/>
                    </a:lnL>
                    <a:lnR>
                      <a:noFill/>
                    </a:lnR>
                    <a:lnT>
                      <a:noFill/>
                    </a:lnT>
                    <a:lnB>
                      <a:noFill/>
                    </a:lnB>
                    <a:solidFill>
                      <a:srgbClr val="FAE9E7"/>
                    </a:solidFill>
                  </a:tcPr>
                </a:tc>
                <a:tc>
                  <a:txBody>
                    <a:bodyPr/>
                    <a:lstStyle/>
                    <a:p>
                      <a:pPr lvl="0" algn="ctr">
                        <a:buNone/>
                      </a:pPr>
                      <a:r>
                        <a:rPr lang="sv-SE" sz="1400">
                          <a:solidFill>
                            <a:srgbClr val="FF0000"/>
                          </a:solidFill>
                        </a:rPr>
                        <a:t>-0,1%</a:t>
                      </a:r>
                    </a:p>
                  </a:txBody>
                  <a:tcPr marL="0" marR="0" marT="0" marB="0" anchor="ctr">
                    <a:lnL>
                      <a:noFill/>
                    </a:lnL>
                    <a:lnR>
                      <a:noFill/>
                    </a:lnR>
                    <a:lnT>
                      <a:noFill/>
                    </a:lnT>
                    <a:lnB>
                      <a:noFill/>
                    </a:lnB>
                    <a:solidFill>
                      <a:srgbClr val="FAE9E7"/>
                    </a:solidFill>
                  </a:tcPr>
                </a:tc>
                <a:extLst>
                  <a:ext uri="{0D108BD9-81ED-4DB2-BD59-A6C34878D82A}">
                    <a16:rowId xmlns:a16="http://schemas.microsoft.com/office/drawing/2014/main" val="750062861"/>
                  </a:ext>
                </a:extLst>
              </a:tr>
              <a:tr h="182880">
                <a:tc>
                  <a:txBody>
                    <a:bodyPr/>
                    <a:lstStyle/>
                    <a:p>
                      <a:pPr marL="0" algn="l" rtl="0" eaLnBrk="1" fontAlgn="b" latinLnBrk="0" hangingPunct="1">
                        <a:spcBef>
                          <a:spcPts val="0"/>
                        </a:spcBef>
                        <a:spcAft>
                          <a:spcPts val="0"/>
                        </a:spcAft>
                      </a:pPr>
                      <a:r>
                        <a:rPr lang="sv-SE" sz="1400" b="1" i="0" u="none" strike="noStrike" kern="1200">
                          <a:solidFill>
                            <a:srgbClr val="1A355C"/>
                          </a:solidFill>
                          <a:effectLst/>
                          <a:highlight>
                            <a:srgbClr val="F4D0CB"/>
                          </a:highlight>
                          <a:latin typeface="Roboto Light"/>
                        </a:rPr>
                        <a:t>Antal anställda, kunskapsintensiva företag</a:t>
                      </a:r>
                      <a:endParaRPr lang="sv-SE" sz="1800" b="0" i="0" u="none" strike="noStrike">
                        <a:effectLst/>
                        <a:highlight>
                          <a:srgbClr val="F4D0CB"/>
                        </a:highlight>
                        <a:latin typeface="Roboto Light"/>
                      </a:endParaRPr>
                    </a:p>
                  </a:txBody>
                  <a:tcPr marL="7620" marR="7620" marT="7620" marB="0" anchor="b">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4D0CB"/>
                    </a:solidFill>
                  </a:tcPr>
                </a:tc>
                <a:tc>
                  <a:txBody>
                    <a:bodyPr/>
                    <a:lstStyle/>
                    <a:p>
                      <a:pPr marL="0" algn="ctr" rtl="0" eaLnBrk="1" fontAlgn="b" latinLnBrk="0" hangingPunct="1">
                        <a:spcBef>
                          <a:spcPts val="0"/>
                        </a:spcBef>
                        <a:spcAft>
                          <a:spcPts val="0"/>
                        </a:spcAft>
                      </a:pPr>
                      <a:r>
                        <a:rPr lang="sv-SE" sz="1400" b="0" i="0" u="none" strike="noStrike" kern="1200">
                          <a:solidFill>
                            <a:srgbClr val="1A355C"/>
                          </a:solidFill>
                          <a:effectLst/>
                          <a:highlight>
                            <a:srgbClr val="F4D0CB"/>
                          </a:highlight>
                          <a:latin typeface="Roboto Light"/>
                        </a:rPr>
                        <a:t>11 553</a:t>
                      </a: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4D0CB"/>
                    </a:solidFill>
                  </a:tcPr>
                </a:tc>
                <a:tc>
                  <a:txBody>
                    <a:bodyPr/>
                    <a:lstStyle/>
                    <a:p>
                      <a:pPr marL="0" algn="ctr" rtl="0" eaLnBrk="1" fontAlgn="b" latinLnBrk="0" hangingPunct="1">
                        <a:spcBef>
                          <a:spcPts val="0"/>
                        </a:spcBef>
                        <a:spcAft>
                          <a:spcPts val="0"/>
                        </a:spcAft>
                      </a:pPr>
                      <a:r>
                        <a:rPr lang="sv-SE" sz="1400" b="0" i="0" u="none" strike="noStrike" kern="1200">
                          <a:solidFill>
                            <a:srgbClr val="1A355C"/>
                          </a:solidFill>
                          <a:effectLst/>
                          <a:highlight>
                            <a:srgbClr val="F4D0CB"/>
                          </a:highlight>
                          <a:latin typeface="Roboto Light"/>
                        </a:rPr>
                        <a:t>11 166</a:t>
                      </a:r>
                    </a:p>
                  </a:txBody>
                  <a:tcPr marL="7620" marR="7620" marT="7620"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4D0CB"/>
                    </a:solidFill>
                  </a:tcPr>
                </a:tc>
                <a:tc>
                  <a:txBody>
                    <a:bodyPr/>
                    <a:lstStyle/>
                    <a:p>
                      <a:pPr lvl="0" algn="ctr">
                        <a:buNone/>
                      </a:pPr>
                      <a:r>
                        <a:rPr lang="sv-SE" sz="1400">
                          <a:solidFill>
                            <a:srgbClr val="FF0000"/>
                          </a:solidFill>
                          <a:effectLst/>
                        </a:rPr>
                        <a:t>-387</a:t>
                      </a:r>
                      <a:endParaRPr lang="sv-SE" sz="1400">
                        <a:solidFill>
                          <a:srgbClr val="FF0000"/>
                        </a:solidFill>
                      </a:endParaRPr>
                    </a:p>
                  </a:txBody>
                  <a:tcPr marL="0" marR="0" marT="0" marB="0" anchor="ctr">
                    <a:lnL w="12700" cap="flat" cmpd="sng" algn="ctr">
                      <a:solidFill>
                        <a:srgbClr val="FEFFFF"/>
                      </a:solidFill>
                      <a:prstDash val="solid"/>
                      <a:round/>
                      <a:headEnd type="none" w="med" len="med"/>
                      <a:tailEnd type="none" w="med" len="med"/>
                    </a:lnL>
                    <a:lnR>
                      <a:noFill/>
                    </a:lnR>
                    <a:lnT>
                      <a:noFill/>
                    </a:lnT>
                    <a:lnB>
                      <a:noFill/>
                    </a:lnB>
                    <a:solidFill>
                      <a:srgbClr val="F4D0CB"/>
                    </a:solidFill>
                  </a:tcPr>
                </a:tc>
                <a:tc>
                  <a:txBody>
                    <a:bodyPr/>
                    <a:lstStyle/>
                    <a:p>
                      <a:pPr lvl="0" algn="ctr">
                        <a:buNone/>
                      </a:pPr>
                      <a:r>
                        <a:rPr lang="sv-SE" sz="1400">
                          <a:solidFill>
                            <a:srgbClr val="FF0000"/>
                          </a:solidFill>
                        </a:rPr>
                        <a:t>-3,3%</a:t>
                      </a:r>
                    </a:p>
                  </a:txBody>
                  <a:tcPr marL="0" marR="0" marT="0" marB="0" anchor="ctr">
                    <a:lnL>
                      <a:noFill/>
                    </a:lnL>
                    <a:lnR>
                      <a:noFill/>
                    </a:lnR>
                    <a:lnT>
                      <a:noFill/>
                    </a:lnT>
                    <a:lnB>
                      <a:noFill/>
                    </a:lnB>
                    <a:solidFill>
                      <a:srgbClr val="F4D0CB"/>
                    </a:solidFill>
                  </a:tcPr>
                </a:tc>
                <a:extLst>
                  <a:ext uri="{0D108BD9-81ED-4DB2-BD59-A6C34878D82A}">
                    <a16:rowId xmlns:a16="http://schemas.microsoft.com/office/drawing/2014/main" val="918523532"/>
                  </a:ext>
                </a:extLst>
              </a:tr>
              <a:tr h="182880">
                <a:tc>
                  <a:txBody>
                    <a:bodyPr/>
                    <a:lstStyle/>
                    <a:p>
                      <a:pPr marL="0" algn="l" rtl="0" eaLnBrk="1" fontAlgn="b" latinLnBrk="0" hangingPunct="1">
                        <a:spcBef>
                          <a:spcPts val="0"/>
                        </a:spcBef>
                        <a:spcAft>
                          <a:spcPts val="0"/>
                        </a:spcAft>
                      </a:pPr>
                      <a:r>
                        <a:rPr lang="sv-SE" sz="1400" b="1" i="0" u="none" strike="noStrike" kern="1200" dirty="0">
                          <a:solidFill>
                            <a:srgbClr val="1A355C"/>
                          </a:solidFill>
                          <a:effectLst/>
                          <a:highlight>
                            <a:srgbClr val="FAE9E7"/>
                          </a:highlight>
                          <a:latin typeface="Roboto Light"/>
                        </a:rPr>
                        <a:t>Antal anställda, </a:t>
                      </a:r>
                      <a:endParaRPr lang="sv-SE" sz="1800" b="0" i="0" u="none" strike="noStrike" dirty="0">
                        <a:effectLst/>
                        <a:highlight>
                          <a:srgbClr val="FAE9E7"/>
                        </a:highlight>
                        <a:latin typeface="Arial" panose="020B0604020202020204" pitchFamily="34" charset="0"/>
                      </a:endParaRPr>
                    </a:p>
                    <a:p>
                      <a:pPr marL="0" algn="l" rtl="0" eaLnBrk="1" fontAlgn="b" latinLnBrk="0" hangingPunct="1">
                        <a:spcBef>
                          <a:spcPts val="0"/>
                        </a:spcBef>
                        <a:spcAft>
                          <a:spcPts val="0"/>
                        </a:spcAft>
                      </a:pPr>
                      <a:r>
                        <a:rPr lang="sv-SE" sz="1400" b="1" i="0" u="none" strike="noStrike" kern="1200" dirty="0">
                          <a:solidFill>
                            <a:srgbClr val="1A355C"/>
                          </a:solidFill>
                          <a:effectLst/>
                          <a:highlight>
                            <a:srgbClr val="FAE9E7"/>
                          </a:highlight>
                          <a:latin typeface="Roboto Light"/>
                        </a:rPr>
                        <a:t>näringslivet samlat</a:t>
                      </a:r>
                      <a:endParaRPr lang="sv-SE" sz="1800" b="0" i="0" u="none" strike="noStrike" dirty="0">
                        <a:effectLst/>
                        <a:highlight>
                          <a:srgbClr val="FAE9E7"/>
                        </a:highlight>
                        <a:latin typeface="Roboto Light"/>
                      </a:endParaRPr>
                    </a:p>
                  </a:txBody>
                  <a:tcPr marL="7620" marR="7620" marT="7620" marB="0" anchor="b">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AE9E7"/>
                    </a:solidFill>
                  </a:tcPr>
                </a:tc>
                <a:tc>
                  <a:txBody>
                    <a:bodyPr/>
                    <a:lstStyle/>
                    <a:p>
                      <a:pPr marL="0" lvl="0" algn="ctr">
                        <a:spcBef>
                          <a:spcPts val="0"/>
                        </a:spcBef>
                        <a:spcAft>
                          <a:spcPts val="0"/>
                        </a:spcAft>
                        <a:buNone/>
                      </a:pPr>
                      <a:r>
                        <a:rPr lang="sv-SE" sz="1400" b="0" i="0" u="none" strike="noStrike" kern="1200" noProof="0">
                          <a:solidFill>
                            <a:srgbClr val="1A355C"/>
                          </a:solidFill>
                          <a:effectLst/>
                          <a:highlight>
                            <a:srgbClr val="FAE9E7"/>
                          </a:highlight>
                          <a:latin typeface="Roboto Light"/>
                        </a:rPr>
                        <a:t>79 655</a:t>
                      </a:r>
                      <a:endParaRPr lang="sv-SE"/>
                    </a:p>
                  </a:txBody>
                  <a:tcPr marL="9525" marR="9525" marT="9525"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AE9E7"/>
                    </a:solidFill>
                  </a:tcPr>
                </a:tc>
                <a:tc>
                  <a:txBody>
                    <a:bodyPr/>
                    <a:lstStyle/>
                    <a:p>
                      <a:pPr marL="0" lvl="0" algn="ctr">
                        <a:spcBef>
                          <a:spcPts val="0"/>
                        </a:spcBef>
                        <a:spcAft>
                          <a:spcPts val="0"/>
                        </a:spcAft>
                        <a:buNone/>
                      </a:pPr>
                      <a:r>
                        <a:rPr lang="sv-SE" sz="1400" b="0" i="0" u="none" strike="noStrike" kern="1200" noProof="0">
                          <a:solidFill>
                            <a:srgbClr val="1A355C"/>
                          </a:solidFill>
                          <a:effectLst/>
                          <a:highlight>
                            <a:srgbClr val="FAE9E7"/>
                          </a:highlight>
                          <a:latin typeface="Roboto Light"/>
                        </a:rPr>
                        <a:t>77 224</a:t>
                      </a:r>
                      <a:endParaRPr lang="sv-SE"/>
                    </a:p>
                  </a:txBody>
                  <a:tcPr marL="9525" marR="9525" marT="9525" marB="0" anchor="ctr">
                    <a:lnL w="12700" cap="flat" cmpd="sng" algn="ctr">
                      <a:solidFill>
                        <a:srgbClr val="FEFFFF"/>
                      </a:solidFill>
                      <a:prstDash val="solid"/>
                      <a:round/>
                      <a:headEnd type="none" w="med" len="med"/>
                      <a:tailEnd type="none" w="med" len="med"/>
                    </a:lnL>
                    <a:lnR w="12700" cap="flat" cmpd="sng" algn="ctr">
                      <a:solidFill>
                        <a:srgbClr val="FEFFFF"/>
                      </a:solidFill>
                      <a:prstDash val="solid"/>
                      <a:round/>
                      <a:headEnd type="none" w="med" len="med"/>
                      <a:tailEnd type="none" w="med" len="med"/>
                    </a:lnR>
                    <a:lnT w="12700" cap="flat" cmpd="sng" algn="ctr">
                      <a:solidFill>
                        <a:srgbClr val="FEFFFF"/>
                      </a:solidFill>
                      <a:prstDash val="solid"/>
                      <a:round/>
                      <a:headEnd type="none" w="med" len="med"/>
                      <a:tailEnd type="none" w="med" len="med"/>
                    </a:lnT>
                    <a:lnB w="12700" cap="flat" cmpd="sng" algn="ctr">
                      <a:solidFill>
                        <a:srgbClr val="FEFFFF"/>
                      </a:solidFill>
                      <a:prstDash val="solid"/>
                      <a:round/>
                      <a:headEnd type="none" w="med" len="med"/>
                      <a:tailEnd type="none" w="med" len="med"/>
                    </a:lnB>
                    <a:solidFill>
                      <a:srgbClr val="FAE9E7"/>
                    </a:solidFill>
                  </a:tcPr>
                </a:tc>
                <a:tc>
                  <a:txBody>
                    <a:bodyPr/>
                    <a:lstStyle/>
                    <a:p>
                      <a:pPr lvl="0" algn="ctr">
                        <a:buNone/>
                      </a:pPr>
                      <a:r>
                        <a:rPr lang="sv-SE" sz="1400">
                          <a:solidFill>
                            <a:srgbClr val="FF0000"/>
                          </a:solidFill>
                          <a:effectLst/>
                        </a:rPr>
                        <a:t>-2 431</a:t>
                      </a:r>
                      <a:endParaRPr lang="sv-SE" sz="1400">
                        <a:solidFill>
                          <a:srgbClr val="FF0000"/>
                        </a:solidFill>
                      </a:endParaRPr>
                    </a:p>
                  </a:txBody>
                  <a:tcPr marL="0" marR="0" marT="0" marB="0" anchor="ctr">
                    <a:lnL w="12700" cap="flat" cmpd="sng" algn="ctr">
                      <a:solidFill>
                        <a:srgbClr val="FEFFFF"/>
                      </a:solidFill>
                      <a:prstDash val="solid"/>
                      <a:round/>
                      <a:headEnd type="none" w="med" len="med"/>
                      <a:tailEnd type="none" w="med" len="med"/>
                    </a:lnL>
                    <a:lnR>
                      <a:noFill/>
                    </a:lnR>
                    <a:lnT>
                      <a:noFill/>
                    </a:lnT>
                    <a:lnB>
                      <a:noFill/>
                    </a:lnB>
                    <a:solidFill>
                      <a:srgbClr val="FAE9E7"/>
                    </a:solidFill>
                  </a:tcPr>
                </a:tc>
                <a:tc>
                  <a:txBody>
                    <a:bodyPr/>
                    <a:lstStyle/>
                    <a:p>
                      <a:pPr lvl="0" algn="ctr">
                        <a:buNone/>
                      </a:pPr>
                      <a:r>
                        <a:rPr lang="sv-SE" sz="1400" dirty="0">
                          <a:solidFill>
                            <a:srgbClr val="FF0000"/>
                          </a:solidFill>
                        </a:rPr>
                        <a:t>-3,1%</a:t>
                      </a:r>
                    </a:p>
                  </a:txBody>
                  <a:tcPr marL="0" marR="0" marT="0" marB="0" anchor="ctr">
                    <a:lnL>
                      <a:noFill/>
                    </a:lnL>
                    <a:lnR>
                      <a:noFill/>
                    </a:lnR>
                    <a:lnT>
                      <a:noFill/>
                    </a:lnT>
                    <a:lnB>
                      <a:noFill/>
                    </a:lnB>
                    <a:solidFill>
                      <a:srgbClr val="FAE9E7"/>
                    </a:solidFill>
                  </a:tcPr>
                </a:tc>
                <a:extLst>
                  <a:ext uri="{0D108BD9-81ED-4DB2-BD59-A6C34878D82A}">
                    <a16:rowId xmlns:a16="http://schemas.microsoft.com/office/drawing/2014/main" val="3222767870"/>
                  </a:ext>
                </a:extLst>
              </a:tr>
            </a:tbl>
          </a:graphicData>
        </a:graphic>
      </p:graphicFrame>
    </p:spTree>
    <p:extLst>
      <p:ext uri="{BB962C8B-B14F-4D97-AF65-F5344CB8AC3E}">
        <p14:creationId xmlns:p14="http://schemas.microsoft.com/office/powerpoint/2010/main" val="2346847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9E320435-16F5-A449-9C2F-C9A6AF7673EB}"/>
              </a:ext>
            </a:extLst>
          </p:cNvPr>
          <p:cNvSpPr txBox="1">
            <a:spLocks/>
          </p:cNvSpPr>
          <p:nvPr/>
        </p:nvSpPr>
        <p:spPr>
          <a:xfrm>
            <a:off x="174334" y="199126"/>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Tempen i näringslivet</a:t>
            </a:r>
            <a:br>
              <a:rPr lang="sv-SE" sz="32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konkurser</a:t>
            </a:r>
            <a:endParaRPr lang="sv-SE" sz="3200" b="1" dirty="0">
              <a:solidFill>
                <a:srgbClr val="1A355C"/>
              </a:solidFill>
              <a:ea typeface="Roboto" panose="02000000000000000000" pitchFamily="2" charset="0"/>
              <a:cs typeface="Arial" panose="020B0604020202020204" pitchFamily="34" charset="0"/>
            </a:endParaRPr>
          </a:p>
          <a:p>
            <a:pPr>
              <a:lnSpc>
                <a:spcPct val="100000"/>
              </a:lnSpc>
            </a:pPr>
            <a:endParaRPr lang="sv-SE" sz="3200" b="1" dirty="0">
              <a:solidFill>
                <a:srgbClr val="1A355C"/>
              </a:solidFill>
              <a:ea typeface="Roboto" panose="02000000000000000000" pitchFamily="2" charset="0"/>
              <a:cs typeface="Arial" panose="020B0604020202020204" pitchFamily="34" charset="0"/>
            </a:endParaRPr>
          </a:p>
        </p:txBody>
      </p:sp>
      <p:sp>
        <p:nvSpPr>
          <p:cNvPr id="6" name="Rektangel 5">
            <a:extLst>
              <a:ext uri="{FF2B5EF4-FFF2-40B4-BE49-F238E27FC236}">
                <a16:creationId xmlns:a16="http://schemas.microsoft.com/office/drawing/2014/main" id="{0423A19E-3B53-92CF-41AA-C0C2438FCF49}"/>
              </a:ext>
            </a:extLst>
          </p:cNvPr>
          <p:cNvSpPr/>
          <p:nvPr/>
        </p:nvSpPr>
        <p:spPr>
          <a:xfrm>
            <a:off x="411279" y="1185735"/>
            <a:ext cx="10134138" cy="1492716"/>
          </a:xfrm>
          <a:prstGeom prst="rect">
            <a:avLst/>
          </a:prstGeom>
        </p:spPr>
        <p:txBody>
          <a:bodyPr wrap="square">
            <a:spAutoFit/>
          </a:bodyPr>
          <a:lstStyle/>
          <a:p>
            <a:pPr>
              <a:defRPr/>
            </a:pPr>
            <a:r>
              <a:rPr kumimoji="0" lang="sv-SE" sz="1300" i="0" u="none" strike="noStrike" kern="1200" cap="none" spc="0" normalizeH="0" baseline="0" noProof="0" dirty="0">
                <a:ln>
                  <a:noFill/>
                </a:ln>
                <a:solidFill>
                  <a:srgbClr val="1A355C"/>
                </a:solidFill>
                <a:effectLst/>
                <a:uLnTx/>
                <a:uFillTx/>
                <a:latin typeface="Arial" panose="020B0604020202020204" pitchFamily="34" charset="0"/>
                <a:ea typeface="Calibri" panose="020F0502020204030204" pitchFamily="34" charset="0"/>
                <a:cs typeface="Arial" panose="020B0604020202020204" pitchFamily="34" charset="0"/>
              </a:rPr>
              <a:t>Antalet konkurser har ökat något både lokalt, regionalt och nationellt sedan sommaren 2022</a:t>
            </a:r>
            <a:r>
              <a:rPr lang="sv-SE" sz="1300" dirty="0">
                <a:solidFill>
                  <a:srgbClr val="1A355C"/>
                </a:solidFill>
                <a:latin typeface="Arial" panose="020B0604020202020204" pitchFamily="34" charset="0"/>
                <a:cs typeface="Arial" panose="020B0604020202020204" pitchFamily="34" charset="0"/>
              </a:rPr>
              <a:t>. Drygt 12 företag per månad har gått i konkurs i Helsingborg under den senaste tioårsperioden. Medelvärdet det senaste året ligger på drygt 16 per månad, vilket är den högsta siffran under perioden, men ökningen är lägre än den stora ökning av konkurser som skett nationellt under början av 2024.</a:t>
            </a:r>
          </a:p>
          <a:p>
            <a:pPr>
              <a:defRPr/>
            </a:pPr>
            <a:endParaRPr lang="sv-SE" sz="1300"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300" dirty="0">
                <a:solidFill>
                  <a:srgbClr val="1A355C"/>
                </a:solidFill>
                <a:latin typeface="Arial" panose="020B0604020202020204" pitchFamily="34" charset="0"/>
                <a:cs typeface="Arial" panose="020B0604020202020204" pitchFamily="34" charset="0"/>
              </a:rPr>
              <a:t>En konkurs drabbar anställda, underleverantörer och kunder, men behöver inte vara definitiv då många företag som försatts i konkurs drivs vidare i annan regi. Samtidigt är det viktigt att komma ihåg att konkurser är det mest dramatiska men inte enda sättet som ett företags ekonomiska aktivitet upphör, och påverkan på näringslivets ekonomiska aktivitet är oftast större än vad konkurserna visar.</a:t>
            </a:r>
          </a:p>
        </p:txBody>
      </p:sp>
      <p:sp>
        <p:nvSpPr>
          <p:cNvPr id="2" name="textruta 1">
            <a:extLst>
              <a:ext uri="{FF2B5EF4-FFF2-40B4-BE49-F238E27FC236}">
                <a16:creationId xmlns:a16="http://schemas.microsoft.com/office/drawing/2014/main" id="{8142BC29-9324-5895-1E16-8D22F00707B7}"/>
              </a:ext>
            </a:extLst>
          </p:cNvPr>
          <p:cNvSpPr txBox="1"/>
          <p:nvPr/>
        </p:nvSpPr>
        <p:spPr>
          <a:xfrm>
            <a:off x="573025" y="6080377"/>
            <a:ext cx="1641576"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Källa: Bolagsverket</a:t>
            </a:r>
          </a:p>
        </p:txBody>
      </p:sp>
      <p:graphicFrame>
        <p:nvGraphicFramePr>
          <p:cNvPr id="3" name="Diagram 2">
            <a:extLst>
              <a:ext uri="{FF2B5EF4-FFF2-40B4-BE49-F238E27FC236}">
                <a16:creationId xmlns:a16="http://schemas.microsoft.com/office/drawing/2014/main" id="{3BE9B31B-1F07-E216-0F29-46D76069A089}"/>
              </a:ext>
            </a:extLst>
          </p:cNvPr>
          <p:cNvGraphicFramePr>
            <a:graphicFrameLocks/>
          </p:cNvGraphicFramePr>
          <p:nvPr>
            <p:extLst>
              <p:ext uri="{D42A27DB-BD31-4B8C-83A1-F6EECF244321}">
                <p14:modId xmlns:p14="http://schemas.microsoft.com/office/powerpoint/2010/main" val="3807046549"/>
              </p:ext>
            </p:extLst>
          </p:nvPr>
        </p:nvGraphicFramePr>
        <p:xfrm>
          <a:off x="2083773" y="2876538"/>
          <a:ext cx="7437914" cy="30057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19751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 5"/>
          <p:cNvGraphicFramePr>
            <a:graphicFrameLocks noGrp="1"/>
          </p:cNvGraphicFramePr>
          <p:nvPr>
            <p:extLst>
              <p:ext uri="{D42A27DB-BD31-4B8C-83A1-F6EECF244321}">
                <p14:modId xmlns:p14="http://schemas.microsoft.com/office/powerpoint/2010/main" val="143671700"/>
              </p:ext>
            </p:extLst>
          </p:nvPr>
        </p:nvGraphicFramePr>
        <p:xfrm>
          <a:off x="288004" y="3609382"/>
          <a:ext cx="10176612" cy="2857500"/>
        </p:xfrm>
        <a:graphic>
          <a:graphicData uri="http://schemas.openxmlformats.org/drawingml/2006/table">
            <a:tbl>
              <a:tblPr firstRow="1" bandRow="1">
                <a:tableStyleId>{93296810-A885-4BE3-A3E7-6D5BEEA58F35}</a:tableStyleId>
              </a:tblPr>
              <a:tblGrid>
                <a:gridCol w="1764000">
                  <a:extLst>
                    <a:ext uri="{9D8B030D-6E8A-4147-A177-3AD203B41FA5}">
                      <a16:colId xmlns:a16="http://schemas.microsoft.com/office/drawing/2014/main" val="2103548634"/>
                    </a:ext>
                  </a:extLst>
                </a:gridCol>
                <a:gridCol w="1402102">
                  <a:extLst>
                    <a:ext uri="{9D8B030D-6E8A-4147-A177-3AD203B41FA5}">
                      <a16:colId xmlns:a16="http://schemas.microsoft.com/office/drawing/2014/main" val="495330318"/>
                    </a:ext>
                  </a:extLst>
                </a:gridCol>
                <a:gridCol w="1402102">
                  <a:extLst>
                    <a:ext uri="{9D8B030D-6E8A-4147-A177-3AD203B41FA5}">
                      <a16:colId xmlns:a16="http://schemas.microsoft.com/office/drawing/2014/main" val="3654979658"/>
                    </a:ext>
                  </a:extLst>
                </a:gridCol>
                <a:gridCol w="1402102">
                  <a:extLst>
                    <a:ext uri="{9D8B030D-6E8A-4147-A177-3AD203B41FA5}">
                      <a16:colId xmlns:a16="http://schemas.microsoft.com/office/drawing/2014/main" val="3797335840"/>
                    </a:ext>
                  </a:extLst>
                </a:gridCol>
                <a:gridCol w="1402102">
                  <a:extLst>
                    <a:ext uri="{9D8B030D-6E8A-4147-A177-3AD203B41FA5}">
                      <a16:colId xmlns:a16="http://schemas.microsoft.com/office/drawing/2014/main" val="3495429760"/>
                    </a:ext>
                  </a:extLst>
                </a:gridCol>
                <a:gridCol w="1402102">
                  <a:extLst>
                    <a:ext uri="{9D8B030D-6E8A-4147-A177-3AD203B41FA5}">
                      <a16:colId xmlns:a16="http://schemas.microsoft.com/office/drawing/2014/main" val="2492018815"/>
                    </a:ext>
                  </a:extLst>
                </a:gridCol>
                <a:gridCol w="1402102">
                  <a:extLst>
                    <a:ext uri="{9D8B030D-6E8A-4147-A177-3AD203B41FA5}">
                      <a16:colId xmlns:a16="http://schemas.microsoft.com/office/drawing/2014/main" val="1014129643"/>
                    </a:ext>
                  </a:extLst>
                </a:gridCol>
              </a:tblGrid>
              <a:tr h="602724">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600" u="none" strike="noStrike" kern="1200" dirty="0">
                          <a:solidFill>
                            <a:schemeClr val="bg1"/>
                          </a:solidFill>
                          <a:effectLst/>
                          <a:latin typeface="Arial" panose="020B0604020202020204" pitchFamily="34" charset="0"/>
                          <a:cs typeface="Arial" panose="020B0604020202020204" pitchFamily="34" charset="0"/>
                        </a:rPr>
                        <a:t>Preliminära gästnätter </a:t>
                      </a:r>
                      <a:r>
                        <a:rPr lang="sv-SE" sz="1600" b="1" u="none" strike="noStrike" kern="1200" dirty="0">
                          <a:solidFill>
                            <a:schemeClr val="bg1"/>
                          </a:solidFill>
                          <a:effectLst/>
                          <a:latin typeface="Arial" panose="020B0604020202020204" pitchFamily="34" charset="0"/>
                          <a:ea typeface="+mn-ea"/>
                          <a:cs typeface="Arial" panose="020B0604020202020204" pitchFamily="34" charset="0"/>
                        </a:rPr>
                        <a:t>Q1 2024</a:t>
                      </a:r>
                    </a:p>
                  </a:txBody>
                  <a:tcPr marL="72000" marR="72000" marT="72000" marB="72000" anchor="ctr">
                    <a:solidFill>
                      <a:schemeClr val="accent2"/>
                    </a:solidFill>
                  </a:tcPr>
                </a:tc>
                <a:tc hMerge="1">
                  <a:txBody>
                    <a:bodyPr/>
                    <a:lstStyle/>
                    <a:p>
                      <a:pPr algn="l" fontAlgn="b"/>
                      <a:endParaRPr lang="sv-SE"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044"/>
                    </a:solidFill>
                  </a:tcPr>
                </a:tc>
                <a:tc hMerge="1">
                  <a:txBody>
                    <a:bodyPr/>
                    <a:lstStyle/>
                    <a:p>
                      <a:pPr algn="l" fontAlgn="b"/>
                      <a:endParaRPr lang="sv-SE"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044"/>
                    </a:solidFill>
                  </a:tcPr>
                </a:tc>
                <a:tc hMerge="1">
                  <a:txBody>
                    <a:bodyPr/>
                    <a:lstStyle/>
                    <a:p>
                      <a:pPr algn="l" fontAlgn="b"/>
                      <a:endParaRPr lang="sv-SE"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044"/>
                    </a:solidFill>
                  </a:tcPr>
                </a:tc>
                <a:tc hMerge="1">
                  <a:txBody>
                    <a:bodyPr/>
                    <a:lstStyle/>
                    <a:p>
                      <a:pPr algn="l" fontAlgn="b"/>
                      <a:endParaRPr lang="sv-SE"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044"/>
                    </a:solidFill>
                  </a:tcPr>
                </a:tc>
                <a:tc hMerge="1">
                  <a:txBody>
                    <a:bodyPr/>
                    <a:lstStyle/>
                    <a:p>
                      <a:pPr algn="l" fontAlgn="b"/>
                      <a:endParaRPr lang="sv-SE"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044"/>
                    </a:solidFill>
                  </a:tcPr>
                </a:tc>
                <a:tc hMerge="1">
                  <a:txBody>
                    <a:bodyPr/>
                    <a:lstStyle/>
                    <a:p>
                      <a:pPr algn="l" fontAlgn="b"/>
                      <a:endParaRPr lang="sv-SE"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044"/>
                    </a:solidFill>
                  </a:tcPr>
                </a:tc>
                <a:extLst>
                  <a:ext uri="{0D108BD9-81ED-4DB2-BD59-A6C34878D82A}">
                    <a16:rowId xmlns:a16="http://schemas.microsoft.com/office/drawing/2014/main" val="3652950457"/>
                  </a:ext>
                </a:extLst>
              </a:tr>
              <a:tr h="752530">
                <a:tc>
                  <a:txBody>
                    <a:bodyPr/>
                    <a:lstStyle/>
                    <a:p>
                      <a:pPr algn="ctr" fontAlgn="b"/>
                      <a:r>
                        <a:rPr lang="sv-SE" sz="1200" u="none" strike="noStrike" dirty="0">
                          <a:solidFill>
                            <a:srgbClr val="FF0000"/>
                          </a:solidFill>
                          <a:effectLst/>
                          <a:latin typeface="Arial" panose="020B0604020202020204" pitchFamily="34" charset="0"/>
                          <a:cs typeface="Arial" panose="020B0604020202020204" pitchFamily="34" charset="0"/>
                        </a:rPr>
                        <a:t> </a:t>
                      </a:r>
                      <a:endParaRPr lang="sv-SE" sz="1200" b="0" i="0" u="none" strike="noStrike" dirty="0">
                        <a:solidFill>
                          <a:srgbClr val="FF0000"/>
                        </a:solidFill>
                        <a:effectLst/>
                        <a:latin typeface="Arial" panose="020B0604020202020204" pitchFamily="34" charset="0"/>
                        <a:cs typeface="Arial" panose="020B0604020202020204" pitchFamily="34" charset="0"/>
                      </a:endParaRPr>
                    </a:p>
                  </a:txBody>
                  <a:tcPr marL="72000" marR="72000" marT="9525" marB="0" anchor="ctr"/>
                </a:tc>
                <a:tc>
                  <a:txBody>
                    <a:bodyPr/>
                    <a:lstStyle/>
                    <a:p>
                      <a:pPr algn="ctr" fontAlgn="b"/>
                      <a:r>
                        <a:rPr lang="sv-SE" sz="1200" b="1" u="none" strike="noStrike" dirty="0">
                          <a:solidFill>
                            <a:schemeClr val="tx1"/>
                          </a:solidFill>
                          <a:effectLst/>
                          <a:latin typeface="Arial" panose="020B0604020202020204" pitchFamily="34" charset="0"/>
                          <a:cs typeface="Arial" panose="020B0604020202020204" pitchFamily="34" charset="0"/>
                        </a:rPr>
                        <a:t>Gästnätter</a:t>
                      </a:r>
                      <a:endParaRPr lang="sv-SE" sz="12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525" marB="0" anchor="ctr"/>
                </a:tc>
                <a:tc>
                  <a:txBody>
                    <a:bodyPr/>
                    <a:lstStyle/>
                    <a:p>
                      <a:pPr algn="ctr" fontAlgn="b"/>
                      <a:r>
                        <a:rPr lang="sv-SE" sz="1200" b="1" u="none" strike="noStrike" dirty="0">
                          <a:solidFill>
                            <a:schemeClr val="tx1"/>
                          </a:solidFill>
                          <a:effectLst/>
                          <a:latin typeface="Arial" panose="020B0604020202020204" pitchFamily="34" charset="0"/>
                          <a:cs typeface="Arial" panose="020B0604020202020204" pitchFamily="34" charset="0"/>
                        </a:rPr>
                        <a:t>Utveckling</a:t>
                      </a:r>
                      <a:endParaRPr lang="sv-SE" sz="12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525" marB="0" anchor="ctr"/>
                </a:tc>
                <a:tc>
                  <a:txBody>
                    <a:bodyPr/>
                    <a:lstStyle/>
                    <a:p>
                      <a:pPr algn="ctr" fontAlgn="b"/>
                      <a:r>
                        <a:rPr lang="sv-SE" sz="1200" b="1" u="none" strike="noStrike" dirty="0">
                          <a:solidFill>
                            <a:schemeClr val="tx1"/>
                          </a:solidFill>
                          <a:effectLst/>
                          <a:latin typeface="Arial" panose="020B0604020202020204" pitchFamily="34" charset="0"/>
                          <a:cs typeface="Arial" panose="020B0604020202020204" pitchFamily="34" charset="0"/>
                        </a:rPr>
                        <a:t>Svenska gästnätter utveckling</a:t>
                      </a:r>
                      <a:endParaRPr lang="sv-SE" sz="12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525" marB="0" anchor="ctr"/>
                </a:tc>
                <a:tc>
                  <a:txBody>
                    <a:bodyPr/>
                    <a:lstStyle/>
                    <a:p>
                      <a:pPr algn="ctr" fontAlgn="b"/>
                      <a:r>
                        <a:rPr lang="sv-SE" sz="1200" b="1" u="none" strike="noStrike" dirty="0">
                          <a:solidFill>
                            <a:schemeClr val="tx1"/>
                          </a:solidFill>
                          <a:effectLst/>
                          <a:latin typeface="Arial" panose="020B0604020202020204" pitchFamily="34" charset="0"/>
                          <a:cs typeface="Arial" panose="020B0604020202020204" pitchFamily="34" charset="0"/>
                        </a:rPr>
                        <a:t>Internationella gästnätter utveckling</a:t>
                      </a:r>
                      <a:endParaRPr lang="sv-SE" sz="12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525" marB="0" anchor="ctr"/>
                </a:tc>
                <a:tc>
                  <a:txBody>
                    <a:bodyPr/>
                    <a:lstStyle/>
                    <a:p>
                      <a:pPr algn="ctr" fontAlgn="b"/>
                      <a:r>
                        <a:rPr lang="sv-SE" sz="1200" b="1" u="none" strike="noStrike" dirty="0">
                          <a:solidFill>
                            <a:schemeClr val="tx1"/>
                          </a:solidFill>
                          <a:effectLst/>
                          <a:latin typeface="Arial" panose="020B0604020202020204" pitchFamily="34" charset="0"/>
                          <a:cs typeface="Arial" panose="020B0604020202020204" pitchFamily="34" charset="0"/>
                        </a:rPr>
                        <a:t>Beläggningsgrad hotell</a:t>
                      </a:r>
                      <a:endParaRPr lang="sv-SE" sz="12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525" marB="0" anchor="ctr"/>
                </a:tc>
                <a:tc>
                  <a:txBody>
                    <a:bodyPr/>
                    <a:lstStyle/>
                    <a:p>
                      <a:pPr algn="ctr" fontAlgn="b"/>
                      <a:r>
                        <a:rPr lang="sv-SE" sz="1200" b="1" u="none" strike="noStrike" kern="1200" dirty="0">
                          <a:solidFill>
                            <a:schemeClr val="tx1"/>
                          </a:solidFill>
                          <a:effectLst/>
                          <a:latin typeface="Arial" panose="020B0604020202020204" pitchFamily="34" charset="0"/>
                          <a:cs typeface="Arial" panose="020B0604020202020204" pitchFamily="34" charset="0"/>
                        </a:rPr>
                        <a:t>Utveckling beläggningsgrad (procentenheter)</a:t>
                      </a:r>
                      <a:endParaRPr lang="sv-SE"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5" marB="0" anchor="ctr"/>
                </a:tc>
                <a:extLst>
                  <a:ext uri="{0D108BD9-81ED-4DB2-BD59-A6C34878D82A}">
                    <a16:rowId xmlns:a16="http://schemas.microsoft.com/office/drawing/2014/main" val="2628213470"/>
                  </a:ext>
                </a:extLst>
              </a:tr>
              <a:tr h="397336">
                <a:tc>
                  <a:txBody>
                    <a:bodyPr/>
                    <a:lstStyle/>
                    <a:p>
                      <a:pPr algn="r" fontAlgn="b"/>
                      <a:r>
                        <a:rPr lang="sv-SE" sz="1200" b="1" u="none" strike="noStrike" kern="1200" dirty="0">
                          <a:solidFill>
                            <a:schemeClr val="tx1"/>
                          </a:solidFill>
                          <a:effectLst/>
                          <a:latin typeface="Arial" panose="020B0604020202020204" pitchFamily="34" charset="0"/>
                          <a:cs typeface="Arial" panose="020B0604020202020204" pitchFamily="34" charset="0"/>
                        </a:rPr>
                        <a:t>Helsingborg</a:t>
                      </a:r>
                      <a:endParaRPr lang="sv-SE"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5"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132 595</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-2,7%</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-5,6%</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7,7%</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40,3%</a:t>
                      </a:r>
                    </a:p>
                  </a:txBody>
                  <a:tcPr marL="0" marR="0" marT="0" marB="0" anchor="ctr"/>
                </a:tc>
                <a:tc>
                  <a:txBody>
                    <a:bodyPr/>
                    <a:lstStyle/>
                    <a:p>
                      <a:pPr marL="0" algn="ctr" defTabSz="1219170" rtl="0" eaLnBrk="1" fontAlgn="b" latinLnBrk="0" hangingPunct="1"/>
                      <a:r>
                        <a:rPr lang="sv-SE" sz="1200" b="0" u="none" strike="noStrike" kern="1200">
                          <a:solidFill>
                            <a:schemeClr val="tx1"/>
                          </a:solidFill>
                          <a:effectLst/>
                          <a:latin typeface="Arial" panose="020B0604020202020204" pitchFamily="34" charset="0"/>
                          <a:ea typeface="+mn-ea"/>
                          <a:cs typeface="Arial" panose="020B0604020202020204" pitchFamily="34" charset="0"/>
                        </a:rPr>
                        <a:t>-4,4</a:t>
                      </a:r>
                    </a:p>
                  </a:txBody>
                  <a:tcPr marL="0" marR="0" marT="0" marB="0" anchor="ctr"/>
                </a:tc>
                <a:extLst>
                  <a:ext uri="{0D108BD9-81ED-4DB2-BD59-A6C34878D82A}">
                    <a16:rowId xmlns:a16="http://schemas.microsoft.com/office/drawing/2014/main" val="1243034929"/>
                  </a:ext>
                </a:extLst>
              </a:tr>
              <a:tr h="397336">
                <a:tc>
                  <a:txBody>
                    <a:bodyPr/>
                    <a:lstStyle/>
                    <a:p>
                      <a:pPr marL="0" algn="r" defTabSz="914400" rtl="0" eaLnBrk="1" fontAlgn="b" latinLnBrk="0" hangingPunct="1"/>
                      <a:r>
                        <a:rPr lang="sv-SE" sz="1200" b="1" u="none" strike="noStrike" kern="1200" dirty="0">
                          <a:solidFill>
                            <a:schemeClr val="tx1"/>
                          </a:solidFill>
                          <a:effectLst/>
                          <a:latin typeface="Arial" panose="020B0604020202020204" pitchFamily="34" charset="0"/>
                          <a:cs typeface="Arial" panose="020B0604020202020204" pitchFamily="34" charset="0"/>
                        </a:rPr>
                        <a:t>Skåne</a:t>
                      </a:r>
                      <a:endParaRPr lang="sv-SE"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0" marB="0" anchor="ctr"/>
                </a:tc>
                <a:tc>
                  <a:txBody>
                    <a:bodyPr/>
                    <a:lstStyle/>
                    <a:p>
                      <a:pPr marL="0" algn="ctr" defTabSz="1219170" rtl="0" eaLnBrk="1" fontAlgn="b" latinLnBrk="0" hangingPunct="1"/>
                      <a:r>
                        <a:rPr lang="sv-SE" sz="1200" b="0" u="none" strike="noStrike" kern="1200">
                          <a:solidFill>
                            <a:schemeClr val="tx1"/>
                          </a:solidFill>
                          <a:effectLst/>
                          <a:latin typeface="Arial" panose="020B0604020202020204" pitchFamily="34" charset="0"/>
                          <a:ea typeface="+mn-ea"/>
                          <a:cs typeface="Arial" panose="020B0604020202020204" pitchFamily="34" charset="0"/>
                        </a:rPr>
                        <a:t>935 824</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-2,1%</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-6,1%</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11,8%</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46,4%</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-2,6</a:t>
                      </a:r>
                    </a:p>
                  </a:txBody>
                  <a:tcPr marL="0" marR="0" marT="0" marB="0" anchor="ctr"/>
                </a:tc>
                <a:extLst>
                  <a:ext uri="{0D108BD9-81ED-4DB2-BD59-A6C34878D82A}">
                    <a16:rowId xmlns:a16="http://schemas.microsoft.com/office/drawing/2014/main" val="3469069014"/>
                  </a:ext>
                </a:extLst>
              </a:tr>
              <a:tr h="397336">
                <a:tc>
                  <a:txBody>
                    <a:bodyPr/>
                    <a:lstStyle/>
                    <a:p>
                      <a:pPr marL="0" algn="r" defTabSz="914400" rtl="0" eaLnBrk="1" fontAlgn="b" latinLnBrk="0" hangingPunct="1"/>
                      <a:r>
                        <a:rPr lang="sv-SE" sz="1200" b="1" u="none" strike="noStrike" kern="1200" dirty="0">
                          <a:solidFill>
                            <a:schemeClr val="tx1"/>
                          </a:solidFill>
                          <a:effectLst/>
                          <a:latin typeface="Arial" panose="020B0604020202020204" pitchFamily="34" charset="0"/>
                          <a:cs typeface="Arial" panose="020B0604020202020204" pitchFamily="34" charset="0"/>
                        </a:rPr>
                        <a:t>Sverige</a:t>
                      </a:r>
                      <a:endParaRPr lang="sv-SE"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0" marB="0" anchor="ctr"/>
                </a:tc>
                <a:tc>
                  <a:txBody>
                    <a:bodyPr/>
                    <a:lstStyle/>
                    <a:p>
                      <a:pPr marL="0" algn="ctr" defTabSz="1219170" rtl="0" eaLnBrk="1" fontAlgn="b" latinLnBrk="0" hangingPunct="1"/>
                      <a:r>
                        <a:rPr lang="sv-SE" sz="1200" b="0" u="none" strike="noStrike" kern="1200">
                          <a:solidFill>
                            <a:schemeClr val="tx1"/>
                          </a:solidFill>
                          <a:effectLst/>
                          <a:latin typeface="Arial" panose="020B0604020202020204" pitchFamily="34" charset="0"/>
                          <a:ea typeface="+mn-ea"/>
                          <a:cs typeface="Arial" panose="020B0604020202020204" pitchFamily="34" charset="0"/>
                        </a:rPr>
                        <a:t>10 643 402</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0,3</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-3,9%</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16,6%</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48,5%</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-1,8</a:t>
                      </a:r>
                    </a:p>
                  </a:txBody>
                  <a:tcPr marL="0" marR="0" marT="0" marB="0" anchor="ctr"/>
                </a:tc>
                <a:extLst>
                  <a:ext uri="{0D108BD9-81ED-4DB2-BD59-A6C34878D82A}">
                    <a16:rowId xmlns:a16="http://schemas.microsoft.com/office/drawing/2014/main" val="2065541457"/>
                  </a:ext>
                </a:extLst>
              </a:tr>
              <a:tr h="310238">
                <a:tc>
                  <a:txBody>
                    <a:bodyPr/>
                    <a:lstStyle/>
                    <a:p>
                      <a:pPr marL="0" algn="r" defTabSz="914400" rtl="0" eaLnBrk="1" fontAlgn="b" latinLnBrk="0" hangingPunct="1"/>
                      <a:r>
                        <a:rPr lang="sv-SE" sz="1200" b="1" u="none" strike="noStrike" kern="1200" dirty="0">
                          <a:solidFill>
                            <a:schemeClr val="tx1"/>
                          </a:solidFill>
                          <a:effectLst/>
                          <a:latin typeface="Arial" panose="020B0604020202020204" pitchFamily="34" charset="0"/>
                          <a:cs typeface="Arial" panose="020B0604020202020204" pitchFamily="34" charset="0"/>
                        </a:rPr>
                        <a:t>Familjen Helsingborg</a:t>
                      </a:r>
                      <a:endParaRPr lang="sv-SE" sz="12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0" marB="0" anchor="ctr"/>
                </a:tc>
                <a:tc>
                  <a:txBody>
                    <a:bodyPr/>
                    <a:lstStyle/>
                    <a:p>
                      <a:pPr marL="0" algn="ctr" defTabSz="1219170" rtl="0" eaLnBrk="1" fontAlgn="b" latinLnBrk="0" hangingPunct="1"/>
                      <a:r>
                        <a:rPr lang="sv-SE" sz="1200" b="0" u="none" strike="noStrike" kern="1200">
                          <a:solidFill>
                            <a:schemeClr val="tx1"/>
                          </a:solidFill>
                          <a:effectLst/>
                          <a:latin typeface="Arial" panose="020B0604020202020204" pitchFamily="34" charset="0"/>
                          <a:ea typeface="+mn-ea"/>
                          <a:cs typeface="Arial" panose="020B0604020202020204" pitchFamily="34" charset="0"/>
                        </a:rPr>
                        <a:t>244 074</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-1,6%</a:t>
                      </a:r>
                    </a:p>
                  </a:txBody>
                  <a:tcPr marL="0" marR="0" marT="0" marB="0" anchor="ctr"/>
                </a:tc>
                <a:tc>
                  <a:txBody>
                    <a:bodyPr/>
                    <a:lstStyle/>
                    <a:p>
                      <a:pPr marL="0" algn="ctr" defTabSz="1219170" rtl="0" eaLnBrk="1" fontAlgn="b" latinLnBrk="0" hangingPunct="1"/>
                      <a:r>
                        <a:rPr lang="sv-SE" sz="1200" b="0" u="none" strike="noStrike" kern="1200" dirty="0">
                          <a:solidFill>
                            <a:srgbClr val="FF0000"/>
                          </a:solidFill>
                          <a:effectLst/>
                          <a:latin typeface="Arial" panose="020B0604020202020204" pitchFamily="34" charset="0"/>
                          <a:ea typeface="+mn-ea"/>
                          <a:cs typeface="Arial" panose="020B0604020202020204" pitchFamily="34" charset="0"/>
                        </a:rPr>
                        <a:t>-5,3%</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16,3%</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39,8%</a:t>
                      </a:r>
                    </a:p>
                  </a:txBody>
                  <a:tcPr marL="0" marR="0" marT="0" marB="0" anchor="ctr"/>
                </a:tc>
                <a:tc>
                  <a:txBody>
                    <a:bodyPr/>
                    <a:lstStyle/>
                    <a:p>
                      <a:pPr marL="0" algn="ctr" defTabSz="1219170" rtl="0" eaLnBrk="1" fontAlgn="b" latinLnBrk="0" hangingPunct="1"/>
                      <a:r>
                        <a:rPr lang="sv-SE" sz="1200" b="0" u="none" strike="noStrike" kern="1200" dirty="0">
                          <a:solidFill>
                            <a:schemeClr val="tx1"/>
                          </a:solidFill>
                          <a:effectLst/>
                          <a:latin typeface="Arial" panose="020B0604020202020204" pitchFamily="34" charset="0"/>
                          <a:ea typeface="+mn-ea"/>
                          <a:cs typeface="Arial" panose="020B0604020202020204" pitchFamily="34" charset="0"/>
                        </a:rPr>
                        <a:t>-3,4</a:t>
                      </a:r>
                    </a:p>
                  </a:txBody>
                  <a:tcPr marL="0" marR="0" marT="0" marB="0" anchor="ctr"/>
                </a:tc>
                <a:extLst>
                  <a:ext uri="{0D108BD9-81ED-4DB2-BD59-A6C34878D82A}">
                    <a16:rowId xmlns:a16="http://schemas.microsoft.com/office/drawing/2014/main" val="1038035233"/>
                  </a:ext>
                </a:extLst>
              </a:tr>
            </a:tbl>
          </a:graphicData>
        </a:graphic>
      </p:graphicFrame>
      <p:sp>
        <p:nvSpPr>
          <p:cNvPr id="10" name="Rubrik 2"/>
          <p:cNvSpPr txBox="1">
            <a:spLocks/>
          </p:cNvSpPr>
          <p:nvPr/>
        </p:nvSpPr>
        <p:spPr>
          <a:xfrm>
            <a:off x="174334" y="199126"/>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Tempen i näringslivet</a:t>
            </a:r>
            <a:br>
              <a:rPr lang="sv-SE" sz="32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besöksnäringen</a:t>
            </a:r>
            <a:endParaRPr lang="sv-SE" sz="3200" b="1" dirty="0">
              <a:solidFill>
                <a:srgbClr val="1A355C"/>
              </a:solidFill>
              <a:ea typeface="Roboto" panose="02000000000000000000" pitchFamily="2" charset="0"/>
              <a:cs typeface="Arial" panose="020B0604020202020204" pitchFamily="34" charset="0"/>
            </a:endParaRPr>
          </a:p>
          <a:p>
            <a:pPr>
              <a:lnSpc>
                <a:spcPct val="100000"/>
              </a:lnSpc>
            </a:pPr>
            <a:endParaRPr lang="sv-SE" sz="3200" b="1" dirty="0">
              <a:solidFill>
                <a:srgbClr val="1A355C"/>
              </a:solidFill>
              <a:ea typeface="Roboto" panose="02000000000000000000" pitchFamily="2" charset="0"/>
              <a:cs typeface="Arial" panose="020B0604020202020204" pitchFamily="34" charset="0"/>
            </a:endParaRPr>
          </a:p>
        </p:txBody>
      </p:sp>
      <p:sp>
        <p:nvSpPr>
          <p:cNvPr id="2" name="Rektangel 1"/>
          <p:cNvSpPr/>
          <p:nvPr/>
        </p:nvSpPr>
        <p:spPr>
          <a:xfrm>
            <a:off x="232347" y="1209377"/>
            <a:ext cx="6666891" cy="2031325"/>
          </a:xfrm>
          <a:prstGeom prst="rect">
            <a:avLst/>
          </a:prstGeom>
        </p:spPr>
        <p:txBody>
          <a:bodyPr wrap="square">
            <a:spAutoFit/>
          </a:bodyPr>
          <a:lstStyle/>
          <a:p>
            <a:pPr lvl="0">
              <a:defRPr/>
            </a:pPr>
            <a:r>
              <a:rPr lang="sv-SE" sz="1400" dirty="0">
                <a:solidFill>
                  <a:srgbClr val="1A355D"/>
                </a:solidFill>
                <a:latin typeface="Arial" panose="020B0604020202020204" pitchFamily="34" charset="0"/>
                <a:ea typeface="Calibri" panose="020F0502020204030204" pitchFamily="34" charset="0"/>
                <a:cs typeface="Arial" panose="020B0604020202020204" pitchFamily="34" charset="0"/>
              </a:rPr>
              <a:t>I </a:t>
            </a:r>
            <a:r>
              <a:rPr lang="sv-SE" sz="1400" i="1" dirty="0">
                <a:solidFill>
                  <a:srgbClr val="1A355D"/>
                </a:solidFill>
                <a:latin typeface="Arial" panose="020B0604020202020204" pitchFamily="34" charset="0"/>
                <a:ea typeface="Calibri" panose="020F0502020204030204" pitchFamily="34" charset="0"/>
                <a:cs typeface="Arial" panose="020B0604020202020204" pitchFamily="34" charset="0"/>
              </a:rPr>
              <a:t>preliminär</a:t>
            </a:r>
            <a:r>
              <a:rPr lang="sv-SE" sz="1400" dirty="0">
                <a:solidFill>
                  <a:srgbClr val="1A355D"/>
                </a:solidFill>
                <a:latin typeface="Arial" panose="020B0604020202020204" pitchFamily="34" charset="0"/>
                <a:ea typeface="Calibri" panose="020F0502020204030204" pitchFamily="34" charset="0"/>
                <a:cs typeface="Arial" panose="020B0604020202020204" pitchFamily="34" charset="0"/>
              </a:rPr>
              <a:t> statistik för </a:t>
            </a:r>
            <a:r>
              <a:rPr lang="sv-SE" sz="1400" b="1" dirty="0">
                <a:solidFill>
                  <a:srgbClr val="1A355D"/>
                </a:solidFill>
                <a:latin typeface="Arial" panose="020B0604020202020204" pitchFamily="34" charset="0"/>
                <a:ea typeface="Calibri" panose="020F0502020204030204" pitchFamily="34" charset="0"/>
                <a:cs typeface="Arial" panose="020B0604020202020204" pitchFamily="34" charset="0"/>
              </a:rPr>
              <a:t>första kvartalet 2024 </a:t>
            </a:r>
            <a:r>
              <a:rPr lang="sv-SE" sz="1400" dirty="0">
                <a:solidFill>
                  <a:srgbClr val="1A355D"/>
                </a:solidFill>
                <a:latin typeface="Arial" panose="020B0604020202020204" pitchFamily="34" charset="0"/>
                <a:ea typeface="Calibri" panose="020F0502020204030204" pitchFamily="34" charset="0"/>
                <a:cs typeface="Arial" panose="020B0604020202020204" pitchFamily="34" charset="0"/>
              </a:rPr>
              <a:t>har antalet gästnätter backat något mot fjolåret såväl regionalt och lokalt, medan det ligger på fjolårets nivå nationellt. I </a:t>
            </a:r>
            <a:r>
              <a:rPr lang="sv-SE" sz="1400" b="1" dirty="0">
                <a:solidFill>
                  <a:srgbClr val="1A355D"/>
                </a:solidFill>
                <a:latin typeface="Arial" panose="020B0604020202020204" pitchFamily="34" charset="0"/>
                <a:ea typeface="Calibri" panose="020F0502020204030204" pitchFamily="34" charset="0"/>
                <a:cs typeface="Arial" panose="020B0604020202020204" pitchFamily="34" charset="0"/>
              </a:rPr>
              <a:t>Helsingborg</a:t>
            </a:r>
            <a:r>
              <a:rPr lang="sv-SE" sz="1400" dirty="0">
                <a:solidFill>
                  <a:srgbClr val="1A355D"/>
                </a:solidFill>
                <a:latin typeface="Arial" panose="020B0604020202020204" pitchFamily="34" charset="0"/>
                <a:ea typeface="Calibri" panose="020F0502020204030204" pitchFamily="34" charset="0"/>
                <a:cs typeface="Arial" panose="020B0604020202020204" pitchFamily="34" charset="0"/>
              </a:rPr>
              <a:t> minskade antalet gästnätter mot föregående år med </a:t>
            </a:r>
            <a:r>
              <a:rPr lang="sv-SE" sz="1400" b="1" dirty="0">
                <a:solidFill>
                  <a:srgbClr val="1A355D"/>
                </a:solidFill>
                <a:latin typeface="Arial" panose="020B0604020202020204" pitchFamily="34" charset="0"/>
                <a:ea typeface="Calibri" panose="020F0502020204030204" pitchFamily="34" charset="0"/>
                <a:cs typeface="Arial" panose="020B0604020202020204" pitchFamily="34" charset="0"/>
              </a:rPr>
              <a:t>-2,7%</a:t>
            </a:r>
            <a:r>
              <a:rPr lang="sv-SE" sz="1400" dirty="0">
                <a:solidFill>
                  <a:srgbClr val="1A355D"/>
                </a:solidFill>
                <a:latin typeface="Arial" panose="020B0604020202020204" pitchFamily="34" charset="0"/>
                <a:ea typeface="Calibri" panose="020F0502020204030204" pitchFamily="34" charset="0"/>
                <a:cs typeface="Arial" panose="020B0604020202020204" pitchFamily="34" charset="0"/>
              </a:rPr>
              <a:t>. Detta då de nationella gästnätterna minskat samtidigt som de internationella fortsatt öka, en trend som även syns både regionalt och nationellt.</a:t>
            </a:r>
          </a:p>
          <a:p>
            <a:pPr lvl="0">
              <a:defRPr/>
            </a:pPr>
            <a:endParaRPr lang="sv-SE" sz="1400" b="1" dirty="0">
              <a:solidFill>
                <a:srgbClr val="1A355D"/>
              </a:solidFill>
              <a:latin typeface="Arial" panose="020B0604020202020204" pitchFamily="34" charset="0"/>
              <a:cs typeface="Arial" panose="020B0604020202020204" pitchFamily="34" charset="0"/>
            </a:endParaRPr>
          </a:p>
          <a:p>
            <a:pPr lvl="0">
              <a:defRPr/>
            </a:pPr>
            <a:r>
              <a:rPr lang="sv-SE" sz="1400" b="1" dirty="0">
                <a:solidFill>
                  <a:srgbClr val="1A355D"/>
                </a:solidFill>
                <a:latin typeface="Arial" panose="020B0604020202020204" pitchFamily="34" charset="0"/>
                <a:cs typeface="Arial" panose="020B0604020202020204" pitchFamily="34" charset="0"/>
              </a:rPr>
              <a:t>Beläggningsgraden</a:t>
            </a:r>
            <a:r>
              <a:rPr lang="sv-SE" sz="1400" dirty="0">
                <a:solidFill>
                  <a:srgbClr val="1A355D"/>
                </a:solidFill>
                <a:latin typeface="Arial" panose="020B0604020202020204" pitchFamily="34" charset="0"/>
                <a:cs typeface="Arial" panose="020B0604020202020204" pitchFamily="34" charset="0"/>
              </a:rPr>
              <a:t> för stadens hotell var sammanräknat </a:t>
            </a:r>
            <a:r>
              <a:rPr lang="sv-SE" sz="1400" b="1" dirty="0">
                <a:solidFill>
                  <a:srgbClr val="1A355D"/>
                </a:solidFill>
                <a:latin typeface="Arial" panose="020B0604020202020204" pitchFamily="34" charset="0"/>
                <a:cs typeface="Arial" panose="020B0604020202020204" pitchFamily="34" charset="0"/>
              </a:rPr>
              <a:t>40,3% </a:t>
            </a:r>
            <a:r>
              <a:rPr lang="sv-SE" sz="1400" dirty="0">
                <a:solidFill>
                  <a:srgbClr val="1A355D"/>
                </a:solidFill>
                <a:latin typeface="Arial" panose="020B0604020202020204" pitchFamily="34" charset="0"/>
                <a:cs typeface="Arial" panose="020B0604020202020204" pitchFamily="34" charset="0"/>
              </a:rPr>
              <a:t>under perioden, en minskning med </a:t>
            </a:r>
            <a:r>
              <a:rPr lang="sv-SE" sz="1400" b="1" dirty="0">
                <a:solidFill>
                  <a:srgbClr val="1A355D"/>
                </a:solidFill>
                <a:latin typeface="Arial" panose="020B0604020202020204" pitchFamily="34" charset="0"/>
                <a:cs typeface="Arial" panose="020B0604020202020204" pitchFamily="34" charset="0"/>
              </a:rPr>
              <a:t>4,4</a:t>
            </a:r>
            <a:r>
              <a:rPr lang="sv-SE" sz="1400" dirty="0">
                <a:solidFill>
                  <a:srgbClr val="1A355D"/>
                </a:solidFill>
                <a:latin typeface="Arial" panose="020B0604020202020204" pitchFamily="34" charset="0"/>
                <a:cs typeface="Arial" panose="020B0604020202020204" pitchFamily="34" charset="0"/>
              </a:rPr>
              <a:t> </a:t>
            </a:r>
            <a:r>
              <a:rPr lang="sv-SE" sz="1400" b="1" dirty="0">
                <a:solidFill>
                  <a:srgbClr val="1A355D"/>
                </a:solidFill>
                <a:latin typeface="Arial" panose="020B0604020202020204" pitchFamily="34" charset="0"/>
                <a:cs typeface="Arial" panose="020B0604020202020204" pitchFamily="34" charset="0"/>
              </a:rPr>
              <a:t>procentenheter</a:t>
            </a:r>
            <a:r>
              <a:rPr lang="sv-SE" sz="1400" dirty="0">
                <a:solidFill>
                  <a:srgbClr val="1A355D"/>
                </a:solidFill>
                <a:latin typeface="Arial" panose="020B0604020202020204" pitchFamily="34" charset="0"/>
                <a:cs typeface="Arial" panose="020B0604020202020204" pitchFamily="34" charset="0"/>
              </a:rPr>
              <a:t> och lägre än både det regionala och nationella snitten.</a:t>
            </a:r>
          </a:p>
        </p:txBody>
      </p:sp>
      <p:sp>
        <p:nvSpPr>
          <p:cNvPr id="3" name="Rektangel 2"/>
          <p:cNvSpPr/>
          <p:nvPr/>
        </p:nvSpPr>
        <p:spPr>
          <a:xfrm>
            <a:off x="5751444" y="300253"/>
            <a:ext cx="6096000" cy="369332"/>
          </a:xfrm>
          <a:prstGeom prst="rect">
            <a:avLst/>
          </a:prstGeom>
        </p:spPr>
        <p:txBody>
          <a:bodyPr>
            <a:spAutoFit/>
          </a:bodyPr>
          <a:lstStyle/>
          <a:p>
            <a:endParaRPr lang="sv-SE" dirty="0"/>
          </a:p>
        </p:txBody>
      </p:sp>
      <p:sp>
        <p:nvSpPr>
          <p:cNvPr id="7" name="textruta 6"/>
          <p:cNvSpPr txBox="1"/>
          <p:nvPr/>
        </p:nvSpPr>
        <p:spPr>
          <a:xfrm>
            <a:off x="232347" y="6524275"/>
            <a:ext cx="1641576"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Källa: Tillväxtverket/SCB</a:t>
            </a:r>
          </a:p>
        </p:txBody>
      </p:sp>
      <p:graphicFrame>
        <p:nvGraphicFramePr>
          <p:cNvPr id="4" name="Diagram 3">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988488235"/>
              </p:ext>
            </p:extLst>
          </p:nvPr>
        </p:nvGraphicFramePr>
        <p:xfrm>
          <a:off x="7064247" y="226534"/>
          <a:ext cx="4218553" cy="30220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8212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p:cNvSpPr/>
          <p:nvPr/>
        </p:nvSpPr>
        <p:spPr>
          <a:xfrm>
            <a:off x="354654" y="1213388"/>
            <a:ext cx="10105789" cy="889154"/>
          </a:xfrm>
          <a:prstGeom prst="rect">
            <a:avLst/>
          </a:prstGeom>
        </p:spPr>
        <p:txBody>
          <a:bodyPr wrap="square">
            <a:spAutoFit/>
          </a:bodyPr>
          <a:lstStyle/>
          <a:p>
            <a:pPr>
              <a:lnSpc>
                <a:spcPct val="150000"/>
              </a:lnSpc>
            </a:pPr>
            <a:r>
              <a:rPr lang="sv-SE" sz="1200" dirty="0">
                <a:solidFill>
                  <a:srgbClr val="1A355C"/>
                </a:solidFill>
                <a:latin typeface="Arial" panose="020B0604020202020204" pitchFamily="34" charset="0"/>
                <a:cs typeface="Arial" panose="020B0604020202020204" pitchFamily="34" charset="0"/>
              </a:rPr>
              <a:t>Helsingborgs stad följer Sveriges Kommuner och Regioners kvalitativa mätning över hur företag som har haft avslutade ärenden med kommunen upplever service och myndighetsutövning. I den senaste mätningen fick Helsingborg nöjd kund-indexet 73 på en skala mellan 0-100, vilket var en höjning med en procentenhet mot föregående år och var något under medelvärdet på 75 för de 213 kommunerna i undersökningen. </a:t>
            </a:r>
          </a:p>
        </p:txBody>
      </p:sp>
      <p:sp>
        <p:nvSpPr>
          <p:cNvPr id="14" name="textruta 13"/>
          <p:cNvSpPr txBox="1"/>
          <p:nvPr/>
        </p:nvSpPr>
        <p:spPr>
          <a:xfrm>
            <a:off x="8295104" y="5813199"/>
            <a:ext cx="2660329" cy="230832"/>
          </a:xfrm>
          <a:prstGeom prst="rect">
            <a:avLst/>
          </a:prstGeom>
          <a:noFill/>
        </p:spPr>
        <p:txBody>
          <a:bodyPr wrap="square" rtlCol="0">
            <a:spAutoFit/>
          </a:bodyPr>
          <a:lstStyle/>
          <a:p>
            <a:r>
              <a:rPr lang="sv-SE" sz="900" i="1" dirty="0">
                <a:latin typeface="Arial" panose="020B0604020202020204" pitchFamily="34" charset="0"/>
                <a:cs typeface="Arial" panose="020B0604020202020204" pitchFamily="34" charset="0"/>
              </a:rPr>
              <a:t>Källa: Sveriges Kommuner och Regioner</a:t>
            </a:r>
          </a:p>
        </p:txBody>
      </p:sp>
      <p:sp>
        <p:nvSpPr>
          <p:cNvPr id="9" name="Rubrik 2"/>
          <p:cNvSpPr txBox="1">
            <a:spLocks/>
          </p:cNvSpPr>
          <p:nvPr/>
        </p:nvSpPr>
        <p:spPr>
          <a:xfrm>
            <a:off x="383340" y="173831"/>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Aktuellt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NKI</a:t>
            </a:r>
          </a:p>
        </p:txBody>
      </p:sp>
      <p:graphicFrame>
        <p:nvGraphicFramePr>
          <p:cNvPr id="16" name="Tabell 15"/>
          <p:cNvGraphicFramePr>
            <a:graphicFrameLocks noGrp="1"/>
          </p:cNvGraphicFramePr>
          <p:nvPr>
            <p:extLst>
              <p:ext uri="{D42A27DB-BD31-4B8C-83A1-F6EECF244321}">
                <p14:modId xmlns:p14="http://schemas.microsoft.com/office/powerpoint/2010/main" val="2138723875"/>
              </p:ext>
            </p:extLst>
          </p:nvPr>
        </p:nvGraphicFramePr>
        <p:xfrm>
          <a:off x="383340" y="2296722"/>
          <a:ext cx="2684660" cy="4387447"/>
        </p:xfrm>
        <a:graphic>
          <a:graphicData uri="http://schemas.openxmlformats.org/drawingml/2006/table">
            <a:tbl>
              <a:tblPr firstRow="1" bandRow="1">
                <a:tableStyleId>{5C22544A-7EE6-4342-B048-85BDC9FD1C3A}</a:tableStyleId>
              </a:tblPr>
              <a:tblGrid>
                <a:gridCol w="995288">
                  <a:extLst>
                    <a:ext uri="{9D8B030D-6E8A-4147-A177-3AD203B41FA5}">
                      <a16:colId xmlns:a16="http://schemas.microsoft.com/office/drawing/2014/main" val="20000"/>
                    </a:ext>
                  </a:extLst>
                </a:gridCol>
                <a:gridCol w="576000">
                  <a:extLst>
                    <a:ext uri="{9D8B030D-6E8A-4147-A177-3AD203B41FA5}">
                      <a16:colId xmlns:a16="http://schemas.microsoft.com/office/drawing/2014/main" val="20001"/>
                    </a:ext>
                  </a:extLst>
                </a:gridCol>
                <a:gridCol w="573372">
                  <a:extLst>
                    <a:ext uri="{9D8B030D-6E8A-4147-A177-3AD203B41FA5}">
                      <a16:colId xmlns:a16="http://schemas.microsoft.com/office/drawing/2014/main" val="20002"/>
                    </a:ext>
                  </a:extLst>
                </a:gridCol>
                <a:gridCol w="540000">
                  <a:extLst>
                    <a:ext uri="{9D8B030D-6E8A-4147-A177-3AD203B41FA5}">
                      <a16:colId xmlns:a16="http://schemas.microsoft.com/office/drawing/2014/main" val="139294903"/>
                    </a:ext>
                  </a:extLst>
                </a:gridCol>
              </a:tblGrid>
              <a:tr h="798471">
                <a:tc grid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sz="1400" dirty="0">
                          <a:latin typeface="Arial" panose="020B0604020202020204" pitchFamily="34" charset="0"/>
                          <a:cs typeface="Arial" panose="020B0604020202020204" pitchFamily="34" charset="0"/>
                        </a:rPr>
                        <a:t>Ranking</a:t>
                      </a:r>
                      <a:r>
                        <a:rPr lang="sv-SE" sz="1400" baseline="0" dirty="0">
                          <a:latin typeface="Arial" panose="020B0604020202020204" pitchFamily="34" charset="0"/>
                          <a:cs typeface="Arial" panose="020B0604020202020204" pitchFamily="34" charset="0"/>
                        </a:rPr>
                        <a:t> och index i SKR:s  servicemätning 2023, Sveriges största städer</a:t>
                      </a:r>
                      <a:endParaRPr lang="sv-SE" sz="1400" dirty="0">
                        <a:latin typeface="Arial" panose="020B0604020202020204" pitchFamily="34" charset="0"/>
                        <a:cs typeface="Arial" panose="020B0604020202020204" pitchFamily="34" charset="0"/>
                      </a:endParaRPr>
                    </a:p>
                  </a:txBody>
                  <a:tcPr marL="72000" marR="72000" anchor="ctr">
                    <a:lnB w="12700" cap="flat" cmpd="sng" algn="ctr">
                      <a:solidFill>
                        <a:schemeClr val="bg1"/>
                      </a:solidFill>
                      <a:prstDash val="solid"/>
                      <a:round/>
                      <a:headEnd type="none" w="med" len="med"/>
                      <a:tailEnd type="none" w="med" len="med"/>
                    </a:lnB>
                    <a:solidFill>
                      <a:srgbClr val="1A355C"/>
                    </a:solidFill>
                  </a:tcPr>
                </a:tc>
                <a:tc hMerge="1">
                  <a:txBody>
                    <a:bodyPr/>
                    <a:lstStyle/>
                    <a:p>
                      <a:endParaRPr lang="sv-SE" dirty="0"/>
                    </a:p>
                  </a:txBody>
                  <a:tcPr>
                    <a:lnL w="12700" cmpd="sng">
                      <a:noFill/>
                    </a:lnL>
                    <a:lnB w="12700" cap="flat" cmpd="sng" algn="ctr">
                      <a:solidFill>
                        <a:schemeClr val="bg1"/>
                      </a:solidFill>
                      <a:prstDash val="solid"/>
                      <a:round/>
                      <a:headEnd type="none" w="med" len="med"/>
                      <a:tailEnd type="none" w="med" len="med"/>
                    </a:lnB>
                  </a:tcPr>
                </a:tc>
                <a:tc hMerge="1">
                  <a:txBody>
                    <a:bodyPr/>
                    <a:lstStyle/>
                    <a:p>
                      <a:endParaRPr lang="sv-SE" dirty="0"/>
                    </a:p>
                  </a:txBody>
                  <a:tcPr>
                    <a:lnB w="12700" cap="flat" cmpd="sng" algn="ctr">
                      <a:solidFill>
                        <a:schemeClr val="bg1"/>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sv-SE" sz="1400" dirty="0">
                        <a:latin typeface="Arial" panose="020B0604020202020204" pitchFamily="34" charset="0"/>
                        <a:cs typeface="Arial" panose="020B0604020202020204" pitchFamily="34" charset="0"/>
                      </a:endParaRPr>
                    </a:p>
                  </a:txBody>
                  <a:tcPr marL="72000" marR="72000" anchor="ctr">
                    <a:lnB w="12700" cap="flat" cmpd="sng" algn="ctr">
                      <a:solidFill>
                        <a:schemeClr val="bg1"/>
                      </a:solidFill>
                      <a:prstDash val="solid"/>
                      <a:round/>
                      <a:headEnd type="none" w="med" len="med"/>
                      <a:tailEnd type="none" w="med" len="med"/>
                    </a:lnB>
                    <a:solidFill>
                      <a:srgbClr val="1A355C"/>
                    </a:solidFill>
                  </a:tcPr>
                </a:tc>
                <a:extLst>
                  <a:ext uri="{0D108BD9-81ED-4DB2-BD59-A6C34878D82A}">
                    <a16:rowId xmlns:a16="http://schemas.microsoft.com/office/drawing/2014/main" val="10000"/>
                  </a:ext>
                </a:extLst>
              </a:tr>
              <a:tr h="3240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sz="1200" b="1" dirty="0">
                          <a:solidFill>
                            <a:schemeClr val="bg1"/>
                          </a:solidFill>
                          <a:latin typeface="Arial" panose="020B0604020202020204" pitchFamily="34" charset="0"/>
                          <a:cs typeface="Arial" panose="020B0604020202020204" pitchFamily="34" charset="0"/>
                        </a:rPr>
                        <a:t>Kommun</a:t>
                      </a:r>
                    </a:p>
                  </a:txBody>
                  <a:tcPr marL="72000" marR="72000" anchor="ctr">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A355C"/>
                    </a:solidFill>
                  </a:tcPr>
                </a:tc>
                <a:tc>
                  <a:txBody>
                    <a:bodyPr/>
                    <a:lstStyle/>
                    <a:p>
                      <a:r>
                        <a:rPr lang="sv-SE" sz="1200" b="1" dirty="0">
                          <a:solidFill>
                            <a:schemeClr val="bg1"/>
                          </a:solidFill>
                          <a:latin typeface="Arial" panose="020B0604020202020204" pitchFamily="34" charset="0"/>
                          <a:cs typeface="Arial" panose="020B0604020202020204" pitchFamily="34" charset="0"/>
                        </a:rPr>
                        <a:t>Rank*</a:t>
                      </a:r>
                    </a:p>
                  </a:txBody>
                  <a:tcPr marL="72000" marR="72000" anchor="ctr">
                    <a:lnL w="38100" cmpd="sng">
                      <a:noFill/>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A355C"/>
                    </a:solidFill>
                  </a:tcPr>
                </a:tc>
                <a:tc>
                  <a:txBody>
                    <a:bodyPr/>
                    <a:lstStyle/>
                    <a:p>
                      <a:pPr algn="ctr"/>
                      <a:r>
                        <a:rPr lang="sv-SE" sz="1200" b="1" dirty="0">
                          <a:solidFill>
                            <a:schemeClr val="bg1"/>
                          </a:solidFill>
                          <a:latin typeface="Arial" panose="020B0604020202020204" pitchFamily="34" charset="0"/>
                          <a:cs typeface="Arial" panose="020B0604020202020204" pitchFamily="34" charset="0"/>
                        </a:rPr>
                        <a:t>NKI</a:t>
                      </a:r>
                    </a:p>
                  </a:txBody>
                  <a:tcPr marL="72000" marR="7200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A355C"/>
                    </a:solidFill>
                  </a:tcPr>
                </a:tc>
                <a:tc>
                  <a:txBody>
                    <a:bodyPr/>
                    <a:lstStyle/>
                    <a:p>
                      <a:pPr algn="ctr"/>
                      <a:r>
                        <a:rPr lang="sv-SE" sz="1200" b="1" dirty="0">
                          <a:solidFill>
                            <a:schemeClr val="bg1"/>
                          </a:solidFill>
                          <a:latin typeface="Arial" panose="020B0604020202020204" pitchFamily="34" charset="0"/>
                          <a:cs typeface="Arial" panose="020B0604020202020204" pitchFamily="34" charset="0"/>
                        </a:rPr>
                        <a:t>22-23</a:t>
                      </a:r>
                      <a:endParaRPr lang="sv-SE" sz="2400" b="1" dirty="0">
                        <a:solidFill>
                          <a:schemeClr val="bg1"/>
                        </a:solidFill>
                        <a:latin typeface="Arial" panose="020B0604020202020204" pitchFamily="34" charset="0"/>
                        <a:cs typeface="Arial" panose="020B0604020202020204" pitchFamily="34" charset="0"/>
                      </a:endParaRPr>
                    </a:p>
                  </a:txBody>
                  <a:tcPr marL="72000" marR="7200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A355C"/>
                    </a:solidFill>
                  </a:tcPr>
                </a:tc>
                <a:extLst>
                  <a:ext uri="{0D108BD9-81ED-4DB2-BD59-A6C34878D82A}">
                    <a16:rowId xmlns:a16="http://schemas.microsoft.com/office/drawing/2014/main" val="10001"/>
                  </a:ext>
                </a:extLst>
              </a:tr>
              <a:tr h="251152">
                <a:tc>
                  <a:txBody>
                    <a:bodyPr/>
                    <a:lstStyle/>
                    <a:p>
                      <a:pPr algn="l" rtl="0" fontAlgn="b"/>
                      <a:r>
                        <a:rPr lang="sv-SE" sz="1200" b="0" i="0" u="none" strike="noStrike" dirty="0">
                          <a:solidFill>
                            <a:srgbClr val="000000"/>
                          </a:solidFill>
                          <a:effectLst/>
                          <a:latin typeface="Arial" panose="020B0604020202020204" pitchFamily="34" charset="0"/>
                        </a:rPr>
                        <a:t>Örebro</a:t>
                      </a:r>
                    </a:p>
                  </a:txBody>
                  <a:tcPr marL="9525" marR="9525" marT="9525" marB="0" anchor="b">
                    <a:lnT w="12700" cap="flat" cmpd="sng" algn="ctr">
                      <a:solidFill>
                        <a:schemeClr val="bg1"/>
                      </a:solidFill>
                      <a:prstDash val="solid"/>
                      <a:round/>
                      <a:headEnd type="none" w="med" len="med"/>
                      <a:tailEnd type="none" w="med" len="med"/>
                    </a:lnT>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62</a:t>
                      </a:r>
                    </a:p>
                  </a:txBody>
                  <a:tcPr marL="9525" marR="9525" marT="9525" marB="0" anchor="b">
                    <a:lnT w="12700" cap="flat" cmpd="sng" algn="ctr">
                      <a:solidFill>
                        <a:schemeClr val="bg1"/>
                      </a:solidFill>
                      <a:prstDash val="solid"/>
                      <a:round/>
                      <a:headEnd type="none" w="med" len="med"/>
                      <a:tailEnd type="none" w="med" len="med"/>
                    </a:lnT>
                  </a:tcPr>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78</a:t>
                      </a:r>
                    </a:p>
                  </a:txBody>
                  <a:tcPr marL="9525" marR="9525" marT="9525" marB="0" anchor="b">
                    <a:lnT w="12700" cap="flat" cmpd="sng" algn="ctr">
                      <a:solidFill>
                        <a:schemeClr val="bg1"/>
                      </a:solidFill>
                      <a:prstDash val="solid"/>
                      <a:round/>
                      <a:headEnd type="none" w="med" len="med"/>
                      <a:tailEnd type="none" w="med" len="med"/>
                    </a:lnT>
                  </a:tcPr>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a:t>
                      </a:r>
                    </a:p>
                  </a:txBody>
                  <a:tcPr marL="9525" marR="9525" marT="9525" marB="0" anchor="b">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2"/>
                  </a:ext>
                </a:extLst>
              </a:tr>
              <a:tr h="251152">
                <a:tc>
                  <a:txBody>
                    <a:bodyPr/>
                    <a:lstStyle/>
                    <a:p>
                      <a:pPr algn="l" rtl="0" fontAlgn="b"/>
                      <a:r>
                        <a:rPr lang="sv-SE" sz="1200" b="0" i="0" u="none" strike="noStrike">
                          <a:solidFill>
                            <a:srgbClr val="000000"/>
                          </a:solidFill>
                          <a:effectLst/>
                          <a:latin typeface="Arial" panose="020B0604020202020204" pitchFamily="34" charset="0"/>
                        </a:rPr>
                        <a:t>Norrköping</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65</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78</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a:t>
                      </a:r>
                    </a:p>
                  </a:txBody>
                  <a:tcPr marL="9525" marR="9525" marT="9525" marB="0" anchor="b"/>
                </a:tc>
                <a:extLst>
                  <a:ext uri="{0D108BD9-81ED-4DB2-BD59-A6C34878D82A}">
                    <a16:rowId xmlns:a16="http://schemas.microsoft.com/office/drawing/2014/main" val="2238690020"/>
                  </a:ext>
                </a:extLst>
              </a:tr>
              <a:tr h="251152">
                <a:tc>
                  <a:txBody>
                    <a:bodyPr/>
                    <a:lstStyle/>
                    <a:p>
                      <a:pPr algn="l" rtl="0" fontAlgn="b"/>
                      <a:r>
                        <a:rPr lang="sv-SE" sz="1200" b="0" i="0" u="none" strike="noStrike">
                          <a:solidFill>
                            <a:srgbClr val="000000"/>
                          </a:solidFill>
                          <a:effectLst/>
                          <a:latin typeface="Arial" panose="020B0604020202020204" pitchFamily="34" charset="0"/>
                        </a:rPr>
                        <a:t>Linköping</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83</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77</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0</a:t>
                      </a:r>
                    </a:p>
                  </a:txBody>
                  <a:tcPr marL="9525" marR="9525" marT="9525" marB="0" anchor="b"/>
                </a:tc>
                <a:extLst>
                  <a:ext uri="{0D108BD9-81ED-4DB2-BD59-A6C34878D82A}">
                    <a16:rowId xmlns:a16="http://schemas.microsoft.com/office/drawing/2014/main" val="10003"/>
                  </a:ext>
                </a:extLst>
              </a:tr>
              <a:tr h="251152">
                <a:tc>
                  <a:txBody>
                    <a:bodyPr/>
                    <a:lstStyle/>
                    <a:p>
                      <a:pPr algn="l" rtl="0" fontAlgn="b"/>
                      <a:r>
                        <a:rPr lang="sv-SE" sz="1200" b="0" i="0" u="none" strike="noStrike" dirty="0">
                          <a:solidFill>
                            <a:srgbClr val="000000"/>
                          </a:solidFill>
                          <a:effectLst/>
                          <a:latin typeface="Arial" panose="020B0604020202020204" pitchFamily="34" charset="0"/>
                        </a:rPr>
                        <a:t>Västerås</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86</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76</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0</a:t>
                      </a:r>
                    </a:p>
                  </a:txBody>
                  <a:tcPr marL="9525" marR="9525" marT="9525" marB="0" anchor="b"/>
                </a:tc>
                <a:extLst>
                  <a:ext uri="{0D108BD9-81ED-4DB2-BD59-A6C34878D82A}">
                    <a16:rowId xmlns:a16="http://schemas.microsoft.com/office/drawing/2014/main" val="10004"/>
                  </a:ext>
                </a:extLst>
              </a:tr>
              <a:tr h="251152">
                <a:tc>
                  <a:txBody>
                    <a:bodyPr/>
                    <a:lstStyle/>
                    <a:p>
                      <a:pPr algn="l" rtl="0" fontAlgn="b"/>
                      <a:r>
                        <a:rPr lang="sv-SE" sz="1200" b="0" i="0" u="none" strike="noStrike">
                          <a:solidFill>
                            <a:srgbClr val="000000"/>
                          </a:solidFill>
                          <a:effectLst/>
                          <a:latin typeface="Arial" panose="020B0604020202020204" pitchFamily="34" charset="0"/>
                        </a:rPr>
                        <a:t>Umeå</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88</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76</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2</a:t>
                      </a:r>
                    </a:p>
                  </a:txBody>
                  <a:tcPr marL="9525" marR="9525" marT="9525" marB="0" anchor="b"/>
                </a:tc>
                <a:extLst>
                  <a:ext uri="{0D108BD9-81ED-4DB2-BD59-A6C34878D82A}">
                    <a16:rowId xmlns:a16="http://schemas.microsoft.com/office/drawing/2014/main" val="10005"/>
                  </a:ext>
                </a:extLst>
              </a:tr>
              <a:tr h="251152">
                <a:tc>
                  <a:txBody>
                    <a:bodyPr/>
                    <a:lstStyle/>
                    <a:p>
                      <a:pPr algn="l" rtl="0" fontAlgn="b"/>
                      <a:r>
                        <a:rPr lang="sv-SE" sz="1200" b="0" i="0" u="none" strike="noStrike">
                          <a:solidFill>
                            <a:srgbClr val="000000"/>
                          </a:solidFill>
                          <a:effectLst/>
                          <a:latin typeface="Arial" panose="020B0604020202020204" pitchFamily="34" charset="0"/>
                        </a:rPr>
                        <a:t>Lund</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99</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76</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2</a:t>
                      </a:r>
                    </a:p>
                  </a:txBody>
                  <a:tcPr marL="9525" marR="9525" marT="9525" marB="0" anchor="b"/>
                </a:tc>
                <a:extLst>
                  <a:ext uri="{0D108BD9-81ED-4DB2-BD59-A6C34878D82A}">
                    <a16:rowId xmlns:a16="http://schemas.microsoft.com/office/drawing/2014/main" val="10006"/>
                  </a:ext>
                </a:extLst>
              </a:tr>
              <a:tr h="251152">
                <a:tc>
                  <a:txBody>
                    <a:bodyPr/>
                    <a:lstStyle/>
                    <a:p>
                      <a:pPr algn="l" rtl="0" fontAlgn="b"/>
                      <a:r>
                        <a:rPr lang="sv-SE" sz="1200" b="0" i="0" u="none" strike="noStrike">
                          <a:solidFill>
                            <a:srgbClr val="000000"/>
                          </a:solidFill>
                          <a:effectLst/>
                          <a:latin typeface="Arial" panose="020B0604020202020204" pitchFamily="34" charset="0"/>
                        </a:rPr>
                        <a:t>Uppsala</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105</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75</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a:t>
                      </a:r>
                    </a:p>
                  </a:txBody>
                  <a:tcPr marL="9525" marR="9525" marT="9525" marB="0" anchor="b"/>
                </a:tc>
                <a:extLst>
                  <a:ext uri="{0D108BD9-81ED-4DB2-BD59-A6C34878D82A}">
                    <a16:rowId xmlns:a16="http://schemas.microsoft.com/office/drawing/2014/main" val="10007"/>
                  </a:ext>
                </a:extLst>
              </a:tr>
              <a:tr h="251152">
                <a:tc>
                  <a:txBody>
                    <a:bodyPr/>
                    <a:lstStyle/>
                    <a:p>
                      <a:pPr algn="l" rtl="0" fontAlgn="b"/>
                      <a:r>
                        <a:rPr lang="sv-SE" sz="1200" b="0" i="0" u="none" strike="noStrike" dirty="0">
                          <a:solidFill>
                            <a:srgbClr val="000000"/>
                          </a:solidFill>
                          <a:effectLst/>
                          <a:latin typeface="Arial" panose="020B0604020202020204" pitchFamily="34" charset="0"/>
                        </a:rPr>
                        <a:t>Jönköping</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119</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75</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2</a:t>
                      </a:r>
                    </a:p>
                  </a:txBody>
                  <a:tcPr marL="9525" marR="9525" marT="9525" marB="0" anchor="b"/>
                </a:tc>
                <a:extLst>
                  <a:ext uri="{0D108BD9-81ED-4DB2-BD59-A6C34878D82A}">
                    <a16:rowId xmlns:a16="http://schemas.microsoft.com/office/drawing/2014/main" val="10008"/>
                  </a:ext>
                </a:extLst>
              </a:tr>
              <a:tr h="251152">
                <a:tc>
                  <a:txBody>
                    <a:bodyPr/>
                    <a:lstStyle/>
                    <a:p>
                      <a:pPr algn="l" rtl="0" fontAlgn="b"/>
                      <a:r>
                        <a:rPr lang="sv-SE" sz="1200" b="0" i="0" u="none" strike="noStrike">
                          <a:solidFill>
                            <a:srgbClr val="000000"/>
                          </a:solidFill>
                          <a:effectLst/>
                          <a:latin typeface="Arial" panose="020B0604020202020204" pitchFamily="34" charset="0"/>
                        </a:rPr>
                        <a:t>Borås</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123</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75</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2</a:t>
                      </a:r>
                    </a:p>
                  </a:txBody>
                  <a:tcPr marL="9525" marR="9525" marT="9525" marB="0" anchor="b"/>
                </a:tc>
                <a:extLst>
                  <a:ext uri="{0D108BD9-81ED-4DB2-BD59-A6C34878D82A}">
                    <a16:rowId xmlns:a16="http://schemas.microsoft.com/office/drawing/2014/main" val="10009"/>
                  </a:ext>
                </a:extLst>
              </a:tr>
              <a:tr h="251152">
                <a:tc>
                  <a:txBody>
                    <a:bodyPr/>
                    <a:lstStyle/>
                    <a:p>
                      <a:pPr algn="l" rtl="0" fontAlgn="b"/>
                      <a:r>
                        <a:rPr lang="sv-SE" sz="1200" b="0" i="0" u="none" strike="noStrike">
                          <a:solidFill>
                            <a:srgbClr val="000000"/>
                          </a:solidFill>
                          <a:effectLst/>
                          <a:latin typeface="Arial" panose="020B0604020202020204" pitchFamily="34" charset="0"/>
                        </a:rPr>
                        <a:t>Malmö</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130</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74</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1</a:t>
                      </a:r>
                    </a:p>
                  </a:txBody>
                  <a:tcPr marL="9525" marR="9525" marT="9525" marB="0" anchor="b"/>
                </a:tc>
                <a:extLst>
                  <a:ext uri="{0D108BD9-81ED-4DB2-BD59-A6C34878D82A}">
                    <a16:rowId xmlns:a16="http://schemas.microsoft.com/office/drawing/2014/main" val="3846335288"/>
                  </a:ext>
                </a:extLst>
              </a:tr>
              <a:tr h="251152">
                <a:tc>
                  <a:txBody>
                    <a:bodyPr/>
                    <a:lstStyle/>
                    <a:p>
                      <a:pPr algn="l" rtl="0" fontAlgn="b"/>
                      <a:r>
                        <a:rPr lang="sv-SE" sz="1200" b="1" i="0" u="none" strike="noStrike" dirty="0">
                          <a:solidFill>
                            <a:srgbClr val="000000"/>
                          </a:solidFill>
                          <a:effectLst/>
                          <a:latin typeface="Arial" panose="020B0604020202020204" pitchFamily="34" charset="0"/>
                        </a:rPr>
                        <a:t>Helsingborg</a:t>
                      </a:r>
                    </a:p>
                  </a:txBody>
                  <a:tcPr marL="9525" marR="9525" marT="9525" marB="0" anchor="b"/>
                </a:tc>
                <a:tc>
                  <a:txBody>
                    <a:bodyPr/>
                    <a:lstStyle/>
                    <a:p>
                      <a:pPr marL="0" algn="ctr" defTabSz="1219170" rtl="0" eaLnBrk="1" fontAlgn="b" latinLnBrk="0" hangingPunct="1"/>
                      <a:r>
                        <a:rPr lang="sv-SE" sz="1200" b="1" i="0" u="none" strike="noStrike" kern="1200">
                          <a:solidFill>
                            <a:srgbClr val="000000"/>
                          </a:solidFill>
                          <a:effectLst/>
                          <a:latin typeface="Arial" panose="020B0604020202020204" pitchFamily="34" charset="0"/>
                          <a:ea typeface="+mn-ea"/>
                          <a:cs typeface="+mn-cs"/>
                        </a:rPr>
                        <a:t>139</a:t>
                      </a:r>
                    </a:p>
                  </a:txBody>
                  <a:tcPr marL="9525" marR="9525" marT="9525" marB="0" anchor="b"/>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mn-cs"/>
                        </a:rPr>
                        <a:t>73</a:t>
                      </a:r>
                    </a:p>
                  </a:txBody>
                  <a:tcPr marL="9525" marR="9525" marT="9525" marB="0" anchor="b"/>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mn-cs"/>
                        </a:rPr>
                        <a:t>2</a:t>
                      </a:r>
                    </a:p>
                  </a:txBody>
                  <a:tcPr marL="9525" marR="9525" marT="9525" marB="0" anchor="b"/>
                </a:tc>
                <a:extLst>
                  <a:ext uri="{0D108BD9-81ED-4DB2-BD59-A6C34878D82A}">
                    <a16:rowId xmlns:a16="http://schemas.microsoft.com/office/drawing/2014/main" val="10010"/>
                  </a:ext>
                </a:extLst>
              </a:tr>
              <a:tr h="251152">
                <a:tc>
                  <a:txBody>
                    <a:bodyPr/>
                    <a:lstStyle/>
                    <a:p>
                      <a:pPr algn="l" rtl="0" fontAlgn="b"/>
                      <a:r>
                        <a:rPr lang="sv-SE" sz="1200" b="0" i="0" u="none" strike="noStrike">
                          <a:solidFill>
                            <a:srgbClr val="000000"/>
                          </a:solidFill>
                          <a:effectLst/>
                          <a:latin typeface="Arial" panose="020B0604020202020204" pitchFamily="34" charset="0"/>
                        </a:rPr>
                        <a:t>Stockholm</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153</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72</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-4</a:t>
                      </a:r>
                    </a:p>
                  </a:txBody>
                  <a:tcPr marL="9525" marR="9525" marT="9525" marB="0" anchor="b"/>
                </a:tc>
                <a:extLst>
                  <a:ext uri="{0D108BD9-81ED-4DB2-BD59-A6C34878D82A}">
                    <a16:rowId xmlns:a16="http://schemas.microsoft.com/office/drawing/2014/main" val="10011"/>
                  </a:ext>
                </a:extLst>
              </a:tr>
              <a:tr h="251152">
                <a:tc>
                  <a:txBody>
                    <a:bodyPr/>
                    <a:lstStyle/>
                    <a:p>
                      <a:pPr algn="l" rtl="0" fontAlgn="b"/>
                      <a:r>
                        <a:rPr lang="sv-SE" sz="1200" b="0" i="0" u="none" strike="noStrike" dirty="0">
                          <a:solidFill>
                            <a:srgbClr val="000000"/>
                          </a:solidFill>
                          <a:effectLst/>
                          <a:latin typeface="Arial" panose="020B0604020202020204" pitchFamily="34" charset="0"/>
                        </a:rPr>
                        <a:t>Göteborg</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169</a:t>
                      </a:r>
                    </a:p>
                  </a:txBody>
                  <a:tcPr marL="9525" marR="9525" marT="9525"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71</a:t>
                      </a:r>
                    </a:p>
                  </a:txBody>
                  <a:tcPr marL="9525" marR="9525" marT="9525"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a:t>
                      </a:r>
                    </a:p>
                  </a:txBody>
                  <a:tcPr marL="9525" marR="9525" marT="9525" marB="0" anchor="b"/>
                </a:tc>
                <a:extLst>
                  <a:ext uri="{0D108BD9-81ED-4DB2-BD59-A6C34878D82A}">
                    <a16:rowId xmlns:a16="http://schemas.microsoft.com/office/drawing/2014/main" val="4116833074"/>
                  </a:ext>
                </a:extLst>
              </a:tr>
            </a:tbl>
          </a:graphicData>
        </a:graphic>
      </p:graphicFrame>
      <p:graphicFrame>
        <p:nvGraphicFramePr>
          <p:cNvPr id="17" name="Tabell 16"/>
          <p:cNvGraphicFramePr>
            <a:graphicFrameLocks noGrp="1"/>
          </p:cNvGraphicFramePr>
          <p:nvPr>
            <p:extLst>
              <p:ext uri="{D42A27DB-BD31-4B8C-83A1-F6EECF244321}">
                <p14:modId xmlns:p14="http://schemas.microsoft.com/office/powerpoint/2010/main" val="74319235"/>
              </p:ext>
            </p:extLst>
          </p:nvPr>
        </p:nvGraphicFramePr>
        <p:xfrm>
          <a:off x="4490910" y="2356388"/>
          <a:ext cx="5990809" cy="3393116"/>
        </p:xfrm>
        <a:graphic>
          <a:graphicData uri="http://schemas.openxmlformats.org/drawingml/2006/table">
            <a:tbl>
              <a:tblPr firstRow="1" firstCol="1" bandRow="1">
                <a:tableStyleId>{5C22544A-7EE6-4342-B048-85BDC9FD1C3A}</a:tableStyleId>
              </a:tblPr>
              <a:tblGrid>
                <a:gridCol w="1296000">
                  <a:extLst>
                    <a:ext uri="{9D8B030D-6E8A-4147-A177-3AD203B41FA5}">
                      <a16:colId xmlns:a16="http://schemas.microsoft.com/office/drawing/2014/main" val="20000"/>
                    </a:ext>
                  </a:extLst>
                </a:gridCol>
                <a:gridCol w="532105">
                  <a:extLst>
                    <a:ext uri="{9D8B030D-6E8A-4147-A177-3AD203B41FA5}">
                      <a16:colId xmlns:a16="http://schemas.microsoft.com/office/drawing/2014/main" val="20002"/>
                    </a:ext>
                  </a:extLst>
                </a:gridCol>
                <a:gridCol w="512062">
                  <a:extLst>
                    <a:ext uri="{9D8B030D-6E8A-4147-A177-3AD203B41FA5}">
                      <a16:colId xmlns:a16="http://schemas.microsoft.com/office/drawing/2014/main" val="20003"/>
                    </a:ext>
                  </a:extLst>
                </a:gridCol>
                <a:gridCol w="568226">
                  <a:extLst>
                    <a:ext uri="{9D8B030D-6E8A-4147-A177-3AD203B41FA5}">
                      <a16:colId xmlns:a16="http://schemas.microsoft.com/office/drawing/2014/main" val="20004"/>
                    </a:ext>
                  </a:extLst>
                </a:gridCol>
                <a:gridCol w="513736">
                  <a:extLst>
                    <a:ext uri="{9D8B030D-6E8A-4147-A177-3AD203B41FA5}">
                      <a16:colId xmlns:a16="http://schemas.microsoft.com/office/drawing/2014/main" val="3471773157"/>
                    </a:ext>
                  </a:extLst>
                </a:gridCol>
                <a:gridCol w="513736">
                  <a:extLst>
                    <a:ext uri="{9D8B030D-6E8A-4147-A177-3AD203B41FA5}">
                      <a16:colId xmlns:a16="http://schemas.microsoft.com/office/drawing/2014/main" val="401294253"/>
                    </a:ext>
                  </a:extLst>
                </a:gridCol>
                <a:gridCol w="513736">
                  <a:extLst>
                    <a:ext uri="{9D8B030D-6E8A-4147-A177-3AD203B41FA5}">
                      <a16:colId xmlns:a16="http://schemas.microsoft.com/office/drawing/2014/main" val="2781909699"/>
                    </a:ext>
                  </a:extLst>
                </a:gridCol>
                <a:gridCol w="513736">
                  <a:extLst>
                    <a:ext uri="{9D8B030D-6E8A-4147-A177-3AD203B41FA5}">
                      <a16:colId xmlns:a16="http://schemas.microsoft.com/office/drawing/2014/main" val="270046010"/>
                    </a:ext>
                  </a:extLst>
                </a:gridCol>
                <a:gridCol w="513736">
                  <a:extLst>
                    <a:ext uri="{9D8B030D-6E8A-4147-A177-3AD203B41FA5}">
                      <a16:colId xmlns:a16="http://schemas.microsoft.com/office/drawing/2014/main" val="4076418344"/>
                    </a:ext>
                  </a:extLst>
                </a:gridCol>
                <a:gridCol w="513736">
                  <a:extLst>
                    <a:ext uri="{9D8B030D-6E8A-4147-A177-3AD203B41FA5}">
                      <a16:colId xmlns:a16="http://schemas.microsoft.com/office/drawing/2014/main" val="3546756043"/>
                    </a:ext>
                  </a:extLst>
                </a:gridCol>
              </a:tblGrid>
              <a:tr h="423415">
                <a:tc>
                  <a:txBody>
                    <a:bodyPr/>
                    <a:lstStyle/>
                    <a:p>
                      <a:pPr algn="l" fontAlgn="b"/>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NKI 2015</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NKI 2016</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NKI 2017</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NKI 2018</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sv-SE" sz="1200" u="none" strike="noStrike" dirty="0">
                          <a:effectLst/>
                          <a:latin typeface="Arial" panose="020B0604020202020204" pitchFamily="34" charset="0"/>
                          <a:cs typeface="Arial" panose="020B0604020202020204" pitchFamily="34" charset="0"/>
                        </a:rPr>
                        <a:t>NKI 2019</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sv-SE" sz="1200" u="none" strike="noStrike" dirty="0">
                          <a:effectLst/>
                          <a:latin typeface="Arial" panose="020B0604020202020204" pitchFamily="34" charset="0"/>
                          <a:cs typeface="Arial" panose="020B0604020202020204" pitchFamily="34" charset="0"/>
                        </a:rPr>
                        <a:t>NKI 2020</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sv-SE" sz="1200" u="none" strike="noStrike" dirty="0">
                          <a:effectLst/>
                          <a:latin typeface="Arial" panose="020B0604020202020204" pitchFamily="34" charset="0"/>
                          <a:cs typeface="Arial" panose="020B0604020202020204" pitchFamily="34" charset="0"/>
                        </a:rPr>
                        <a:t>NKI 2021</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sv-SE" sz="1200" b="1" i="0" u="none" strike="noStrike" dirty="0">
                          <a:solidFill>
                            <a:schemeClr val="bg1"/>
                          </a:solidFill>
                          <a:effectLst/>
                          <a:latin typeface="Arial" panose="020B0604020202020204" pitchFamily="34" charset="0"/>
                          <a:cs typeface="Arial" panose="020B0604020202020204" pitchFamily="34" charset="0"/>
                        </a:rPr>
                        <a:t>NKI 2022</a:t>
                      </a:r>
                    </a:p>
                  </a:txBody>
                  <a:tcPr marL="72000" marR="72000" marT="72000" marB="72000" anchor="ctr">
                    <a:solidFill>
                      <a:srgbClr val="1A355C"/>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sv-SE" sz="1200" b="1" i="0" u="none" strike="noStrike" dirty="0">
                          <a:solidFill>
                            <a:schemeClr val="bg1"/>
                          </a:solidFill>
                          <a:effectLst/>
                          <a:latin typeface="Arial" panose="020B0604020202020204" pitchFamily="34" charset="0"/>
                          <a:cs typeface="Arial" panose="020B0604020202020204" pitchFamily="34" charset="0"/>
                        </a:rPr>
                        <a:t>NKI 2023</a:t>
                      </a:r>
                    </a:p>
                  </a:txBody>
                  <a:tcPr marL="72000" marR="72000" marT="72000" marB="72000" anchor="ctr">
                    <a:solidFill>
                      <a:srgbClr val="1A355C"/>
                    </a:solidFill>
                  </a:tcPr>
                </a:tc>
                <a:extLst>
                  <a:ext uri="{0D108BD9-81ED-4DB2-BD59-A6C34878D82A}">
                    <a16:rowId xmlns:a16="http://schemas.microsoft.com/office/drawing/2014/main" val="10000"/>
                  </a:ext>
                </a:extLst>
              </a:tr>
              <a:tr h="216871">
                <a:tc>
                  <a:txBody>
                    <a:bodyPr/>
                    <a:lstStyle/>
                    <a:p>
                      <a:pPr algn="ctr" fontAlgn="b"/>
                      <a:r>
                        <a:rPr lang="sv-SE" sz="1200" b="1" u="none" strike="noStrike" kern="1200" dirty="0">
                          <a:solidFill>
                            <a:schemeClr val="lt1"/>
                          </a:solidFill>
                          <a:effectLst/>
                          <a:latin typeface="Arial" panose="020B0604020202020204" pitchFamily="34" charset="0"/>
                          <a:ea typeface="+mn-ea"/>
                          <a:cs typeface="Arial" panose="020B0604020202020204" pitchFamily="34" charset="0"/>
                        </a:rPr>
                        <a:t>TOTALINDEX</a:t>
                      </a:r>
                    </a:p>
                  </a:txBody>
                  <a:tcPr marL="72000" marR="72000" marT="9525" marB="0" anchor="ctr">
                    <a:solidFill>
                      <a:srgbClr val="1A355C"/>
                    </a:solidFill>
                  </a:tcPr>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Arial" panose="020B0604020202020204" pitchFamily="34" charset="0"/>
                        </a:rPr>
                        <a:t>68</a:t>
                      </a:r>
                    </a:p>
                  </a:txBody>
                  <a:tcPr marL="72000" marR="72000" marT="0" marB="0" anchor="ctr"/>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Arial" panose="020B0604020202020204" pitchFamily="34" charset="0"/>
                        </a:rPr>
                        <a:t>69</a:t>
                      </a:r>
                    </a:p>
                  </a:txBody>
                  <a:tcPr marL="72000" marR="72000" marT="0" marB="0" anchor="ctr"/>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Arial" panose="020B0604020202020204" pitchFamily="34" charset="0"/>
                        </a:rPr>
                        <a:t>72</a:t>
                      </a:r>
                    </a:p>
                  </a:txBody>
                  <a:tcPr marL="72000" marR="72000" marT="0" marB="0" anchor="ctr"/>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Arial" panose="020B0604020202020204" pitchFamily="34" charset="0"/>
                        </a:rPr>
                        <a:t>71</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76</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71</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73</a:t>
                      </a:r>
                    </a:p>
                  </a:txBody>
                  <a:tcPr marL="72000" marR="72000" marT="0" marB="0" anchor="ctr"/>
                </a:tc>
                <a:extLst>
                  <a:ext uri="{0D108BD9-81ED-4DB2-BD59-A6C34878D82A}">
                    <a16:rowId xmlns:a16="http://schemas.microsoft.com/office/drawing/2014/main" val="10001"/>
                  </a:ext>
                </a:extLst>
              </a:tr>
              <a:tr h="423415">
                <a:tc>
                  <a:txBody>
                    <a:bodyPr/>
                    <a:lstStyle/>
                    <a:p>
                      <a:pPr algn="ctr" fontAlgn="b"/>
                      <a:r>
                        <a:rPr lang="sv-SE" sz="1100" b="1" u="none" strike="noStrike" dirty="0">
                          <a:effectLst/>
                          <a:latin typeface="Arial" panose="020B0604020202020204" pitchFamily="34" charset="0"/>
                          <a:cs typeface="Arial" panose="020B0604020202020204" pitchFamily="34" charset="0"/>
                        </a:rPr>
                        <a:t>Serviceområden</a:t>
                      </a:r>
                      <a:endParaRPr lang="sv-SE" sz="11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gridSpan="7">
                  <a:txBody>
                    <a:bodyPr/>
                    <a:lstStyle/>
                    <a:p>
                      <a:pPr marL="0" algn="ctr" defTabSz="1219170" rtl="0" eaLnBrk="1" fontAlgn="b" latinLnBrk="0" hangingPunct="1"/>
                      <a:endParaRPr lang="sv-SE" sz="1200" b="1"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72000" marR="72000" marT="0" marB="0" anchor="ctr">
                    <a:solidFill>
                      <a:srgbClr val="1A355C"/>
                    </a:solidFill>
                  </a:tcPr>
                </a:tc>
                <a:tc hMerge="1">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4B8ECF"/>
                    </a:solidFill>
                  </a:tcPr>
                </a:tc>
                <a:tc hMerge="1">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4B8ECF"/>
                    </a:solidFill>
                  </a:tcPr>
                </a:tc>
                <a:tc hMerge="1">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4B8ECF"/>
                    </a:solidFill>
                  </a:tcPr>
                </a:tc>
                <a:tc hMerge="1">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1A355C"/>
                    </a:solidFill>
                  </a:tcPr>
                </a:tc>
                <a:tc hMerge="1">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1A355C"/>
                    </a:solidFill>
                  </a:tcPr>
                </a:tc>
                <a:tc hMerge="1">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1A355C"/>
                    </a:solidFill>
                  </a:tcPr>
                </a:tc>
                <a:tc>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1A355C"/>
                    </a:solidFill>
                  </a:tcPr>
                </a:tc>
                <a:tc>
                  <a:txBody>
                    <a:bodyPr/>
                    <a:lstStyle/>
                    <a:p>
                      <a:pPr marL="0" algn="ctr" defTabSz="914400" rtl="0" eaLnBrk="1" fontAlgn="b" latinLnBrk="0" hangingPunct="1"/>
                      <a:endParaRPr lang="sv-SE" sz="1200" b="1" u="none" strike="noStrike" kern="1200" dirty="0">
                        <a:solidFill>
                          <a:schemeClr val="lt1"/>
                        </a:solidFill>
                        <a:effectLst/>
                        <a:latin typeface="Arial" panose="020B0604020202020204" pitchFamily="34" charset="0"/>
                        <a:ea typeface="+mn-ea"/>
                        <a:cs typeface="Arial" panose="020B0604020202020204" pitchFamily="34" charset="0"/>
                      </a:endParaRPr>
                    </a:p>
                  </a:txBody>
                  <a:tcPr marL="72000" marR="72000" marT="0" marB="0" anchor="ctr">
                    <a:solidFill>
                      <a:srgbClr val="1A355C"/>
                    </a:solidFill>
                  </a:tcPr>
                </a:tc>
                <a:extLst>
                  <a:ext uri="{0D108BD9-81ED-4DB2-BD59-A6C34878D82A}">
                    <a16:rowId xmlns:a16="http://schemas.microsoft.com/office/drawing/2014/main" val="10002"/>
                  </a:ext>
                </a:extLst>
              </a:tr>
              <a:tr h="373845">
                <a:tc>
                  <a:txBody>
                    <a:bodyPr/>
                    <a:lstStyle/>
                    <a:p>
                      <a:pPr algn="ctr" fontAlgn="b"/>
                      <a:r>
                        <a:rPr lang="sv-SE" sz="1200" b="1" u="none" strike="noStrike" dirty="0">
                          <a:effectLst/>
                          <a:latin typeface="Arial" panose="020B0604020202020204" pitchFamily="34" charset="0"/>
                          <a:cs typeface="Arial" panose="020B0604020202020204" pitchFamily="34" charset="0"/>
                        </a:rPr>
                        <a:t>Information</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69</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70</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73</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71</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73</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71</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extLst>
                  <a:ext uri="{0D108BD9-81ED-4DB2-BD59-A6C34878D82A}">
                    <a16:rowId xmlns:a16="http://schemas.microsoft.com/office/drawing/2014/main" val="10003"/>
                  </a:ext>
                </a:extLst>
              </a:tr>
              <a:tr h="373845">
                <a:tc>
                  <a:txBody>
                    <a:bodyPr/>
                    <a:lstStyle/>
                    <a:p>
                      <a:pPr algn="ctr" fontAlgn="b"/>
                      <a:r>
                        <a:rPr lang="sv-SE" sz="1200" b="1" u="none" strike="noStrike" dirty="0">
                          <a:effectLst/>
                          <a:latin typeface="Arial" panose="020B0604020202020204" pitchFamily="34" charset="0"/>
                          <a:cs typeface="Arial" panose="020B0604020202020204" pitchFamily="34" charset="0"/>
                        </a:rPr>
                        <a:t>Tillgänglighet</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71</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72</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72</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75</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76</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76</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extLst>
                  <a:ext uri="{0D108BD9-81ED-4DB2-BD59-A6C34878D82A}">
                    <a16:rowId xmlns:a16="http://schemas.microsoft.com/office/drawing/2014/main" val="10004"/>
                  </a:ext>
                </a:extLst>
              </a:tr>
              <a:tr h="373845">
                <a:tc>
                  <a:txBody>
                    <a:bodyPr/>
                    <a:lstStyle/>
                    <a:p>
                      <a:pPr algn="ctr" fontAlgn="b"/>
                      <a:r>
                        <a:rPr lang="sv-SE" sz="1200" b="1" u="none" strike="noStrike" dirty="0">
                          <a:effectLst/>
                          <a:latin typeface="Arial" panose="020B0604020202020204" pitchFamily="34" charset="0"/>
                          <a:cs typeface="Arial" panose="020B0604020202020204" pitchFamily="34" charset="0"/>
                        </a:rPr>
                        <a:t>Bemötande</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74</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75</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78</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78</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81</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79</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78</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76</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78</a:t>
                      </a:r>
                    </a:p>
                  </a:txBody>
                  <a:tcPr marL="72000" marR="72000" marT="0" marB="0" anchor="ctr"/>
                </a:tc>
                <a:extLst>
                  <a:ext uri="{0D108BD9-81ED-4DB2-BD59-A6C34878D82A}">
                    <a16:rowId xmlns:a16="http://schemas.microsoft.com/office/drawing/2014/main" val="10005"/>
                  </a:ext>
                </a:extLst>
              </a:tr>
              <a:tr h="373845">
                <a:tc>
                  <a:txBody>
                    <a:bodyPr/>
                    <a:lstStyle/>
                    <a:p>
                      <a:pPr algn="ctr" fontAlgn="b"/>
                      <a:r>
                        <a:rPr lang="sv-SE" sz="1200" b="1" u="none" strike="noStrike" dirty="0">
                          <a:effectLst/>
                          <a:latin typeface="Arial" panose="020B0604020202020204" pitchFamily="34" charset="0"/>
                          <a:cs typeface="Arial" panose="020B0604020202020204" pitchFamily="34" charset="0"/>
                        </a:rPr>
                        <a:t>Kompetens</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72</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71</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75</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75</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77</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73</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74</a:t>
                      </a:r>
                    </a:p>
                  </a:txBody>
                  <a:tcPr marL="72000" marR="72000" marT="0" marB="0" anchor="ctr"/>
                </a:tc>
                <a:extLst>
                  <a:ext uri="{0D108BD9-81ED-4DB2-BD59-A6C34878D82A}">
                    <a16:rowId xmlns:a16="http://schemas.microsoft.com/office/drawing/2014/main" val="10006"/>
                  </a:ext>
                </a:extLst>
              </a:tr>
              <a:tr h="373845">
                <a:tc>
                  <a:txBody>
                    <a:bodyPr/>
                    <a:lstStyle/>
                    <a:p>
                      <a:pPr algn="ctr" fontAlgn="b"/>
                      <a:r>
                        <a:rPr lang="sv-SE" sz="1200" b="1" u="none" strike="noStrike" dirty="0">
                          <a:effectLst/>
                          <a:latin typeface="Arial" panose="020B0604020202020204" pitchFamily="34" charset="0"/>
                          <a:cs typeface="Arial" panose="020B0604020202020204" pitchFamily="34" charset="0"/>
                        </a:rPr>
                        <a:t>Rättssäkerhet</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70</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71</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76</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72</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76</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76</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73</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extLst>
                  <a:ext uri="{0D108BD9-81ED-4DB2-BD59-A6C34878D82A}">
                    <a16:rowId xmlns:a16="http://schemas.microsoft.com/office/drawing/2014/main" val="10007"/>
                  </a:ext>
                </a:extLst>
              </a:tr>
              <a:tr h="373845">
                <a:tc>
                  <a:txBody>
                    <a:bodyPr/>
                    <a:lstStyle/>
                    <a:p>
                      <a:pPr algn="ctr" fontAlgn="b"/>
                      <a:r>
                        <a:rPr lang="sv-SE" sz="1200" b="1" u="none" strike="noStrike" dirty="0">
                          <a:effectLst/>
                          <a:latin typeface="Arial" panose="020B0604020202020204" pitchFamily="34" charset="0"/>
                          <a:cs typeface="Arial" panose="020B0604020202020204" pitchFamily="34" charset="0"/>
                        </a:rPr>
                        <a:t>Effektivitet</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71</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67</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72</a:t>
                      </a:r>
                    </a:p>
                  </a:txBody>
                  <a:tcPr marL="72000" marR="72000" marT="0" marB="0" anchor="ctr"/>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Arial" panose="020B0604020202020204" pitchFamily="34" charset="0"/>
                        </a:rPr>
                        <a:t>73</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78</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77</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tc>
                  <a:txBody>
                    <a:bodyPr/>
                    <a:lstStyle/>
                    <a:p>
                      <a:pPr algn="ctr" fontAlgn="b"/>
                      <a:r>
                        <a:rPr lang="sv-SE" sz="1200" b="0" i="0" u="none" strike="noStrike" dirty="0">
                          <a:solidFill>
                            <a:srgbClr val="000000"/>
                          </a:solidFill>
                          <a:effectLst/>
                          <a:latin typeface="Arial" panose="020B0604020202020204" pitchFamily="34" charset="0"/>
                          <a:cs typeface="Arial" panose="020B0604020202020204" pitchFamily="34" charset="0"/>
                        </a:rPr>
                        <a:t>73</a:t>
                      </a:r>
                    </a:p>
                  </a:txBody>
                  <a:tcPr marL="72000" marR="72000" marT="0" marB="0" anchor="ctr"/>
                </a:tc>
                <a:tc>
                  <a:txBody>
                    <a:bodyPr/>
                    <a:lstStyle/>
                    <a:p>
                      <a:pPr algn="ctr" fontAlgn="b"/>
                      <a:r>
                        <a:rPr lang="sv-SE" sz="1200" b="1" i="0" u="none" strike="noStrike" dirty="0">
                          <a:solidFill>
                            <a:srgbClr val="000000"/>
                          </a:solidFill>
                          <a:effectLst/>
                          <a:latin typeface="Arial" panose="020B0604020202020204" pitchFamily="34" charset="0"/>
                          <a:cs typeface="Arial" panose="020B0604020202020204" pitchFamily="34" charset="0"/>
                        </a:rPr>
                        <a:t>75</a:t>
                      </a:r>
                    </a:p>
                  </a:txBody>
                  <a:tcPr marL="72000" marR="72000" marT="0" marB="0" anchor="ctr"/>
                </a:tc>
                <a:extLst>
                  <a:ext uri="{0D108BD9-81ED-4DB2-BD59-A6C34878D82A}">
                    <a16:rowId xmlns:a16="http://schemas.microsoft.com/office/drawing/2014/main" val="10008"/>
                  </a:ext>
                </a:extLst>
              </a:tr>
            </a:tbl>
          </a:graphicData>
        </a:graphic>
      </p:graphicFrame>
      <p:sp>
        <p:nvSpPr>
          <p:cNvPr id="18" name="textruta 17"/>
          <p:cNvSpPr txBox="1"/>
          <p:nvPr/>
        </p:nvSpPr>
        <p:spPr>
          <a:xfrm>
            <a:off x="3160746" y="6365548"/>
            <a:ext cx="2660329" cy="400110"/>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*213 kommuner deltog 2023</a:t>
            </a:r>
            <a:br>
              <a:rPr lang="sv-SE" sz="1000" i="1" dirty="0">
                <a:latin typeface="Arial" panose="020B0604020202020204" pitchFamily="34" charset="0"/>
                <a:cs typeface="Arial" panose="020B0604020202020204" pitchFamily="34" charset="0"/>
              </a:rPr>
            </a:br>
            <a:r>
              <a:rPr lang="sv-SE" sz="1000" i="1" dirty="0">
                <a:latin typeface="Arial" panose="020B0604020202020204" pitchFamily="34" charset="0"/>
                <a:cs typeface="Arial" panose="020B0604020202020204" pitchFamily="34" charset="0"/>
              </a:rPr>
              <a:t>Källa: Sveriges Kommuner och Regioner</a:t>
            </a:r>
          </a:p>
        </p:txBody>
      </p:sp>
    </p:spTree>
    <p:extLst>
      <p:ext uri="{BB962C8B-B14F-4D97-AF65-F5344CB8AC3E}">
        <p14:creationId xmlns:p14="http://schemas.microsoft.com/office/powerpoint/2010/main" val="3066808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705557" y="1322919"/>
            <a:ext cx="6861570" cy="2074094"/>
          </a:xfrm>
          <a:prstGeom prst="rect">
            <a:avLst/>
          </a:prstGeom>
        </p:spPr>
        <p:txBody>
          <a:bodyPr wrap="square">
            <a:spAutoFit/>
          </a:bodyPr>
          <a:lstStyle/>
          <a:p>
            <a:pPr>
              <a:lnSpc>
                <a:spcPct val="150000"/>
              </a:lnSpc>
              <a:spcAft>
                <a:spcPts val="600"/>
              </a:spcAft>
            </a:pPr>
            <a:r>
              <a:rPr lang="sv-SE" sz="1200" dirty="0">
                <a:solidFill>
                  <a:srgbClr val="1A355C"/>
                </a:solidFill>
                <a:latin typeface="Arial" panose="020B0604020202020204" pitchFamily="34" charset="0"/>
                <a:cs typeface="Arial" panose="020B0604020202020204" pitchFamily="34" charset="0"/>
              </a:rPr>
              <a:t>Jämfört med riket som helhet och merparten av landets 15 befolkningsmässigt största kommuner är utbildningsnivån lägre i Helsingborg. Majoriteten av landets större städer har ett universitet, högskola eller campus som har funnits en längre tid på orten, där Campus Helsingborg är ett av de mer nyetablerade. När Campus Helsingborg öppnade hade 29 procent av befolkningen 25-64 år i Helsingborg en eftergymnasial utbildning, idag är motsvarande siffra över 45 procent. </a:t>
            </a:r>
          </a:p>
          <a:p>
            <a:pPr>
              <a:lnSpc>
                <a:spcPct val="150000"/>
              </a:lnSpc>
              <a:spcAft>
                <a:spcPts val="600"/>
              </a:spcAft>
            </a:pPr>
            <a:r>
              <a:rPr lang="sv-SE" sz="1200" dirty="0">
                <a:solidFill>
                  <a:srgbClr val="1A355C"/>
                </a:solidFill>
                <a:latin typeface="Arial" panose="020B0604020202020204" pitchFamily="34" charset="0"/>
                <a:cs typeface="Arial" panose="020B0604020202020204" pitchFamily="34" charset="0"/>
              </a:rPr>
              <a:t>Samtidigt kvarstår skillnaden mot övriga större städer över tid, i takt med att högskolesystemet byggts ut och arbetsmarknaden efterfrågar högskoleutbildning i allt högre utsträckning.</a:t>
            </a:r>
          </a:p>
        </p:txBody>
      </p:sp>
      <p:graphicFrame>
        <p:nvGraphicFramePr>
          <p:cNvPr id="6" name="Tabell 5"/>
          <p:cNvGraphicFramePr>
            <a:graphicFrameLocks noGrp="1"/>
          </p:cNvGraphicFramePr>
          <p:nvPr>
            <p:extLst>
              <p:ext uri="{D42A27DB-BD31-4B8C-83A1-F6EECF244321}">
                <p14:modId xmlns:p14="http://schemas.microsoft.com/office/powerpoint/2010/main" val="2565676264"/>
              </p:ext>
            </p:extLst>
          </p:nvPr>
        </p:nvGraphicFramePr>
        <p:xfrm>
          <a:off x="808242" y="3845444"/>
          <a:ext cx="4466518" cy="2073559"/>
        </p:xfrm>
        <a:graphic>
          <a:graphicData uri="http://schemas.openxmlformats.org/drawingml/2006/table">
            <a:tbl>
              <a:tblPr firstRow="1" bandRow="1">
                <a:tableStyleId>{93296810-A885-4BE3-A3E7-6D5BEEA58F35}</a:tableStyleId>
              </a:tblPr>
              <a:tblGrid>
                <a:gridCol w="1904293">
                  <a:extLst>
                    <a:ext uri="{9D8B030D-6E8A-4147-A177-3AD203B41FA5}">
                      <a16:colId xmlns:a16="http://schemas.microsoft.com/office/drawing/2014/main" val="20000"/>
                    </a:ext>
                  </a:extLst>
                </a:gridCol>
                <a:gridCol w="1047750">
                  <a:extLst>
                    <a:ext uri="{9D8B030D-6E8A-4147-A177-3AD203B41FA5}">
                      <a16:colId xmlns:a16="http://schemas.microsoft.com/office/drawing/2014/main" val="20001"/>
                    </a:ext>
                  </a:extLst>
                </a:gridCol>
                <a:gridCol w="800100">
                  <a:extLst>
                    <a:ext uri="{9D8B030D-6E8A-4147-A177-3AD203B41FA5}">
                      <a16:colId xmlns:a16="http://schemas.microsoft.com/office/drawing/2014/main" val="20002"/>
                    </a:ext>
                  </a:extLst>
                </a:gridCol>
                <a:gridCol w="714375">
                  <a:extLst>
                    <a:ext uri="{9D8B030D-6E8A-4147-A177-3AD203B41FA5}">
                      <a16:colId xmlns:a16="http://schemas.microsoft.com/office/drawing/2014/main" val="20003"/>
                    </a:ext>
                  </a:extLst>
                </a:gridCol>
              </a:tblGrid>
              <a:tr h="547135">
                <a:tc>
                  <a:txBody>
                    <a:bodyPr/>
                    <a:lstStyle/>
                    <a:p>
                      <a:pPr algn="l" fontAlgn="b"/>
                      <a:r>
                        <a:rPr lang="sv-SE" sz="1200" u="none" strike="noStrike" dirty="0">
                          <a:effectLst/>
                          <a:latin typeface="Arial" panose="020B0604020202020204" pitchFamily="34" charset="0"/>
                          <a:cs typeface="Arial" panose="020B0604020202020204" pitchFamily="34" charset="0"/>
                        </a:rPr>
                        <a:t>Utbildningsnivå 2023</a:t>
                      </a:r>
                    </a:p>
                    <a:p>
                      <a:pPr algn="l" fontAlgn="b"/>
                      <a:r>
                        <a:rPr lang="sv-SE" sz="1200" u="none" strike="noStrike" dirty="0">
                          <a:effectLst/>
                          <a:latin typeface="Arial" panose="020B0604020202020204" pitchFamily="34" charset="0"/>
                          <a:cs typeface="Arial" panose="020B0604020202020204" pitchFamily="34" charset="0"/>
                        </a:rPr>
                        <a:t>25-64 år</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Helsingborg</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36000" marR="72000" marT="9525" marB="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Skåne</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9525" marR="72000" marT="9525" marB="0" anchor="ctr">
                    <a:solidFill>
                      <a:srgbClr val="1A355C"/>
                    </a:solidFill>
                  </a:tcPr>
                </a:tc>
                <a:tc>
                  <a:txBody>
                    <a:bodyPr/>
                    <a:lstStyle/>
                    <a:p>
                      <a:pPr algn="ctr" fontAlgn="b"/>
                      <a:r>
                        <a:rPr lang="sv-SE" sz="1200" u="none" strike="noStrike" dirty="0">
                          <a:effectLst/>
                          <a:latin typeface="Arial" panose="020B0604020202020204" pitchFamily="34" charset="0"/>
                          <a:cs typeface="Arial" panose="020B0604020202020204" pitchFamily="34" charset="0"/>
                        </a:rPr>
                        <a:t>Riket </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72000" marT="9525" marB="0" anchor="ctr">
                    <a:solidFill>
                      <a:srgbClr val="1A355C"/>
                    </a:solidFill>
                  </a:tcPr>
                </a:tc>
                <a:extLst>
                  <a:ext uri="{0D108BD9-81ED-4DB2-BD59-A6C34878D82A}">
                    <a16:rowId xmlns:a16="http://schemas.microsoft.com/office/drawing/2014/main" val="10000"/>
                  </a:ext>
                </a:extLst>
              </a:tr>
              <a:tr h="374541">
                <a:tc>
                  <a:txBody>
                    <a:bodyPr/>
                    <a:lstStyle/>
                    <a:p>
                      <a:pPr algn="l" fontAlgn="b"/>
                      <a:r>
                        <a:rPr lang="sv-SE" sz="1200" u="none" strike="noStrike" dirty="0">
                          <a:solidFill>
                            <a:schemeClr val="tx1"/>
                          </a:solidFill>
                          <a:effectLst/>
                          <a:latin typeface="Arial" panose="020B0604020202020204" pitchFamily="34" charset="0"/>
                          <a:cs typeface="Arial" panose="020B0604020202020204" pitchFamily="34" charset="0"/>
                        </a:rPr>
                        <a:t>Förgymnasial utbildning</a:t>
                      </a:r>
                      <a:endParaRPr lang="sv-SE" sz="1200" b="0" i="0" u="none" strike="noStrike" dirty="0">
                        <a:solidFill>
                          <a:schemeClr val="tx1"/>
                        </a:solidFill>
                        <a:effectLst/>
                        <a:latin typeface="Arial" panose="020B0604020202020204" pitchFamily="34" charset="0"/>
                        <a:cs typeface="Arial" panose="020B0604020202020204" pitchFamily="34" charset="0"/>
                      </a:endParaRPr>
                    </a:p>
                  </a:txBody>
                  <a:tcPr marL="72000" marR="9525" marT="9525" marB="0" anchor="ctr"/>
                </a:tc>
                <a:tc>
                  <a:txBody>
                    <a:bodyPr/>
                    <a:lstStyle/>
                    <a:p>
                      <a:pPr algn="ctr" rtl="0" fontAlgn="b"/>
                      <a:r>
                        <a:rPr lang="sv-SE" sz="1200" b="1" i="0" u="none" strike="noStrike" dirty="0">
                          <a:solidFill>
                            <a:srgbClr val="1A355C"/>
                          </a:solidFill>
                          <a:effectLst/>
                          <a:latin typeface="Arial" panose="020B0604020202020204" pitchFamily="34" charset="0"/>
                        </a:rPr>
                        <a:t>11,5%</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10,3%</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9,8%</a:t>
                      </a:r>
                    </a:p>
                  </a:txBody>
                  <a:tcPr marL="7620" marR="7620" marT="7620" marB="0" anchor="ctr"/>
                </a:tc>
                <a:extLst>
                  <a:ext uri="{0D108BD9-81ED-4DB2-BD59-A6C34878D82A}">
                    <a16:rowId xmlns:a16="http://schemas.microsoft.com/office/drawing/2014/main" val="10001"/>
                  </a:ext>
                </a:extLst>
              </a:tr>
              <a:tr h="374541">
                <a:tc>
                  <a:txBody>
                    <a:bodyPr/>
                    <a:lstStyle/>
                    <a:p>
                      <a:pPr algn="l" fontAlgn="b"/>
                      <a:r>
                        <a:rPr lang="sv-SE" sz="1200" u="none" strike="noStrike" dirty="0">
                          <a:solidFill>
                            <a:schemeClr val="tx1"/>
                          </a:solidFill>
                          <a:effectLst/>
                          <a:latin typeface="Arial" panose="020B0604020202020204" pitchFamily="34" charset="0"/>
                          <a:cs typeface="Arial" panose="020B0604020202020204" pitchFamily="34" charset="0"/>
                        </a:rPr>
                        <a:t>Gymnasial utbildning</a:t>
                      </a:r>
                      <a:endParaRPr lang="sv-SE" sz="1200" b="0" i="0" u="none" strike="noStrike" dirty="0">
                        <a:solidFill>
                          <a:schemeClr val="tx1"/>
                        </a:solidFill>
                        <a:effectLst/>
                        <a:latin typeface="Arial" panose="020B0604020202020204" pitchFamily="34" charset="0"/>
                        <a:cs typeface="Arial" panose="020B0604020202020204" pitchFamily="34" charset="0"/>
                      </a:endParaRPr>
                    </a:p>
                  </a:txBody>
                  <a:tcPr marL="72000" marR="9525" marT="9525" marB="0" anchor="ctr"/>
                </a:tc>
                <a:tc>
                  <a:txBody>
                    <a:bodyPr/>
                    <a:lstStyle/>
                    <a:p>
                      <a:pPr algn="ctr" rtl="0" fontAlgn="b"/>
                      <a:r>
                        <a:rPr lang="sv-SE" sz="1200" b="1" i="0" u="none" strike="noStrike" dirty="0">
                          <a:solidFill>
                            <a:srgbClr val="1A355C"/>
                          </a:solidFill>
                          <a:effectLst/>
                          <a:latin typeface="Arial" panose="020B0604020202020204" pitchFamily="34" charset="0"/>
                        </a:rPr>
                        <a:t>40,1%</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38,4%</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40,5%</a:t>
                      </a:r>
                    </a:p>
                  </a:txBody>
                  <a:tcPr marL="7620" marR="7620" marT="7620" marB="0" anchor="ctr"/>
                </a:tc>
                <a:extLst>
                  <a:ext uri="{0D108BD9-81ED-4DB2-BD59-A6C34878D82A}">
                    <a16:rowId xmlns:a16="http://schemas.microsoft.com/office/drawing/2014/main" val="10002"/>
                  </a:ext>
                </a:extLst>
              </a:tr>
              <a:tr h="402801">
                <a:tc>
                  <a:txBody>
                    <a:bodyPr/>
                    <a:lstStyle/>
                    <a:p>
                      <a:pPr algn="l" fontAlgn="b"/>
                      <a:r>
                        <a:rPr lang="sv-SE" sz="1200" u="none" strike="noStrike" dirty="0">
                          <a:solidFill>
                            <a:schemeClr val="tx1"/>
                          </a:solidFill>
                          <a:effectLst/>
                          <a:latin typeface="Arial" panose="020B0604020202020204" pitchFamily="34" charset="0"/>
                          <a:cs typeface="Arial" panose="020B0604020202020204" pitchFamily="34" charset="0"/>
                        </a:rPr>
                        <a:t>Eftergymnasial utbildning inkl. forskarutbildning</a:t>
                      </a:r>
                      <a:endParaRPr lang="sv-SE" sz="1200" b="1" i="0" u="none" strike="noStrike" dirty="0">
                        <a:solidFill>
                          <a:schemeClr val="tx1"/>
                        </a:solidFill>
                        <a:effectLst/>
                        <a:latin typeface="Arial" panose="020B0604020202020204" pitchFamily="34" charset="0"/>
                        <a:cs typeface="Arial" panose="020B0604020202020204" pitchFamily="34" charset="0"/>
                      </a:endParaRPr>
                    </a:p>
                  </a:txBody>
                  <a:tcPr marL="72000" marR="9525" marT="9525" marB="0" anchor="ctr"/>
                </a:tc>
                <a:tc>
                  <a:txBody>
                    <a:bodyPr/>
                    <a:lstStyle/>
                    <a:p>
                      <a:pPr algn="ctr" rtl="0" fontAlgn="b"/>
                      <a:r>
                        <a:rPr lang="sv-SE" sz="1200" b="1" i="0" u="none" strike="noStrike" dirty="0">
                          <a:solidFill>
                            <a:srgbClr val="1A355C"/>
                          </a:solidFill>
                          <a:effectLst/>
                          <a:latin typeface="Arial" panose="020B0604020202020204" pitchFamily="34" charset="0"/>
                        </a:rPr>
                        <a:t>45,2%</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47,9%</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46,9%</a:t>
                      </a:r>
                    </a:p>
                  </a:txBody>
                  <a:tcPr marL="7620" marR="7620" marT="7620" marB="0" anchor="ctr"/>
                </a:tc>
                <a:extLst>
                  <a:ext uri="{0D108BD9-81ED-4DB2-BD59-A6C34878D82A}">
                    <a16:rowId xmlns:a16="http://schemas.microsoft.com/office/drawing/2014/main" val="10003"/>
                  </a:ext>
                </a:extLst>
              </a:tr>
              <a:tr h="374541">
                <a:tc>
                  <a:txBody>
                    <a:bodyPr/>
                    <a:lstStyle/>
                    <a:p>
                      <a:pPr algn="l" fontAlgn="b"/>
                      <a:r>
                        <a:rPr lang="sv-SE" sz="1200" u="none" strike="noStrike" dirty="0">
                          <a:solidFill>
                            <a:schemeClr val="tx1"/>
                          </a:solidFill>
                          <a:effectLst/>
                          <a:latin typeface="Arial" panose="020B0604020202020204" pitchFamily="34" charset="0"/>
                          <a:cs typeface="Arial" panose="020B0604020202020204" pitchFamily="34" charset="0"/>
                        </a:rPr>
                        <a:t>Uppgift saknas</a:t>
                      </a:r>
                      <a:endParaRPr lang="sv-SE" sz="1200" b="0" i="0" u="none" strike="noStrike" dirty="0">
                        <a:solidFill>
                          <a:schemeClr val="tx1"/>
                        </a:solidFill>
                        <a:effectLst/>
                        <a:latin typeface="Arial" panose="020B0604020202020204" pitchFamily="34" charset="0"/>
                        <a:cs typeface="Arial" panose="020B0604020202020204" pitchFamily="34" charset="0"/>
                      </a:endParaRPr>
                    </a:p>
                  </a:txBody>
                  <a:tcPr marL="72000" marR="9525" marT="9525" marB="0" anchor="ctr"/>
                </a:tc>
                <a:tc>
                  <a:txBody>
                    <a:bodyPr/>
                    <a:lstStyle/>
                    <a:p>
                      <a:pPr algn="ctr" rtl="0" fontAlgn="b"/>
                      <a:r>
                        <a:rPr lang="sv-SE" sz="1200" b="1" i="0" u="none" strike="noStrike" dirty="0">
                          <a:solidFill>
                            <a:srgbClr val="1A355C"/>
                          </a:solidFill>
                          <a:effectLst/>
                          <a:latin typeface="Arial" panose="020B0604020202020204" pitchFamily="34" charset="0"/>
                        </a:rPr>
                        <a:t>3,1%</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3,4%</a:t>
                      </a:r>
                    </a:p>
                  </a:txBody>
                  <a:tcPr marL="7620" marR="7620" marT="7620" marB="0" anchor="ctr"/>
                </a:tc>
                <a:tc>
                  <a:txBody>
                    <a:bodyPr/>
                    <a:lstStyle/>
                    <a:p>
                      <a:pPr algn="ctr" rtl="0" fontAlgn="b"/>
                      <a:r>
                        <a:rPr lang="sv-SE" sz="1200" b="0" i="0" u="none" strike="noStrike" dirty="0">
                          <a:solidFill>
                            <a:srgbClr val="1A355C"/>
                          </a:solidFill>
                          <a:effectLst/>
                          <a:latin typeface="Arial" panose="020B0604020202020204" pitchFamily="34" charset="0"/>
                        </a:rPr>
                        <a:t>2,8%</a:t>
                      </a:r>
                    </a:p>
                  </a:txBody>
                  <a:tcPr marL="7620" marR="7620" marT="7620" marB="0" anchor="ctr"/>
                </a:tc>
                <a:extLst>
                  <a:ext uri="{0D108BD9-81ED-4DB2-BD59-A6C34878D82A}">
                    <a16:rowId xmlns:a16="http://schemas.microsoft.com/office/drawing/2014/main" val="10004"/>
                  </a:ext>
                </a:extLst>
              </a:tr>
            </a:tbl>
          </a:graphicData>
        </a:graphic>
      </p:graphicFrame>
      <p:graphicFrame>
        <p:nvGraphicFramePr>
          <p:cNvPr id="7" name="Tabell 6"/>
          <p:cNvGraphicFramePr>
            <a:graphicFrameLocks noGrp="1"/>
          </p:cNvGraphicFramePr>
          <p:nvPr>
            <p:extLst>
              <p:ext uri="{D42A27DB-BD31-4B8C-83A1-F6EECF244321}">
                <p14:modId xmlns:p14="http://schemas.microsoft.com/office/powerpoint/2010/main" val="2160979842"/>
              </p:ext>
            </p:extLst>
          </p:nvPr>
        </p:nvGraphicFramePr>
        <p:xfrm>
          <a:off x="7794724" y="892891"/>
          <a:ext cx="3327070" cy="4523935"/>
        </p:xfrm>
        <a:graphic>
          <a:graphicData uri="http://schemas.openxmlformats.org/drawingml/2006/table">
            <a:tbl>
              <a:tblPr firstRow="1" bandRow="1">
                <a:tableStyleId>{93296810-A885-4BE3-A3E7-6D5BEEA58F35}</a:tableStyleId>
              </a:tblPr>
              <a:tblGrid>
                <a:gridCol w="1021534">
                  <a:extLst>
                    <a:ext uri="{9D8B030D-6E8A-4147-A177-3AD203B41FA5}">
                      <a16:colId xmlns:a16="http://schemas.microsoft.com/office/drawing/2014/main" val="20000"/>
                    </a:ext>
                  </a:extLst>
                </a:gridCol>
                <a:gridCol w="1211766">
                  <a:extLst>
                    <a:ext uri="{9D8B030D-6E8A-4147-A177-3AD203B41FA5}">
                      <a16:colId xmlns:a16="http://schemas.microsoft.com/office/drawing/2014/main" val="20001"/>
                    </a:ext>
                  </a:extLst>
                </a:gridCol>
                <a:gridCol w="1093770">
                  <a:extLst>
                    <a:ext uri="{9D8B030D-6E8A-4147-A177-3AD203B41FA5}">
                      <a16:colId xmlns:a16="http://schemas.microsoft.com/office/drawing/2014/main" val="1251574077"/>
                    </a:ext>
                  </a:extLst>
                </a:gridCol>
              </a:tblGrid>
              <a:tr h="685822">
                <a:tc>
                  <a:txBody>
                    <a:bodyPr/>
                    <a:lstStyle/>
                    <a:p>
                      <a:pPr algn="l" fontAlgn="b"/>
                      <a:r>
                        <a:rPr lang="sv-SE" sz="1200" u="none" strike="noStrike" dirty="0">
                          <a:effectLst/>
                          <a:latin typeface="Arial" panose="020B0604020202020204" pitchFamily="34" charset="0"/>
                          <a:cs typeface="Arial" panose="020B0604020202020204" pitchFamily="34" charset="0"/>
                        </a:rPr>
                        <a:t>Kommun</a:t>
                      </a:r>
                      <a:endParaRPr lang="sv-SE" sz="1200" b="1" i="0" u="none" strike="noStrike" dirty="0">
                        <a:solidFill>
                          <a:srgbClr val="FFFFFF"/>
                        </a:solidFill>
                        <a:effectLst/>
                        <a:latin typeface="Arial" panose="020B0604020202020204" pitchFamily="34" charset="0"/>
                        <a:cs typeface="Arial" panose="020B0604020202020204" pitchFamily="34" charset="0"/>
                      </a:endParaRPr>
                    </a:p>
                  </a:txBody>
                  <a:tcPr marL="72000" marR="72000" marT="36000" marB="36000" anchor="ctr">
                    <a:solidFill>
                      <a:srgbClr val="1A355C"/>
                    </a:solidFill>
                  </a:tcPr>
                </a:tc>
                <a:tc gridSpan="2">
                  <a:txBody>
                    <a:bodyPr/>
                    <a:lstStyle/>
                    <a:p>
                      <a:pPr algn="ctr" fontAlgn="b"/>
                      <a:r>
                        <a:rPr lang="sv-SE" sz="1200" u="none" strike="noStrike" dirty="0">
                          <a:effectLst/>
                          <a:latin typeface="Arial" panose="020B0604020202020204" pitchFamily="34" charset="0"/>
                          <a:cs typeface="Arial" panose="020B0604020202020204" pitchFamily="34" charset="0"/>
                        </a:rPr>
                        <a:t>Andel av befolkningen med eftergymnasial utbildning </a:t>
                      </a:r>
                    </a:p>
                    <a:p>
                      <a:pPr algn="ctr" fontAlgn="b"/>
                      <a:r>
                        <a:rPr lang="sv-SE" sz="1200" u="none" strike="noStrike" dirty="0">
                          <a:effectLst/>
                          <a:latin typeface="Arial" panose="020B0604020202020204" pitchFamily="34" charset="0"/>
                          <a:cs typeface="Arial" panose="020B0604020202020204" pitchFamily="34" charset="0"/>
                        </a:rPr>
                        <a:t>25-64 år (%) 2023</a:t>
                      </a:r>
                      <a:r>
                        <a:rPr lang="sv-SE" sz="1200" u="none" strike="noStrike" baseline="0" dirty="0">
                          <a:effectLst/>
                          <a:latin typeface="Arial" panose="020B0604020202020204" pitchFamily="34" charset="0"/>
                          <a:cs typeface="Arial" panose="020B0604020202020204" pitchFamily="34" charset="0"/>
                        </a:rPr>
                        <a:t> mot 2022</a:t>
                      </a:r>
                      <a:endParaRPr lang="sv-SE" sz="1200" b="1" i="0" u="none" strike="noStrike" dirty="0">
                        <a:solidFill>
                          <a:srgbClr val="FFFFFF"/>
                        </a:solidFill>
                        <a:effectLst/>
                        <a:latin typeface="Arial" panose="020B0604020202020204" pitchFamily="34" charset="0"/>
                        <a:cs typeface="Arial" panose="020B0604020202020204" pitchFamily="34" charset="0"/>
                      </a:endParaRPr>
                    </a:p>
                  </a:txBody>
                  <a:tcPr marL="72000" marR="72000" marT="72000" marB="72000" anchor="ctr">
                    <a:solidFill>
                      <a:srgbClr val="1A355C"/>
                    </a:solidFill>
                  </a:tcPr>
                </a:tc>
                <a:tc hMerge="1">
                  <a:txBody>
                    <a:bodyPr/>
                    <a:lstStyle/>
                    <a:p>
                      <a:pPr algn="ctr" fontAlgn="b"/>
                      <a:endParaRPr lang="sv-SE" sz="1200" b="1" i="0" u="none" strike="noStrike" dirty="0">
                        <a:solidFill>
                          <a:srgbClr val="FFFFFF"/>
                        </a:solidFill>
                        <a:effectLst/>
                        <a:latin typeface="Arial" panose="020B0604020202020204" pitchFamily="34" charset="0"/>
                        <a:cs typeface="Arial" panose="020B0604020202020204" pitchFamily="34" charset="0"/>
                      </a:endParaRPr>
                    </a:p>
                  </a:txBody>
                  <a:tcPr marL="72000" marR="72000" marT="72000" marB="72000" anchor="ctr">
                    <a:solidFill>
                      <a:srgbClr val="65AE1E"/>
                    </a:solidFill>
                  </a:tcPr>
                </a:tc>
                <a:extLst>
                  <a:ext uri="{0D108BD9-81ED-4DB2-BD59-A6C34878D82A}">
                    <a16:rowId xmlns:a16="http://schemas.microsoft.com/office/drawing/2014/main" val="10000"/>
                  </a:ext>
                </a:extLst>
              </a:tr>
              <a:tr h="255548">
                <a:tc>
                  <a:txBody>
                    <a:bodyPr/>
                    <a:lstStyle/>
                    <a:p>
                      <a:pPr marL="0" algn="l"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Lund</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71,1%</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+0,3</a:t>
                      </a:r>
                    </a:p>
                  </a:txBody>
                  <a:tcPr marL="0" marR="0" marT="0" marB="0" anchor="b"/>
                </a:tc>
                <a:extLst>
                  <a:ext uri="{0D108BD9-81ED-4DB2-BD59-A6C34878D82A}">
                    <a16:rowId xmlns:a16="http://schemas.microsoft.com/office/drawing/2014/main" val="10001"/>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Stockholm</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62,8%</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+0,6</a:t>
                      </a:r>
                    </a:p>
                  </a:txBody>
                  <a:tcPr marL="0" marR="0" marT="0" marB="0" anchor="b"/>
                </a:tc>
                <a:extLst>
                  <a:ext uri="{0D108BD9-81ED-4DB2-BD59-A6C34878D82A}">
                    <a16:rowId xmlns:a16="http://schemas.microsoft.com/office/drawing/2014/main" val="10002"/>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Uppsala</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59,9%</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+0,5</a:t>
                      </a:r>
                    </a:p>
                  </a:txBody>
                  <a:tcPr marL="0" marR="0" marT="0" marB="0" anchor="b"/>
                </a:tc>
                <a:extLst>
                  <a:ext uri="{0D108BD9-81ED-4DB2-BD59-A6C34878D82A}">
                    <a16:rowId xmlns:a16="http://schemas.microsoft.com/office/drawing/2014/main" val="10003"/>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Umeå</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58,1%</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+0,3</a:t>
                      </a:r>
                    </a:p>
                  </a:txBody>
                  <a:tcPr marL="0" marR="0" marT="0" marB="0" anchor="b"/>
                </a:tc>
                <a:extLst>
                  <a:ext uri="{0D108BD9-81ED-4DB2-BD59-A6C34878D82A}">
                    <a16:rowId xmlns:a16="http://schemas.microsoft.com/office/drawing/2014/main" val="10004"/>
                  </a:ext>
                </a:extLst>
              </a:tr>
              <a:tr h="255548">
                <a:tc>
                  <a:txBody>
                    <a:bodyPr/>
                    <a:lstStyle/>
                    <a:p>
                      <a:pPr marL="0" algn="l"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Göteborg</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57,0%</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+0,8</a:t>
                      </a:r>
                    </a:p>
                  </a:txBody>
                  <a:tcPr marL="0" marR="0" marT="0" marB="0" anchor="b"/>
                </a:tc>
                <a:extLst>
                  <a:ext uri="{0D108BD9-81ED-4DB2-BD59-A6C34878D82A}">
                    <a16:rowId xmlns:a16="http://schemas.microsoft.com/office/drawing/2014/main" val="10005"/>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Linköping</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56,7%</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+0,4</a:t>
                      </a:r>
                    </a:p>
                  </a:txBody>
                  <a:tcPr marL="0" marR="0" marT="0" marB="0" anchor="b"/>
                </a:tc>
                <a:extLst>
                  <a:ext uri="{0D108BD9-81ED-4DB2-BD59-A6C34878D82A}">
                    <a16:rowId xmlns:a16="http://schemas.microsoft.com/office/drawing/2014/main" val="10006"/>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Malmö</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54,3%</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+0,8</a:t>
                      </a:r>
                    </a:p>
                  </a:txBody>
                  <a:tcPr marL="0" marR="0" marT="0" marB="0" anchor="b"/>
                </a:tc>
                <a:extLst>
                  <a:ext uri="{0D108BD9-81ED-4DB2-BD59-A6C34878D82A}">
                    <a16:rowId xmlns:a16="http://schemas.microsoft.com/office/drawing/2014/main" val="10007"/>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Huddinge</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50,0%</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+0,8</a:t>
                      </a:r>
                    </a:p>
                  </a:txBody>
                  <a:tcPr marL="0" marR="0" marT="0" marB="0" anchor="b"/>
                </a:tc>
                <a:extLst>
                  <a:ext uri="{0D108BD9-81ED-4DB2-BD59-A6C34878D82A}">
                    <a16:rowId xmlns:a16="http://schemas.microsoft.com/office/drawing/2014/main" val="10008"/>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Jönköping</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48,4%</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+0,6</a:t>
                      </a:r>
                    </a:p>
                  </a:txBody>
                  <a:tcPr marL="0" marR="0" marT="0" marB="0" anchor="b"/>
                </a:tc>
                <a:extLst>
                  <a:ext uri="{0D108BD9-81ED-4DB2-BD59-A6C34878D82A}">
                    <a16:rowId xmlns:a16="http://schemas.microsoft.com/office/drawing/2014/main" val="10009"/>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Örebro</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48,4%</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+0,7</a:t>
                      </a:r>
                    </a:p>
                  </a:txBody>
                  <a:tcPr marL="0" marR="0" marT="0" marB="0" anchor="b"/>
                </a:tc>
                <a:extLst>
                  <a:ext uri="{0D108BD9-81ED-4DB2-BD59-A6C34878D82A}">
                    <a16:rowId xmlns:a16="http://schemas.microsoft.com/office/drawing/2014/main" val="10010"/>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Västerås</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47,9%</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+0,7</a:t>
                      </a:r>
                    </a:p>
                  </a:txBody>
                  <a:tcPr marL="0" marR="0" marT="0" marB="0" anchor="b"/>
                </a:tc>
                <a:extLst>
                  <a:ext uri="{0D108BD9-81ED-4DB2-BD59-A6C34878D82A}">
                    <a16:rowId xmlns:a16="http://schemas.microsoft.com/office/drawing/2014/main" val="10011"/>
                  </a:ext>
                </a:extLst>
              </a:tr>
              <a:tr h="255548">
                <a:tc>
                  <a:txBody>
                    <a:bodyPr/>
                    <a:lstStyle/>
                    <a:p>
                      <a:pPr marL="0" algn="l"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mn-cs"/>
                        </a:rPr>
                        <a:t>Helsingborg</a:t>
                      </a:r>
                    </a:p>
                  </a:txBody>
                  <a:tcPr marL="0" marR="0" marT="0" marB="0" anchor="b"/>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mn-cs"/>
                        </a:rPr>
                        <a:t>45,2%</a:t>
                      </a:r>
                    </a:p>
                  </a:txBody>
                  <a:tcPr marL="0" marR="0" marT="0" marB="0" anchor="b"/>
                </a:tc>
                <a:tc>
                  <a:txBody>
                    <a:bodyPr/>
                    <a:lstStyle/>
                    <a:p>
                      <a:pPr marL="0" algn="ctr" defTabSz="1219170" rtl="0" eaLnBrk="1" fontAlgn="b" latinLnBrk="0" hangingPunct="1"/>
                      <a:r>
                        <a:rPr lang="sv-SE" sz="1200" b="1" i="0" u="none" strike="noStrike" kern="1200" dirty="0">
                          <a:solidFill>
                            <a:srgbClr val="000000"/>
                          </a:solidFill>
                          <a:effectLst/>
                          <a:latin typeface="Arial" panose="020B0604020202020204" pitchFamily="34" charset="0"/>
                          <a:ea typeface="+mn-ea"/>
                          <a:cs typeface="+mn-cs"/>
                        </a:rPr>
                        <a:t>+0,5</a:t>
                      </a:r>
                    </a:p>
                  </a:txBody>
                  <a:tcPr marL="0" marR="0" marT="0" marB="0" anchor="b"/>
                </a:tc>
                <a:extLst>
                  <a:ext uri="{0D108BD9-81ED-4DB2-BD59-A6C34878D82A}">
                    <a16:rowId xmlns:a16="http://schemas.microsoft.com/office/drawing/2014/main" val="10012"/>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Norrköping</a:t>
                      </a:r>
                    </a:p>
                  </a:txBody>
                  <a:tcPr marL="0" marR="0" marT="0" marB="0" anchor="b"/>
                </a:tc>
                <a:tc>
                  <a:txBody>
                    <a:bodyPr/>
                    <a:lstStyle/>
                    <a:p>
                      <a:pPr marL="0" algn="ctr"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42,9%</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+0,6</a:t>
                      </a:r>
                    </a:p>
                  </a:txBody>
                  <a:tcPr marL="0" marR="0" marT="0" marB="0" anchor="b"/>
                </a:tc>
                <a:extLst>
                  <a:ext uri="{0D108BD9-81ED-4DB2-BD59-A6C34878D82A}">
                    <a16:rowId xmlns:a16="http://schemas.microsoft.com/office/drawing/2014/main" val="10013"/>
                  </a:ext>
                </a:extLst>
              </a:tr>
              <a:tr h="255548">
                <a:tc>
                  <a:txBody>
                    <a:bodyPr/>
                    <a:lstStyle/>
                    <a:p>
                      <a:pPr marL="0" algn="l" defTabSz="1219170" rtl="0" eaLnBrk="1" fontAlgn="b" latinLnBrk="0" hangingPunct="1"/>
                      <a:r>
                        <a:rPr lang="sv-SE" sz="1200" b="0" i="0" u="none" strike="noStrike" kern="1200">
                          <a:solidFill>
                            <a:srgbClr val="000000"/>
                          </a:solidFill>
                          <a:effectLst/>
                          <a:latin typeface="Arial" panose="020B0604020202020204" pitchFamily="34" charset="0"/>
                          <a:ea typeface="+mn-ea"/>
                          <a:cs typeface="+mn-cs"/>
                        </a:rPr>
                        <a:t>Borås</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41,2%</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+0,5</a:t>
                      </a:r>
                    </a:p>
                  </a:txBody>
                  <a:tcPr marL="0" marR="0" marT="0" marB="0" anchor="b"/>
                </a:tc>
                <a:extLst>
                  <a:ext uri="{0D108BD9-81ED-4DB2-BD59-A6C34878D82A}">
                    <a16:rowId xmlns:a16="http://schemas.microsoft.com/office/drawing/2014/main" val="10014"/>
                  </a:ext>
                </a:extLst>
              </a:tr>
              <a:tr h="253623">
                <a:tc>
                  <a:txBody>
                    <a:bodyPr/>
                    <a:lstStyle/>
                    <a:p>
                      <a:pPr algn="l" rtl="0" fontAlgn="b"/>
                      <a:r>
                        <a:rPr lang="sv-SE" sz="1200" b="0" i="0" u="none" strike="noStrike" dirty="0">
                          <a:solidFill>
                            <a:srgbClr val="000000"/>
                          </a:solidFill>
                          <a:effectLst/>
                          <a:latin typeface="Arial" panose="020B0604020202020204" pitchFamily="34" charset="0"/>
                        </a:rPr>
                        <a:t>Eskilstuna</a:t>
                      </a:r>
                    </a:p>
                  </a:txBody>
                  <a:tcPr marL="7620" marR="7620" marT="762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38,7%</a:t>
                      </a:r>
                    </a:p>
                  </a:txBody>
                  <a:tcPr marL="0" marR="0" marT="0" marB="0" anchor="b"/>
                </a:tc>
                <a:tc>
                  <a:txBody>
                    <a:bodyPr/>
                    <a:lstStyle/>
                    <a:p>
                      <a:pPr marL="0" algn="ctr" defTabSz="1219170" rtl="0" eaLnBrk="1" fontAlgn="b" latinLnBrk="0" hangingPunct="1"/>
                      <a:r>
                        <a:rPr lang="sv-SE" sz="1200" b="0" i="0" u="none" strike="noStrike" kern="1200" dirty="0">
                          <a:solidFill>
                            <a:srgbClr val="000000"/>
                          </a:solidFill>
                          <a:effectLst/>
                          <a:latin typeface="Arial" panose="020B0604020202020204" pitchFamily="34" charset="0"/>
                          <a:ea typeface="+mn-ea"/>
                          <a:cs typeface="+mn-cs"/>
                        </a:rPr>
                        <a:t>+0,5</a:t>
                      </a:r>
                    </a:p>
                  </a:txBody>
                  <a:tcPr marL="0" marR="0" marT="0" marB="0" anchor="b"/>
                </a:tc>
                <a:extLst>
                  <a:ext uri="{0D108BD9-81ED-4DB2-BD59-A6C34878D82A}">
                    <a16:rowId xmlns:a16="http://schemas.microsoft.com/office/drawing/2014/main" val="10015"/>
                  </a:ext>
                </a:extLst>
              </a:tr>
            </a:tbl>
          </a:graphicData>
        </a:graphic>
      </p:graphicFrame>
      <p:sp>
        <p:nvSpPr>
          <p:cNvPr id="11" name="textruta 10"/>
          <p:cNvSpPr txBox="1"/>
          <p:nvPr/>
        </p:nvSpPr>
        <p:spPr>
          <a:xfrm>
            <a:off x="808242" y="5955947"/>
            <a:ext cx="2660329"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Källa: SCB</a:t>
            </a:r>
          </a:p>
        </p:txBody>
      </p:sp>
      <p:sp>
        <p:nvSpPr>
          <p:cNvPr id="12" name="textruta 11"/>
          <p:cNvSpPr txBox="1"/>
          <p:nvPr/>
        </p:nvSpPr>
        <p:spPr>
          <a:xfrm>
            <a:off x="7711272" y="5462296"/>
            <a:ext cx="2660329"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Källa: SCB</a:t>
            </a:r>
          </a:p>
        </p:txBody>
      </p:sp>
      <p:sp>
        <p:nvSpPr>
          <p:cNvPr id="9"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Aktuellt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utbildningsnivå nattbefolkning</a:t>
            </a:r>
          </a:p>
        </p:txBody>
      </p:sp>
    </p:spTree>
    <p:extLst>
      <p:ext uri="{BB962C8B-B14F-4D97-AF65-F5344CB8AC3E}">
        <p14:creationId xmlns:p14="http://schemas.microsoft.com/office/powerpoint/2010/main" val="1494690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287545" y="1312901"/>
            <a:ext cx="4381274" cy="3105145"/>
          </a:xfrm>
          <a:prstGeom prst="rect">
            <a:avLst/>
          </a:prstGeom>
        </p:spPr>
        <p:txBody>
          <a:bodyPr wrap="square">
            <a:spAutoFit/>
          </a:bodyPr>
          <a:lstStyle/>
          <a:p>
            <a:pPr>
              <a:lnSpc>
                <a:spcPct val="150000"/>
              </a:lnSpc>
            </a:pPr>
            <a:r>
              <a:rPr lang="sv-SE" sz="1200" dirty="0">
                <a:latin typeface="Arial" panose="020B0604020202020204" pitchFamily="34" charset="0"/>
                <a:cs typeface="Arial" panose="020B0604020202020204" pitchFamily="34" charset="0"/>
              </a:rPr>
              <a:t>Arbetslivet ställer allt större krav på kvalificerad arbetskraft. </a:t>
            </a:r>
          </a:p>
          <a:p>
            <a:pPr>
              <a:lnSpc>
                <a:spcPct val="150000"/>
              </a:lnSpc>
            </a:pPr>
            <a:r>
              <a:rPr lang="sv-SE" sz="1200" dirty="0">
                <a:latin typeface="Arial" panose="020B0604020202020204" pitchFamily="34" charset="0"/>
                <a:cs typeface="Arial" panose="020B0604020202020204" pitchFamily="34" charset="0"/>
              </a:rPr>
              <a:t>Samtidigt är det en fortsatt stor utmaning att fånga näringslivets snabba omvandling och förändrade kompetenskrav med efterfrågade utbildningar på olika </a:t>
            </a:r>
            <a:br>
              <a:rPr lang="sv-SE" sz="1200" dirty="0">
                <a:latin typeface="Arial" panose="020B0604020202020204" pitchFamily="34" charset="0"/>
                <a:cs typeface="Arial" panose="020B0604020202020204" pitchFamily="34" charset="0"/>
              </a:rPr>
            </a:br>
            <a:r>
              <a:rPr lang="sv-SE" sz="1200" dirty="0">
                <a:latin typeface="Arial" panose="020B0604020202020204" pitchFamily="34" charset="0"/>
                <a:cs typeface="Arial" panose="020B0604020202020204" pitchFamily="34" charset="0"/>
              </a:rPr>
              <a:t>nivåer bland utbildningsaktörernas utbud.</a:t>
            </a:r>
          </a:p>
          <a:p>
            <a:pPr>
              <a:lnSpc>
                <a:spcPct val="150000"/>
              </a:lnSpc>
            </a:pPr>
            <a:endParaRPr lang="sv-SE" sz="1200" dirty="0">
              <a:latin typeface="Arial" panose="020B0604020202020204" pitchFamily="34" charset="0"/>
              <a:cs typeface="Arial" panose="020B0604020202020204" pitchFamily="34" charset="0"/>
            </a:endParaRPr>
          </a:p>
          <a:p>
            <a:pPr>
              <a:lnSpc>
                <a:spcPct val="150000"/>
              </a:lnSpc>
            </a:pPr>
            <a:r>
              <a:rPr lang="sv-SE" sz="1200" dirty="0">
                <a:latin typeface="Arial" panose="020B0604020202020204" pitchFamily="34" charset="0"/>
                <a:cs typeface="Arial" panose="020B0604020202020204" pitchFamily="34" charset="0"/>
              </a:rPr>
              <a:t>Arbetskraften har över tid i allt högre grad eftergymnasial utbildning. I Helsingborg har antalet personer i dagbefolkningen med eftergymnasial utbildning ökat med 20 procent mellan 2016-2022, samtidigt som andelen högutbildade ökat med 3,9 procentenheter. </a:t>
            </a:r>
          </a:p>
        </p:txBody>
      </p:sp>
      <p:sp>
        <p:nvSpPr>
          <p:cNvPr id="9" name="textruta 8"/>
          <p:cNvSpPr txBox="1"/>
          <p:nvPr/>
        </p:nvSpPr>
        <p:spPr>
          <a:xfrm>
            <a:off x="5004568" y="5503524"/>
            <a:ext cx="2660329"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Källa: SCB</a:t>
            </a:r>
          </a:p>
        </p:txBody>
      </p:sp>
      <p:graphicFrame>
        <p:nvGraphicFramePr>
          <p:cNvPr id="10" name="Tabell 9"/>
          <p:cNvGraphicFramePr>
            <a:graphicFrameLocks noGrp="1"/>
          </p:cNvGraphicFramePr>
          <p:nvPr>
            <p:extLst>
              <p:ext uri="{D42A27DB-BD31-4B8C-83A1-F6EECF244321}">
                <p14:modId xmlns:p14="http://schemas.microsoft.com/office/powerpoint/2010/main" val="2387214331"/>
              </p:ext>
            </p:extLst>
          </p:nvPr>
        </p:nvGraphicFramePr>
        <p:xfrm>
          <a:off x="5004568" y="1140278"/>
          <a:ext cx="6247153" cy="4235525"/>
        </p:xfrm>
        <a:graphic>
          <a:graphicData uri="http://schemas.openxmlformats.org/drawingml/2006/table">
            <a:tbl>
              <a:tblPr firstRow="1" firstCol="1" bandRow="1">
                <a:tableStyleId>{93296810-A885-4BE3-A3E7-6D5BEEA58F35}</a:tableStyleId>
              </a:tblPr>
              <a:tblGrid>
                <a:gridCol w="1316740">
                  <a:extLst>
                    <a:ext uri="{9D8B030D-6E8A-4147-A177-3AD203B41FA5}">
                      <a16:colId xmlns:a16="http://schemas.microsoft.com/office/drawing/2014/main" val="2168555032"/>
                    </a:ext>
                  </a:extLst>
                </a:gridCol>
                <a:gridCol w="720000">
                  <a:extLst>
                    <a:ext uri="{9D8B030D-6E8A-4147-A177-3AD203B41FA5}">
                      <a16:colId xmlns:a16="http://schemas.microsoft.com/office/drawing/2014/main" val="2137279278"/>
                    </a:ext>
                  </a:extLst>
                </a:gridCol>
                <a:gridCol w="720000">
                  <a:extLst>
                    <a:ext uri="{9D8B030D-6E8A-4147-A177-3AD203B41FA5}">
                      <a16:colId xmlns:a16="http://schemas.microsoft.com/office/drawing/2014/main" val="3992477775"/>
                    </a:ext>
                  </a:extLst>
                </a:gridCol>
                <a:gridCol w="720000">
                  <a:extLst>
                    <a:ext uri="{9D8B030D-6E8A-4147-A177-3AD203B41FA5}">
                      <a16:colId xmlns:a16="http://schemas.microsoft.com/office/drawing/2014/main" val="4140477597"/>
                    </a:ext>
                  </a:extLst>
                </a:gridCol>
                <a:gridCol w="720000">
                  <a:extLst>
                    <a:ext uri="{9D8B030D-6E8A-4147-A177-3AD203B41FA5}">
                      <a16:colId xmlns:a16="http://schemas.microsoft.com/office/drawing/2014/main" val="66270020"/>
                    </a:ext>
                  </a:extLst>
                </a:gridCol>
                <a:gridCol w="2050413">
                  <a:extLst>
                    <a:ext uri="{9D8B030D-6E8A-4147-A177-3AD203B41FA5}">
                      <a16:colId xmlns:a16="http://schemas.microsoft.com/office/drawing/2014/main" val="2243015133"/>
                    </a:ext>
                  </a:extLst>
                </a:gridCol>
              </a:tblGrid>
              <a:tr h="372712">
                <a:tc gridSpan="6">
                  <a:txBody>
                    <a:bodyPr/>
                    <a:lstStyle/>
                    <a:p>
                      <a:pPr algn="ctr" rtl="0" fontAlgn="ctr"/>
                      <a:r>
                        <a:rPr lang="sv-SE" sz="1400" u="none" strike="noStrike" dirty="0">
                          <a:effectLst/>
                          <a:latin typeface="Arial" panose="020B0604020202020204" pitchFamily="34" charset="0"/>
                          <a:cs typeface="Arial" panose="020B0604020202020204" pitchFamily="34" charset="0"/>
                        </a:rPr>
                        <a:t>Utbildningsnivån bland dagbefolkningen 25-64 år, Helsingborg</a:t>
                      </a:r>
                      <a:endParaRPr lang="sv-SE" sz="1400" b="1" i="0" u="none" strike="noStrike" dirty="0">
                        <a:solidFill>
                          <a:srgbClr val="FFFFFF"/>
                        </a:solidFill>
                        <a:effectLst/>
                        <a:latin typeface="Arial" panose="020B0604020202020204" pitchFamily="34" charset="0"/>
                        <a:cs typeface="Arial" panose="020B0604020202020204" pitchFamily="34" charset="0"/>
                      </a:endParaRPr>
                    </a:p>
                  </a:txBody>
                  <a:tcPr marL="72000" marR="72000" marT="0" marB="0" anchor="ctr">
                    <a:solidFill>
                      <a:srgbClr val="1A355C"/>
                    </a:solid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658151442"/>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Antal personer med:</a:t>
                      </a:r>
                    </a:p>
                  </a:txBody>
                  <a:tcPr marL="72000" marR="72000" marT="4495" marB="0" anchor="ctr">
                    <a:solidFill>
                      <a:srgbClr val="1A355C"/>
                    </a:solidFill>
                  </a:tcPr>
                </a:tc>
                <a:tc>
                  <a:txBody>
                    <a:bodyPr/>
                    <a:lstStyle/>
                    <a:p>
                      <a:pPr algn="ctr" rtl="0" fontAlgn="ctr"/>
                      <a:r>
                        <a:rPr lang="sv-SE" sz="1100" b="1" u="none" strike="noStrike" dirty="0">
                          <a:solidFill>
                            <a:schemeClr val="tx1"/>
                          </a:solidFill>
                          <a:effectLst/>
                          <a:latin typeface="Arial" panose="020B0604020202020204" pitchFamily="34" charset="0"/>
                          <a:cs typeface="Arial" panose="020B0604020202020204" pitchFamily="34" charset="0"/>
                        </a:rPr>
                        <a:t>2000</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1" u="none" strike="noStrike" dirty="0">
                          <a:solidFill>
                            <a:schemeClr val="tx1"/>
                          </a:solidFill>
                          <a:effectLst/>
                          <a:latin typeface="Arial" panose="020B0604020202020204" pitchFamily="34" charset="0"/>
                          <a:cs typeface="Arial" panose="020B0604020202020204" pitchFamily="34" charset="0"/>
                        </a:rPr>
                        <a:t>2008</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1" u="none" strike="noStrike" kern="1200" dirty="0">
                          <a:solidFill>
                            <a:schemeClr val="tx1"/>
                          </a:solidFill>
                          <a:effectLst/>
                          <a:latin typeface="Arial" panose="020B0604020202020204" pitchFamily="34" charset="0"/>
                          <a:ea typeface="+mn-ea"/>
                          <a:cs typeface="Arial" panose="020B0604020202020204" pitchFamily="34" charset="0"/>
                        </a:rPr>
                        <a:t>2016</a:t>
                      </a:r>
                    </a:p>
                  </a:txBody>
                  <a:tcPr marL="72000" marR="72000" marT="0" marB="0" anchor="ctr"/>
                </a:tc>
                <a:tc>
                  <a:txBody>
                    <a:bodyPr/>
                    <a:lstStyle/>
                    <a:p>
                      <a:pPr algn="ctr" rtl="0" fontAlgn="ctr"/>
                      <a:r>
                        <a:rPr lang="sv-SE" sz="1100" b="1" u="none" strike="noStrike" kern="1200" dirty="0">
                          <a:solidFill>
                            <a:schemeClr val="tx1"/>
                          </a:solidFill>
                          <a:effectLst/>
                          <a:latin typeface="Arial" panose="020B0604020202020204" pitchFamily="34" charset="0"/>
                          <a:ea typeface="+mn-ea"/>
                          <a:cs typeface="Arial" panose="020B0604020202020204" pitchFamily="34" charset="0"/>
                        </a:rPr>
                        <a:t>2022</a:t>
                      </a:r>
                    </a:p>
                  </a:txBody>
                  <a:tcPr marL="72000" marR="72000" marT="0" marB="0" anchor="ctr"/>
                </a:tc>
                <a:tc>
                  <a:txBody>
                    <a:bodyPr/>
                    <a:lstStyle/>
                    <a:p>
                      <a:pPr algn="ctr" rtl="0" fontAlgn="ctr"/>
                      <a:r>
                        <a:rPr lang="sv-SE" sz="1100" b="1" u="none" strike="noStrike" dirty="0">
                          <a:solidFill>
                            <a:schemeClr val="tx1"/>
                          </a:solidFill>
                          <a:effectLst/>
                          <a:latin typeface="Arial" panose="020B0604020202020204" pitchFamily="34" charset="0"/>
                          <a:cs typeface="Arial" panose="020B0604020202020204" pitchFamily="34" charset="0"/>
                        </a:rPr>
                        <a:t>Förändring </a:t>
                      </a:r>
                      <a:br>
                        <a:rPr lang="sv-SE" sz="1100" b="1" u="none" strike="noStrike" dirty="0">
                          <a:solidFill>
                            <a:schemeClr val="tx1"/>
                          </a:solidFill>
                          <a:effectLst/>
                          <a:latin typeface="Arial" panose="020B0604020202020204" pitchFamily="34" charset="0"/>
                          <a:cs typeface="Arial" panose="020B0604020202020204" pitchFamily="34" charset="0"/>
                        </a:rPr>
                      </a:br>
                      <a:r>
                        <a:rPr lang="sv-SE" sz="1100" b="1" u="none" strike="noStrike" dirty="0">
                          <a:solidFill>
                            <a:schemeClr val="tx1"/>
                          </a:solidFill>
                          <a:effectLst/>
                          <a:latin typeface="Arial" panose="020B0604020202020204" pitchFamily="34" charset="0"/>
                          <a:cs typeface="Arial" panose="020B0604020202020204" pitchFamily="34" charset="0"/>
                        </a:rPr>
                        <a:t>2016-2022 (%)</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extLst>
                  <a:ext uri="{0D108BD9-81ED-4DB2-BD59-A6C34878D82A}">
                    <a16:rowId xmlns:a16="http://schemas.microsoft.com/office/drawing/2014/main" val="4255708990"/>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Förgymnasial</a:t>
                      </a:r>
                    </a:p>
                  </a:txBody>
                  <a:tcPr marL="72000" marR="72000" marT="4495" marB="0" anchor="ctr">
                    <a:solidFill>
                      <a:srgbClr val="1A355C"/>
                    </a:solidFill>
                  </a:tcPr>
                </a:tc>
                <a:tc>
                  <a:txBody>
                    <a:bodyPr/>
                    <a:lstStyle/>
                    <a:p>
                      <a:pPr algn="ctr" rtl="0" fontAlgn="ctr"/>
                      <a:r>
                        <a:rPr lang="sv-SE" sz="1100" u="none" strike="noStrike" dirty="0">
                          <a:effectLst/>
                          <a:latin typeface="Arial" panose="020B0604020202020204" pitchFamily="34" charset="0"/>
                          <a:cs typeface="Arial" panose="020B0604020202020204" pitchFamily="34" charset="0"/>
                        </a:rPr>
                        <a:t>9 052</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effectLst/>
                          <a:latin typeface="Arial" panose="020B0604020202020204" pitchFamily="34" charset="0"/>
                          <a:cs typeface="Arial" panose="020B0604020202020204" pitchFamily="34" charset="0"/>
                        </a:rPr>
                        <a:t>7 207</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5 988</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5 905</a:t>
                      </a:r>
                    </a:p>
                  </a:txBody>
                  <a:tcPr marL="9525" marR="9525" marT="9525" marB="0" anchor="ctr"/>
                </a:tc>
                <a:tc>
                  <a:txBody>
                    <a:bodyPr/>
                    <a:lstStyle/>
                    <a:p>
                      <a:pPr algn="ctr" rtl="0" fontAlgn="b"/>
                      <a:r>
                        <a:rPr lang="sv-SE" sz="1100" b="0" i="0" u="none" strike="noStrike">
                          <a:solidFill>
                            <a:srgbClr val="1A355C"/>
                          </a:solidFill>
                          <a:effectLst/>
                          <a:latin typeface="Arial" panose="020B0604020202020204" pitchFamily="34" charset="0"/>
                        </a:rPr>
                        <a:t>-1,4%</a:t>
                      </a:r>
                    </a:p>
                  </a:txBody>
                  <a:tcPr marL="9525" marR="9525" marT="9525" marB="0" anchor="b"/>
                </a:tc>
                <a:extLst>
                  <a:ext uri="{0D108BD9-81ED-4DB2-BD59-A6C34878D82A}">
                    <a16:rowId xmlns:a16="http://schemas.microsoft.com/office/drawing/2014/main" val="1063430782"/>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Gymnasial</a:t>
                      </a:r>
                    </a:p>
                  </a:txBody>
                  <a:tcPr marL="72000" marR="72000" marT="4495" marB="0" anchor="ctr">
                    <a:solidFill>
                      <a:srgbClr val="1A355C"/>
                    </a:solidFill>
                  </a:tcPr>
                </a:tc>
                <a:tc>
                  <a:txBody>
                    <a:bodyPr/>
                    <a:lstStyle/>
                    <a:p>
                      <a:pPr algn="ctr" rtl="0" fontAlgn="ctr"/>
                      <a:r>
                        <a:rPr lang="sv-SE" sz="1100" u="none" strike="noStrike" dirty="0">
                          <a:effectLst/>
                          <a:latin typeface="Arial" panose="020B0604020202020204" pitchFamily="34" charset="0"/>
                          <a:cs typeface="Arial" panose="020B0604020202020204" pitchFamily="34" charset="0"/>
                        </a:rPr>
                        <a:t>25 211</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effectLst/>
                          <a:latin typeface="Arial" panose="020B0604020202020204" pitchFamily="34" charset="0"/>
                          <a:cs typeface="Arial" panose="020B0604020202020204" pitchFamily="34" charset="0"/>
                        </a:rPr>
                        <a:t>27 627</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28 262</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28 819</a:t>
                      </a:r>
                    </a:p>
                  </a:txBody>
                  <a:tcPr marL="9525" marR="9525" marT="9525" marB="0" anchor="ctr"/>
                </a:tc>
                <a:tc>
                  <a:txBody>
                    <a:bodyPr/>
                    <a:lstStyle/>
                    <a:p>
                      <a:pPr algn="ctr" rtl="0" fontAlgn="b"/>
                      <a:r>
                        <a:rPr lang="sv-SE" sz="1100" b="0" i="0" u="none" strike="noStrike">
                          <a:solidFill>
                            <a:srgbClr val="1A355C"/>
                          </a:solidFill>
                          <a:effectLst/>
                          <a:latin typeface="Arial" panose="020B0604020202020204" pitchFamily="34" charset="0"/>
                        </a:rPr>
                        <a:t>2,0%</a:t>
                      </a:r>
                    </a:p>
                  </a:txBody>
                  <a:tcPr marL="9525" marR="9525" marT="9525" marB="0" anchor="b"/>
                </a:tc>
                <a:extLst>
                  <a:ext uri="{0D108BD9-81ED-4DB2-BD59-A6C34878D82A}">
                    <a16:rowId xmlns:a16="http://schemas.microsoft.com/office/drawing/2014/main" val="3992329843"/>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Eftergymnasial</a:t>
                      </a:r>
                    </a:p>
                  </a:txBody>
                  <a:tcPr marL="72000" marR="72000" marT="4495" marB="0" anchor="ctr">
                    <a:solidFill>
                      <a:srgbClr val="1A355C"/>
                    </a:solidFill>
                  </a:tcPr>
                </a:tc>
                <a:tc>
                  <a:txBody>
                    <a:bodyPr/>
                    <a:lstStyle/>
                    <a:p>
                      <a:pPr algn="ctr" rtl="0" fontAlgn="ctr"/>
                      <a:r>
                        <a:rPr lang="sv-SE" sz="1100" u="none" strike="noStrike" dirty="0">
                          <a:effectLst/>
                          <a:latin typeface="Arial" panose="020B0604020202020204" pitchFamily="34" charset="0"/>
                          <a:cs typeface="Arial" panose="020B0604020202020204" pitchFamily="34" charset="0"/>
                        </a:rPr>
                        <a:t>15 565</a:t>
                      </a:r>
                      <a:endParaRPr lang="sv-SE" sz="11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effectLst/>
                          <a:latin typeface="Arial" panose="020B0604020202020204" pitchFamily="34" charset="0"/>
                          <a:cs typeface="Arial" panose="020B0604020202020204" pitchFamily="34" charset="0"/>
                        </a:rPr>
                        <a:t>20 793</a:t>
                      </a:r>
                      <a:endParaRPr lang="sv-SE" sz="11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25 772</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30 912</a:t>
                      </a:r>
                    </a:p>
                  </a:txBody>
                  <a:tcPr marL="9525" marR="9525" marT="9525" marB="0" anchor="ctr"/>
                </a:tc>
                <a:tc>
                  <a:txBody>
                    <a:bodyPr/>
                    <a:lstStyle/>
                    <a:p>
                      <a:pPr algn="ctr" rtl="0" fontAlgn="b"/>
                      <a:r>
                        <a:rPr lang="sv-SE" sz="1100" b="0" i="0" u="none" strike="noStrike">
                          <a:solidFill>
                            <a:srgbClr val="1A355C"/>
                          </a:solidFill>
                          <a:effectLst/>
                          <a:latin typeface="Arial" panose="020B0604020202020204" pitchFamily="34" charset="0"/>
                        </a:rPr>
                        <a:t>19,9%</a:t>
                      </a:r>
                    </a:p>
                  </a:txBody>
                  <a:tcPr marL="9525" marR="9525" marT="9525" marB="0" anchor="b"/>
                </a:tc>
                <a:extLst>
                  <a:ext uri="{0D108BD9-81ED-4DB2-BD59-A6C34878D82A}">
                    <a16:rowId xmlns:a16="http://schemas.microsoft.com/office/drawing/2014/main" val="3338475142"/>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Ingen uppgift</a:t>
                      </a:r>
                    </a:p>
                  </a:txBody>
                  <a:tcPr marL="72000" marR="72000" marT="4495" marB="0" anchor="ctr">
                    <a:solidFill>
                      <a:srgbClr val="1A355C"/>
                    </a:solidFill>
                  </a:tcPr>
                </a:tc>
                <a:tc>
                  <a:txBody>
                    <a:bodyPr/>
                    <a:lstStyle/>
                    <a:p>
                      <a:pPr algn="ctr" rtl="0" fontAlgn="ctr"/>
                      <a:r>
                        <a:rPr lang="sv-SE" sz="1100" u="none" strike="noStrike" dirty="0">
                          <a:effectLst/>
                          <a:latin typeface="Arial" panose="020B0604020202020204" pitchFamily="34" charset="0"/>
                          <a:cs typeface="Arial" panose="020B0604020202020204" pitchFamily="34" charset="0"/>
                        </a:rPr>
                        <a:t>162</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effectLst/>
                          <a:latin typeface="Arial" panose="020B0604020202020204" pitchFamily="34" charset="0"/>
                          <a:cs typeface="Arial" panose="020B0604020202020204" pitchFamily="34" charset="0"/>
                        </a:rPr>
                        <a:t>246</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582</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937</a:t>
                      </a:r>
                    </a:p>
                  </a:txBody>
                  <a:tcPr marL="9525" marR="9525" marT="9525" marB="0" anchor="ctr"/>
                </a:tc>
                <a:tc>
                  <a:txBody>
                    <a:bodyPr/>
                    <a:lstStyle/>
                    <a:p>
                      <a:pPr algn="ctr" rtl="0" fontAlgn="b"/>
                      <a:r>
                        <a:rPr lang="sv-SE" sz="1100" b="0" i="0" u="none" strike="noStrike">
                          <a:solidFill>
                            <a:srgbClr val="1A355C"/>
                          </a:solidFill>
                          <a:effectLst/>
                          <a:latin typeface="Arial" panose="020B0604020202020204" pitchFamily="34" charset="0"/>
                        </a:rPr>
                        <a:t>61,0%</a:t>
                      </a:r>
                    </a:p>
                  </a:txBody>
                  <a:tcPr marL="9525" marR="9525" marT="9525" marB="0" anchor="b"/>
                </a:tc>
                <a:extLst>
                  <a:ext uri="{0D108BD9-81ED-4DB2-BD59-A6C34878D82A}">
                    <a16:rowId xmlns:a16="http://schemas.microsoft.com/office/drawing/2014/main" val="3588169484"/>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Totalt</a:t>
                      </a:r>
                    </a:p>
                  </a:txBody>
                  <a:tcPr marL="72000" marR="72000" marT="4495" marB="0" anchor="ctr">
                    <a:solidFill>
                      <a:srgbClr val="1A355C"/>
                    </a:solidFill>
                  </a:tcPr>
                </a:tc>
                <a:tc>
                  <a:txBody>
                    <a:bodyPr/>
                    <a:lstStyle/>
                    <a:p>
                      <a:pPr algn="ctr" rtl="0" fontAlgn="ctr"/>
                      <a:r>
                        <a:rPr lang="sv-SE" sz="1100" u="none" strike="noStrike">
                          <a:effectLst/>
                          <a:latin typeface="Arial" panose="020B0604020202020204" pitchFamily="34" charset="0"/>
                          <a:cs typeface="Arial" panose="020B0604020202020204" pitchFamily="34" charset="0"/>
                        </a:rPr>
                        <a:t>49 990</a:t>
                      </a:r>
                      <a:endParaRPr lang="sv-SE" sz="1100" b="0" i="0" u="none" strike="noStrike">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effectLst/>
                          <a:latin typeface="Arial" panose="020B0604020202020204" pitchFamily="34" charset="0"/>
                          <a:cs typeface="Arial" panose="020B0604020202020204" pitchFamily="34" charset="0"/>
                        </a:rPr>
                        <a:t>55 873</a:t>
                      </a:r>
                      <a:endParaRPr lang="sv-SE" sz="11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60 604</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66 573</a:t>
                      </a:r>
                    </a:p>
                  </a:txBody>
                  <a:tcPr marL="9525" marR="9525" marT="9525" marB="0" anchor="ctr"/>
                </a:tc>
                <a:tc>
                  <a:txBody>
                    <a:bodyPr/>
                    <a:lstStyle/>
                    <a:p>
                      <a:pPr algn="ctr" rtl="0" fontAlgn="b"/>
                      <a:r>
                        <a:rPr lang="sv-SE" sz="1100" b="0" i="0" u="none" strike="noStrike" dirty="0">
                          <a:solidFill>
                            <a:srgbClr val="1A355C"/>
                          </a:solidFill>
                          <a:effectLst/>
                          <a:latin typeface="Arial" panose="020B0604020202020204" pitchFamily="34" charset="0"/>
                        </a:rPr>
                        <a:t>9,8%</a:t>
                      </a:r>
                    </a:p>
                  </a:txBody>
                  <a:tcPr marL="9525" marR="9525" marT="9525" marB="0" anchor="b"/>
                </a:tc>
                <a:extLst>
                  <a:ext uri="{0D108BD9-81ED-4DB2-BD59-A6C34878D82A}">
                    <a16:rowId xmlns:a16="http://schemas.microsoft.com/office/drawing/2014/main" val="1761362562"/>
                  </a:ext>
                </a:extLst>
              </a:tr>
              <a:tr h="304775">
                <a:tc>
                  <a:txBody>
                    <a:bodyPr/>
                    <a:lstStyle/>
                    <a:p>
                      <a:pPr algn="l" fontAlgn="b"/>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solidFill>
                      <a:srgbClr val="EEF5FB"/>
                    </a:solidFill>
                  </a:tcPr>
                </a:tc>
                <a:tc>
                  <a:txBody>
                    <a:bodyPr/>
                    <a:lstStyle/>
                    <a:p>
                      <a:pPr algn="ctr" fontAlgn="b"/>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noFill/>
                  </a:tcPr>
                </a:tc>
                <a:tc>
                  <a:txBody>
                    <a:bodyPr/>
                    <a:lstStyle/>
                    <a:p>
                      <a:pPr algn="ctr" fontAlgn="b"/>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noFill/>
                  </a:tcPr>
                </a:tc>
                <a:tc>
                  <a:txBody>
                    <a:bodyPr/>
                    <a:lstStyle/>
                    <a:p>
                      <a:pPr algn="ctr" fontAlgn="b"/>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noFill/>
                  </a:tcPr>
                </a:tc>
                <a:tc>
                  <a:txBody>
                    <a:bodyPr/>
                    <a:lstStyle/>
                    <a:p>
                      <a:pPr algn="ctr" fontAlgn="b"/>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noFill/>
                  </a:tcPr>
                </a:tc>
                <a:tc>
                  <a:txBody>
                    <a:bodyPr/>
                    <a:lstStyle/>
                    <a:p>
                      <a:pPr algn="ctr" fontAlgn="b"/>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0" marB="0" anchor="ctr">
                    <a:noFill/>
                  </a:tcPr>
                </a:tc>
                <a:extLst>
                  <a:ext uri="{0D108BD9-81ED-4DB2-BD59-A6C34878D82A}">
                    <a16:rowId xmlns:a16="http://schemas.microsoft.com/office/drawing/2014/main" val="2345390499"/>
                  </a:ext>
                </a:extLst>
              </a:tr>
              <a:tr h="475288">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Andel personer med:</a:t>
                      </a:r>
                    </a:p>
                  </a:txBody>
                  <a:tcPr marL="72000" marR="72000" marT="4495" marB="0" anchor="ctr">
                    <a:solidFill>
                      <a:srgbClr val="1A355C"/>
                    </a:solidFill>
                  </a:tcPr>
                </a:tc>
                <a:tc>
                  <a:txBody>
                    <a:bodyPr/>
                    <a:lstStyle/>
                    <a:p>
                      <a:pPr algn="ctr" rtl="0" fontAlgn="ctr"/>
                      <a:r>
                        <a:rPr lang="sv-SE" sz="1100" b="1" u="none" strike="noStrike" dirty="0">
                          <a:solidFill>
                            <a:schemeClr val="tx1"/>
                          </a:solidFill>
                          <a:effectLst/>
                          <a:latin typeface="Arial" panose="020B0604020202020204" pitchFamily="34" charset="0"/>
                          <a:cs typeface="Arial" panose="020B0604020202020204" pitchFamily="34" charset="0"/>
                        </a:rPr>
                        <a:t>2000</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1" u="none" strike="noStrike" dirty="0">
                          <a:solidFill>
                            <a:schemeClr val="tx1"/>
                          </a:solidFill>
                          <a:effectLst/>
                          <a:latin typeface="Arial" panose="020B0604020202020204" pitchFamily="34" charset="0"/>
                          <a:cs typeface="Arial" panose="020B0604020202020204" pitchFamily="34" charset="0"/>
                        </a:rPr>
                        <a:t>2008</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1" u="none" strike="noStrike" kern="1200" dirty="0">
                          <a:solidFill>
                            <a:schemeClr val="tx1"/>
                          </a:solidFill>
                          <a:effectLst/>
                          <a:latin typeface="Arial" panose="020B0604020202020204" pitchFamily="34" charset="0"/>
                          <a:ea typeface="+mn-ea"/>
                          <a:cs typeface="Arial" panose="020B0604020202020204" pitchFamily="34" charset="0"/>
                        </a:rPr>
                        <a:t>2016</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1" i="0" u="none" strike="noStrike" dirty="0">
                          <a:solidFill>
                            <a:schemeClr val="tx1"/>
                          </a:solidFill>
                          <a:effectLst/>
                          <a:latin typeface="Arial" panose="020B0604020202020204" pitchFamily="34" charset="0"/>
                          <a:cs typeface="Arial" panose="020B0604020202020204" pitchFamily="34" charset="0"/>
                        </a:rPr>
                        <a:t>2022</a:t>
                      </a:r>
                    </a:p>
                  </a:txBody>
                  <a:tcPr marL="72000" marR="72000" marT="0" marB="0" anchor="ctr"/>
                </a:tc>
                <a:tc>
                  <a:txBody>
                    <a:bodyPr/>
                    <a:lstStyle/>
                    <a:p>
                      <a:pPr algn="ctr" rtl="0" fontAlgn="ctr"/>
                      <a:r>
                        <a:rPr lang="sv-SE" sz="1100" b="1" u="none" strike="noStrike" dirty="0">
                          <a:solidFill>
                            <a:schemeClr val="tx1"/>
                          </a:solidFill>
                          <a:effectLst/>
                          <a:latin typeface="Arial" panose="020B0604020202020204" pitchFamily="34" charset="0"/>
                          <a:cs typeface="Arial" panose="020B0604020202020204" pitchFamily="34" charset="0"/>
                        </a:rPr>
                        <a:t>Förändring </a:t>
                      </a:r>
                      <a:br>
                        <a:rPr lang="sv-SE" sz="1100" b="1" u="none" strike="noStrike" dirty="0">
                          <a:solidFill>
                            <a:schemeClr val="tx1"/>
                          </a:solidFill>
                          <a:effectLst/>
                          <a:latin typeface="Arial" panose="020B0604020202020204" pitchFamily="34" charset="0"/>
                          <a:cs typeface="Arial" panose="020B0604020202020204" pitchFamily="34" charset="0"/>
                        </a:rPr>
                      </a:br>
                      <a:r>
                        <a:rPr lang="sv-SE" sz="1100" b="1" u="none" strike="noStrike" dirty="0">
                          <a:solidFill>
                            <a:schemeClr val="tx1"/>
                          </a:solidFill>
                          <a:effectLst/>
                          <a:latin typeface="Arial" panose="020B0604020202020204" pitchFamily="34" charset="0"/>
                          <a:cs typeface="Arial" panose="020B0604020202020204" pitchFamily="34" charset="0"/>
                        </a:rPr>
                        <a:t>2016-2022 (procentenheter)</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extLst>
                  <a:ext uri="{0D108BD9-81ED-4DB2-BD59-A6C34878D82A}">
                    <a16:rowId xmlns:a16="http://schemas.microsoft.com/office/drawing/2014/main" val="361142158"/>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Förgymnasial</a:t>
                      </a:r>
                    </a:p>
                  </a:txBody>
                  <a:tcPr marL="72000" marR="72000" marT="4495" marB="0" anchor="ctr">
                    <a:solidFill>
                      <a:srgbClr val="1A355C"/>
                    </a:solidFill>
                  </a:tcP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18,1%</a:t>
                      </a:r>
                      <a:endParaRPr lang="sv-SE" sz="11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12,9%</a:t>
                      </a:r>
                      <a:endParaRPr lang="sv-SE" sz="11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9,9%</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8,9%</a:t>
                      </a:r>
                    </a:p>
                  </a:txBody>
                  <a:tcPr marL="9525" marR="9525" marT="9525" marB="0" anchor="ctr"/>
                </a:tc>
                <a:tc>
                  <a:txBody>
                    <a:bodyPr/>
                    <a:lstStyle/>
                    <a:p>
                      <a:pPr algn="ctr" rtl="0" fontAlgn="ctr"/>
                      <a:r>
                        <a:rPr lang="sv-SE" sz="1100" b="0" i="0" u="none" strike="noStrike" dirty="0">
                          <a:solidFill>
                            <a:srgbClr val="1A355C"/>
                          </a:solidFill>
                          <a:effectLst/>
                          <a:latin typeface="Arial" panose="020B0604020202020204" pitchFamily="34" charset="0"/>
                        </a:rPr>
                        <a:t>-1,0</a:t>
                      </a:r>
                    </a:p>
                  </a:txBody>
                  <a:tcPr marL="9525" marR="9525" marT="9525" marB="0" anchor="ctr"/>
                </a:tc>
                <a:extLst>
                  <a:ext uri="{0D108BD9-81ED-4DB2-BD59-A6C34878D82A}">
                    <a16:rowId xmlns:a16="http://schemas.microsoft.com/office/drawing/2014/main" val="2842663018"/>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Gymnasial</a:t>
                      </a:r>
                    </a:p>
                  </a:txBody>
                  <a:tcPr marL="72000" marR="72000" marT="4495" marB="0" anchor="ctr">
                    <a:solidFill>
                      <a:srgbClr val="1A355C"/>
                    </a:solidFill>
                  </a:tcP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50,4%</a:t>
                      </a:r>
                      <a:endParaRPr lang="sv-SE" sz="11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49,4%</a:t>
                      </a:r>
                      <a:endParaRPr lang="sv-SE" sz="11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a:solidFill>
                            <a:srgbClr val="1A355C"/>
                          </a:solidFill>
                          <a:effectLst/>
                          <a:latin typeface="Arial" panose="020B0604020202020204" pitchFamily="34" charset="0"/>
                        </a:rPr>
                        <a:t>46,6%</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43,3%</a:t>
                      </a:r>
                    </a:p>
                  </a:txBody>
                  <a:tcPr marL="9525" marR="9525" marT="9525" marB="0" anchor="ctr"/>
                </a:tc>
                <a:tc>
                  <a:txBody>
                    <a:bodyPr/>
                    <a:lstStyle/>
                    <a:p>
                      <a:pPr algn="ctr" rtl="0" fontAlgn="ctr"/>
                      <a:r>
                        <a:rPr lang="sv-SE" sz="1100" b="0" i="0" u="none" strike="noStrike" dirty="0">
                          <a:solidFill>
                            <a:srgbClr val="1A355C"/>
                          </a:solidFill>
                          <a:effectLst/>
                          <a:latin typeface="Arial" panose="020B0604020202020204" pitchFamily="34" charset="0"/>
                        </a:rPr>
                        <a:t>-3,3</a:t>
                      </a:r>
                    </a:p>
                  </a:txBody>
                  <a:tcPr marL="9525" marR="9525" marT="9525" marB="0" anchor="ctr"/>
                </a:tc>
                <a:extLst>
                  <a:ext uri="{0D108BD9-81ED-4DB2-BD59-A6C34878D82A}">
                    <a16:rowId xmlns:a16="http://schemas.microsoft.com/office/drawing/2014/main" val="3370289070"/>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Eftergymnasial</a:t>
                      </a:r>
                    </a:p>
                  </a:txBody>
                  <a:tcPr marL="72000" marR="72000" marT="4495" marB="0" anchor="ctr">
                    <a:solidFill>
                      <a:srgbClr val="1A355C"/>
                    </a:solidFill>
                  </a:tcP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31,1%</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37,2%</a:t>
                      </a:r>
                      <a:endParaRPr lang="sv-SE" sz="11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a:solidFill>
                            <a:srgbClr val="1A355C"/>
                          </a:solidFill>
                          <a:effectLst/>
                          <a:latin typeface="Arial" panose="020B0604020202020204" pitchFamily="34" charset="0"/>
                        </a:rPr>
                        <a:t>42,5%</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46,4%</a:t>
                      </a:r>
                    </a:p>
                  </a:txBody>
                  <a:tcPr marL="9525" marR="9525" marT="9525" marB="0" anchor="ctr"/>
                </a:tc>
                <a:tc>
                  <a:txBody>
                    <a:bodyPr/>
                    <a:lstStyle/>
                    <a:p>
                      <a:pPr algn="ctr" rtl="0" fontAlgn="ctr"/>
                      <a:r>
                        <a:rPr lang="sv-SE" sz="1100" b="0" i="0" u="none" strike="noStrike" dirty="0">
                          <a:solidFill>
                            <a:srgbClr val="1A355C"/>
                          </a:solidFill>
                          <a:effectLst/>
                          <a:latin typeface="Arial" panose="020B0604020202020204" pitchFamily="34" charset="0"/>
                        </a:rPr>
                        <a:t>3,9</a:t>
                      </a:r>
                    </a:p>
                  </a:txBody>
                  <a:tcPr marL="9525" marR="9525" marT="9525" marB="0" anchor="ctr"/>
                </a:tc>
                <a:extLst>
                  <a:ext uri="{0D108BD9-81ED-4DB2-BD59-A6C34878D82A}">
                    <a16:rowId xmlns:a16="http://schemas.microsoft.com/office/drawing/2014/main" val="2300035101"/>
                  </a:ext>
                </a:extLst>
              </a:tr>
              <a:tr h="304775">
                <a:tc>
                  <a:txBody>
                    <a:bodyPr/>
                    <a:lstStyle/>
                    <a:p>
                      <a:pPr algn="l" rtl="0" fontAlgn="ctr"/>
                      <a:r>
                        <a:rPr lang="sv-SE" sz="1100" b="1" i="0" u="none" strike="noStrike" dirty="0">
                          <a:solidFill>
                            <a:srgbClr val="FFFFFF"/>
                          </a:solidFill>
                          <a:effectLst/>
                          <a:latin typeface="Arial" panose="020B0604020202020204" pitchFamily="34" charset="0"/>
                          <a:cs typeface="Arial" panose="020B0604020202020204" pitchFamily="34" charset="0"/>
                        </a:rPr>
                        <a:t>Ingen uppgift</a:t>
                      </a:r>
                    </a:p>
                  </a:txBody>
                  <a:tcPr marL="72000" marR="72000" marT="4495" marB="0" anchor="ctr">
                    <a:solidFill>
                      <a:srgbClr val="1A355C"/>
                    </a:solidFill>
                  </a:tcP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0,3%</a:t>
                      </a:r>
                      <a:endParaRPr lang="sv-SE" sz="11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u="none" strike="noStrike" dirty="0">
                          <a:solidFill>
                            <a:schemeClr val="tx1"/>
                          </a:solidFill>
                          <a:effectLst/>
                          <a:latin typeface="Arial" panose="020B0604020202020204" pitchFamily="34" charset="0"/>
                          <a:cs typeface="Arial" panose="020B0604020202020204" pitchFamily="34" charset="0"/>
                        </a:rPr>
                        <a:t>0,4%</a:t>
                      </a:r>
                      <a:endParaRPr lang="sv-SE" sz="11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tc>
                <a:tc>
                  <a:txBody>
                    <a:bodyPr/>
                    <a:lstStyle/>
                    <a:p>
                      <a:pPr algn="ctr" rtl="0" fontAlgn="ctr"/>
                      <a:r>
                        <a:rPr lang="sv-SE" sz="1100" b="0" i="0" u="none" strike="noStrike" dirty="0">
                          <a:solidFill>
                            <a:srgbClr val="1A355C"/>
                          </a:solidFill>
                          <a:effectLst/>
                          <a:latin typeface="Arial" panose="020B0604020202020204" pitchFamily="34" charset="0"/>
                        </a:rPr>
                        <a:t>1,0%</a:t>
                      </a:r>
                    </a:p>
                  </a:txBody>
                  <a:tcPr marL="7620" marR="7620" marT="7620" marB="0" anchor="ctr"/>
                </a:tc>
                <a:tc>
                  <a:txBody>
                    <a:bodyPr/>
                    <a:lstStyle/>
                    <a:p>
                      <a:pPr algn="ctr" rtl="0" fontAlgn="ctr"/>
                      <a:r>
                        <a:rPr lang="sv-SE" sz="1100" b="0" i="0" u="none" strike="noStrike" dirty="0">
                          <a:solidFill>
                            <a:srgbClr val="1A355C"/>
                          </a:solidFill>
                          <a:effectLst/>
                          <a:latin typeface="Arial" panose="020B0604020202020204" pitchFamily="34" charset="0"/>
                        </a:rPr>
                        <a:t>1,4%</a:t>
                      </a:r>
                    </a:p>
                  </a:txBody>
                  <a:tcPr marL="9525" marR="9525" marT="9525" marB="0" anchor="ctr"/>
                </a:tc>
                <a:tc>
                  <a:txBody>
                    <a:bodyPr/>
                    <a:lstStyle/>
                    <a:p>
                      <a:pPr algn="ctr" rtl="0" fontAlgn="ctr"/>
                      <a:r>
                        <a:rPr lang="sv-SE" sz="1100" b="0" i="0" u="none" strike="noStrike" dirty="0">
                          <a:solidFill>
                            <a:srgbClr val="1A355C"/>
                          </a:solidFill>
                          <a:effectLst/>
                          <a:latin typeface="Arial" panose="020B0604020202020204" pitchFamily="34" charset="0"/>
                        </a:rPr>
                        <a:t>0,4</a:t>
                      </a:r>
                    </a:p>
                  </a:txBody>
                  <a:tcPr marL="9525" marR="9525" marT="9525" marB="0" anchor="ctr"/>
                </a:tc>
                <a:extLst>
                  <a:ext uri="{0D108BD9-81ED-4DB2-BD59-A6C34878D82A}">
                    <a16:rowId xmlns:a16="http://schemas.microsoft.com/office/drawing/2014/main" val="1099415310"/>
                  </a:ext>
                </a:extLst>
              </a:tr>
            </a:tbl>
          </a:graphicData>
        </a:graphic>
      </p:graphicFrame>
      <p:sp>
        <p:nvSpPr>
          <p:cNvPr id="6" name="Rubrik 2"/>
          <p:cNvSpPr txBox="1">
            <a:spLocks/>
          </p:cNvSpPr>
          <p:nvPr/>
        </p:nvSpPr>
        <p:spPr>
          <a:xfrm>
            <a:off x="217877" y="181596"/>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Aktuellt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utbildningsnivå dagbefolkning</a:t>
            </a:r>
            <a:endParaRPr lang="sv-SE" sz="2800" b="1" dirty="0">
              <a:solidFill>
                <a:srgbClr val="1A355C"/>
              </a:solidFill>
              <a:ea typeface="Roboto" panose="02000000000000000000" pitchFamily="2" charset="0"/>
              <a:cs typeface="Arial" panose="020B0604020202020204" pitchFamily="34" charset="0"/>
            </a:endParaRPr>
          </a:p>
        </p:txBody>
      </p:sp>
      <p:sp>
        <p:nvSpPr>
          <p:cNvPr id="7" name="Rektangel med rundade hörn 6"/>
          <p:cNvSpPr/>
          <p:nvPr/>
        </p:nvSpPr>
        <p:spPr>
          <a:xfrm>
            <a:off x="9173467" y="1508914"/>
            <a:ext cx="1988289" cy="1885303"/>
          </a:xfrm>
          <a:prstGeom prst="round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sv-SE"/>
          </a:p>
        </p:txBody>
      </p:sp>
      <p:sp>
        <p:nvSpPr>
          <p:cNvPr id="13" name="Rektangel med rundade hörn 12"/>
          <p:cNvSpPr/>
          <p:nvPr/>
        </p:nvSpPr>
        <p:spPr>
          <a:xfrm>
            <a:off x="9173467" y="3680049"/>
            <a:ext cx="1968611" cy="1691260"/>
          </a:xfrm>
          <a:prstGeom prst="round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sv-SE"/>
          </a:p>
        </p:txBody>
      </p:sp>
    </p:spTree>
    <p:extLst>
      <p:ext uri="{BB962C8B-B14F-4D97-AF65-F5344CB8AC3E}">
        <p14:creationId xmlns:p14="http://schemas.microsoft.com/office/powerpoint/2010/main" val="4125414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p:cNvSpPr txBox="1"/>
          <p:nvPr/>
        </p:nvSpPr>
        <p:spPr>
          <a:xfrm>
            <a:off x="705558" y="1191492"/>
            <a:ext cx="10052638" cy="1384995"/>
          </a:xfrm>
          <a:prstGeom prst="rect">
            <a:avLst/>
          </a:prstGeom>
          <a:noFill/>
        </p:spPr>
        <p:txBody>
          <a:bodyPr wrap="square" rtlCol="0">
            <a:spAutoFit/>
          </a:bodyPr>
          <a:lstStyle/>
          <a:p>
            <a:r>
              <a:rPr lang="sv-SE" sz="1400" dirty="0">
                <a:solidFill>
                  <a:srgbClr val="1A355C"/>
                </a:solidFill>
                <a:latin typeface="Arial" panose="020B0604020202020204" pitchFamily="34" charset="0"/>
                <a:cs typeface="Arial" panose="020B0604020202020204" pitchFamily="34" charset="0"/>
              </a:rPr>
              <a:t>De senaste åren har besöksnäringen upplevt stora svängningar. Gästnätterna föll rejält påverkade av pandemin 2020-21, </a:t>
            </a:r>
            <a:br>
              <a:rPr lang="sv-SE" sz="1400" dirty="0">
                <a:solidFill>
                  <a:srgbClr val="1A355C"/>
                </a:solidFill>
                <a:latin typeface="Arial" panose="020B0604020202020204" pitchFamily="34" charset="0"/>
                <a:cs typeface="Arial" panose="020B0604020202020204" pitchFamily="34" charset="0"/>
              </a:rPr>
            </a:br>
            <a:r>
              <a:rPr lang="sv-SE" sz="1400" dirty="0">
                <a:solidFill>
                  <a:srgbClr val="1A355C"/>
                </a:solidFill>
                <a:latin typeface="Arial" panose="020B0604020202020204" pitchFamily="34" charset="0"/>
                <a:cs typeface="Arial" panose="020B0604020202020204" pitchFamily="34" charset="0"/>
              </a:rPr>
              <a:t>för att sedan nå nya rekordnivåer 22-23. Antalet gästnätter i Helsingborg 2023 var det högsta någonsin med över 870 000. </a:t>
            </a:r>
            <a:br>
              <a:rPr lang="sv-SE" sz="1400" dirty="0">
                <a:solidFill>
                  <a:srgbClr val="1A355C"/>
                </a:solidFill>
                <a:latin typeface="Arial" panose="020B0604020202020204" pitchFamily="34" charset="0"/>
                <a:cs typeface="Arial" panose="020B0604020202020204" pitchFamily="34" charset="0"/>
              </a:rPr>
            </a:br>
            <a:r>
              <a:rPr lang="sv-SE" sz="1400" dirty="0">
                <a:solidFill>
                  <a:srgbClr val="1A355C"/>
                </a:solidFill>
                <a:latin typeface="Arial" panose="020B0604020202020204" pitchFamily="34" charset="0"/>
                <a:cs typeface="Arial" panose="020B0604020202020204" pitchFamily="34" charset="0"/>
              </a:rPr>
              <a:t>Det motsvarade över 44 000 fler än fjolårets rekord, en ökning med 5,4%.</a:t>
            </a:r>
          </a:p>
          <a:p>
            <a:endParaRPr lang="sv-SE" sz="1400" dirty="0">
              <a:solidFill>
                <a:srgbClr val="FF0000"/>
              </a:solidFill>
              <a:latin typeface="Arial" panose="020B0604020202020204" pitchFamily="34" charset="0"/>
              <a:cs typeface="Arial" panose="020B0604020202020204" pitchFamily="34" charset="0"/>
            </a:endParaRPr>
          </a:p>
          <a:p>
            <a:r>
              <a:rPr lang="sv-SE" sz="1400" dirty="0">
                <a:solidFill>
                  <a:srgbClr val="1A355C"/>
                </a:solidFill>
                <a:latin typeface="Arial" panose="020B0604020202020204" pitchFamily="34" charset="0"/>
                <a:cs typeface="Arial" panose="020B0604020202020204" pitchFamily="34" charset="0"/>
              </a:rPr>
              <a:t>Danmark, Tyskland och USA är de största utlandsmarknaderna vad gäller övernattande turister. Utöver detta är dagsturismen från Danmark är viktig för staden, inte minst för detaljhandeln. </a:t>
            </a:r>
          </a:p>
        </p:txBody>
      </p:sp>
      <p:sp>
        <p:nvSpPr>
          <p:cNvPr id="11" name="textruta 10"/>
          <p:cNvSpPr txBox="1"/>
          <p:nvPr/>
        </p:nvSpPr>
        <p:spPr>
          <a:xfrm>
            <a:off x="880195" y="6435525"/>
            <a:ext cx="818752"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Källa: SCB</a:t>
            </a:r>
          </a:p>
        </p:txBody>
      </p:sp>
      <p:sp>
        <p:nvSpPr>
          <p:cNvPr id="8"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Aktuellt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gästnätter 2023</a:t>
            </a:r>
            <a:endParaRPr lang="sv-SE" sz="2800" b="1" dirty="0">
              <a:solidFill>
                <a:srgbClr val="1A355C"/>
              </a:solidFill>
              <a:ea typeface="Roboto" panose="02000000000000000000" pitchFamily="2"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DC7E8ADE-935A-E524-E5D4-0F1C0F1C299B}"/>
              </a:ext>
            </a:extLst>
          </p:cNvPr>
          <p:cNvGraphicFramePr>
            <a:graphicFrameLocks/>
          </p:cNvGraphicFramePr>
          <p:nvPr>
            <p:extLst>
              <p:ext uri="{D42A27DB-BD31-4B8C-83A1-F6EECF244321}">
                <p14:modId xmlns:p14="http://schemas.microsoft.com/office/powerpoint/2010/main" val="1917226021"/>
              </p:ext>
            </p:extLst>
          </p:nvPr>
        </p:nvGraphicFramePr>
        <p:xfrm>
          <a:off x="880195" y="3091070"/>
          <a:ext cx="8194231" cy="33444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343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p:cNvPicPr>
            <a:picLocks noChangeAspect="1"/>
          </p:cNvPicPr>
          <p:nvPr/>
        </p:nvPicPr>
        <p:blipFill rotWithShape="1">
          <a:blip r:embed="rId3">
            <a:extLst>
              <a:ext uri="{28A0092B-C50C-407E-A947-70E740481C1C}">
                <a14:useLocalDpi xmlns:a14="http://schemas.microsoft.com/office/drawing/2010/main" val="0"/>
              </a:ext>
            </a:extLst>
          </a:blip>
          <a:srcRect t="8694" b="4831"/>
          <a:stretch/>
        </p:blipFill>
        <p:spPr>
          <a:xfrm>
            <a:off x="0" y="-262959"/>
            <a:ext cx="12447202" cy="7178109"/>
          </a:xfrm>
          <a:prstGeom prst="rect">
            <a:avLst/>
          </a:prstGeom>
        </p:spPr>
      </p:pic>
      <p:sp>
        <p:nvSpPr>
          <p:cNvPr id="3" name="Rektangel 2"/>
          <p:cNvSpPr/>
          <p:nvPr/>
        </p:nvSpPr>
        <p:spPr>
          <a:xfrm>
            <a:off x="689515" y="6057362"/>
            <a:ext cx="184731" cy="369332"/>
          </a:xfrm>
          <a:prstGeom prst="rect">
            <a:avLst/>
          </a:prstGeom>
        </p:spPr>
        <p:txBody>
          <a:bodyPr wrap="none">
            <a:spAutoFit/>
          </a:bodyPr>
          <a:lstStyle/>
          <a:p>
            <a:endParaRPr lang="sv-SE" dirty="0"/>
          </a:p>
        </p:txBody>
      </p:sp>
      <p:sp>
        <p:nvSpPr>
          <p:cNvPr id="6"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På gång</a:t>
            </a:r>
            <a:endParaRPr lang="sv-SE" sz="2400" b="1" dirty="0">
              <a:solidFill>
                <a:srgbClr val="1A355C"/>
              </a:solidFill>
              <a:ea typeface="Roboto" panose="02000000000000000000" pitchFamily="2" charset="0"/>
              <a:cs typeface="Arial" panose="020B0604020202020204" pitchFamily="34" charset="0"/>
            </a:endParaRPr>
          </a:p>
        </p:txBody>
      </p:sp>
      <p:sp>
        <p:nvSpPr>
          <p:cNvPr id="9" name="Platshållare för innehåll 1"/>
          <p:cNvSpPr txBox="1">
            <a:spLocks/>
          </p:cNvSpPr>
          <p:nvPr/>
        </p:nvSpPr>
        <p:spPr>
          <a:xfrm>
            <a:off x="554417" y="2120907"/>
            <a:ext cx="5423051" cy="1616206"/>
          </a:xfrm>
          <a:prstGeom prst="rect">
            <a:avLst/>
          </a:prstGeom>
          <a:solidFill>
            <a:schemeClr val="accent2">
              <a:alpha val="95000"/>
            </a:schemeClr>
          </a:solidFill>
        </p:spPr>
        <p:txBody>
          <a:bodyPr vert="horz" lIns="216000" tIns="0" rIns="216000" bIns="144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sv-SE" sz="2400" b="1" dirty="0">
                <a:solidFill>
                  <a:schemeClr val="bg1"/>
                </a:solidFill>
                <a:latin typeface="Arial" panose="020B0604020202020204" pitchFamily="34" charset="0"/>
                <a:cs typeface="Arial" panose="020B0604020202020204" pitchFamily="34" charset="0"/>
              </a:rPr>
              <a:t>Kommande evenemang</a:t>
            </a:r>
            <a:endParaRPr lang="sv-SE" sz="1400" dirty="0">
              <a:solidFill>
                <a:schemeClr val="bg1"/>
              </a:solidFill>
              <a:latin typeface="Arial" panose="020B0604020202020204" pitchFamily="34" charset="0"/>
              <a:cs typeface="Arial" panose="020B0604020202020204" pitchFamily="34" charset="0"/>
            </a:endParaRPr>
          </a:p>
          <a:p>
            <a:pPr marL="0" indent="0" fontAlgn="base">
              <a:buNone/>
            </a:pPr>
            <a:r>
              <a:rPr lang="sv-SE" sz="1400" dirty="0" err="1">
                <a:solidFill>
                  <a:schemeClr val="bg1"/>
                </a:solidFill>
                <a:latin typeface="Arial" panose="020B0604020202020204" pitchFamily="34" charset="0"/>
                <a:cs typeface="Arial" panose="020B0604020202020204" pitchFamily="34" charset="0"/>
              </a:rPr>
              <a:t>Hbgfrukost</a:t>
            </a:r>
            <a:r>
              <a:rPr lang="sv-SE" sz="1400" dirty="0">
                <a:solidFill>
                  <a:schemeClr val="bg1"/>
                </a:solidFill>
                <a:latin typeface="Arial" panose="020B0604020202020204" pitchFamily="34" charset="0"/>
                <a:cs typeface="Arial" panose="020B0604020202020204" pitchFamily="34" charset="0"/>
              </a:rPr>
              <a:t>				              10/9</a:t>
            </a:r>
          </a:p>
          <a:p>
            <a:pPr marL="0" indent="0" fontAlgn="base">
              <a:buNone/>
            </a:pPr>
            <a:r>
              <a:rPr lang="sv-SE" sz="1400" dirty="0" err="1">
                <a:solidFill>
                  <a:schemeClr val="bg1"/>
                </a:solidFill>
                <a:latin typeface="Arial" panose="020B0604020202020204" pitchFamily="34" charset="0"/>
                <a:cs typeface="Arial" panose="020B0604020202020204" pitchFamily="34" charset="0"/>
              </a:rPr>
              <a:t>Hbgfrukost</a:t>
            </a:r>
            <a:r>
              <a:rPr lang="sv-SE" sz="1400" dirty="0">
                <a:solidFill>
                  <a:schemeClr val="bg1"/>
                </a:solidFill>
                <a:latin typeface="Arial" panose="020B0604020202020204" pitchFamily="34" charset="0"/>
                <a:cs typeface="Arial" panose="020B0604020202020204" pitchFamily="34" charset="0"/>
              </a:rPr>
              <a:t> 			           	              26/11</a:t>
            </a:r>
          </a:p>
        </p:txBody>
      </p:sp>
      <p:sp>
        <p:nvSpPr>
          <p:cNvPr id="7" name="Rektangel 6"/>
          <p:cNvSpPr/>
          <p:nvPr/>
        </p:nvSpPr>
        <p:spPr>
          <a:xfrm>
            <a:off x="5835712" y="4802199"/>
            <a:ext cx="6356288" cy="1774360"/>
          </a:xfrm>
          <a:prstGeom prst="rect">
            <a:avLst/>
          </a:prstGeom>
          <a:solidFill>
            <a:schemeClr val="accent2">
              <a:alpha val="95000"/>
            </a:schemeClr>
          </a:solidFill>
        </p:spPr>
        <p:txBody>
          <a:bodyPr wrap="square" lIns="216000" tIns="144000" rIns="216000" bIns="144000" anchor="ctr">
            <a:spAutoFit/>
          </a:bodyPr>
          <a:lstStyle/>
          <a:p>
            <a:pPr algn="ctr">
              <a:lnSpc>
                <a:spcPct val="150000"/>
              </a:lnSpc>
            </a:pPr>
            <a:r>
              <a:rPr lang="sv-SE" sz="2400" b="1" dirty="0">
                <a:solidFill>
                  <a:schemeClr val="bg1"/>
                </a:solidFill>
                <a:latin typeface="Arial" panose="020B0604020202020204" pitchFamily="34" charset="0"/>
                <a:cs typeface="Arial" panose="020B0604020202020204" pitchFamily="34" charset="0"/>
              </a:rPr>
              <a:t>Kommande nyckeltal</a:t>
            </a:r>
          </a:p>
          <a:p>
            <a:pPr marL="171450" indent="-171450">
              <a:lnSpc>
                <a:spcPct val="150000"/>
              </a:lnSpc>
            </a:pPr>
            <a:r>
              <a:rPr lang="sv-SE" sz="1400" dirty="0">
                <a:solidFill>
                  <a:schemeClr val="bg1"/>
                </a:solidFill>
                <a:latin typeface="Arial" panose="020B0604020202020204" pitchFamily="34" charset="0"/>
                <a:cs typeface="Arial" panose="020B0604020202020204" pitchFamily="34" charset="0"/>
              </a:rPr>
              <a:t>Näringslivets omsättning			juni</a:t>
            </a:r>
          </a:p>
          <a:p>
            <a:pPr marL="171450" indent="-171450">
              <a:lnSpc>
                <a:spcPct val="150000"/>
              </a:lnSpc>
            </a:pPr>
            <a:r>
              <a:rPr lang="sv-SE" sz="1400" dirty="0">
                <a:solidFill>
                  <a:schemeClr val="bg1"/>
                </a:solidFill>
                <a:latin typeface="Arial" panose="020B0604020202020204" pitchFamily="34" charset="0"/>
                <a:cs typeface="Arial" panose="020B0604020202020204" pitchFamily="34" charset="0"/>
              </a:rPr>
              <a:t>Svenskt näringslivs företagsklimat </a:t>
            </a:r>
            <a:r>
              <a:rPr lang="sv-SE" sz="1400" i="1" dirty="0">
                <a:solidFill>
                  <a:schemeClr val="bg1"/>
                </a:solidFill>
                <a:latin typeface="Arial" panose="020B0604020202020204" pitchFamily="34" charset="0"/>
                <a:cs typeface="Arial" panose="020B0604020202020204" pitchFamily="34" charset="0"/>
              </a:rPr>
              <a:t>			</a:t>
            </a:r>
            <a:r>
              <a:rPr lang="sv-SE" sz="1400" dirty="0">
                <a:solidFill>
                  <a:schemeClr val="bg1"/>
                </a:solidFill>
                <a:latin typeface="Arial" panose="020B0604020202020204" pitchFamily="34" charset="0"/>
                <a:cs typeface="Arial" panose="020B0604020202020204" pitchFamily="34" charset="0"/>
              </a:rPr>
              <a:t>25</a:t>
            </a:r>
            <a:r>
              <a:rPr lang="sv-SE" sz="1400" i="1" dirty="0">
                <a:solidFill>
                  <a:schemeClr val="bg1"/>
                </a:solidFill>
                <a:latin typeface="Arial" panose="020B0604020202020204" pitchFamily="34" charset="0"/>
                <a:cs typeface="Arial" panose="020B0604020202020204" pitchFamily="34" charset="0"/>
              </a:rPr>
              <a:t> </a:t>
            </a:r>
            <a:r>
              <a:rPr lang="sv-SE" sz="1400" dirty="0">
                <a:solidFill>
                  <a:schemeClr val="bg1"/>
                </a:solidFill>
                <a:latin typeface="Arial" panose="020B0604020202020204" pitchFamily="34" charset="0"/>
                <a:cs typeface="Arial" panose="020B0604020202020204" pitchFamily="34" charset="0"/>
              </a:rPr>
              <a:t>september</a:t>
            </a:r>
          </a:p>
          <a:p>
            <a:pPr marL="171450" indent="-171450">
              <a:lnSpc>
                <a:spcPct val="150000"/>
              </a:lnSpc>
            </a:pPr>
            <a:r>
              <a:rPr lang="sv-SE" sz="1400" dirty="0">
                <a:solidFill>
                  <a:schemeClr val="bg1"/>
                </a:solidFill>
                <a:latin typeface="Arial" panose="020B0604020202020204" pitchFamily="34" charset="0"/>
                <a:cs typeface="Arial" panose="020B0604020202020204" pitchFamily="34" charset="0"/>
              </a:rPr>
              <a:t>Preliminär gästnattsstatistik sommaren 2024		2 oktober</a:t>
            </a:r>
          </a:p>
        </p:txBody>
      </p:sp>
    </p:spTree>
    <p:extLst>
      <p:ext uri="{BB962C8B-B14F-4D97-AF65-F5344CB8AC3E}">
        <p14:creationId xmlns:p14="http://schemas.microsoft.com/office/powerpoint/2010/main" val="2469839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549787" y="4349662"/>
            <a:ext cx="8799343" cy="2092881"/>
          </a:xfrm>
          <a:prstGeom prst="rect">
            <a:avLst/>
          </a:prstGeom>
        </p:spPr>
        <p:txBody>
          <a:bodyPr wrap="square">
            <a:spAutoFit/>
          </a:bodyPr>
          <a:lstStyle/>
          <a:p>
            <a:r>
              <a:rPr lang="sv-SE" sz="6600" b="1" dirty="0">
                <a:solidFill>
                  <a:schemeClr val="bg1"/>
                </a:solidFill>
                <a:latin typeface="+mj-lt"/>
                <a:ea typeface="Roboto" panose="02000000000000000000" pitchFamily="2" charset="0"/>
                <a:cs typeface="Roboto" panose="02000000000000000000" pitchFamily="2" charset="0"/>
              </a:rPr>
              <a:t>Aktuella nyckeltal</a:t>
            </a:r>
            <a:br>
              <a:rPr lang="sv-SE" sz="4400" b="1" dirty="0">
                <a:solidFill>
                  <a:schemeClr val="bg1"/>
                </a:solidFill>
                <a:latin typeface="+mj-lt"/>
                <a:ea typeface="Roboto" panose="02000000000000000000" pitchFamily="2" charset="0"/>
                <a:cs typeface="Roboto" panose="02000000000000000000" pitchFamily="2" charset="0"/>
              </a:rPr>
            </a:br>
            <a:r>
              <a:rPr lang="sv-SE" sz="3200" b="1" dirty="0">
                <a:solidFill>
                  <a:schemeClr val="bg1"/>
                </a:solidFill>
                <a:latin typeface="+mj-lt"/>
                <a:ea typeface="Roboto" panose="02000000000000000000" pitchFamily="2" charset="0"/>
                <a:cs typeface="Roboto" panose="02000000000000000000" pitchFamily="2" charset="0"/>
              </a:rPr>
              <a:t>(senaste tillgängliga siffra men ej </a:t>
            </a:r>
            <a:br>
              <a:rPr lang="sv-SE" sz="3200" b="1" dirty="0">
                <a:solidFill>
                  <a:schemeClr val="bg1"/>
                </a:solidFill>
                <a:latin typeface="+mj-lt"/>
                <a:ea typeface="Roboto" panose="02000000000000000000" pitchFamily="2" charset="0"/>
                <a:cs typeface="Roboto" panose="02000000000000000000" pitchFamily="2" charset="0"/>
              </a:rPr>
            </a:br>
            <a:r>
              <a:rPr lang="sv-SE" sz="3200" b="1" dirty="0">
                <a:solidFill>
                  <a:schemeClr val="bg1"/>
                </a:solidFill>
                <a:latin typeface="+mj-lt"/>
                <a:ea typeface="Roboto" panose="02000000000000000000" pitchFamily="2" charset="0"/>
                <a:cs typeface="Roboto" panose="02000000000000000000" pitchFamily="2" charset="0"/>
              </a:rPr>
              <a:t>nytt sen senaste rapporten)</a:t>
            </a:r>
            <a:endParaRPr lang="sv-SE" sz="3600" b="1" dirty="0">
              <a:solidFill>
                <a:schemeClr val="bg1"/>
              </a:solidFill>
              <a:latin typeface="+mj-l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654739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406261" y="5160459"/>
            <a:ext cx="6410280" cy="1426343"/>
          </a:xfrm>
          <a:prstGeom prst="rect">
            <a:avLst/>
          </a:prstGeom>
          <a:solidFill>
            <a:srgbClr val="1A355C"/>
          </a:solidFill>
        </p:spPr>
        <p:txBody>
          <a:bodyPr wrap="square" lIns="108000" tIns="0" rIns="72000" bIns="72000">
            <a:spAutoFit/>
          </a:bodyPr>
          <a:lstStyle/>
          <a:p>
            <a:pPr>
              <a:lnSpc>
                <a:spcPct val="150000"/>
              </a:lnSpc>
            </a:pPr>
            <a:r>
              <a:rPr lang="sv-SE" sz="1600" b="1" dirty="0">
                <a:solidFill>
                  <a:schemeClr val="bg1"/>
                </a:solidFill>
                <a:latin typeface="Arial" panose="020B0604020202020204" pitchFamily="34" charset="0"/>
                <a:cs typeface="Arial" panose="020B0604020202020204" pitchFamily="34" charset="0"/>
              </a:rPr>
              <a:t>Handeln står för hälften </a:t>
            </a:r>
            <a:br>
              <a:rPr lang="sv-SE" sz="1200" b="1" dirty="0">
                <a:solidFill>
                  <a:schemeClr val="bg1"/>
                </a:solidFill>
                <a:latin typeface="Arial" panose="020B0604020202020204" pitchFamily="34" charset="0"/>
                <a:cs typeface="Arial" panose="020B0604020202020204" pitchFamily="34" charset="0"/>
              </a:rPr>
            </a:br>
            <a:r>
              <a:rPr kumimoji="0" lang="sv-SE" sz="1100" b="0" i="0" u="none" strike="noStrike" kern="1200" cap="none" spc="0" normalizeH="0" baseline="0" noProof="0" dirty="0">
                <a:ln>
                  <a:noFill/>
                </a:ln>
                <a:solidFill>
                  <a:srgbClr val="FEFFFF"/>
                </a:solidFill>
                <a:effectLst/>
                <a:uLnTx/>
                <a:uFillTx/>
                <a:latin typeface="Arial" panose="020B0604020202020204" pitchFamily="34" charset="0"/>
                <a:ea typeface="+mn-ea"/>
                <a:cs typeface="Arial" panose="020B0604020202020204" pitchFamily="34" charset="0"/>
              </a:rPr>
              <a:t>2022 var den totala omsättningen för näringslivet i Helsingborg 168,6 miljarder kronor. På tio år har omsättningen ökat med 50,7%. Handel stod för nära hälften av den totala omsättningen. Tillverkningsindustri, byggverksamhet, företagstjänster och logistik står tillsammans för ytterligare en tredjedel medan övriga branscher står för den sista femtedelen.</a:t>
            </a:r>
          </a:p>
        </p:txBody>
      </p:sp>
      <p:sp>
        <p:nvSpPr>
          <p:cNvPr id="11" name="textruta 10"/>
          <p:cNvSpPr txBox="1"/>
          <p:nvPr/>
        </p:nvSpPr>
        <p:spPr>
          <a:xfrm>
            <a:off x="406261" y="4798550"/>
            <a:ext cx="2822993"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 Miljoner kronor exklusive moms. Källa: SCB</a:t>
            </a:r>
          </a:p>
        </p:txBody>
      </p:sp>
      <p:sp>
        <p:nvSpPr>
          <p:cNvPr id="12" name="textruta 11"/>
          <p:cNvSpPr txBox="1"/>
          <p:nvPr/>
        </p:nvSpPr>
        <p:spPr>
          <a:xfrm>
            <a:off x="6942245" y="4827739"/>
            <a:ext cx="2822993"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 Miljoner kronor exklusive moms. Källa: SCB</a:t>
            </a:r>
          </a:p>
        </p:txBody>
      </p:sp>
      <p:sp>
        <p:nvSpPr>
          <p:cNvPr id="13"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Aktuellt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näringslivets omsättning</a:t>
            </a:r>
          </a:p>
        </p:txBody>
      </p:sp>
      <p:graphicFrame>
        <p:nvGraphicFramePr>
          <p:cNvPr id="8" name="Tabell 7"/>
          <p:cNvGraphicFramePr>
            <a:graphicFrameLocks noGrp="1"/>
          </p:cNvGraphicFramePr>
          <p:nvPr>
            <p:extLst>
              <p:ext uri="{D42A27DB-BD31-4B8C-83A1-F6EECF244321}">
                <p14:modId xmlns:p14="http://schemas.microsoft.com/office/powerpoint/2010/main" val="3412071376"/>
              </p:ext>
            </p:extLst>
          </p:nvPr>
        </p:nvGraphicFramePr>
        <p:xfrm>
          <a:off x="7016740" y="550406"/>
          <a:ext cx="4642902" cy="4096575"/>
        </p:xfrm>
        <a:graphic>
          <a:graphicData uri="http://schemas.openxmlformats.org/drawingml/2006/table">
            <a:tbl>
              <a:tblPr firstRow="1" lastRow="1" bandRow="1">
                <a:tableStyleId>{93296810-A885-4BE3-A3E7-6D5BEEA58F35}</a:tableStyleId>
              </a:tblPr>
              <a:tblGrid>
                <a:gridCol w="2196451">
                  <a:extLst>
                    <a:ext uri="{9D8B030D-6E8A-4147-A177-3AD203B41FA5}">
                      <a16:colId xmlns:a16="http://schemas.microsoft.com/office/drawing/2014/main" val="3323235628"/>
                    </a:ext>
                  </a:extLst>
                </a:gridCol>
                <a:gridCol w="960957">
                  <a:extLst>
                    <a:ext uri="{9D8B030D-6E8A-4147-A177-3AD203B41FA5}">
                      <a16:colId xmlns:a16="http://schemas.microsoft.com/office/drawing/2014/main" val="1208180045"/>
                    </a:ext>
                  </a:extLst>
                </a:gridCol>
                <a:gridCol w="732844">
                  <a:extLst>
                    <a:ext uri="{9D8B030D-6E8A-4147-A177-3AD203B41FA5}">
                      <a16:colId xmlns:a16="http://schemas.microsoft.com/office/drawing/2014/main" val="2567571660"/>
                    </a:ext>
                  </a:extLst>
                </a:gridCol>
                <a:gridCol w="752650">
                  <a:extLst>
                    <a:ext uri="{9D8B030D-6E8A-4147-A177-3AD203B41FA5}">
                      <a16:colId xmlns:a16="http://schemas.microsoft.com/office/drawing/2014/main" val="4213619297"/>
                    </a:ext>
                  </a:extLst>
                </a:gridCol>
              </a:tblGrid>
              <a:tr h="378989">
                <a:tc gridSpan="4">
                  <a:txBody>
                    <a:bodyPr/>
                    <a:lstStyle/>
                    <a:p>
                      <a:pPr algn="ctr" fontAlgn="ctr"/>
                      <a:r>
                        <a:rPr lang="sv-SE" sz="1600" u="none" strike="noStrike" dirty="0">
                          <a:effectLst/>
                        </a:rPr>
                        <a:t>Omsättning</a:t>
                      </a:r>
                      <a:r>
                        <a:rPr lang="sv-SE" sz="1600" u="none" strike="noStrike" baseline="0" dirty="0">
                          <a:effectLst/>
                        </a:rPr>
                        <a:t> per bransch 2022</a:t>
                      </a:r>
                      <a:endParaRPr lang="sv-SE" sz="16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7620" marB="0" anchor="ctr">
                    <a:solidFill>
                      <a:srgbClr val="1A355C"/>
                    </a:solidFill>
                  </a:tcPr>
                </a:tc>
                <a:tc hMerge="1">
                  <a:txBody>
                    <a:bodyPr/>
                    <a:lstStyle/>
                    <a:p>
                      <a:endParaRPr lang="sv-SE"/>
                    </a:p>
                  </a:txBody>
                  <a:tcPr/>
                </a:tc>
                <a:tc hMerge="1">
                  <a:txBody>
                    <a:bodyPr/>
                    <a:lstStyle/>
                    <a:p>
                      <a:endParaRPr lang="sv-SE"/>
                    </a:p>
                  </a:txBody>
                  <a:tcPr/>
                </a:tc>
                <a:tc hMerge="1">
                  <a:txBody>
                    <a:bodyPr/>
                    <a:lstStyle/>
                    <a:p>
                      <a:pPr algn="ctr" fontAlgn="ctr"/>
                      <a:endParaRPr lang="sv-SE" sz="16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7620" marB="0" anchor="ctr">
                    <a:solidFill>
                      <a:srgbClr val="4B8ECF"/>
                    </a:solidFill>
                  </a:tcPr>
                </a:tc>
                <a:extLst>
                  <a:ext uri="{0D108BD9-81ED-4DB2-BD59-A6C34878D82A}">
                    <a16:rowId xmlns:a16="http://schemas.microsoft.com/office/drawing/2014/main" val="1390110762"/>
                  </a:ext>
                </a:extLst>
              </a:tr>
              <a:tr h="358747">
                <a:tc>
                  <a:txBody>
                    <a:bodyPr/>
                    <a:lstStyle/>
                    <a:p>
                      <a:pPr algn="l" fontAlgn="b"/>
                      <a:r>
                        <a:rPr lang="sv-SE" sz="1100" b="1" u="none" strike="noStrike" dirty="0">
                          <a:solidFill>
                            <a:schemeClr val="bg1"/>
                          </a:solidFill>
                          <a:effectLst/>
                        </a:rPr>
                        <a:t>Bransch</a:t>
                      </a:r>
                      <a:endParaRPr lang="sv-SE" sz="11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7620" marB="0" anchor="ctr">
                    <a:solidFill>
                      <a:srgbClr val="1A355C"/>
                    </a:solidFill>
                  </a:tcPr>
                </a:tc>
                <a:tc>
                  <a:txBody>
                    <a:bodyPr/>
                    <a:lstStyle/>
                    <a:p>
                      <a:pPr algn="ctr" fontAlgn="b"/>
                      <a:r>
                        <a:rPr lang="sv-SE" sz="1100" b="1" u="none" strike="noStrike" dirty="0">
                          <a:solidFill>
                            <a:schemeClr val="bg1"/>
                          </a:solidFill>
                          <a:effectLst/>
                        </a:rPr>
                        <a:t>Omsättning mkr*</a:t>
                      </a:r>
                      <a:endParaRPr lang="sv-SE" sz="11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7620" marB="0" anchor="ctr">
                    <a:solidFill>
                      <a:srgbClr val="1A355C"/>
                    </a:solidFill>
                  </a:tcPr>
                </a:tc>
                <a:tc>
                  <a:txBody>
                    <a:bodyPr/>
                    <a:lstStyle/>
                    <a:p>
                      <a:pPr algn="ctr" fontAlgn="b"/>
                      <a:r>
                        <a:rPr lang="sv-SE" sz="1100" b="1" u="none" strike="noStrike" dirty="0">
                          <a:solidFill>
                            <a:schemeClr val="bg1"/>
                          </a:solidFill>
                          <a:effectLst/>
                        </a:rPr>
                        <a:t>Andel</a:t>
                      </a:r>
                      <a:endParaRPr lang="sv-SE" sz="11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7620" marB="0" anchor="ctr">
                    <a:solidFill>
                      <a:srgbClr val="1A355C"/>
                    </a:solidFill>
                  </a:tcPr>
                </a:tc>
                <a:tc>
                  <a:txBody>
                    <a:bodyPr/>
                    <a:lstStyle/>
                    <a:p>
                      <a:pPr algn="ctr" fontAlgn="b"/>
                      <a:r>
                        <a:rPr lang="sv-SE" sz="900" b="1" u="none" strike="noStrike" dirty="0">
                          <a:solidFill>
                            <a:schemeClr val="bg1"/>
                          </a:solidFill>
                          <a:effectLst/>
                        </a:rPr>
                        <a:t>Förändring 2021-2022</a:t>
                      </a:r>
                      <a:endParaRPr lang="sv-SE" sz="9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7620" marB="0" anchor="ctr">
                    <a:solidFill>
                      <a:srgbClr val="1A355C"/>
                    </a:solidFill>
                  </a:tcPr>
                </a:tc>
                <a:extLst>
                  <a:ext uri="{0D108BD9-81ED-4DB2-BD59-A6C34878D82A}">
                    <a16:rowId xmlns:a16="http://schemas.microsoft.com/office/drawing/2014/main" val="2154959080"/>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Handel</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80 289</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47,6%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7,7%</a:t>
                      </a:r>
                    </a:p>
                  </a:txBody>
                  <a:tcPr marL="7620" marR="7620" marT="7620" marB="0" anchor="b"/>
                </a:tc>
                <a:extLst>
                  <a:ext uri="{0D108BD9-81ED-4DB2-BD59-A6C34878D82A}">
                    <a16:rowId xmlns:a16="http://schemas.microsoft.com/office/drawing/2014/main" val="2723884127"/>
                  </a:ext>
                </a:extLst>
              </a:tr>
              <a:tr h="191331">
                <a:tc>
                  <a:txBody>
                    <a:bodyPr/>
                    <a:lstStyle/>
                    <a:p>
                      <a:pPr marL="0" algn="l"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Tillverkningsindustri</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18 146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10,8%</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6,4%</a:t>
                      </a:r>
                    </a:p>
                  </a:txBody>
                  <a:tcPr marL="7620" marR="7620" marT="7620" marB="0" anchor="b"/>
                </a:tc>
                <a:extLst>
                  <a:ext uri="{0D108BD9-81ED-4DB2-BD59-A6C34878D82A}">
                    <a16:rowId xmlns:a16="http://schemas.microsoft.com/office/drawing/2014/main" val="3656439920"/>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Byggverksamhet</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14 415</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8,6%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13,7%</a:t>
                      </a:r>
                    </a:p>
                  </a:txBody>
                  <a:tcPr marL="7620" marR="7620" marT="7620" marB="0" anchor="b"/>
                </a:tc>
                <a:extLst>
                  <a:ext uri="{0D108BD9-81ED-4DB2-BD59-A6C34878D82A}">
                    <a16:rowId xmlns:a16="http://schemas.microsoft.com/office/drawing/2014/main" val="3549097737"/>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Transport</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12 887</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7,6%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19,0%</a:t>
                      </a:r>
                    </a:p>
                  </a:txBody>
                  <a:tcPr marL="7620" marR="7620" marT="7620" marB="0" anchor="b"/>
                </a:tc>
                <a:extLst>
                  <a:ext uri="{0D108BD9-81ED-4DB2-BD59-A6C34878D82A}">
                    <a16:rowId xmlns:a16="http://schemas.microsoft.com/office/drawing/2014/main" val="2166230139"/>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Företagstjänster</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11 820</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7,0%</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3,9%</a:t>
                      </a:r>
                    </a:p>
                  </a:txBody>
                  <a:tcPr marL="7620" marR="7620" marT="7620" marB="0" anchor="b"/>
                </a:tc>
                <a:extLst>
                  <a:ext uri="{0D108BD9-81ED-4DB2-BD59-A6C34878D82A}">
                    <a16:rowId xmlns:a16="http://schemas.microsoft.com/office/drawing/2014/main" val="1123409988"/>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Energi och miljö</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6 706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4,0%</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17,8%</a:t>
                      </a:r>
                    </a:p>
                  </a:txBody>
                  <a:tcPr marL="7620" marR="7620" marT="7620" marB="0" anchor="b"/>
                </a:tc>
                <a:extLst>
                  <a:ext uri="{0D108BD9-81ED-4DB2-BD59-A6C34878D82A}">
                    <a16:rowId xmlns:a16="http://schemas.microsoft.com/office/drawing/2014/main" val="1684660347"/>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Fastigheter</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6 414</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3,8%</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5,5%</a:t>
                      </a:r>
                    </a:p>
                  </a:txBody>
                  <a:tcPr marL="7620" marR="7620" marT="7620" marB="0" anchor="b"/>
                </a:tc>
                <a:extLst>
                  <a:ext uri="{0D108BD9-81ED-4DB2-BD59-A6C34878D82A}">
                    <a16:rowId xmlns:a16="http://schemas.microsoft.com/office/drawing/2014/main" val="2827787044"/>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Information och kommunikation</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4 640</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2,8%</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8,7%</a:t>
                      </a:r>
                    </a:p>
                  </a:txBody>
                  <a:tcPr marL="7620" marR="7620" marT="7620" marB="0" anchor="b"/>
                </a:tc>
                <a:extLst>
                  <a:ext uri="{0D108BD9-81ED-4DB2-BD59-A6C34878D82A}">
                    <a16:rowId xmlns:a16="http://schemas.microsoft.com/office/drawing/2014/main" val="4078587274"/>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Bank och försäkring</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4 398</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2,6%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22,9%</a:t>
                      </a:r>
                    </a:p>
                  </a:txBody>
                  <a:tcPr marL="7620" marR="7620" marT="7620" marB="0" anchor="b"/>
                </a:tc>
                <a:extLst>
                  <a:ext uri="{0D108BD9-81ED-4DB2-BD59-A6C34878D82A}">
                    <a16:rowId xmlns:a16="http://schemas.microsoft.com/office/drawing/2014/main" val="466711290"/>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Hotell och restauranger</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2 728</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28,2%</a:t>
                      </a:r>
                    </a:p>
                  </a:txBody>
                  <a:tcPr marL="7620" marR="7620" marT="7620" marB="0" anchor="b"/>
                </a:tc>
                <a:extLst>
                  <a:ext uri="{0D108BD9-81ED-4DB2-BD59-A6C34878D82A}">
                    <a16:rowId xmlns:a16="http://schemas.microsoft.com/office/drawing/2014/main" val="3380884065"/>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Vård och omsorg</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1 754</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1,0%</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-0,7%</a:t>
                      </a:r>
                    </a:p>
                  </a:txBody>
                  <a:tcPr marL="7620" marR="7620" marT="7620" marB="0" anchor="b"/>
                </a:tc>
                <a:extLst>
                  <a:ext uri="{0D108BD9-81ED-4DB2-BD59-A6C34878D82A}">
                    <a16:rowId xmlns:a16="http://schemas.microsoft.com/office/drawing/2014/main" val="4075656032"/>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Personliga och kulturella tjänster</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1 551</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0,9%</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14,2%</a:t>
                      </a:r>
                    </a:p>
                  </a:txBody>
                  <a:tcPr marL="7620" marR="7620" marT="7620" marB="0" anchor="b"/>
                </a:tc>
                <a:extLst>
                  <a:ext uri="{0D108BD9-81ED-4DB2-BD59-A6C34878D82A}">
                    <a16:rowId xmlns:a16="http://schemas.microsoft.com/office/drawing/2014/main" val="3808366555"/>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Jordbruk, skogsbruk och fiske</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1 248</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0,7%</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10,5%</a:t>
                      </a:r>
                    </a:p>
                  </a:txBody>
                  <a:tcPr marL="7620" marR="7620" marT="7620" marB="0" anchor="b"/>
                </a:tc>
                <a:extLst>
                  <a:ext uri="{0D108BD9-81ED-4DB2-BD59-A6C34878D82A}">
                    <a16:rowId xmlns:a16="http://schemas.microsoft.com/office/drawing/2014/main" val="2099769441"/>
                  </a:ext>
                </a:extLst>
              </a:tr>
              <a:tr h="191331">
                <a:tc>
                  <a:txBody>
                    <a:bodyPr/>
                    <a:lstStyle/>
                    <a:p>
                      <a:pPr marL="0" algn="l"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Utbildning</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1 064</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0,6%</a:t>
                      </a:r>
                    </a:p>
                  </a:txBody>
                  <a:tcPr marL="7620" marR="7620" marT="7620" marB="0" anchor="b"/>
                </a:tc>
                <a:tc>
                  <a:txBody>
                    <a:bodyPr/>
                    <a:lstStyle/>
                    <a:p>
                      <a:pPr marL="0" algn="ctr" defTabSz="1219170" rtl="0" eaLnBrk="1" fontAlgn="b" latinLnBrk="0" hangingPunct="1"/>
                      <a:r>
                        <a:rPr lang="sv-SE" sz="1100" b="0" i="0" u="none" strike="noStrike" kern="1200">
                          <a:solidFill>
                            <a:srgbClr val="000000"/>
                          </a:solidFill>
                          <a:effectLst/>
                          <a:latin typeface="+mn-lt"/>
                          <a:ea typeface="+mn-ea"/>
                          <a:cs typeface="Arial" panose="020B0604020202020204" pitchFamily="34" charset="0"/>
                        </a:rPr>
                        <a:t>5,3%</a:t>
                      </a:r>
                    </a:p>
                  </a:txBody>
                  <a:tcPr marL="7620" marR="7620" marT="7620" marB="0" anchor="b"/>
                </a:tc>
                <a:extLst>
                  <a:ext uri="{0D108BD9-81ED-4DB2-BD59-A6C34878D82A}">
                    <a16:rowId xmlns:a16="http://schemas.microsoft.com/office/drawing/2014/main" val="2002828991"/>
                  </a:ext>
                </a:extLst>
              </a:tr>
              <a:tr h="191331">
                <a:tc>
                  <a:txBody>
                    <a:bodyPr/>
                    <a:lstStyle/>
                    <a:p>
                      <a:pPr marL="0" algn="l"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Offentlig förvaltning</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515</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0,3%</a:t>
                      </a:r>
                    </a:p>
                  </a:txBody>
                  <a:tcPr marL="7620" marR="7620" marT="7620" marB="0" anchor="b"/>
                </a:tc>
                <a:tc>
                  <a:txBody>
                    <a:bodyPr/>
                    <a:lstStyle/>
                    <a:p>
                      <a:pPr marL="0" algn="ctr" defTabSz="1219170" rtl="0" eaLnBrk="1" fontAlgn="b" latinLnBrk="0" hangingPunct="1"/>
                      <a:r>
                        <a:rPr lang="sv-SE" sz="1100" b="0" i="0" u="none" strike="noStrike" kern="1200" dirty="0">
                          <a:solidFill>
                            <a:srgbClr val="000000"/>
                          </a:solidFill>
                          <a:effectLst/>
                          <a:latin typeface="+mn-lt"/>
                          <a:ea typeface="+mn-ea"/>
                          <a:cs typeface="Arial" panose="020B0604020202020204" pitchFamily="34" charset="0"/>
                        </a:rPr>
                        <a:t>6,8%</a:t>
                      </a:r>
                    </a:p>
                  </a:txBody>
                  <a:tcPr marL="7620" marR="7620" marT="7620" marB="0" anchor="b"/>
                </a:tc>
                <a:extLst>
                  <a:ext uri="{0D108BD9-81ED-4DB2-BD59-A6C34878D82A}">
                    <a16:rowId xmlns:a16="http://schemas.microsoft.com/office/drawing/2014/main" val="442876510"/>
                  </a:ext>
                </a:extLst>
              </a:tr>
              <a:tr h="191331">
                <a:tc>
                  <a:txBody>
                    <a:bodyPr/>
                    <a:lstStyle/>
                    <a:p>
                      <a:pPr algn="l" fontAlgn="b"/>
                      <a:r>
                        <a:rPr lang="sv-SE" sz="1100" b="0" i="0" u="none" strike="noStrike" dirty="0">
                          <a:solidFill>
                            <a:srgbClr val="000000"/>
                          </a:solidFill>
                          <a:effectLst/>
                          <a:latin typeface="+mn-lt"/>
                          <a:cs typeface="Arial" panose="020B0604020202020204" pitchFamily="34" charset="0"/>
                        </a:rPr>
                        <a:t>Okänt</a:t>
                      </a:r>
                    </a:p>
                  </a:txBody>
                  <a:tcPr marL="7620" marR="7620" marT="7620" marB="0" anchor="b"/>
                </a:tc>
                <a:tc>
                  <a:txBody>
                    <a:bodyPr/>
                    <a:lstStyle/>
                    <a:p>
                      <a:pPr algn="ctr" fontAlgn="b"/>
                      <a:r>
                        <a:rPr lang="sv-SE" sz="1100" b="0" i="0" u="none" strike="noStrike" kern="1200" dirty="0">
                          <a:solidFill>
                            <a:srgbClr val="000000"/>
                          </a:solidFill>
                          <a:effectLst/>
                          <a:latin typeface="+mn-lt"/>
                          <a:ea typeface="+mn-ea"/>
                          <a:cs typeface="Arial" panose="020B0604020202020204" pitchFamily="34" charset="0"/>
                        </a:rPr>
                        <a:t>10,1</a:t>
                      </a:r>
                    </a:p>
                  </a:txBody>
                  <a:tcPr marL="7620" marR="7620" marT="7620" marB="0" anchor="b"/>
                </a:tc>
                <a:tc>
                  <a:txBody>
                    <a:bodyPr/>
                    <a:lstStyle/>
                    <a:p>
                      <a:pPr algn="ctr" fontAlgn="b"/>
                      <a:r>
                        <a:rPr lang="sv-SE" sz="1100" b="0" i="0" u="none" strike="noStrike" kern="1200" dirty="0">
                          <a:solidFill>
                            <a:srgbClr val="000000"/>
                          </a:solidFill>
                          <a:effectLst/>
                          <a:latin typeface="+mn-lt"/>
                          <a:ea typeface="+mn-ea"/>
                          <a:cs typeface="Arial" panose="020B0604020202020204" pitchFamily="34" charset="0"/>
                        </a:rPr>
                        <a:t>0,0%</a:t>
                      </a:r>
                    </a:p>
                  </a:txBody>
                  <a:tcPr marL="7620" marR="7620" marT="7620" marB="0" anchor="b"/>
                </a:tc>
                <a:tc>
                  <a:txBody>
                    <a:bodyPr/>
                    <a:lstStyle/>
                    <a:p>
                      <a:pPr algn="ctr" fontAlgn="b"/>
                      <a:r>
                        <a:rPr lang="sv-SE" sz="1100" b="0" i="0" u="none" strike="noStrike" kern="1200" dirty="0">
                          <a:solidFill>
                            <a:srgbClr val="000000"/>
                          </a:solidFill>
                          <a:effectLst/>
                          <a:latin typeface="+mn-lt"/>
                          <a:ea typeface="+mn-ea"/>
                          <a:cs typeface="Arial" panose="020B0604020202020204" pitchFamily="34" charset="0"/>
                        </a:rPr>
                        <a:t>20,2%</a:t>
                      </a:r>
                    </a:p>
                  </a:txBody>
                  <a:tcPr marL="7620" marR="7620" marT="7620" marB="0" anchor="b"/>
                </a:tc>
                <a:extLst>
                  <a:ext uri="{0D108BD9-81ED-4DB2-BD59-A6C34878D82A}">
                    <a16:rowId xmlns:a16="http://schemas.microsoft.com/office/drawing/2014/main" val="680995324"/>
                  </a:ext>
                </a:extLst>
              </a:tr>
              <a:tr h="297543">
                <a:tc>
                  <a:txBody>
                    <a:bodyPr/>
                    <a:lstStyle/>
                    <a:p>
                      <a:pPr algn="l" fontAlgn="b"/>
                      <a:r>
                        <a:rPr lang="sv-SE" sz="1100" b="1" u="none" strike="noStrike" kern="1200" dirty="0">
                          <a:solidFill>
                            <a:schemeClr val="lt1"/>
                          </a:solidFill>
                          <a:effectLst/>
                          <a:latin typeface="+mn-lt"/>
                          <a:ea typeface="+mn-ea"/>
                          <a:cs typeface="Arial" panose="020B0604020202020204" pitchFamily="34" charset="0"/>
                        </a:rPr>
                        <a:t>TOTALT</a:t>
                      </a:r>
                    </a:p>
                  </a:txBody>
                  <a:tcPr marL="7620" marR="7620" marT="7620" marB="0" anchor="ctr">
                    <a:solidFill>
                      <a:srgbClr val="1A355C"/>
                    </a:solidFill>
                  </a:tcPr>
                </a:tc>
                <a:tc>
                  <a:txBody>
                    <a:bodyPr/>
                    <a:lstStyle/>
                    <a:p>
                      <a:pPr algn="ctr" fontAlgn="b"/>
                      <a:r>
                        <a:rPr lang="sv-SE" sz="1100" b="1" u="none" strike="noStrike" kern="1200" dirty="0">
                          <a:solidFill>
                            <a:schemeClr val="lt1"/>
                          </a:solidFill>
                          <a:effectLst/>
                          <a:latin typeface="+mn-lt"/>
                          <a:ea typeface="+mn-ea"/>
                          <a:cs typeface="Arial" panose="020B0604020202020204" pitchFamily="34" charset="0"/>
                        </a:rPr>
                        <a:t>168 582</a:t>
                      </a:r>
                    </a:p>
                  </a:txBody>
                  <a:tcPr marL="7620" marR="7620" marT="7620" marB="0" anchor="ctr">
                    <a:solidFill>
                      <a:srgbClr val="1A355C"/>
                    </a:solidFill>
                  </a:tcPr>
                </a:tc>
                <a:tc>
                  <a:txBody>
                    <a:bodyPr/>
                    <a:lstStyle/>
                    <a:p>
                      <a:pPr algn="ctr" fontAlgn="b"/>
                      <a:r>
                        <a:rPr lang="sv-SE" sz="1100" b="1" u="none" strike="noStrike" kern="1200" dirty="0">
                          <a:solidFill>
                            <a:schemeClr val="lt1"/>
                          </a:solidFill>
                          <a:effectLst/>
                          <a:latin typeface="+mn-lt"/>
                          <a:ea typeface="+mn-ea"/>
                          <a:cs typeface="Arial" panose="020B0604020202020204" pitchFamily="34" charset="0"/>
                        </a:rPr>
                        <a:t>100%</a:t>
                      </a:r>
                    </a:p>
                  </a:txBody>
                  <a:tcPr marL="72000" marR="72000" marT="7620" marB="0" anchor="ctr">
                    <a:solidFill>
                      <a:srgbClr val="1A355C"/>
                    </a:solidFill>
                  </a:tcPr>
                </a:tc>
                <a:tc>
                  <a:txBody>
                    <a:bodyPr/>
                    <a:lstStyle/>
                    <a:p>
                      <a:pPr marL="0" algn="ctr" defTabSz="457200" rtl="0" eaLnBrk="1" fontAlgn="b" latinLnBrk="0" hangingPunct="1"/>
                      <a:r>
                        <a:rPr lang="sv-SE" sz="1100" b="1" u="none" strike="noStrike" kern="1200" dirty="0">
                          <a:solidFill>
                            <a:schemeClr val="lt1"/>
                          </a:solidFill>
                          <a:effectLst/>
                          <a:latin typeface="+mn-lt"/>
                          <a:ea typeface="+mn-ea"/>
                          <a:cs typeface="Arial" panose="020B0604020202020204" pitchFamily="34" charset="0"/>
                        </a:rPr>
                        <a:t>9,5%</a:t>
                      </a:r>
                    </a:p>
                  </a:txBody>
                  <a:tcPr marL="7620" marR="7620" marT="7620" marB="0" anchor="ctr">
                    <a:solidFill>
                      <a:srgbClr val="1A355C"/>
                    </a:solidFill>
                  </a:tcPr>
                </a:tc>
                <a:extLst>
                  <a:ext uri="{0D108BD9-81ED-4DB2-BD59-A6C34878D82A}">
                    <a16:rowId xmlns:a16="http://schemas.microsoft.com/office/drawing/2014/main" val="2110160294"/>
                  </a:ext>
                </a:extLst>
              </a:tr>
            </a:tbl>
          </a:graphicData>
        </a:graphic>
      </p:graphicFrame>
      <p:graphicFrame>
        <p:nvGraphicFramePr>
          <p:cNvPr id="3" name="Diagram 2">
            <a:extLst>
              <a:ext uri="{FF2B5EF4-FFF2-40B4-BE49-F238E27FC236}">
                <a16:creationId xmlns:a16="http://schemas.microsoft.com/office/drawing/2014/main" id="{1F32BDD8-638D-4E53-9D7A-476C01E38256}"/>
              </a:ext>
            </a:extLst>
          </p:cNvPr>
          <p:cNvGraphicFramePr>
            <a:graphicFrameLocks/>
          </p:cNvGraphicFramePr>
          <p:nvPr>
            <p:extLst>
              <p:ext uri="{D42A27DB-BD31-4B8C-83A1-F6EECF244321}">
                <p14:modId xmlns:p14="http://schemas.microsoft.com/office/powerpoint/2010/main" val="3422808611"/>
              </p:ext>
            </p:extLst>
          </p:nvPr>
        </p:nvGraphicFramePr>
        <p:xfrm>
          <a:off x="406261" y="1264258"/>
          <a:ext cx="5962734" cy="3563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0597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788517" y="1181190"/>
            <a:ext cx="9184158" cy="889154"/>
          </a:xfrm>
          <a:prstGeom prst="rect">
            <a:avLst/>
          </a:prstGeom>
        </p:spPr>
        <p:txBody>
          <a:bodyPr wrap="square">
            <a:spAutoFit/>
          </a:bodyPr>
          <a:lstStyle/>
          <a:p>
            <a:pPr>
              <a:lnSpc>
                <a:spcPct val="150000"/>
              </a:lnSpc>
            </a:pPr>
            <a:r>
              <a:rPr lang="sv-SE" sz="1200" dirty="0">
                <a:latin typeface="Arial" panose="020B0604020202020204" pitchFamily="34" charset="0"/>
                <a:cs typeface="Arial" panose="020B0604020202020204" pitchFamily="34" charset="0"/>
              </a:rPr>
              <a:t>Varje år genomför Svenskt Näringsliv en attitydundersökning och ranking av företagsklimatet i Sveriges 290 kommuner. I mätningen 2023 kom Helsingborg på </a:t>
            </a:r>
            <a:r>
              <a:rPr lang="sv-SE" sz="1200">
                <a:latin typeface="Arial" panose="020B0604020202020204" pitchFamily="34" charset="0"/>
                <a:cs typeface="Arial" panose="020B0604020202020204" pitchFamily="34" charset="0"/>
              </a:rPr>
              <a:t>plats 91, </a:t>
            </a:r>
            <a:r>
              <a:rPr lang="sv-SE" sz="1200" dirty="0">
                <a:latin typeface="Arial" panose="020B0604020202020204" pitchFamily="34" charset="0"/>
                <a:cs typeface="Arial" panose="020B0604020202020204" pitchFamily="34" charset="0"/>
              </a:rPr>
              <a:t>en ökning med 15 placeringar jämfört med föregående år. Helsingborg placerar sig på andra plats bland de 19 kommuner med fler än 100 000 invånare samt först bland de tio mest folkrikaste kommunerna.</a:t>
            </a:r>
          </a:p>
        </p:txBody>
      </p:sp>
      <p:sp>
        <p:nvSpPr>
          <p:cNvPr id="5" name="textruta 4"/>
          <p:cNvSpPr txBox="1"/>
          <p:nvPr/>
        </p:nvSpPr>
        <p:spPr>
          <a:xfrm>
            <a:off x="820320" y="6368589"/>
            <a:ext cx="2660329" cy="246221"/>
          </a:xfrm>
          <a:prstGeom prst="rect">
            <a:avLst/>
          </a:prstGeom>
          <a:noFill/>
        </p:spPr>
        <p:txBody>
          <a:bodyPr wrap="square" rtlCol="0">
            <a:spAutoFit/>
          </a:bodyPr>
          <a:lstStyle/>
          <a:p>
            <a:r>
              <a:rPr lang="sv-SE" sz="1000" i="1" dirty="0">
                <a:latin typeface="Arial" panose="020B0604020202020204" pitchFamily="34" charset="0"/>
                <a:cs typeface="Arial" panose="020B0604020202020204" pitchFamily="34" charset="0"/>
              </a:rPr>
              <a:t>Källa: Svenskt Näringsliv</a:t>
            </a:r>
          </a:p>
        </p:txBody>
      </p:sp>
      <p:sp>
        <p:nvSpPr>
          <p:cNvPr id="7" name="Rubrik 2"/>
          <p:cNvSpPr txBox="1">
            <a:spLocks/>
          </p:cNvSpPr>
          <p:nvPr/>
        </p:nvSpPr>
        <p:spPr>
          <a:xfrm>
            <a:off x="788517" y="220231"/>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Aktuellt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Ranking företagsklimat</a:t>
            </a:r>
          </a:p>
        </p:txBody>
      </p:sp>
      <p:graphicFrame>
        <p:nvGraphicFramePr>
          <p:cNvPr id="6" name="Tabell 5"/>
          <p:cNvGraphicFramePr>
            <a:graphicFrameLocks noGrp="1"/>
          </p:cNvGraphicFramePr>
          <p:nvPr>
            <p:extLst>
              <p:ext uri="{D42A27DB-BD31-4B8C-83A1-F6EECF244321}">
                <p14:modId xmlns:p14="http://schemas.microsoft.com/office/powerpoint/2010/main" val="4293176171"/>
              </p:ext>
            </p:extLst>
          </p:nvPr>
        </p:nvGraphicFramePr>
        <p:xfrm>
          <a:off x="878380" y="2219225"/>
          <a:ext cx="5303518" cy="4122862"/>
        </p:xfrm>
        <a:graphic>
          <a:graphicData uri="http://schemas.openxmlformats.org/drawingml/2006/table">
            <a:tbl>
              <a:tblPr firstRow="1" firstCol="1" bandRow="1">
                <a:tableStyleId>{5C22544A-7EE6-4342-B048-85BDC9FD1C3A}</a:tableStyleId>
              </a:tblPr>
              <a:tblGrid>
                <a:gridCol w="1006441">
                  <a:extLst>
                    <a:ext uri="{9D8B030D-6E8A-4147-A177-3AD203B41FA5}">
                      <a16:colId xmlns:a16="http://schemas.microsoft.com/office/drawing/2014/main" val="20000"/>
                    </a:ext>
                  </a:extLst>
                </a:gridCol>
                <a:gridCol w="603865">
                  <a:extLst>
                    <a:ext uri="{9D8B030D-6E8A-4147-A177-3AD203B41FA5}">
                      <a16:colId xmlns:a16="http://schemas.microsoft.com/office/drawing/2014/main" val="20001"/>
                    </a:ext>
                  </a:extLst>
                </a:gridCol>
                <a:gridCol w="603865">
                  <a:extLst>
                    <a:ext uri="{9D8B030D-6E8A-4147-A177-3AD203B41FA5}">
                      <a16:colId xmlns:a16="http://schemas.microsoft.com/office/drawing/2014/main" val="20002"/>
                    </a:ext>
                  </a:extLst>
                </a:gridCol>
                <a:gridCol w="621370">
                  <a:extLst>
                    <a:ext uri="{9D8B030D-6E8A-4147-A177-3AD203B41FA5}">
                      <a16:colId xmlns:a16="http://schemas.microsoft.com/office/drawing/2014/main" val="20003"/>
                    </a:ext>
                  </a:extLst>
                </a:gridCol>
                <a:gridCol w="603867">
                  <a:extLst>
                    <a:ext uri="{9D8B030D-6E8A-4147-A177-3AD203B41FA5}">
                      <a16:colId xmlns:a16="http://schemas.microsoft.com/office/drawing/2014/main" val="20004"/>
                    </a:ext>
                  </a:extLst>
                </a:gridCol>
                <a:gridCol w="621370">
                  <a:extLst>
                    <a:ext uri="{9D8B030D-6E8A-4147-A177-3AD203B41FA5}">
                      <a16:colId xmlns:a16="http://schemas.microsoft.com/office/drawing/2014/main" val="20005"/>
                    </a:ext>
                  </a:extLst>
                </a:gridCol>
                <a:gridCol w="621370">
                  <a:extLst>
                    <a:ext uri="{9D8B030D-6E8A-4147-A177-3AD203B41FA5}">
                      <a16:colId xmlns:a16="http://schemas.microsoft.com/office/drawing/2014/main" val="1157501666"/>
                    </a:ext>
                  </a:extLst>
                </a:gridCol>
                <a:gridCol w="621370">
                  <a:extLst>
                    <a:ext uri="{9D8B030D-6E8A-4147-A177-3AD203B41FA5}">
                      <a16:colId xmlns:a16="http://schemas.microsoft.com/office/drawing/2014/main" val="3933593122"/>
                    </a:ext>
                  </a:extLst>
                </a:gridCol>
              </a:tblGrid>
              <a:tr h="474459">
                <a:tc gridSpan="8">
                  <a:txBody>
                    <a:bodyPr/>
                    <a:lstStyle/>
                    <a:p>
                      <a:pPr algn="ctr" fontAlgn="b"/>
                      <a:r>
                        <a:rPr lang="sv-SE" sz="1400" u="none" strike="noStrike" dirty="0">
                          <a:effectLst/>
                          <a:latin typeface="Arial" panose="020B0604020202020204" pitchFamily="34" charset="0"/>
                          <a:cs typeface="Arial" panose="020B0604020202020204" pitchFamily="34" charset="0"/>
                        </a:rPr>
                        <a:t>Placering i Svenskt Näringslivs ranking av </a:t>
                      </a:r>
                      <a:br>
                        <a:rPr lang="sv-SE" sz="1400" u="none" strike="noStrike" dirty="0">
                          <a:effectLst/>
                          <a:latin typeface="Arial" panose="020B0604020202020204" pitchFamily="34" charset="0"/>
                          <a:cs typeface="Arial" panose="020B0604020202020204" pitchFamily="34" charset="0"/>
                        </a:rPr>
                      </a:br>
                      <a:r>
                        <a:rPr lang="sv-SE" sz="1400" u="none" strike="noStrike" dirty="0">
                          <a:effectLst/>
                          <a:latin typeface="Arial" panose="020B0604020202020204" pitchFamily="34" charset="0"/>
                          <a:cs typeface="Arial" panose="020B0604020202020204" pitchFamily="34" charset="0"/>
                        </a:rPr>
                        <a:t>företagsklimatet i Sveriges 290 kommuner</a:t>
                      </a:r>
                      <a:endParaRPr lang="sv-SE"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hMerge="1">
                  <a:txBody>
                    <a:bodyPr/>
                    <a:lstStyle/>
                    <a:p>
                      <a:endParaRPr lang="sv-SE"/>
                    </a:p>
                  </a:txBody>
                  <a:tcPr/>
                </a:tc>
                <a:tc hMerge="1">
                  <a:txBody>
                    <a:bodyPr/>
                    <a:lstStyle/>
                    <a:p>
                      <a:pPr algn="l" fontAlgn="b"/>
                      <a:endParaRPr lang="sv-SE" sz="1100" b="0" i="0" u="none" strike="noStrike" dirty="0">
                        <a:solidFill>
                          <a:srgbClr val="000000"/>
                        </a:solidFill>
                        <a:effectLst/>
                        <a:latin typeface="Calibri"/>
                      </a:endParaRPr>
                    </a:p>
                  </a:txBody>
                  <a:tcPr marL="9525" marR="9525" marT="9525" marB="0" anchor="b"/>
                </a:tc>
                <a:tc hMerge="1">
                  <a:txBody>
                    <a:bodyPr/>
                    <a:lstStyle/>
                    <a:p>
                      <a:pPr algn="l" fontAlgn="b"/>
                      <a:endParaRPr lang="sv-SE" sz="1100" b="0" i="0" u="none" strike="noStrike" dirty="0">
                        <a:solidFill>
                          <a:srgbClr val="000000"/>
                        </a:solidFill>
                        <a:effectLst/>
                        <a:latin typeface="Calibri"/>
                      </a:endParaRPr>
                    </a:p>
                  </a:txBody>
                  <a:tcPr marL="9525" marR="9525" marT="9525" marB="0" anchor="b"/>
                </a:tc>
                <a:tc hMerge="1">
                  <a:txBody>
                    <a:bodyPr/>
                    <a:lstStyle/>
                    <a:p>
                      <a:endParaRPr lang="sv-SE"/>
                    </a:p>
                  </a:txBody>
                  <a:tcPr/>
                </a:tc>
                <a:tc hMerge="1">
                  <a:txBody>
                    <a:bodyPr/>
                    <a:lstStyle/>
                    <a:p>
                      <a:endParaRPr lang="sv-SE"/>
                    </a:p>
                  </a:txBody>
                  <a:tcPr/>
                </a:tc>
                <a:tc hMerge="1">
                  <a:txBody>
                    <a:bodyPr/>
                    <a:lstStyle/>
                    <a:p>
                      <a:pPr algn="ctr" fontAlgn="b"/>
                      <a:endParaRPr lang="sv-SE"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4B8ECF"/>
                    </a:solidFill>
                  </a:tcPr>
                </a:tc>
                <a:tc hMerge="1">
                  <a:txBody>
                    <a:bodyPr/>
                    <a:lstStyle/>
                    <a:p>
                      <a:pPr algn="ctr" fontAlgn="b"/>
                      <a:endParaRPr lang="sv-SE"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extLst>
                  <a:ext uri="{0D108BD9-81ED-4DB2-BD59-A6C34878D82A}">
                    <a16:rowId xmlns:a16="http://schemas.microsoft.com/office/drawing/2014/main" val="10000"/>
                  </a:ext>
                </a:extLst>
              </a:tr>
              <a:tr h="331673">
                <a:tc>
                  <a:txBody>
                    <a:bodyPr/>
                    <a:lstStyle/>
                    <a:p>
                      <a:pPr algn="ctr" fontAlgn="b"/>
                      <a:r>
                        <a:rPr lang="sv-SE" sz="1400" u="none" strike="noStrike" dirty="0">
                          <a:effectLst/>
                          <a:latin typeface="Arial" panose="020B0604020202020204" pitchFamily="34" charset="0"/>
                          <a:cs typeface="Arial" panose="020B0604020202020204" pitchFamily="34" charset="0"/>
                        </a:rPr>
                        <a:t>Kommun</a:t>
                      </a:r>
                      <a:endParaRPr lang="sv-SE"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1A355C"/>
                    </a:solidFill>
                  </a:tcPr>
                </a:tc>
                <a:tc>
                  <a:txBody>
                    <a:bodyPr/>
                    <a:lstStyle/>
                    <a:p>
                      <a:pPr algn="ctr">
                        <a:lnSpc>
                          <a:spcPct val="107000"/>
                        </a:lnSpc>
                        <a:spcAft>
                          <a:spcPts val="800"/>
                        </a:spcAft>
                      </a:pP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2017</a:t>
                      </a:r>
                    </a:p>
                  </a:txBody>
                  <a:tcPr marL="9525" marR="9525" marT="9525" marB="0" anchor="ctr">
                    <a:solidFill>
                      <a:srgbClr val="1A355C"/>
                    </a:solidFill>
                  </a:tcPr>
                </a:tc>
                <a:tc>
                  <a:txBody>
                    <a:bodyPr/>
                    <a:lstStyle/>
                    <a:p>
                      <a:pPr algn="ctr">
                        <a:lnSpc>
                          <a:spcPct val="107000"/>
                        </a:lnSpc>
                        <a:spcAft>
                          <a:spcPts val="800"/>
                        </a:spcAft>
                      </a:pP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2018</a:t>
                      </a:r>
                    </a:p>
                  </a:txBody>
                  <a:tcPr marL="9525" marR="9525" marT="9525" marB="0" anchor="ctr">
                    <a:solidFill>
                      <a:srgbClr val="1A355C"/>
                    </a:solidFill>
                  </a:tcPr>
                </a:tc>
                <a:tc>
                  <a:txBody>
                    <a:bodyPr/>
                    <a:lstStyle/>
                    <a:p>
                      <a:pPr marL="0" algn="ctr" defTabSz="457200" rtl="0" eaLnBrk="1" fontAlgn="b" latinLnBrk="0" hangingPunct="1">
                        <a:lnSpc>
                          <a:spcPct val="107000"/>
                        </a:lnSpc>
                        <a:spcAft>
                          <a:spcPts val="800"/>
                        </a:spcAft>
                      </a:pP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2019</a:t>
                      </a:r>
                    </a:p>
                  </a:txBody>
                  <a:tcPr marL="9525" marR="9525" marT="9525" marB="0" anchor="ctr">
                    <a:solidFill>
                      <a:srgbClr val="1A355C"/>
                    </a:solidFill>
                  </a:tcPr>
                </a:tc>
                <a:tc>
                  <a:txBody>
                    <a:bodyPr/>
                    <a:lstStyle/>
                    <a:p>
                      <a:pPr algn="ct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2020</a:t>
                      </a:r>
                    </a:p>
                  </a:txBody>
                  <a:tcPr marL="9525" marR="9525" marT="9525" marB="0" anchor="ctr">
                    <a:solidFill>
                      <a:srgbClr val="1A355C"/>
                    </a:solidFill>
                  </a:tcPr>
                </a:tc>
                <a:tc>
                  <a:txBody>
                    <a:bodyPr/>
                    <a:lstStyle/>
                    <a:p>
                      <a:pPr algn="ct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2021</a:t>
                      </a:r>
                    </a:p>
                  </a:txBody>
                  <a:tcPr marL="9525" marR="9525" marT="9525" marB="0" anchor="ctr">
                    <a:solidFill>
                      <a:srgbClr val="1A355C"/>
                    </a:solidFill>
                  </a:tcPr>
                </a:tc>
                <a:tc>
                  <a:txBody>
                    <a:bodyPr/>
                    <a:lstStyle/>
                    <a:p>
                      <a:pPr algn="ct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2022</a:t>
                      </a:r>
                    </a:p>
                  </a:txBody>
                  <a:tcPr marL="9525" marR="9525" marT="9525" marB="0" anchor="ctr">
                    <a:solidFill>
                      <a:srgbClr val="1A355C"/>
                    </a:solidFill>
                  </a:tcPr>
                </a:tc>
                <a:tc>
                  <a:txBody>
                    <a:bodyPr/>
                    <a:lstStyle/>
                    <a:p>
                      <a:pPr algn="ctr"/>
                      <a:r>
                        <a:rPr lang="sv-SE" sz="1400" b="1" u="none" strike="noStrike" kern="1200" dirty="0">
                          <a:solidFill>
                            <a:schemeClr val="lt1"/>
                          </a:solidFill>
                          <a:effectLst/>
                          <a:latin typeface="Arial" panose="020B0604020202020204" pitchFamily="34" charset="0"/>
                          <a:ea typeface="+mn-ea"/>
                          <a:cs typeface="Arial" panose="020B0604020202020204" pitchFamily="34" charset="0"/>
                        </a:rPr>
                        <a:t>2023</a:t>
                      </a:r>
                    </a:p>
                  </a:txBody>
                  <a:tcPr marL="9525" marR="9525" marT="9525" marB="0" anchor="ctr">
                    <a:solidFill>
                      <a:srgbClr val="1A355C"/>
                    </a:solidFill>
                  </a:tcPr>
                </a:tc>
                <a:extLst>
                  <a:ext uri="{0D108BD9-81ED-4DB2-BD59-A6C34878D82A}">
                    <a16:rowId xmlns:a16="http://schemas.microsoft.com/office/drawing/2014/main" val="10001"/>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Helsingborg</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13</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117</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65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107</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91</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331673">
                <a:tc>
                  <a:txBody>
                    <a:bodyPr/>
                    <a:lstStyle/>
                    <a:p>
                      <a:pPr algn="ctr">
                        <a:lnSpc>
                          <a:spcPct val="107000"/>
                        </a:lnSpc>
                        <a:spcAft>
                          <a:spcPts val="800"/>
                        </a:spcAft>
                      </a:pPr>
                      <a:r>
                        <a:rPr lang="sv-SE" sz="1200" b="1" kern="100">
                          <a:solidFill>
                            <a:srgbClr val="FFFFFF"/>
                          </a:solidFill>
                          <a:effectLst/>
                          <a:latin typeface="Calibri" panose="020F0502020204030204" pitchFamily="34" charset="0"/>
                          <a:ea typeface="Calibri" panose="020F0502020204030204" pitchFamily="34" charset="0"/>
                          <a:cs typeface="Calibri" panose="020F0502020204030204" pitchFamily="34" charset="0"/>
                        </a:rPr>
                        <a:t>Stockholm</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123</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123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111</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80</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93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90</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93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Linköping</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106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129</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149</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113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132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112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120</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131635491"/>
                  </a:ext>
                </a:extLst>
              </a:tr>
              <a:tr h="331673">
                <a:tc>
                  <a:txBody>
                    <a:bodyPr/>
                    <a:lstStyle/>
                    <a:p>
                      <a:pPr algn="ctr">
                        <a:lnSpc>
                          <a:spcPct val="107000"/>
                        </a:lnSpc>
                        <a:spcAft>
                          <a:spcPts val="800"/>
                        </a:spcAft>
                      </a:pPr>
                      <a:r>
                        <a:rPr lang="sv-SE" sz="1200" b="1" kern="100">
                          <a:solidFill>
                            <a:srgbClr val="FFFFFF"/>
                          </a:solidFill>
                          <a:effectLst/>
                          <a:latin typeface="Calibri" panose="020F0502020204030204" pitchFamily="34" charset="0"/>
                          <a:ea typeface="Calibri" panose="020F0502020204030204" pitchFamily="34" charset="0"/>
                          <a:cs typeface="Calibri" panose="020F0502020204030204" pitchFamily="34" charset="0"/>
                        </a:rPr>
                        <a:t>Jönköping</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111</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112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89</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106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113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135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131</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71630456"/>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Västerås</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124</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124</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96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104</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120</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176</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155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483749759"/>
                  </a:ext>
                </a:extLst>
              </a:tr>
              <a:tr h="331673">
                <a:tc>
                  <a:txBody>
                    <a:bodyPr/>
                    <a:lstStyle/>
                    <a:p>
                      <a:pPr algn="ctr">
                        <a:lnSpc>
                          <a:spcPct val="107000"/>
                        </a:lnSpc>
                        <a:spcAft>
                          <a:spcPts val="800"/>
                        </a:spcAft>
                      </a:pPr>
                      <a:r>
                        <a:rPr lang="sv-SE" sz="1200" b="1" kern="100">
                          <a:solidFill>
                            <a:srgbClr val="FFFFFF"/>
                          </a:solidFill>
                          <a:effectLst/>
                          <a:latin typeface="Calibri" panose="020F0502020204030204" pitchFamily="34" charset="0"/>
                          <a:ea typeface="Calibri" panose="020F0502020204030204" pitchFamily="34" charset="0"/>
                          <a:cs typeface="Calibri" panose="020F0502020204030204" pitchFamily="34" charset="0"/>
                        </a:rPr>
                        <a:t>Örebro</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119</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104</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168</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155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131</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191</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162</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34058399"/>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Malmö</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153</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159</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172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160</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156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174</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167</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524558706"/>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Göteborg</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206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222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216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189</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191</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195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211</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781324693"/>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Uppsala</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213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199</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195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212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232</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247</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221</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331673">
                <a:tc>
                  <a:txBody>
                    <a:bodyPr/>
                    <a:lstStyle/>
                    <a:p>
                      <a:pPr algn="ctr">
                        <a:lnSpc>
                          <a:spcPct val="107000"/>
                        </a:lnSpc>
                        <a:spcAft>
                          <a:spcPts val="800"/>
                        </a:spcAft>
                      </a:pPr>
                      <a:r>
                        <a:rPr lang="sv-SE" sz="12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Norrköping</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solidFill>
                      <a:srgbClr val="1A355C"/>
                    </a:solidFill>
                  </a:tcP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148</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166</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253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265</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263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263</a:t>
                      </a:r>
                      <a:endParaRPr lang="sv-SE"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a:lnSpc>
                          <a:spcPct val="107000"/>
                        </a:lnSpc>
                        <a:spcAft>
                          <a:spcPts val="800"/>
                        </a:spcAft>
                      </a:pPr>
                      <a:r>
                        <a:rPr lang="sv-SE" sz="1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247</a:t>
                      </a:r>
                      <a:endParaRPr lang="sv-SE"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56397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8441038" y="2093876"/>
            <a:ext cx="2876551"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1A355C"/>
                </a:solidFill>
                <a:effectLst/>
                <a:uLnTx/>
                <a:uFillTx/>
                <a:latin typeface="Arial" panose="020B0604020202020204" pitchFamily="34" charset="0"/>
                <a:ea typeface="+mn-ea"/>
                <a:cs typeface="Arial" panose="020B0604020202020204" pitchFamily="34" charset="0"/>
              </a:rPr>
              <a:t>Antal nyregistrerade företag/1000 invånare </a:t>
            </a:r>
          </a:p>
        </p:txBody>
      </p:sp>
      <p:sp>
        <p:nvSpPr>
          <p:cNvPr id="15" name="textruta 14"/>
          <p:cNvSpPr txBox="1"/>
          <p:nvPr/>
        </p:nvSpPr>
        <p:spPr>
          <a:xfrm>
            <a:off x="357293" y="6066167"/>
            <a:ext cx="1344706"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srgbClr val="1E395F"/>
                </a:solidFill>
                <a:effectLst/>
                <a:uLnTx/>
                <a:uFillTx/>
                <a:latin typeface="Arial" panose="020B0604020202020204" pitchFamily="34" charset="0"/>
                <a:ea typeface="+mn-ea"/>
                <a:cs typeface="Arial" panose="020B0604020202020204" pitchFamily="34" charset="0"/>
              </a:rPr>
              <a:t>Källa: Bolagsverket</a:t>
            </a:r>
          </a:p>
        </p:txBody>
      </p:sp>
      <p:sp>
        <p:nvSpPr>
          <p:cNvPr id="16" name="textruta 15"/>
          <p:cNvSpPr txBox="1"/>
          <p:nvPr/>
        </p:nvSpPr>
        <p:spPr>
          <a:xfrm>
            <a:off x="8434335" y="4558835"/>
            <a:ext cx="2876551"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srgbClr val="1E395F"/>
                </a:solidFill>
                <a:effectLst/>
                <a:uLnTx/>
                <a:uFillTx/>
                <a:latin typeface="Arial" panose="020B0604020202020204" pitchFamily="34" charset="0"/>
                <a:ea typeface="+mn-ea"/>
                <a:cs typeface="Arial" panose="020B0604020202020204" pitchFamily="34" charset="0"/>
              </a:rPr>
              <a:t>Källa: Bolagsverket, SCB, egen bearbetning</a:t>
            </a:r>
          </a:p>
        </p:txBody>
      </p:sp>
      <p:sp>
        <p:nvSpPr>
          <p:cNvPr id="22" name="textruta 21"/>
          <p:cNvSpPr txBox="1"/>
          <p:nvPr/>
        </p:nvSpPr>
        <p:spPr>
          <a:xfrm>
            <a:off x="5859642" y="5989224"/>
            <a:ext cx="2772278"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srgbClr val="1E395F"/>
                </a:solidFill>
                <a:effectLst/>
                <a:uLnTx/>
                <a:uFillTx/>
                <a:latin typeface="Arial" panose="020B0604020202020204" pitchFamily="34" charset="0"/>
                <a:ea typeface="+mn-ea"/>
                <a:cs typeface="Arial" panose="020B0604020202020204" pitchFamily="34" charset="0"/>
              </a:rPr>
              <a:t>Källa: Bolagsverket, SCB, egen bearbetning</a:t>
            </a:r>
          </a:p>
        </p:txBody>
      </p:sp>
      <p:sp>
        <p:nvSpPr>
          <p:cNvPr id="19" name="Rektangel 18"/>
          <p:cNvSpPr/>
          <p:nvPr/>
        </p:nvSpPr>
        <p:spPr>
          <a:xfrm>
            <a:off x="181960" y="1179219"/>
            <a:ext cx="5677682" cy="1200329"/>
          </a:xfrm>
          <a:prstGeom prst="rect">
            <a:avLst/>
          </a:prstGeom>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2023 registrerades </a:t>
            </a:r>
            <a:r>
              <a:rPr kumimoji="0" lang="sv-S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936 nya företag i Helsingborg</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vilket var en </a:t>
            </a:r>
            <a:r>
              <a:rPr kumimoji="0" lang="sv-S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minskning med 13% </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från fjolåret och något under medel för de senaste tjugo åren. Både i </a:t>
            </a:r>
            <a:r>
              <a:rPr kumimoji="0" lang="sv-S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Skåne</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och </a:t>
            </a:r>
            <a:r>
              <a:rPr kumimoji="0" lang="sv-S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Sverige</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som helhet minskade nyföretagandet, med </a:t>
            </a:r>
            <a:r>
              <a:rPr kumimoji="0" lang="sv-S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16%</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respektive </a:t>
            </a:r>
            <a:r>
              <a:rPr lang="sv-SE" sz="1200" b="1" dirty="0">
                <a:solidFill>
                  <a:prstClr val="black"/>
                </a:solidFill>
                <a:latin typeface="Arial" panose="020B0604020202020204" pitchFamily="34" charset="0"/>
                <a:cs typeface="Arial" panose="020B0604020202020204" pitchFamily="34" charset="0"/>
              </a:rPr>
              <a:t>15</a:t>
            </a:r>
            <a:r>
              <a:rPr kumimoji="0" lang="sv-S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graphicFrame>
        <p:nvGraphicFramePr>
          <p:cNvPr id="20" name="Tabell 19"/>
          <p:cNvGraphicFramePr>
            <a:graphicFrameLocks noGrp="1"/>
          </p:cNvGraphicFramePr>
          <p:nvPr>
            <p:extLst>
              <p:ext uri="{D42A27DB-BD31-4B8C-83A1-F6EECF244321}">
                <p14:modId xmlns:p14="http://schemas.microsoft.com/office/powerpoint/2010/main" val="2278158007"/>
              </p:ext>
            </p:extLst>
          </p:nvPr>
        </p:nvGraphicFramePr>
        <p:xfrm>
          <a:off x="8510620" y="2454188"/>
          <a:ext cx="2361164" cy="2013225"/>
        </p:xfrm>
        <a:graphic>
          <a:graphicData uri="http://schemas.openxmlformats.org/drawingml/2006/table">
            <a:tbl>
              <a:tblPr firstRow="1" firstCol="1">
                <a:tableStyleId>{5C22544A-7EE6-4342-B048-85BDC9FD1C3A}</a:tableStyleId>
              </a:tblPr>
              <a:tblGrid>
                <a:gridCol w="1296647">
                  <a:extLst>
                    <a:ext uri="{9D8B030D-6E8A-4147-A177-3AD203B41FA5}">
                      <a16:colId xmlns:a16="http://schemas.microsoft.com/office/drawing/2014/main" val="20000"/>
                    </a:ext>
                  </a:extLst>
                </a:gridCol>
                <a:gridCol w="1064517">
                  <a:extLst>
                    <a:ext uri="{9D8B030D-6E8A-4147-A177-3AD203B41FA5}">
                      <a16:colId xmlns:a16="http://schemas.microsoft.com/office/drawing/2014/main" val="20001"/>
                    </a:ext>
                  </a:extLst>
                </a:gridCol>
              </a:tblGrid>
              <a:tr h="353322">
                <a:tc>
                  <a:txBody>
                    <a:bodyPr/>
                    <a:lstStyle/>
                    <a:p>
                      <a:pPr algn="ctr" fontAlgn="ctr"/>
                      <a:r>
                        <a:rPr lang="sv-SE" sz="900" u="none" strike="noStrike" dirty="0">
                          <a:effectLst/>
                          <a:latin typeface="Arial" panose="020B0604020202020204" pitchFamily="34" charset="0"/>
                          <a:cs typeface="Arial" panose="020B0604020202020204" pitchFamily="34" charset="0"/>
                        </a:rPr>
                        <a:t>Kommun</a:t>
                      </a:r>
                      <a:endParaRPr lang="sv-SE" sz="900" b="1" i="0" u="none" strike="noStrike" dirty="0">
                        <a:solidFill>
                          <a:srgbClr val="FFFFFF"/>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ctr"/>
                      <a:r>
                        <a:rPr lang="sv-SE" sz="900" u="none" strike="noStrike" dirty="0">
                          <a:effectLst/>
                          <a:latin typeface="Arial" panose="020B0604020202020204" pitchFamily="34" charset="0"/>
                          <a:cs typeface="Arial" panose="020B0604020202020204" pitchFamily="34" charset="0"/>
                        </a:rPr>
                        <a:t>Per 1000 inv. 2023</a:t>
                      </a:r>
                      <a:endParaRPr lang="sv-SE" sz="900" b="1" i="0" u="none" strike="noStrike" dirty="0">
                        <a:solidFill>
                          <a:srgbClr val="FFFFFF"/>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extLst>
                  <a:ext uri="{0D108BD9-81ED-4DB2-BD59-A6C34878D82A}">
                    <a16:rowId xmlns:a16="http://schemas.microsoft.com/office/drawing/2014/main" val="10000"/>
                  </a:ext>
                </a:extLst>
              </a:tr>
              <a:tr h="237129">
                <a:tc>
                  <a:txBody>
                    <a:bodyPr/>
                    <a:lstStyle/>
                    <a:p>
                      <a:pPr algn="l" fontAlgn="b"/>
                      <a:r>
                        <a:rPr lang="sv-SE" sz="1000" u="none" strike="noStrike" dirty="0">
                          <a:effectLst/>
                          <a:latin typeface="Arial" panose="020B0604020202020204" pitchFamily="34" charset="0"/>
                          <a:cs typeface="Arial" panose="020B0604020202020204" pitchFamily="34" charset="0"/>
                        </a:rPr>
                        <a:t>Stockholm</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u="none" strike="noStrike" kern="1200" dirty="0">
                          <a:solidFill>
                            <a:schemeClr val="tx1"/>
                          </a:solidFill>
                          <a:effectLst/>
                          <a:latin typeface="Arial" panose="020B0604020202020204" pitchFamily="34" charset="0"/>
                          <a:ea typeface="+mn-ea"/>
                          <a:cs typeface="Arial" panose="020B0604020202020204" pitchFamily="34" charset="0"/>
                        </a:rPr>
                        <a:t>12,0</a:t>
                      </a:r>
                    </a:p>
                  </a:txBody>
                  <a:tcPr marL="7620" marR="7620" marT="7620" marB="0" anchor="ctr"/>
                </a:tc>
                <a:extLst>
                  <a:ext uri="{0D108BD9-81ED-4DB2-BD59-A6C34878D82A}">
                    <a16:rowId xmlns:a16="http://schemas.microsoft.com/office/drawing/2014/main" val="10001"/>
                  </a:ext>
                </a:extLst>
              </a:tr>
              <a:tr h="237129">
                <a:tc>
                  <a:txBody>
                    <a:bodyPr/>
                    <a:lstStyle/>
                    <a:p>
                      <a:pPr algn="l" fontAlgn="b"/>
                      <a:r>
                        <a:rPr lang="sv-SE" sz="1000" u="none" strike="noStrike" dirty="0">
                          <a:effectLst/>
                          <a:latin typeface="Arial" panose="020B0604020202020204" pitchFamily="34" charset="0"/>
                          <a:cs typeface="Arial" panose="020B0604020202020204" pitchFamily="34" charset="0"/>
                        </a:rPr>
                        <a:t>Göteborg</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u="none" strike="noStrike" kern="1200" dirty="0">
                          <a:solidFill>
                            <a:schemeClr val="tx1"/>
                          </a:solidFill>
                          <a:effectLst/>
                          <a:latin typeface="Arial" panose="020B0604020202020204" pitchFamily="34" charset="0"/>
                          <a:ea typeface="+mn-ea"/>
                          <a:cs typeface="Arial" panose="020B0604020202020204" pitchFamily="34" charset="0"/>
                        </a:rPr>
                        <a:t>7,5</a:t>
                      </a:r>
                    </a:p>
                  </a:txBody>
                  <a:tcPr marL="7620" marR="7620" marT="7620" marB="0" anchor="ctr"/>
                </a:tc>
                <a:extLst>
                  <a:ext uri="{0D108BD9-81ED-4DB2-BD59-A6C34878D82A}">
                    <a16:rowId xmlns:a16="http://schemas.microsoft.com/office/drawing/2014/main" val="10002"/>
                  </a:ext>
                </a:extLst>
              </a:tr>
              <a:tr h="237129">
                <a:tc>
                  <a:txBody>
                    <a:bodyPr/>
                    <a:lstStyle/>
                    <a:p>
                      <a:pPr algn="l" fontAlgn="b"/>
                      <a:r>
                        <a:rPr lang="sv-SE" sz="1000" u="none" strike="noStrike" dirty="0">
                          <a:effectLst/>
                          <a:latin typeface="Arial" panose="020B0604020202020204" pitchFamily="34" charset="0"/>
                          <a:cs typeface="Arial" panose="020B0604020202020204" pitchFamily="34" charset="0"/>
                        </a:rPr>
                        <a:t>Malmö</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u="none" strike="noStrike" kern="1200" dirty="0">
                          <a:solidFill>
                            <a:schemeClr val="tx1"/>
                          </a:solidFill>
                          <a:effectLst/>
                          <a:latin typeface="Arial" panose="020B0604020202020204" pitchFamily="34" charset="0"/>
                          <a:ea typeface="+mn-ea"/>
                          <a:cs typeface="Arial" panose="020B0604020202020204" pitchFamily="34" charset="0"/>
                        </a:rPr>
                        <a:t>6,9</a:t>
                      </a:r>
                    </a:p>
                  </a:txBody>
                  <a:tcPr marL="7620" marR="7620" marT="7620" marB="0" anchor="ctr"/>
                </a:tc>
                <a:extLst>
                  <a:ext uri="{0D108BD9-81ED-4DB2-BD59-A6C34878D82A}">
                    <a16:rowId xmlns:a16="http://schemas.microsoft.com/office/drawing/2014/main" val="10003"/>
                  </a:ext>
                </a:extLst>
              </a:tr>
              <a:tr h="237129">
                <a:tc>
                  <a:txBody>
                    <a:bodyPr/>
                    <a:lstStyle/>
                    <a:p>
                      <a:pPr algn="l" fontAlgn="b"/>
                      <a:r>
                        <a:rPr lang="sv-SE" sz="1000" b="1" u="none" strike="noStrike" dirty="0">
                          <a:effectLst/>
                          <a:latin typeface="Arial" panose="020B0604020202020204" pitchFamily="34" charset="0"/>
                          <a:cs typeface="Arial" panose="020B0604020202020204" pitchFamily="34" charset="0"/>
                        </a:rPr>
                        <a:t>Helsingborg</a:t>
                      </a:r>
                      <a:endParaRPr lang="sv-SE" sz="10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b="1" u="none" strike="noStrike" kern="1200" dirty="0">
                          <a:solidFill>
                            <a:schemeClr val="tx1"/>
                          </a:solidFill>
                          <a:effectLst/>
                          <a:latin typeface="Arial" panose="020B0604020202020204" pitchFamily="34" charset="0"/>
                          <a:ea typeface="+mn-ea"/>
                          <a:cs typeface="Arial" panose="020B0604020202020204" pitchFamily="34" charset="0"/>
                        </a:rPr>
                        <a:t>6,2</a:t>
                      </a:r>
                    </a:p>
                  </a:txBody>
                  <a:tcPr marL="7620" marR="7620" marT="7620" marB="0" anchor="ctr"/>
                </a:tc>
                <a:extLst>
                  <a:ext uri="{0D108BD9-81ED-4DB2-BD59-A6C34878D82A}">
                    <a16:rowId xmlns:a16="http://schemas.microsoft.com/office/drawing/2014/main" val="10004"/>
                  </a:ext>
                </a:extLst>
              </a:tr>
              <a:tr h="237129">
                <a:tc>
                  <a:txBody>
                    <a:bodyPr/>
                    <a:lstStyle/>
                    <a:p>
                      <a:pPr algn="l" fontAlgn="b"/>
                      <a:r>
                        <a:rPr lang="sv-SE" sz="1000" u="none" strike="noStrike" dirty="0">
                          <a:effectLst/>
                          <a:latin typeface="Arial" panose="020B0604020202020204" pitchFamily="34" charset="0"/>
                          <a:cs typeface="Arial" panose="020B0604020202020204" pitchFamily="34" charset="0"/>
                        </a:rPr>
                        <a:t>Jönköping</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u="none" strike="noStrike" kern="1200" dirty="0">
                          <a:solidFill>
                            <a:schemeClr val="tx1"/>
                          </a:solidFill>
                          <a:effectLst/>
                          <a:latin typeface="Arial" panose="020B0604020202020204" pitchFamily="34" charset="0"/>
                          <a:ea typeface="+mn-ea"/>
                          <a:cs typeface="Arial" panose="020B0604020202020204" pitchFamily="34" charset="0"/>
                        </a:rPr>
                        <a:t>5,5</a:t>
                      </a:r>
                    </a:p>
                  </a:txBody>
                  <a:tcPr marL="7620" marR="7620" marT="7620" marB="0" anchor="ctr"/>
                </a:tc>
                <a:extLst>
                  <a:ext uri="{0D108BD9-81ED-4DB2-BD59-A6C34878D82A}">
                    <a16:rowId xmlns:a16="http://schemas.microsoft.com/office/drawing/2014/main" val="10006"/>
                  </a:ext>
                </a:extLst>
              </a:tr>
              <a:tr h="237129">
                <a:tc>
                  <a:txBody>
                    <a:bodyPr/>
                    <a:lstStyle/>
                    <a:p>
                      <a:pPr algn="l" fontAlgn="b"/>
                      <a:r>
                        <a:rPr lang="sv-SE" sz="1000" b="1" i="0" u="none" strike="noStrike" dirty="0">
                          <a:solidFill>
                            <a:schemeClr val="lt1"/>
                          </a:solidFill>
                          <a:effectLst/>
                          <a:latin typeface="Arial" panose="020B0604020202020204" pitchFamily="34" charset="0"/>
                          <a:cs typeface="Arial" panose="020B0604020202020204" pitchFamily="34" charset="0"/>
                        </a:rPr>
                        <a:t>Västerås</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u="none" strike="noStrike" kern="1200" dirty="0">
                          <a:solidFill>
                            <a:schemeClr val="tx1"/>
                          </a:solidFill>
                          <a:effectLst/>
                          <a:latin typeface="Arial" panose="020B0604020202020204" pitchFamily="34" charset="0"/>
                          <a:ea typeface="+mn-ea"/>
                          <a:cs typeface="Arial" panose="020B0604020202020204" pitchFamily="34" charset="0"/>
                        </a:rPr>
                        <a:t>5,5</a:t>
                      </a:r>
                    </a:p>
                  </a:txBody>
                  <a:tcPr marL="7620" marR="7620" marT="7620" marB="0" anchor="ctr"/>
                </a:tc>
                <a:extLst>
                  <a:ext uri="{0D108BD9-81ED-4DB2-BD59-A6C34878D82A}">
                    <a16:rowId xmlns:a16="http://schemas.microsoft.com/office/drawing/2014/main" val="3919997472"/>
                  </a:ext>
                </a:extLst>
              </a:tr>
              <a:tr h="237129">
                <a:tc>
                  <a:txBody>
                    <a:bodyPr/>
                    <a:lstStyle/>
                    <a:p>
                      <a:pPr algn="l" fontAlgn="b"/>
                      <a:r>
                        <a:rPr lang="sv-SE" sz="1000" u="none" strike="noStrike" dirty="0">
                          <a:effectLst/>
                          <a:latin typeface="Arial" panose="020B0604020202020204" pitchFamily="34" charset="0"/>
                          <a:cs typeface="Arial" panose="020B0604020202020204" pitchFamily="34" charset="0"/>
                        </a:rPr>
                        <a:t>Örebro</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solidFill>
                      <a:srgbClr val="1A355C"/>
                    </a:solidFill>
                  </a:tcPr>
                </a:tc>
                <a:tc>
                  <a:txBody>
                    <a:bodyPr/>
                    <a:lstStyle/>
                    <a:p>
                      <a:pPr algn="ctr" fontAlgn="b"/>
                      <a:r>
                        <a:rPr lang="sv-SE" sz="1000" u="none" strike="noStrike" kern="1200" dirty="0">
                          <a:solidFill>
                            <a:schemeClr val="tx1"/>
                          </a:solidFill>
                          <a:effectLst/>
                          <a:latin typeface="Arial" panose="020B0604020202020204" pitchFamily="34" charset="0"/>
                          <a:ea typeface="+mn-ea"/>
                          <a:cs typeface="Arial" panose="020B0604020202020204" pitchFamily="34" charset="0"/>
                        </a:rPr>
                        <a:t>5,4</a:t>
                      </a:r>
                    </a:p>
                  </a:txBody>
                  <a:tcPr marL="7620" marR="7620" marT="7620" marB="0" anchor="ctr"/>
                </a:tc>
                <a:extLst>
                  <a:ext uri="{0D108BD9-81ED-4DB2-BD59-A6C34878D82A}">
                    <a16:rowId xmlns:a16="http://schemas.microsoft.com/office/drawing/2014/main" val="10007"/>
                  </a:ext>
                </a:extLst>
              </a:tr>
            </a:tbl>
          </a:graphicData>
        </a:graphic>
      </p:graphicFrame>
      <p:graphicFrame>
        <p:nvGraphicFramePr>
          <p:cNvPr id="21" name="Tabell 20"/>
          <p:cNvGraphicFramePr>
            <a:graphicFrameLocks noGrp="1"/>
          </p:cNvGraphicFramePr>
          <p:nvPr>
            <p:extLst>
              <p:ext uri="{D42A27DB-BD31-4B8C-83A1-F6EECF244321}">
                <p14:modId xmlns:p14="http://schemas.microsoft.com/office/powerpoint/2010/main" val="2470278994"/>
              </p:ext>
            </p:extLst>
          </p:nvPr>
        </p:nvGraphicFramePr>
        <p:xfrm>
          <a:off x="5935839" y="2105446"/>
          <a:ext cx="2201922" cy="3842846"/>
        </p:xfrm>
        <a:graphic>
          <a:graphicData uri="http://schemas.openxmlformats.org/drawingml/2006/table">
            <a:tbl>
              <a:tblPr firstRow="1" firstCol="1">
                <a:tableStyleId>{5C22544A-7EE6-4342-B048-85BDC9FD1C3A}</a:tableStyleId>
              </a:tblPr>
              <a:tblGrid>
                <a:gridCol w="1453137">
                  <a:extLst>
                    <a:ext uri="{9D8B030D-6E8A-4147-A177-3AD203B41FA5}">
                      <a16:colId xmlns:a16="http://schemas.microsoft.com/office/drawing/2014/main" val="821178166"/>
                    </a:ext>
                  </a:extLst>
                </a:gridCol>
                <a:gridCol w="748785">
                  <a:extLst>
                    <a:ext uri="{9D8B030D-6E8A-4147-A177-3AD203B41FA5}">
                      <a16:colId xmlns:a16="http://schemas.microsoft.com/office/drawing/2014/main" val="867464246"/>
                    </a:ext>
                  </a:extLst>
                </a:gridCol>
              </a:tblGrid>
              <a:tr h="457372">
                <a:tc gridSpan="2">
                  <a:txBody>
                    <a:bodyPr/>
                    <a:lstStyle/>
                    <a:p>
                      <a:pPr marL="0" algn="ctr" defTabSz="457200" rtl="0" eaLnBrk="1" fontAlgn="b" latinLnBrk="0" hangingPunct="1"/>
                      <a:r>
                        <a:rPr lang="sv-SE" sz="1000" u="none" strike="noStrike" kern="1200" dirty="0">
                          <a:effectLst/>
                          <a:latin typeface="Arial" panose="020B0604020202020204" pitchFamily="34" charset="0"/>
                          <a:cs typeface="Arial" panose="020B0604020202020204" pitchFamily="34" charset="0"/>
                        </a:rPr>
                        <a:t>Nyregistrerade företag/1000 invånare i arbetsför ålder (16-74 år)</a:t>
                      </a:r>
                      <a:endParaRPr lang="sv-SE" sz="1000" u="none" strike="noStrike"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rgbClr val="1A355C"/>
                    </a:solidFill>
                  </a:tcPr>
                </a:tc>
                <a:tc hMerge="1">
                  <a:txBody>
                    <a:bodyPr/>
                    <a:lstStyle/>
                    <a:p>
                      <a:endParaRPr lang="sv-SE"/>
                    </a:p>
                  </a:txBody>
                  <a:tcPr/>
                </a:tc>
                <a:extLst>
                  <a:ext uri="{0D108BD9-81ED-4DB2-BD59-A6C34878D82A}">
                    <a16:rowId xmlns:a16="http://schemas.microsoft.com/office/drawing/2014/main" val="1255309544"/>
                  </a:ext>
                </a:extLst>
              </a:tr>
              <a:tr h="210278">
                <a:tc>
                  <a:txBody>
                    <a:bodyPr/>
                    <a:lstStyle/>
                    <a:p>
                      <a:pPr marL="0" algn="ctr" defTabSz="457200" rtl="0" eaLnBrk="1" fontAlgn="b" latinLnBrk="0" hangingPunct="1"/>
                      <a:r>
                        <a:rPr lang="sv-SE" sz="1000" b="1" u="none" strike="noStrike" kern="1200" dirty="0">
                          <a:effectLst/>
                          <a:latin typeface="Arial" panose="020B0604020202020204" pitchFamily="34" charset="0"/>
                          <a:cs typeface="Arial" panose="020B0604020202020204" pitchFamily="34" charset="0"/>
                        </a:rPr>
                        <a:t>Kommun</a:t>
                      </a:r>
                      <a:endParaRPr lang="sv-SE" sz="1000" b="1" u="none" strike="noStrike"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rgbClr val="1A355C"/>
                    </a:solidFill>
                  </a:tcPr>
                </a:tc>
                <a:tc>
                  <a:txBody>
                    <a:bodyPr/>
                    <a:lstStyle/>
                    <a:p>
                      <a:pPr marL="0" algn="ctr" defTabSz="457200" rtl="0" eaLnBrk="1" fontAlgn="b" latinLnBrk="0" hangingPunct="1"/>
                      <a:r>
                        <a:rPr lang="sv-SE" sz="1000" b="1" u="none" strike="noStrike" kern="1200" dirty="0">
                          <a:solidFill>
                            <a:schemeClr val="bg1"/>
                          </a:solidFill>
                          <a:effectLst/>
                          <a:latin typeface="Arial" panose="020B0604020202020204" pitchFamily="34" charset="0"/>
                          <a:ea typeface="+mn-ea"/>
                          <a:cs typeface="Arial" panose="020B0604020202020204" pitchFamily="34" charset="0"/>
                        </a:rPr>
                        <a:t>2023</a:t>
                      </a:r>
                    </a:p>
                  </a:txBody>
                  <a:tcPr marL="9525" marR="9525" marT="9525" marB="0" anchor="ctr">
                    <a:solidFill>
                      <a:srgbClr val="1A355C"/>
                    </a:solidFill>
                  </a:tcPr>
                </a:tc>
                <a:extLst>
                  <a:ext uri="{0D108BD9-81ED-4DB2-BD59-A6C34878D82A}">
                    <a16:rowId xmlns:a16="http://schemas.microsoft.com/office/drawing/2014/main" val="472460635"/>
                  </a:ext>
                </a:extLst>
              </a:tr>
              <a:tr h="210278">
                <a:tc>
                  <a:txBody>
                    <a:bodyPr/>
                    <a:lstStyle/>
                    <a:p>
                      <a:pPr algn="ctr" rtl="0" fontAlgn="b"/>
                      <a:r>
                        <a:rPr lang="sv-SE" sz="1000" b="1" i="0" u="none" strike="noStrike">
                          <a:solidFill>
                            <a:srgbClr val="FFFFFF"/>
                          </a:solidFill>
                          <a:effectLst/>
                          <a:latin typeface="Arial" panose="020B0604020202020204" pitchFamily="34" charset="0"/>
                        </a:rPr>
                        <a:t>Stockholm</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16,0</a:t>
                      </a:r>
                    </a:p>
                  </a:txBody>
                  <a:tcPr marL="9525" marR="9525" marT="9525" marB="0" anchor="b"/>
                </a:tc>
                <a:extLst>
                  <a:ext uri="{0D108BD9-81ED-4DB2-BD59-A6C34878D82A}">
                    <a16:rowId xmlns:a16="http://schemas.microsoft.com/office/drawing/2014/main" val="3266082913"/>
                  </a:ext>
                </a:extLst>
              </a:tr>
              <a:tr h="210278">
                <a:tc>
                  <a:txBody>
                    <a:bodyPr/>
                    <a:lstStyle/>
                    <a:p>
                      <a:pPr algn="ctr" rtl="0" fontAlgn="b"/>
                      <a:r>
                        <a:rPr lang="sv-SE" sz="1000" b="1" i="0" u="none" strike="noStrike">
                          <a:solidFill>
                            <a:srgbClr val="FFFFFF"/>
                          </a:solidFill>
                          <a:effectLst/>
                          <a:latin typeface="Arial" panose="020B0604020202020204" pitchFamily="34" charset="0"/>
                        </a:rPr>
                        <a:t>Nacka</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10,8</a:t>
                      </a:r>
                    </a:p>
                  </a:txBody>
                  <a:tcPr marL="9525" marR="9525" marT="9525" marB="0" anchor="b"/>
                </a:tc>
                <a:extLst>
                  <a:ext uri="{0D108BD9-81ED-4DB2-BD59-A6C34878D82A}">
                    <a16:rowId xmlns:a16="http://schemas.microsoft.com/office/drawing/2014/main" val="947814296"/>
                  </a:ext>
                </a:extLst>
              </a:tr>
              <a:tr h="210278">
                <a:tc>
                  <a:txBody>
                    <a:bodyPr/>
                    <a:lstStyle/>
                    <a:p>
                      <a:pPr algn="ctr" rtl="0" fontAlgn="b"/>
                      <a:r>
                        <a:rPr lang="sv-SE" sz="1000" b="1" i="0" u="none" strike="noStrike">
                          <a:solidFill>
                            <a:srgbClr val="FFFFFF"/>
                          </a:solidFill>
                          <a:effectLst/>
                          <a:latin typeface="Arial" panose="020B0604020202020204" pitchFamily="34" charset="0"/>
                        </a:rPr>
                        <a:t>Göteborg</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a:solidFill>
                            <a:schemeClr val="tx1"/>
                          </a:solidFill>
                          <a:effectLst/>
                          <a:latin typeface="Arial" panose="020B0604020202020204" pitchFamily="34" charset="0"/>
                          <a:ea typeface="+mn-ea"/>
                          <a:cs typeface="Arial" panose="020B0604020202020204" pitchFamily="34" charset="0"/>
                        </a:rPr>
                        <a:t>10,0</a:t>
                      </a:r>
                    </a:p>
                  </a:txBody>
                  <a:tcPr marL="9525" marR="9525" marT="9525" marB="0" anchor="b"/>
                </a:tc>
                <a:extLst>
                  <a:ext uri="{0D108BD9-81ED-4DB2-BD59-A6C34878D82A}">
                    <a16:rowId xmlns:a16="http://schemas.microsoft.com/office/drawing/2014/main" val="693453753"/>
                  </a:ext>
                </a:extLst>
              </a:tr>
              <a:tr h="210278">
                <a:tc>
                  <a:txBody>
                    <a:bodyPr/>
                    <a:lstStyle/>
                    <a:p>
                      <a:pPr algn="ctr" rtl="0" fontAlgn="b"/>
                      <a:r>
                        <a:rPr lang="sv-SE" sz="1000" b="1" i="0" u="none" strike="noStrike">
                          <a:solidFill>
                            <a:srgbClr val="FFFFFF"/>
                          </a:solidFill>
                          <a:effectLst/>
                          <a:latin typeface="Arial" panose="020B0604020202020204" pitchFamily="34" charset="0"/>
                        </a:rPr>
                        <a:t>Malmö</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9,3</a:t>
                      </a:r>
                    </a:p>
                  </a:txBody>
                  <a:tcPr marL="9525" marR="9525" marT="9525" marB="0" anchor="b"/>
                </a:tc>
                <a:extLst>
                  <a:ext uri="{0D108BD9-81ED-4DB2-BD59-A6C34878D82A}">
                    <a16:rowId xmlns:a16="http://schemas.microsoft.com/office/drawing/2014/main" val="1856201433"/>
                  </a:ext>
                </a:extLst>
              </a:tr>
              <a:tr h="220791">
                <a:tc>
                  <a:txBody>
                    <a:bodyPr/>
                    <a:lstStyle/>
                    <a:p>
                      <a:pPr algn="ctr" rtl="0" fontAlgn="b"/>
                      <a:r>
                        <a:rPr lang="sv-SE" sz="1000" b="1" i="0" u="none" strike="noStrike">
                          <a:solidFill>
                            <a:srgbClr val="FFFFFF"/>
                          </a:solidFill>
                          <a:effectLst/>
                          <a:latin typeface="Arial" panose="020B0604020202020204" pitchFamily="34" charset="0"/>
                        </a:rPr>
                        <a:t>Helsingborg</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a:solidFill>
                            <a:schemeClr val="tx1"/>
                          </a:solidFill>
                          <a:effectLst/>
                          <a:latin typeface="Arial" panose="020B0604020202020204" pitchFamily="34" charset="0"/>
                          <a:ea typeface="+mn-ea"/>
                          <a:cs typeface="Arial" panose="020B0604020202020204" pitchFamily="34" charset="0"/>
                        </a:rPr>
                        <a:t>8,6</a:t>
                      </a:r>
                    </a:p>
                  </a:txBody>
                  <a:tcPr marL="9525" marR="9525" marT="9525" marB="0" anchor="b"/>
                </a:tc>
                <a:extLst>
                  <a:ext uri="{0D108BD9-81ED-4DB2-BD59-A6C34878D82A}">
                    <a16:rowId xmlns:a16="http://schemas.microsoft.com/office/drawing/2014/main" val="1808202491"/>
                  </a:ext>
                </a:extLst>
              </a:tr>
              <a:tr h="220791">
                <a:tc>
                  <a:txBody>
                    <a:bodyPr/>
                    <a:lstStyle/>
                    <a:p>
                      <a:pPr algn="ctr" rtl="0" fontAlgn="b"/>
                      <a:r>
                        <a:rPr lang="sv-SE" sz="1000" b="1" i="0" u="none" strike="noStrike">
                          <a:solidFill>
                            <a:srgbClr val="FFFFFF"/>
                          </a:solidFill>
                          <a:effectLst/>
                          <a:latin typeface="Arial" panose="020B0604020202020204" pitchFamily="34" charset="0"/>
                        </a:rPr>
                        <a:t>Huddinge</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a:solidFill>
                            <a:schemeClr val="tx1"/>
                          </a:solidFill>
                          <a:effectLst/>
                          <a:latin typeface="Arial" panose="020B0604020202020204" pitchFamily="34" charset="0"/>
                          <a:ea typeface="+mn-ea"/>
                          <a:cs typeface="Arial" panose="020B0604020202020204" pitchFamily="34" charset="0"/>
                        </a:rPr>
                        <a:t>8,2</a:t>
                      </a:r>
                    </a:p>
                  </a:txBody>
                  <a:tcPr marL="9525" marR="9525" marT="9525" marB="0" anchor="b"/>
                </a:tc>
                <a:extLst>
                  <a:ext uri="{0D108BD9-81ED-4DB2-BD59-A6C34878D82A}">
                    <a16:rowId xmlns:a16="http://schemas.microsoft.com/office/drawing/2014/main" val="3564060658"/>
                  </a:ext>
                </a:extLst>
              </a:tr>
              <a:tr h="210278">
                <a:tc>
                  <a:txBody>
                    <a:bodyPr/>
                    <a:lstStyle/>
                    <a:p>
                      <a:pPr algn="ctr" rtl="0" fontAlgn="b"/>
                      <a:r>
                        <a:rPr lang="sv-SE" sz="1000" b="1" i="0" u="none" strike="noStrike">
                          <a:solidFill>
                            <a:srgbClr val="FFFFFF"/>
                          </a:solidFill>
                          <a:effectLst/>
                          <a:latin typeface="Arial" panose="020B0604020202020204" pitchFamily="34" charset="0"/>
                        </a:rPr>
                        <a:t>Borås</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8,0</a:t>
                      </a:r>
                    </a:p>
                  </a:txBody>
                  <a:tcPr marL="9525" marR="9525" marT="9525" marB="0" anchor="b"/>
                </a:tc>
                <a:extLst>
                  <a:ext uri="{0D108BD9-81ED-4DB2-BD59-A6C34878D82A}">
                    <a16:rowId xmlns:a16="http://schemas.microsoft.com/office/drawing/2014/main" val="878556044"/>
                  </a:ext>
                </a:extLst>
              </a:tr>
              <a:tr h="210278">
                <a:tc>
                  <a:txBody>
                    <a:bodyPr/>
                    <a:lstStyle/>
                    <a:p>
                      <a:pPr algn="ctr" rtl="0" fontAlgn="b"/>
                      <a:r>
                        <a:rPr lang="sv-SE" sz="1000" b="1" i="0" u="none" strike="noStrike">
                          <a:solidFill>
                            <a:srgbClr val="FFFFFF"/>
                          </a:solidFill>
                          <a:effectLst/>
                          <a:latin typeface="Arial" panose="020B0604020202020204" pitchFamily="34" charset="0"/>
                        </a:rPr>
                        <a:t>Jönköping</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a:solidFill>
                            <a:schemeClr val="tx1"/>
                          </a:solidFill>
                          <a:effectLst/>
                          <a:latin typeface="Arial" panose="020B0604020202020204" pitchFamily="34" charset="0"/>
                          <a:ea typeface="+mn-ea"/>
                          <a:cs typeface="Arial" panose="020B0604020202020204" pitchFamily="34" charset="0"/>
                        </a:rPr>
                        <a:t>7,8</a:t>
                      </a:r>
                    </a:p>
                  </a:txBody>
                  <a:tcPr marL="9525" marR="9525" marT="9525" marB="0" anchor="b"/>
                </a:tc>
                <a:extLst>
                  <a:ext uri="{0D108BD9-81ED-4DB2-BD59-A6C34878D82A}">
                    <a16:rowId xmlns:a16="http://schemas.microsoft.com/office/drawing/2014/main" val="360946538"/>
                  </a:ext>
                </a:extLst>
              </a:tr>
              <a:tr h="210278">
                <a:tc>
                  <a:txBody>
                    <a:bodyPr/>
                    <a:lstStyle/>
                    <a:p>
                      <a:pPr algn="ctr" rtl="0" fontAlgn="b"/>
                      <a:r>
                        <a:rPr lang="sv-SE" sz="1000" b="1" i="0" u="none" strike="noStrike">
                          <a:solidFill>
                            <a:srgbClr val="FFFFFF"/>
                          </a:solidFill>
                          <a:effectLst/>
                          <a:latin typeface="Arial" panose="020B0604020202020204" pitchFamily="34" charset="0"/>
                        </a:rPr>
                        <a:t>Västerås</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7,7</a:t>
                      </a:r>
                    </a:p>
                  </a:txBody>
                  <a:tcPr marL="9525" marR="9525" marT="9525" marB="0" anchor="b"/>
                </a:tc>
                <a:extLst>
                  <a:ext uri="{0D108BD9-81ED-4DB2-BD59-A6C34878D82A}">
                    <a16:rowId xmlns:a16="http://schemas.microsoft.com/office/drawing/2014/main" val="2035578401"/>
                  </a:ext>
                </a:extLst>
              </a:tr>
              <a:tr h="210278">
                <a:tc>
                  <a:txBody>
                    <a:bodyPr/>
                    <a:lstStyle/>
                    <a:p>
                      <a:pPr algn="ctr" rtl="0" fontAlgn="b"/>
                      <a:r>
                        <a:rPr lang="sv-SE" sz="1000" b="1" i="0" u="none" strike="noStrike">
                          <a:solidFill>
                            <a:srgbClr val="FFFFFF"/>
                          </a:solidFill>
                          <a:effectLst/>
                          <a:latin typeface="Arial" panose="020B0604020202020204" pitchFamily="34" charset="0"/>
                        </a:rPr>
                        <a:t>Uppsala</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a:solidFill>
                            <a:schemeClr val="tx1"/>
                          </a:solidFill>
                          <a:effectLst/>
                          <a:latin typeface="Arial" panose="020B0604020202020204" pitchFamily="34" charset="0"/>
                          <a:ea typeface="+mn-ea"/>
                          <a:cs typeface="Arial" panose="020B0604020202020204" pitchFamily="34" charset="0"/>
                        </a:rPr>
                        <a:t>7,5</a:t>
                      </a:r>
                    </a:p>
                  </a:txBody>
                  <a:tcPr marL="9525" marR="9525" marT="9525" marB="0" anchor="b"/>
                </a:tc>
                <a:extLst>
                  <a:ext uri="{0D108BD9-81ED-4DB2-BD59-A6C34878D82A}">
                    <a16:rowId xmlns:a16="http://schemas.microsoft.com/office/drawing/2014/main" val="4062033339"/>
                  </a:ext>
                </a:extLst>
              </a:tr>
              <a:tr h="210278">
                <a:tc>
                  <a:txBody>
                    <a:bodyPr/>
                    <a:lstStyle/>
                    <a:p>
                      <a:pPr algn="ctr" rtl="0" fontAlgn="b"/>
                      <a:r>
                        <a:rPr lang="sv-SE" sz="1000" b="1" i="0" u="none" strike="noStrike">
                          <a:solidFill>
                            <a:srgbClr val="FFFFFF"/>
                          </a:solidFill>
                          <a:effectLst/>
                          <a:latin typeface="Arial" panose="020B0604020202020204" pitchFamily="34" charset="0"/>
                        </a:rPr>
                        <a:t>Örebro</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7,4</a:t>
                      </a:r>
                    </a:p>
                  </a:txBody>
                  <a:tcPr marL="9525" marR="9525" marT="9525" marB="0" anchor="b"/>
                </a:tc>
                <a:extLst>
                  <a:ext uri="{0D108BD9-81ED-4DB2-BD59-A6C34878D82A}">
                    <a16:rowId xmlns:a16="http://schemas.microsoft.com/office/drawing/2014/main" val="1462497708"/>
                  </a:ext>
                </a:extLst>
              </a:tr>
              <a:tr h="210278">
                <a:tc>
                  <a:txBody>
                    <a:bodyPr/>
                    <a:lstStyle/>
                    <a:p>
                      <a:pPr algn="ctr" rtl="0" fontAlgn="b"/>
                      <a:r>
                        <a:rPr lang="sv-SE" sz="1000" b="1" i="0" u="none" strike="noStrike">
                          <a:solidFill>
                            <a:srgbClr val="FFFFFF"/>
                          </a:solidFill>
                          <a:effectLst/>
                          <a:latin typeface="Arial" panose="020B0604020202020204" pitchFamily="34" charset="0"/>
                        </a:rPr>
                        <a:t>Lund</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a:solidFill>
                            <a:schemeClr val="tx1"/>
                          </a:solidFill>
                          <a:effectLst/>
                          <a:latin typeface="Arial" panose="020B0604020202020204" pitchFamily="34" charset="0"/>
                          <a:ea typeface="+mn-ea"/>
                          <a:cs typeface="Arial" panose="020B0604020202020204" pitchFamily="34" charset="0"/>
                        </a:rPr>
                        <a:t>7,2</a:t>
                      </a:r>
                    </a:p>
                  </a:txBody>
                  <a:tcPr marL="9525" marR="9525" marT="9525" marB="0" anchor="b"/>
                </a:tc>
                <a:extLst>
                  <a:ext uri="{0D108BD9-81ED-4DB2-BD59-A6C34878D82A}">
                    <a16:rowId xmlns:a16="http://schemas.microsoft.com/office/drawing/2014/main" val="726774282"/>
                  </a:ext>
                </a:extLst>
              </a:tr>
              <a:tr h="210278">
                <a:tc>
                  <a:txBody>
                    <a:bodyPr/>
                    <a:lstStyle/>
                    <a:p>
                      <a:pPr algn="ctr" rtl="0" fontAlgn="b"/>
                      <a:r>
                        <a:rPr lang="sv-SE" sz="1000" b="1" i="0" u="none" strike="noStrike">
                          <a:solidFill>
                            <a:srgbClr val="FFFFFF"/>
                          </a:solidFill>
                          <a:effectLst/>
                          <a:latin typeface="Arial" panose="020B0604020202020204" pitchFamily="34" charset="0"/>
                        </a:rPr>
                        <a:t>Norrköping</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7,1</a:t>
                      </a:r>
                    </a:p>
                  </a:txBody>
                  <a:tcPr marL="9525" marR="9525" marT="9525" marB="0" anchor="b"/>
                </a:tc>
                <a:extLst>
                  <a:ext uri="{0D108BD9-81ED-4DB2-BD59-A6C34878D82A}">
                    <a16:rowId xmlns:a16="http://schemas.microsoft.com/office/drawing/2014/main" val="2189734027"/>
                  </a:ext>
                </a:extLst>
              </a:tr>
              <a:tr h="210278">
                <a:tc>
                  <a:txBody>
                    <a:bodyPr/>
                    <a:lstStyle/>
                    <a:p>
                      <a:pPr algn="ctr" rtl="0" fontAlgn="b"/>
                      <a:r>
                        <a:rPr lang="sv-SE" sz="1000" b="1" i="0" u="none" strike="noStrike">
                          <a:solidFill>
                            <a:srgbClr val="FFFFFF"/>
                          </a:solidFill>
                          <a:effectLst/>
                          <a:latin typeface="Arial" panose="020B0604020202020204" pitchFamily="34" charset="0"/>
                        </a:rPr>
                        <a:t>Linköping</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6,6</a:t>
                      </a:r>
                    </a:p>
                  </a:txBody>
                  <a:tcPr marL="9525" marR="9525" marT="9525" marB="0" anchor="b"/>
                </a:tc>
                <a:extLst>
                  <a:ext uri="{0D108BD9-81ED-4DB2-BD59-A6C34878D82A}">
                    <a16:rowId xmlns:a16="http://schemas.microsoft.com/office/drawing/2014/main" val="2920258746"/>
                  </a:ext>
                </a:extLst>
              </a:tr>
              <a:tr h="210278">
                <a:tc>
                  <a:txBody>
                    <a:bodyPr/>
                    <a:lstStyle/>
                    <a:p>
                      <a:pPr algn="ctr" rtl="0" fontAlgn="b"/>
                      <a:r>
                        <a:rPr lang="sv-SE" sz="1000" b="1" i="0" u="none" strike="noStrike" dirty="0">
                          <a:solidFill>
                            <a:srgbClr val="FFFFFF"/>
                          </a:solidFill>
                          <a:effectLst/>
                          <a:latin typeface="Arial" panose="020B0604020202020204" pitchFamily="34" charset="0"/>
                        </a:rPr>
                        <a:t>Umeå</a:t>
                      </a:r>
                    </a:p>
                  </a:txBody>
                  <a:tcPr marL="9525" marR="9525" marT="9525" marB="0" anchor="b">
                    <a:solidFill>
                      <a:srgbClr val="1A355C"/>
                    </a:solidFill>
                  </a:tcPr>
                </a:tc>
                <a:tc>
                  <a:txBody>
                    <a:bodyPr/>
                    <a:lstStyle/>
                    <a:p>
                      <a:pPr marL="0" algn="ctr" defTabSz="1219170" rtl="0" eaLnBrk="1" fontAlgn="b" latinLnBrk="0" hangingPunct="1"/>
                      <a:r>
                        <a:rPr lang="sv-SE" sz="1000" u="none" strike="noStrike" kern="1200" dirty="0">
                          <a:solidFill>
                            <a:schemeClr val="tx1"/>
                          </a:solidFill>
                          <a:effectLst/>
                          <a:latin typeface="Arial" panose="020B0604020202020204" pitchFamily="34" charset="0"/>
                          <a:ea typeface="+mn-ea"/>
                          <a:cs typeface="Arial" panose="020B0604020202020204" pitchFamily="34" charset="0"/>
                        </a:rPr>
                        <a:t>6,2</a:t>
                      </a:r>
                    </a:p>
                  </a:txBody>
                  <a:tcPr marL="9525" marR="9525" marT="9525" marB="0" anchor="b"/>
                </a:tc>
                <a:extLst>
                  <a:ext uri="{0D108BD9-81ED-4DB2-BD59-A6C34878D82A}">
                    <a16:rowId xmlns:a16="http://schemas.microsoft.com/office/drawing/2014/main" val="2969760015"/>
                  </a:ext>
                </a:extLst>
              </a:tr>
            </a:tbl>
          </a:graphicData>
        </a:graphic>
      </p:graphicFrame>
      <p:sp>
        <p:nvSpPr>
          <p:cNvPr id="2" name="Rektangel 1"/>
          <p:cNvSpPr/>
          <p:nvPr/>
        </p:nvSpPr>
        <p:spPr>
          <a:xfrm>
            <a:off x="5934976" y="376691"/>
            <a:ext cx="4998720" cy="1166153"/>
          </a:xfrm>
          <a:prstGeom prst="rect">
            <a:avLst/>
          </a:prstGeom>
          <a:solidFill>
            <a:srgbClr val="1A355C"/>
          </a:solid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Helsingborg var fortsatt kommunen med </a:t>
            </a:r>
            <a:r>
              <a:rPr kumimoji="0" lang="sv-SE"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femte flest nyregistrerade företag </a:t>
            </a:r>
            <a:r>
              <a:rPr kumimoji="0" lang="sv-SE" sz="120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Sverige </a:t>
            </a:r>
            <a:r>
              <a:rPr kumimoji="0" lang="sv-SE"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2023 och placerade sig även på femte plats bland Sveriges 15 största städer när det gäller antal nyregistrerade företag per 1 000 invånare.</a:t>
            </a:r>
          </a:p>
        </p:txBody>
      </p:sp>
      <p:sp>
        <p:nvSpPr>
          <p:cNvPr id="18" name="Rubrik 2"/>
          <p:cNvSpPr txBox="1">
            <a:spLocks/>
          </p:cNvSpPr>
          <p:nvPr/>
        </p:nvSpPr>
        <p:spPr>
          <a:xfrm>
            <a:off x="257294" y="263774"/>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Uppdaterat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Nyföretagande</a:t>
            </a:r>
          </a:p>
        </p:txBody>
      </p:sp>
      <p:graphicFrame>
        <p:nvGraphicFramePr>
          <p:cNvPr id="3" name="Diagram 2">
            <a:extLst>
              <a:ext uri="{FF2B5EF4-FFF2-40B4-BE49-F238E27FC236}">
                <a16:creationId xmlns:a16="http://schemas.microsoft.com/office/drawing/2014/main" id="{00000000-0008-0000-1200-000003000000}"/>
              </a:ext>
            </a:extLst>
          </p:cNvPr>
          <p:cNvGraphicFramePr>
            <a:graphicFrameLocks/>
          </p:cNvGraphicFramePr>
          <p:nvPr>
            <p:extLst>
              <p:ext uri="{D42A27DB-BD31-4B8C-83A1-F6EECF244321}">
                <p14:modId xmlns:p14="http://schemas.microsoft.com/office/powerpoint/2010/main" val="2925002908"/>
              </p:ext>
            </p:extLst>
          </p:nvPr>
        </p:nvGraphicFramePr>
        <p:xfrm>
          <a:off x="257295" y="3051504"/>
          <a:ext cx="5305686" cy="3014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7384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8559500" y="1813451"/>
            <a:ext cx="14200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Calibri"/>
                <a:ea typeface="+mn-ea"/>
                <a:cs typeface="+mn-cs"/>
              </a:rPr>
              <a:t>(anställda)</a:t>
            </a:r>
          </a:p>
        </p:txBody>
      </p:sp>
      <p:sp>
        <p:nvSpPr>
          <p:cNvPr id="26" name="textruta 25"/>
          <p:cNvSpPr txBox="1"/>
          <p:nvPr/>
        </p:nvSpPr>
        <p:spPr>
          <a:xfrm>
            <a:off x="140600" y="6214931"/>
            <a:ext cx="2394311"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srgbClr val="1E395F"/>
                </a:solidFill>
                <a:effectLst/>
                <a:uLnTx/>
                <a:uFillTx/>
                <a:latin typeface="Arial" panose="020B0604020202020204" pitchFamily="34" charset="0"/>
                <a:ea typeface="+mn-ea"/>
                <a:cs typeface="Arial" panose="020B0604020202020204" pitchFamily="34" charset="0"/>
              </a:rPr>
              <a:t>Källa: SCB, Företagsregistret</a:t>
            </a:r>
          </a:p>
        </p:txBody>
      </p:sp>
      <p:sp>
        <p:nvSpPr>
          <p:cNvPr id="27" name="textruta 26"/>
          <p:cNvSpPr txBox="1"/>
          <p:nvPr/>
        </p:nvSpPr>
        <p:spPr>
          <a:xfrm>
            <a:off x="6856879" y="3391311"/>
            <a:ext cx="2394311"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srgbClr val="1E395F"/>
                </a:solidFill>
                <a:effectLst/>
                <a:uLnTx/>
                <a:uFillTx/>
                <a:latin typeface="Arial" panose="020B0604020202020204" pitchFamily="34" charset="0"/>
                <a:ea typeface="+mn-ea"/>
                <a:cs typeface="Arial" panose="020B0604020202020204" pitchFamily="34" charset="0"/>
              </a:rPr>
              <a:t>Källa: SCB, Företagsregistret</a:t>
            </a:r>
          </a:p>
        </p:txBody>
      </p:sp>
      <p:sp>
        <p:nvSpPr>
          <p:cNvPr id="24" name="Rektangel med rundade hörn 23"/>
          <p:cNvSpPr/>
          <p:nvPr/>
        </p:nvSpPr>
        <p:spPr>
          <a:xfrm>
            <a:off x="7393908" y="4902786"/>
            <a:ext cx="3186108" cy="803120"/>
          </a:xfrm>
          <a:prstGeom prst="roundRect">
            <a:avLst/>
          </a:prstGeom>
          <a:solidFill>
            <a:srgbClr val="1A35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Helsingborg finns globala företag, småföretagare och kluster med unik profil och kompetens</a:t>
            </a:r>
            <a:endParaRPr kumimoji="0" lang="sv-SE"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 name="Rektangel med rundade hörn 27"/>
          <p:cNvSpPr/>
          <p:nvPr/>
        </p:nvSpPr>
        <p:spPr>
          <a:xfrm>
            <a:off x="6856879" y="3868599"/>
            <a:ext cx="4333635" cy="803120"/>
          </a:xfrm>
          <a:prstGeom prst="roundRect">
            <a:avLst/>
          </a:prstGeom>
          <a:solidFill>
            <a:srgbClr val="1A35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Sedan 2000 har det skett en kraftig ökning av antalet arbetsställen inom samtliga storleksklasser  till totalt nära 16 750 arbetsställen år 2023</a:t>
            </a:r>
          </a:p>
        </p:txBody>
      </p:sp>
      <p:graphicFrame>
        <p:nvGraphicFramePr>
          <p:cNvPr id="12" name="Tabell 11"/>
          <p:cNvGraphicFramePr>
            <a:graphicFrameLocks noGrp="1"/>
          </p:cNvGraphicFramePr>
          <p:nvPr>
            <p:extLst>
              <p:ext uri="{D42A27DB-BD31-4B8C-83A1-F6EECF244321}">
                <p14:modId xmlns:p14="http://schemas.microsoft.com/office/powerpoint/2010/main" val="1958127592"/>
              </p:ext>
            </p:extLst>
          </p:nvPr>
        </p:nvGraphicFramePr>
        <p:xfrm>
          <a:off x="6875929" y="1159013"/>
          <a:ext cx="4222066" cy="2198043"/>
        </p:xfrm>
        <a:graphic>
          <a:graphicData uri="http://schemas.openxmlformats.org/drawingml/2006/table">
            <a:tbl>
              <a:tblPr firstRow="1" bandRow="1">
                <a:tableStyleId>{5C22544A-7EE6-4342-B048-85BDC9FD1C3A}</a:tableStyleId>
              </a:tblPr>
              <a:tblGrid>
                <a:gridCol w="550596">
                  <a:extLst>
                    <a:ext uri="{9D8B030D-6E8A-4147-A177-3AD203B41FA5}">
                      <a16:colId xmlns:a16="http://schemas.microsoft.com/office/drawing/2014/main" val="20000"/>
                    </a:ext>
                  </a:extLst>
                </a:gridCol>
                <a:gridCol w="550596">
                  <a:extLst>
                    <a:ext uri="{9D8B030D-6E8A-4147-A177-3AD203B41FA5}">
                      <a16:colId xmlns:a16="http://schemas.microsoft.com/office/drawing/2014/main" val="20001"/>
                    </a:ext>
                  </a:extLst>
                </a:gridCol>
                <a:gridCol w="550596">
                  <a:extLst>
                    <a:ext uri="{9D8B030D-6E8A-4147-A177-3AD203B41FA5}">
                      <a16:colId xmlns:a16="http://schemas.microsoft.com/office/drawing/2014/main" val="20002"/>
                    </a:ext>
                  </a:extLst>
                </a:gridCol>
                <a:gridCol w="550596">
                  <a:extLst>
                    <a:ext uri="{9D8B030D-6E8A-4147-A177-3AD203B41FA5}">
                      <a16:colId xmlns:a16="http://schemas.microsoft.com/office/drawing/2014/main" val="20003"/>
                    </a:ext>
                  </a:extLst>
                </a:gridCol>
                <a:gridCol w="528738">
                  <a:extLst>
                    <a:ext uri="{9D8B030D-6E8A-4147-A177-3AD203B41FA5}">
                      <a16:colId xmlns:a16="http://schemas.microsoft.com/office/drawing/2014/main" val="20004"/>
                    </a:ext>
                  </a:extLst>
                </a:gridCol>
                <a:gridCol w="637208">
                  <a:extLst>
                    <a:ext uri="{9D8B030D-6E8A-4147-A177-3AD203B41FA5}">
                      <a16:colId xmlns:a16="http://schemas.microsoft.com/office/drawing/2014/main" val="20005"/>
                    </a:ext>
                  </a:extLst>
                </a:gridCol>
                <a:gridCol w="853736">
                  <a:extLst>
                    <a:ext uri="{9D8B030D-6E8A-4147-A177-3AD203B41FA5}">
                      <a16:colId xmlns:a16="http://schemas.microsoft.com/office/drawing/2014/main" val="20006"/>
                    </a:ext>
                  </a:extLst>
                </a:gridCol>
              </a:tblGrid>
              <a:tr h="720000">
                <a:tc gridSpan="7">
                  <a:txBody>
                    <a:bodyPr/>
                    <a:lstStyle/>
                    <a:p>
                      <a:pPr algn="ctr" fontAlgn="b"/>
                      <a:r>
                        <a:rPr lang="sv-SE" sz="1600" b="1" u="none" strike="noStrike" dirty="0">
                          <a:solidFill>
                            <a:schemeClr val="bg1"/>
                          </a:solidFill>
                          <a:effectLst/>
                          <a:latin typeface="Arial" panose="020B0604020202020204" pitchFamily="34" charset="0"/>
                          <a:cs typeface="Arial" panose="020B0604020202020204" pitchFamily="34" charset="0"/>
                        </a:rPr>
                        <a:t>Antal arbetsställen efter storleksklass</a:t>
                      </a:r>
                      <a:endParaRPr lang="sv-SE" sz="16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0000"/>
                  </a:ext>
                </a:extLst>
              </a:tr>
              <a:tr h="403200">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År</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0</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1-9</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10-49</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50-199</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200-</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tc>
                  <a:txBody>
                    <a:bodyPr/>
                    <a:lstStyle/>
                    <a:p>
                      <a:pPr algn="ctr" fontAlgn="b"/>
                      <a:r>
                        <a:rPr lang="sv-SE" sz="1200" b="1" u="none" strike="noStrike" dirty="0">
                          <a:solidFill>
                            <a:schemeClr val="bg1"/>
                          </a:solidFill>
                          <a:effectLst/>
                          <a:latin typeface="Arial" panose="020B0604020202020204" pitchFamily="34" charset="0"/>
                          <a:cs typeface="Arial" panose="020B0604020202020204" pitchFamily="34" charset="0"/>
                        </a:rPr>
                        <a:t>TOTALT</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194" marR="7194" marT="7194" marB="0" anchor="ctr">
                    <a:solidFill>
                      <a:srgbClr val="1A355C"/>
                    </a:solidFill>
                  </a:tcPr>
                </a:tc>
                <a:extLst>
                  <a:ext uri="{0D108BD9-81ED-4DB2-BD59-A6C34878D82A}">
                    <a16:rowId xmlns:a16="http://schemas.microsoft.com/office/drawing/2014/main" val="10001"/>
                  </a:ext>
                </a:extLst>
              </a:tr>
              <a:tr h="358281">
                <a:tc>
                  <a:txBody>
                    <a:bodyPr/>
                    <a:lstStyle/>
                    <a:p>
                      <a:pPr algn="ctr" fontAlgn="b"/>
                      <a:r>
                        <a:rPr lang="sv-SE" sz="1200" b="1" u="none" strike="noStrike">
                          <a:effectLst/>
                          <a:latin typeface="Arial" panose="020B0604020202020204" pitchFamily="34" charset="0"/>
                          <a:cs typeface="Arial" panose="020B0604020202020204" pitchFamily="34" charset="0"/>
                        </a:rPr>
                        <a:t>2000</a:t>
                      </a:r>
                      <a:endParaRPr lang="sv-SE" sz="1200" b="1" i="0" u="none" strike="noStrike">
                        <a:solidFill>
                          <a:srgbClr val="000000"/>
                        </a:solidFill>
                        <a:effectLst/>
                        <a:latin typeface="Arial" panose="020B0604020202020204" pitchFamily="34" charset="0"/>
                        <a:cs typeface="Arial" panose="020B0604020202020204" pitchFamily="34" charset="0"/>
                      </a:endParaRPr>
                    </a:p>
                  </a:txBody>
                  <a:tcPr marL="7194" marR="7194" marT="7194"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6 339</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3 132</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773</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171</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17</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sv-SE" sz="1200" u="none" strike="noStrike" dirty="0">
                          <a:effectLst/>
                          <a:latin typeface="Arial" panose="020B0604020202020204" pitchFamily="34" charset="0"/>
                          <a:cs typeface="Arial" panose="020B0604020202020204" pitchFamily="34" charset="0"/>
                        </a:rPr>
                        <a:t>10 432</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194" marR="7194" marT="7194" marB="0" anchor="ctr"/>
                </a:tc>
                <a:extLst>
                  <a:ext uri="{0D108BD9-81ED-4DB2-BD59-A6C34878D82A}">
                    <a16:rowId xmlns:a16="http://schemas.microsoft.com/office/drawing/2014/main" val="10002"/>
                  </a:ext>
                </a:extLst>
              </a:tr>
              <a:tr h="358281">
                <a:tc>
                  <a:txBody>
                    <a:bodyPr/>
                    <a:lstStyle/>
                    <a:p>
                      <a:pPr algn="ctr" fontAlgn="b"/>
                      <a:r>
                        <a:rPr lang="sv-SE" sz="1200" b="1" u="none" strike="noStrike" dirty="0">
                          <a:effectLst/>
                          <a:latin typeface="Arial" panose="020B0604020202020204" pitchFamily="34" charset="0"/>
                          <a:cs typeface="Arial" panose="020B0604020202020204" pitchFamily="34" charset="0"/>
                        </a:rPr>
                        <a:t>2010</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194" marR="7194" marT="7194"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7 532</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3 934</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874</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216</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b"/>
                      <a:r>
                        <a:rPr lang="sv-SE" sz="1200" u="none" strike="noStrike" dirty="0">
                          <a:effectLst/>
                          <a:latin typeface="Arial" panose="020B0604020202020204" pitchFamily="34" charset="0"/>
                          <a:cs typeface="Arial" panose="020B0604020202020204" pitchFamily="34" charset="0"/>
                        </a:rPr>
                        <a:t>24</a:t>
                      </a:r>
                      <a:endParaRPr lang="sv-S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sv-SE" sz="1200" u="none" strike="noStrike" dirty="0">
                          <a:effectLst/>
                          <a:latin typeface="Arial" panose="020B0604020202020204" pitchFamily="34" charset="0"/>
                          <a:cs typeface="Arial" panose="020B0604020202020204" pitchFamily="34" charset="0"/>
                        </a:rPr>
                        <a:t>12 580</a:t>
                      </a:r>
                      <a:endParaRPr lang="sv-SE" sz="1200" b="1" i="0" u="none" strike="noStrike" dirty="0">
                        <a:solidFill>
                          <a:srgbClr val="000000"/>
                        </a:solidFill>
                        <a:effectLst/>
                        <a:latin typeface="Arial" panose="020B0604020202020204" pitchFamily="34" charset="0"/>
                        <a:cs typeface="Arial" panose="020B0604020202020204" pitchFamily="34" charset="0"/>
                      </a:endParaRPr>
                    </a:p>
                  </a:txBody>
                  <a:tcPr marL="7194" marR="7194" marT="7194" marB="0" anchor="ctr"/>
                </a:tc>
                <a:extLst>
                  <a:ext uri="{0D108BD9-81ED-4DB2-BD59-A6C34878D82A}">
                    <a16:rowId xmlns:a16="http://schemas.microsoft.com/office/drawing/2014/main" val="10003"/>
                  </a:ext>
                </a:extLst>
              </a:tr>
              <a:tr h="358281">
                <a:tc>
                  <a:txBody>
                    <a:bodyPr/>
                    <a:lstStyle/>
                    <a:p>
                      <a:pPr algn="ctr" fontAlgn="b"/>
                      <a:r>
                        <a:rPr lang="sv-SE" sz="1200" b="1" u="none" strike="noStrike" kern="1200" dirty="0">
                          <a:solidFill>
                            <a:schemeClr val="dk1"/>
                          </a:solidFill>
                          <a:effectLst/>
                          <a:latin typeface="Arial" panose="020B0604020202020204" pitchFamily="34" charset="0"/>
                          <a:ea typeface="+mn-ea"/>
                          <a:cs typeface="Arial" panose="020B0604020202020204" pitchFamily="34" charset="0"/>
                        </a:rPr>
                        <a:t>2023</a:t>
                      </a:r>
                    </a:p>
                  </a:txBody>
                  <a:tcPr marL="7194" marR="7194" marT="7194" marB="0" anchor="ctr"/>
                </a:tc>
                <a:tc>
                  <a:txBody>
                    <a:bodyPr/>
                    <a:lstStyle/>
                    <a:p>
                      <a:pPr marL="0" algn="ctr" defTabSz="1219170" rtl="0" eaLnBrk="1" fontAlgn="b" latinLnBrk="0" hangingPunct="1"/>
                      <a:r>
                        <a:rPr lang="sv-SE" sz="1200" u="none" strike="noStrike" kern="1200" dirty="0">
                          <a:solidFill>
                            <a:schemeClr val="dk1"/>
                          </a:solidFill>
                          <a:effectLst/>
                          <a:latin typeface="Arial" panose="020B0604020202020204" pitchFamily="34" charset="0"/>
                          <a:ea typeface="+mn-ea"/>
                          <a:cs typeface="Arial" panose="020B0604020202020204" pitchFamily="34" charset="0"/>
                        </a:rPr>
                        <a:t>10 769</a:t>
                      </a:r>
                    </a:p>
                  </a:txBody>
                  <a:tcPr marL="9525" marR="9525" marT="9525" marB="0" anchor="ctr"/>
                </a:tc>
                <a:tc>
                  <a:txBody>
                    <a:bodyPr/>
                    <a:lstStyle/>
                    <a:p>
                      <a:pPr marL="0" algn="ctr" defTabSz="1219170" rtl="0" eaLnBrk="1" fontAlgn="b" latinLnBrk="0" hangingPunct="1"/>
                      <a:r>
                        <a:rPr lang="sv-SE" sz="1200" u="none" strike="noStrike" kern="1200" dirty="0">
                          <a:solidFill>
                            <a:schemeClr val="dk1"/>
                          </a:solidFill>
                          <a:effectLst/>
                          <a:latin typeface="Arial" panose="020B0604020202020204" pitchFamily="34" charset="0"/>
                          <a:ea typeface="+mn-ea"/>
                          <a:cs typeface="Arial" panose="020B0604020202020204" pitchFamily="34" charset="0"/>
                        </a:rPr>
                        <a:t>4 515</a:t>
                      </a:r>
                    </a:p>
                  </a:txBody>
                  <a:tcPr marL="9525" marR="9525" marT="9525" marB="0" anchor="ctr"/>
                </a:tc>
                <a:tc>
                  <a:txBody>
                    <a:bodyPr/>
                    <a:lstStyle/>
                    <a:p>
                      <a:pPr marL="0" algn="ctr" defTabSz="1219170" rtl="0" eaLnBrk="1" fontAlgn="b" latinLnBrk="0" hangingPunct="1"/>
                      <a:r>
                        <a:rPr lang="sv-SE" sz="1200" u="none" strike="noStrike" kern="1200">
                          <a:solidFill>
                            <a:schemeClr val="dk1"/>
                          </a:solidFill>
                          <a:effectLst/>
                          <a:latin typeface="Arial" panose="020B0604020202020204" pitchFamily="34" charset="0"/>
                          <a:ea typeface="+mn-ea"/>
                          <a:cs typeface="Arial" panose="020B0604020202020204" pitchFamily="34" charset="0"/>
                        </a:rPr>
                        <a:t>1165</a:t>
                      </a:r>
                    </a:p>
                  </a:txBody>
                  <a:tcPr marL="9525" marR="9525" marT="9525" marB="0" anchor="ctr"/>
                </a:tc>
                <a:tc>
                  <a:txBody>
                    <a:bodyPr/>
                    <a:lstStyle/>
                    <a:p>
                      <a:pPr marL="0" algn="ctr" defTabSz="1219170" rtl="0" eaLnBrk="1" fontAlgn="b" latinLnBrk="0" hangingPunct="1"/>
                      <a:r>
                        <a:rPr lang="sv-SE" sz="1200" u="none" strike="noStrike" kern="1200">
                          <a:solidFill>
                            <a:schemeClr val="dk1"/>
                          </a:solidFill>
                          <a:effectLst/>
                          <a:latin typeface="Arial" panose="020B0604020202020204" pitchFamily="34" charset="0"/>
                          <a:ea typeface="+mn-ea"/>
                          <a:cs typeface="Arial" panose="020B0604020202020204" pitchFamily="34" charset="0"/>
                        </a:rPr>
                        <a:t>259</a:t>
                      </a:r>
                    </a:p>
                  </a:txBody>
                  <a:tcPr marL="9525" marR="9525" marT="9525" marB="0" anchor="ctr"/>
                </a:tc>
                <a:tc>
                  <a:txBody>
                    <a:bodyPr/>
                    <a:lstStyle/>
                    <a:p>
                      <a:pPr marL="0" algn="ctr" defTabSz="1219170" rtl="0" eaLnBrk="1" fontAlgn="b" latinLnBrk="0" hangingPunct="1"/>
                      <a:r>
                        <a:rPr lang="sv-SE" sz="1200" u="none" strike="noStrike" kern="1200" dirty="0">
                          <a:solidFill>
                            <a:schemeClr val="dk1"/>
                          </a:solidFill>
                          <a:effectLst/>
                          <a:latin typeface="Arial" panose="020B0604020202020204" pitchFamily="34" charset="0"/>
                          <a:ea typeface="+mn-ea"/>
                          <a:cs typeface="Arial" panose="020B0604020202020204" pitchFamily="34" charset="0"/>
                        </a:rPr>
                        <a:t>40</a:t>
                      </a:r>
                    </a:p>
                  </a:txBody>
                  <a:tcPr marL="9525" marR="9525" marT="9525" marB="0" anchor="ctr"/>
                </a:tc>
                <a:tc>
                  <a:txBody>
                    <a:bodyPr/>
                    <a:lstStyle/>
                    <a:p>
                      <a:pPr marL="0" algn="ctr" defTabSz="1219170" rtl="0" eaLnBrk="1" fontAlgn="b" latinLnBrk="0" hangingPunct="1"/>
                      <a:r>
                        <a:rPr lang="sv-SE" sz="1200" u="none" strike="noStrike" kern="1200" dirty="0">
                          <a:solidFill>
                            <a:schemeClr val="dk1"/>
                          </a:solidFill>
                          <a:effectLst/>
                          <a:latin typeface="Arial" panose="020B0604020202020204" pitchFamily="34" charset="0"/>
                          <a:ea typeface="+mn-ea"/>
                          <a:cs typeface="Arial" panose="020B0604020202020204" pitchFamily="34" charset="0"/>
                        </a:rPr>
                        <a:t>16 748</a:t>
                      </a:r>
                    </a:p>
                  </a:txBody>
                  <a:tcPr marL="9525" marR="9525" marT="9525" marB="0" anchor="ctr"/>
                </a:tc>
                <a:extLst>
                  <a:ext uri="{0D108BD9-81ED-4DB2-BD59-A6C34878D82A}">
                    <a16:rowId xmlns:a16="http://schemas.microsoft.com/office/drawing/2014/main" val="1436951525"/>
                  </a:ext>
                </a:extLst>
              </a:tr>
            </a:tbl>
          </a:graphicData>
        </a:graphic>
      </p:graphicFrame>
      <p:graphicFrame>
        <p:nvGraphicFramePr>
          <p:cNvPr id="3" name="Tabell 2"/>
          <p:cNvGraphicFramePr>
            <a:graphicFrameLocks noGrp="1"/>
          </p:cNvGraphicFramePr>
          <p:nvPr>
            <p:extLst>
              <p:ext uri="{D42A27DB-BD31-4B8C-83A1-F6EECF244321}">
                <p14:modId xmlns:p14="http://schemas.microsoft.com/office/powerpoint/2010/main" val="774972393"/>
              </p:ext>
            </p:extLst>
          </p:nvPr>
        </p:nvGraphicFramePr>
        <p:xfrm>
          <a:off x="213752" y="2261038"/>
          <a:ext cx="5919417" cy="3793930"/>
        </p:xfrm>
        <a:graphic>
          <a:graphicData uri="http://schemas.openxmlformats.org/drawingml/2006/table">
            <a:tbl>
              <a:tblPr firstRow="1" bandRow="1">
                <a:tableStyleId>{5C22544A-7EE6-4342-B048-85BDC9FD1C3A}</a:tableStyleId>
              </a:tblPr>
              <a:tblGrid>
                <a:gridCol w="1661182">
                  <a:extLst>
                    <a:ext uri="{9D8B030D-6E8A-4147-A177-3AD203B41FA5}">
                      <a16:colId xmlns:a16="http://schemas.microsoft.com/office/drawing/2014/main" val="2203093054"/>
                    </a:ext>
                  </a:extLst>
                </a:gridCol>
                <a:gridCol w="2707341">
                  <a:extLst>
                    <a:ext uri="{9D8B030D-6E8A-4147-A177-3AD203B41FA5}">
                      <a16:colId xmlns:a16="http://schemas.microsoft.com/office/drawing/2014/main" val="2464851080"/>
                    </a:ext>
                  </a:extLst>
                </a:gridCol>
                <a:gridCol w="1550894">
                  <a:extLst>
                    <a:ext uri="{9D8B030D-6E8A-4147-A177-3AD203B41FA5}">
                      <a16:colId xmlns:a16="http://schemas.microsoft.com/office/drawing/2014/main" val="4227510708"/>
                    </a:ext>
                  </a:extLst>
                </a:gridCol>
              </a:tblGrid>
              <a:tr h="404465">
                <a:tc>
                  <a:txBody>
                    <a:bodyPr/>
                    <a:lstStyle/>
                    <a:p>
                      <a:pPr algn="l" fontAlgn="ctr"/>
                      <a:r>
                        <a:rPr lang="sv-SE" sz="1200" b="1" u="none" strike="noStrike" dirty="0">
                          <a:solidFill>
                            <a:schemeClr val="bg1"/>
                          </a:solidFill>
                          <a:effectLst/>
                          <a:latin typeface="Arial" panose="020B0604020202020204" pitchFamily="34" charset="0"/>
                          <a:cs typeface="Arial" panose="020B0604020202020204" pitchFamily="34" charset="0"/>
                        </a:rPr>
                        <a:t>Koncern</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0" marB="0" anchor="ctr">
                    <a:solidFill>
                      <a:srgbClr val="1A355C"/>
                    </a:solidFill>
                  </a:tcPr>
                </a:tc>
                <a:tc>
                  <a:txBody>
                    <a:bodyPr/>
                    <a:lstStyle/>
                    <a:p>
                      <a:pPr algn="l" fontAlgn="ctr"/>
                      <a:r>
                        <a:rPr lang="sv-SE" sz="1200" b="1" u="none" strike="noStrike" dirty="0">
                          <a:solidFill>
                            <a:schemeClr val="bg1"/>
                          </a:solidFill>
                          <a:effectLst/>
                          <a:latin typeface="Arial" panose="020B0604020202020204" pitchFamily="34" charset="0"/>
                          <a:cs typeface="Arial" panose="020B0604020202020204" pitchFamily="34" charset="0"/>
                        </a:rPr>
                        <a:t>Ingående bolag</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0" marB="0" anchor="ctr">
                    <a:solidFill>
                      <a:srgbClr val="1A355C"/>
                    </a:solidFill>
                  </a:tcPr>
                </a:tc>
                <a:tc>
                  <a:txBody>
                    <a:bodyPr/>
                    <a:lstStyle/>
                    <a:p>
                      <a:pPr algn="ctr" fontAlgn="ctr"/>
                      <a:r>
                        <a:rPr lang="sv-SE" sz="1200" b="1" u="none" strike="noStrike" dirty="0">
                          <a:solidFill>
                            <a:schemeClr val="bg1"/>
                          </a:solidFill>
                          <a:effectLst/>
                          <a:latin typeface="Arial" panose="020B0604020202020204" pitchFamily="34" charset="0"/>
                          <a:cs typeface="Arial" panose="020B0604020202020204" pitchFamily="34" charset="0"/>
                        </a:rPr>
                        <a:t>Anställda</a:t>
                      </a:r>
                      <a:r>
                        <a:rPr lang="sv-SE" sz="1200" b="1" u="none" strike="noStrike" baseline="0" dirty="0">
                          <a:solidFill>
                            <a:schemeClr val="bg1"/>
                          </a:solidFill>
                          <a:effectLst/>
                          <a:latin typeface="Arial" panose="020B0604020202020204" pitchFamily="34" charset="0"/>
                          <a:cs typeface="Arial" panose="020B0604020202020204" pitchFamily="34" charset="0"/>
                        </a:rPr>
                        <a:t> </a:t>
                      </a:r>
                      <a:r>
                        <a:rPr lang="sv-SE" sz="1200" b="1" u="none" strike="noStrike" dirty="0">
                          <a:solidFill>
                            <a:schemeClr val="bg1"/>
                          </a:solidFill>
                          <a:effectLst/>
                          <a:latin typeface="Arial" panose="020B0604020202020204" pitchFamily="34" charset="0"/>
                          <a:cs typeface="Arial" panose="020B0604020202020204" pitchFamily="34" charset="0"/>
                        </a:rPr>
                        <a:t>20231101</a:t>
                      </a:r>
                      <a:endParaRPr lang="sv-SE" sz="12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0" marB="0" anchor="ctr">
                    <a:solidFill>
                      <a:srgbClr val="1A355C"/>
                    </a:solidFill>
                  </a:tcPr>
                </a:tc>
                <a:extLst>
                  <a:ext uri="{0D108BD9-81ED-4DB2-BD59-A6C34878D82A}">
                    <a16:rowId xmlns:a16="http://schemas.microsoft.com/office/drawing/2014/main" val="1999514082"/>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Ica Handlarnas Förbund</a:t>
                      </a:r>
                    </a:p>
                  </a:txBody>
                  <a:tcPr marL="9525" marR="9525" marT="9525" marB="0" anchor="b"/>
                </a:tc>
                <a:tc>
                  <a:txBody>
                    <a:bodyPr/>
                    <a:lstStyle/>
                    <a:p>
                      <a:pPr algn="l" fontAlgn="b"/>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Apoteket Hjärtat,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Hemtex</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ICA-lagret, ICA Carl Krooks gata, ICA Gustavslund, ICA Mariastaden</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1585</a:t>
                      </a:r>
                    </a:p>
                  </a:txBody>
                  <a:tcPr marL="9525" marR="9525" marT="9525" marB="0" anchor="b"/>
                </a:tc>
                <a:extLst>
                  <a:ext uri="{0D108BD9-81ED-4DB2-BD59-A6C34878D82A}">
                    <a16:rowId xmlns:a16="http://schemas.microsoft.com/office/drawing/2014/main" val="215337564"/>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Stichting Ingka Foundation</a:t>
                      </a:r>
                    </a:p>
                  </a:txBody>
                  <a:tcPr marL="9525" marR="9525" marT="9525" marB="0" anchor="b"/>
                </a:tc>
                <a:tc>
                  <a:txBody>
                    <a:bodyPr/>
                    <a:lstStyle/>
                    <a:p>
                      <a:pPr algn="l" fontAlgn="b"/>
                      <a:r>
                        <a:rPr lang="fi-FI" sz="1100" b="0" i="0" u="none" strike="noStrike" kern="1200">
                          <a:solidFill>
                            <a:srgbClr val="000000"/>
                          </a:solidFill>
                          <a:effectLst/>
                          <a:latin typeface="Arial" panose="020B0604020202020204" pitchFamily="34" charset="0"/>
                          <a:ea typeface="+mn-ea"/>
                          <a:cs typeface="Arial" panose="020B0604020202020204" pitchFamily="34" charset="0"/>
                        </a:rPr>
                        <a:t>IKEA, IKEA IT, Inter IKEA systems</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1330</a:t>
                      </a:r>
                    </a:p>
                  </a:txBody>
                  <a:tcPr marL="9525" marR="9525" marT="9525" marB="0" anchor="b"/>
                </a:tc>
                <a:extLst>
                  <a:ext uri="{0D108BD9-81ED-4DB2-BD59-A6C34878D82A}">
                    <a16:rowId xmlns:a16="http://schemas.microsoft.com/office/drawing/2014/main" val="133734596"/>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Dole PLC</a:t>
                      </a:r>
                    </a:p>
                  </a:txBody>
                  <a:tcPr marL="9525" marR="9525" marT="9525" marB="0" anchor="b"/>
                </a:tc>
                <a:tc>
                  <a:txBody>
                    <a:bodyPr/>
                    <a:lstStyle/>
                    <a:p>
                      <a:pPr algn="l" fontAlgn="b"/>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Nowaste</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Logistics</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Everfresh</a:t>
                      </a:r>
                      <a:endParaRPr lang="sv-SE" sz="11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720</a:t>
                      </a:r>
                    </a:p>
                  </a:txBody>
                  <a:tcPr marL="9525" marR="9525" marT="9525" marB="0" anchor="b"/>
                </a:tc>
                <a:extLst>
                  <a:ext uri="{0D108BD9-81ED-4DB2-BD59-A6C34878D82A}">
                    <a16:rowId xmlns:a16="http://schemas.microsoft.com/office/drawing/2014/main" val="3782432022"/>
                  </a:ext>
                </a:extLst>
              </a:tr>
              <a:tr h="391763">
                <a:tc>
                  <a:txBody>
                    <a:bodyPr/>
                    <a:lstStyle/>
                    <a:p>
                      <a:pPr algn="l" fontAlgn="b"/>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Johnson &amp; Johnson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Inc</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Kenvue</a:t>
                      </a:r>
                      <a:endParaRPr lang="sv-SE" sz="11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McNeil</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675</a:t>
                      </a:r>
                    </a:p>
                  </a:txBody>
                  <a:tcPr marL="9525" marR="9525" marT="9525" marB="0" anchor="b"/>
                </a:tc>
                <a:extLst>
                  <a:ext uri="{0D108BD9-81ED-4DB2-BD59-A6C34878D82A}">
                    <a16:rowId xmlns:a16="http://schemas.microsoft.com/office/drawing/2014/main" val="1381595816"/>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Peab AB</a:t>
                      </a:r>
                    </a:p>
                  </a:txBody>
                  <a:tcPr marL="9525" marR="9525" marT="9525" marB="0" anchor="b"/>
                </a:tc>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Peab</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640</a:t>
                      </a:r>
                    </a:p>
                  </a:txBody>
                  <a:tcPr marL="9525" marR="9525" marT="9525" marB="0" anchor="b"/>
                </a:tc>
                <a:extLst>
                  <a:ext uri="{0D108BD9-81ED-4DB2-BD59-A6C34878D82A}">
                    <a16:rowId xmlns:a16="http://schemas.microsoft.com/office/drawing/2014/main" val="829329052"/>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AcadeMedia AB</a:t>
                      </a:r>
                    </a:p>
                  </a:txBody>
                  <a:tcPr marL="9525" marR="9525" marT="9525" marB="0" anchor="b"/>
                </a:tc>
                <a:tc>
                  <a:txBody>
                    <a:bodyPr/>
                    <a:lstStyle/>
                    <a:p>
                      <a:pPr algn="l" fontAlgn="b"/>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Academedia</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NTI-gymnasiet,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Procivitas</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Pysslingen förskolor, Vittra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mfl.</a:t>
                      </a:r>
                      <a:endParaRPr lang="sv-SE" sz="11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585</a:t>
                      </a:r>
                    </a:p>
                  </a:txBody>
                  <a:tcPr marL="9525" marR="9525" marT="9525" marB="0" anchor="b"/>
                </a:tc>
                <a:extLst>
                  <a:ext uri="{0D108BD9-81ED-4DB2-BD59-A6C34878D82A}">
                    <a16:rowId xmlns:a16="http://schemas.microsoft.com/office/drawing/2014/main" val="4073735946"/>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Berkway AB</a:t>
                      </a:r>
                    </a:p>
                  </a:txBody>
                  <a:tcPr marL="9525" marR="9525" marT="9525" marB="0" anchor="b"/>
                </a:tc>
                <a:tc>
                  <a:txBody>
                    <a:bodyPr/>
                    <a:lstStyle/>
                    <a:p>
                      <a:pPr algn="l" fontAlgn="b"/>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Femtiofemplus</a:t>
                      </a:r>
                      <a:endParaRPr lang="sv-SE" sz="11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575</a:t>
                      </a:r>
                    </a:p>
                  </a:txBody>
                  <a:tcPr marL="9525" marR="9525" marT="9525" marB="0" anchor="b"/>
                </a:tc>
                <a:extLst>
                  <a:ext uri="{0D108BD9-81ED-4DB2-BD59-A6C34878D82A}">
                    <a16:rowId xmlns:a16="http://schemas.microsoft.com/office/drawing/2014/main" val="4056451107"/>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Mutares SE &amp; CO KGaA</a:t>
                      </a:r>
                    </a:p>
                  </a:txBody>
                  <a:tcPr marL="9525" marR="9525" marT="9525" marB="0" anchor="b"/>
                </a:tc>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Frigoscandia</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525</a:t>
                      </a:r>
                    </a:p>
                  </a:txBody>
                  <a:tcPr marL="9525" marR="9525" marT="9525" marB="0" anchor="b"/>
                </a:tc>
                <a:extLst>
                  <a:ext uri="{0D108BD9-81ED-4DB2-BD59-A6C34878D82A}">
                    <a16:rowId xmlns:a16="http://schemas.microsoft.com/office/drawing/2014/main" val="2253747561"/>
                  </a:ext>
                </a:extLst>
              </a:tr>
              <a:tr h="263691">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Resurs Holding AB (publ)</a:t>
                      </a:r>
                    </a:p>
                  </a:txBody>
                  <a:tcPr marL="9525" marR="9525" marT="9525" marB="0" anchor="b"/>
                </a:tc>
                <a:tc>
                  <a:txBody>
                    <a:bodyPr/>
                    <a:lstStyle/>
                    <a:p>
                      <a:pPr algn="l" fontAlgn="b"/>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Resurs bank, Solid försäkringar</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425</a:t>
                      </a:r>
                    </a:p>
                  </a:txBody>
                  <a:tcPr marL="9525" marR="9525" marT="9525" marB="0" anchor="b"/>
                </a:tc>
                <a:extLst>
                  <a:ext uri="{0D108BD9-81ED-4DB2-BD59-A6C34878D82A}">
                    <a16:rowId xmlns:a16="http://schemas.microsoft.com/office/drawing/2014/main" val="3148506171"/>
                  </a:ext>
                </a:extLst>
              </a:tr>
              <a:tr h="477192">
                <a:tc>
                  <a:txBody>
                    <a:bodyPr/>
                    <a:lstStyle/>
                    <a:p>
                      <a:pPr algn="l" fontAlgn="b"/>
                      <a:r>
                        <a:rPr lang="sv-SE" sz="1100" b="0" i="0" u="none" strike="noStrike" kern="1200">
                          <a:solidFill>
                            <a:srgbClr val="000000"/>
                          </a:solidFill>
                          <a:effectLst/>
                          <a:latin typeface="Arial" panose="020B0604020202020204" pitchFamily="34" charset="0"/>
                          <a:ea typeface="+mn-ea"/>
                          <a:cs typeface="Arial" panose="020B0604020202020204" pitchFamily="34" charset="0"/>
                        </a:rPr>
                        <a:t>Ambea AB ( publ )</a:t>
                      </a:r>
                    </a:p>
                  </a:txBody>
                  <a:tcPr marL="9525" marR="9525" marT="9525" marB="0" anchor="b"/>
                </a:tc>
                <a:tc>
                  <a:txBody>
                    <a:bodyPr/>
                    <a:lstStyle/>
                    <a:p>
                      <a:pPr algn="l" fontAlgn="b"/>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Vardaga</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(äldreomsorg), </a:t>
                      </a:r>
                      <a:r>
                        <a:rPr lang="sv-SE" sz="1100" b="0" i="0" u="none" strike="noStrike" kern="1200" dirty="0" err="1">
                          <a:solidFill>
                            <a:srgbClr val="000000"/>
                          </a:solidFill>
                          <a:effectLst/>
                          <a:latin typeface="Arial" panose="020B0604020202020204" pitchFamily="34" charset="0"/>
                          <a:ea typeface="+mn-ea"/>
                          <a:cs typeface="Arial" panose="020B0604020202020204" pitchFamily="34" charset="0"/>
                        </a:rPr>
                        <a:t>Nytida</a:t>
                      </a:r>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 (daglig verksamhet mm.)</a:t>
                      </a:r>
                    </a:p>
                  </a:txBody>
                  <a:tcPr marL="9525" marR="9525" marT="9525" marB="0" anchor="b"/>
                </a:tc>
                <a:tc>
                  <a:txBody>
                    <a:bodyPr/>
                    <a:lstStyle/>
                    <a:p>
                      <a:pPr marL="0" algn="ctr" defTabSz="1219170" rtl="0" eaLnBrk="1" fontAlgn="b" latinLnBrk="0" hangingPunct="1"/>
                      <a:r>
                        <a:rPr lang="sv-SE" sz="1100" b="0" i="0" u="none" strike="noStrike" kern="1200" dirty="0">
                          <a:solidFill>
                            <a:srgbClr val="000000"/>
                          </a:solidFill>
                          <a:effectLst/>
                          <a:latin typeface="Arial" panose="020B0604020202020204" pitchFamily="34" charset="0"/>
                          <a:ea typeface="+mn-ea"/>
                          <a:cs typeface="Arial" panose="020B0604020202020204" pitchFamily="34" charset="0"/>
                        </a:rPr>
                        <a:t>390</a:t>
                      </a:r>
                    </a:p>
                  </a:txBody>
                  <a:tcPr marL="9525" marR="9525" marT="9525" marB="0" anchor="b"/>
                </a:tc>
                <a:extLst>
                  <a:ext uri="{0D108BD9-81ED-4DB2-BD59-A6C34878D82A}">
                    <a16:rowId xmlns:a16="http://schemas.microsoft.com/office/drawing/2014/main" val="3914867658"/>
                  </a:ext>
                </a:extLst>
              </a:tr>
            </a:tbl>
          </a:graphicData>
        </a:graphic>
      </p:graphicFrame>
      <p:sp>
        <p:nvSpPr>
          <p:cNvPr id="4" name="Rektangel 3"/>
          <p:cNvSpPr/>
          <p:nvPr/>
        </p:nvSpPr>
        <p:spPr>
          <a:xfrm>
            <a:off x="140600" y="1635333"/>
            <a:ext cx="6096000" cy="584775"/>
          </a:xfrm>
          <a:prstGeom prst="rect">
            <a:avLst/>
          </a:prstGeom>
        </p:spPr>
        <p:txBody>
          <a:bodyPr>
            <a:spAutoFit/>
          </a:bodyPr>
          <a:lstStyle/>
          <a:p>
            <a:pPr marL="0" marR="0" lvl="0" indent="0" algn="l" defTabSz="457200" rtl="0" eaLnBrk="1" fontAlgn="b"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1A355C"/>
                </a:solidFill>
                <a:effectLst/>
                <a:uLnTx/>
                <a:uFillTx/>
                <a:latin typeface="Arial" panose="020B0604020202020204" pitchFamily="34" charset="0"/>
                <a:ea typeface="+mn-ea"/>
                <a:cs typeface="Arial" panose="020B0604020202020204" pitchFamily="34" charset="0"/>
              </a:rPr>
              <a:t>Största företag i Helsingborg </a:t>
            </a:r>
            <a:br>
              <a:rPr kumimoji="0" lang="sv-SE" sz="1600" b="1" i="0" u="none" strike="noStrike" kern="1200" cap="none" spc="0" normalizeH="0" baseline="0" noProof="0" dirty="0">
                <a:ln>
                  <a:noFill/>
                </a:ln>
                <a:solidFill>
                  <a:srgbClr val="1A355C"/>
                </a:solidFill>
                <a:effectLst/>
                <a:uLnTx/>
                <a:uFillTx/>
                <a:latin typeface="Arial" panose="020B0604020202020204" pitchFamily="34" charset="0"/>
                <a:ea typeface="+mn-ea"/>
                <a:cs typeface="Arial" panose="020B0604020202020204" pitchFamily="34" charset="0"/>
              </a:rPr>
            </a:br>
            <a:r>
              <a:rPr kumimoji="0" lang="sv-SE" sz="1600" b="1" i="0" u="none" strike="noStrike" kern="1200" cap="none" spc="0" normalizeH="0" baseline="0" noProof="0" dirty="0">
                <a:ln>
                  <a:noFill/>
                </a:ln>
                <a:solidFill>
                  <a:srgbClr val="1A355C"/>
                </a:solidFill>
                <a:effectLst/>
                <a:uLnTx/>
                <a:uFillTx/>
                <a:latin typeface="Arial" panose="020B0604020202020204" pitchFamily="34" charset="0"/>
                <a:ea typeface="+mn-ea"/>
                <a:cs typeface="Arial" panose="020B0604020202020204" pitchFamily="34" charset="0"/>
              </a:rPr>
              <a:t>(privata arbetsgivare)</a:t>
            </a:r>
          </a:p>
        </p:txBody>
      </p:sp>
      <p:sp>
        <p:nvSpPr>
          <p:cNvPr id="11" name="Rubrik 2"/>
          <p:cNvSpPr txBox="1">
            <a:spLocks/>
          </p:cNvSpPr>
          <p:nvPr/>
        </p:nvSpPr>
        <p:spPr>
          <a:xfrm>
            <a:off x="213752" y="281191"/>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Uppdaterat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Största företag</a:t>
            </a:r>
          </a:p>
        </p:txBody>
      </p:sp>
    </p:spTree>
    <p:extLst>
      <p:ext uri="{BB962C8B-B14F-4D97-AF65-F5344CB8AC3E}">
        <p14:creationId xmlns:p14="http://schemas.microsoft.com/office/powerpoint/2010/main" val="250611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71C66E5-7DC3-68E8-E976-1B0F913E8C5F}"/>
              </a:ext>
            </a:extLst>
          </p:cNvPr>
          <p:cNvGraphicFramePr>
            <a:graphicFrameLocks/>
          </p:cNvGraphicFramePr>
          <p:nvPr>
            <p:extLst>
              <p:ext uri="{D42A27DB-BD31-4B8C-83A1-F6EECF244321}">
                <p14:modId xmlns:p14="http://schemas.microsoft.com/office/powerpoint/2010/main" val="32940324"/>
              </p:ext>
            </p:extLst>
          </p:nvPr>
        </p:nvGraphicFramePr>
        <p:xfrm>
          <a:off x="474012" y="1210234"/>
          <a:ext cx="9655725" cy="430602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ruta 6"/>
          <p:cNvSpPr txBox="1"/>
          <p:nvPr/>
        </p:nvSpPr>
        <p:spPr>
          <a:xfrm>
            <a:off x="890273" y="5044697"/>
            <a:ext cx="1069090"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Källa: SCB</a:t>
            </a:r>
          </a:p>
        </p:txBody>
      </p:sp>
      <p:sp>
        <p:nvSpPr>
          <p:cNvPr id="8" name="Rubrik 2"/>
          <p:cNvSpPr txBox="1">
            <a:spLocks/>
          </p:cNvSpPr>
          <p:nvPr/>
        </p:nvSpPr>
        <p:spPr>
          <a:xfrm>
            <a:off x="474012" y="230695"/>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Uppdaterat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Förvärvsarbetande 2022 per näringsgren</a:t>
            </a:r>
          </a:p>
        </p:txBody>
      </p:sp>
      <p:sp>
        <p:nvSpPr>
          <p:cNvPr id="15" name="Rektangel med rundade hörn 14"/>
          <p:cNvSpPr/>
          <p:nvPr/>
        </p:nvSpPr>
        <p:spPr>
          <a:xfrm>
            <a:off x="7469032" y="5551125"/>
            <a:ext cx="3239794" cy="1161724"/>
          </a:xfrm>
          <a:prstGeom prst="roundRect">
            <a:avLst/>
          </a:prstGeom>
          <a:solidFill>
            <a:srgbClr val="1A355C"/>
          </a:solidFill>
          <a:ln>
            <a:noFill/>
          </a:ln>
        </p:spPr>
        <p:txBody>
          <a:bodyPr wrap="square" tIns="0" bIns="0">
            <a:noAutofit/>
          </a:bodyPr>
          <a:lstStyle/>
          <a:p>
            <a:r>
              <a:rPr lang="sv-SE" sz="1200" b="1" dirty="0">
                <a:solidFill>
                  <a:schemeClr val="bg1"/>
                </a:solidFill>
                <a:latin typeface="Arial" panose="020B0604020202020204" pitchFamily="34" charset="0"/>
                <a:cs typeface="Arial" panose="020B0604020202020204" pitchFamily="34" charset="0"/>
              </a:rPr>
              <a:t>Störst ökning av anställda 2012-2022</a:t>
            </a:r>
            <a:endParaRPr lang="sv-SE" sz="1100" dirty="0">
              <a:solidFill>
                <a:schemeClr val="bg1"/>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sv-SE" sz="1100" dirty="0">
                <a:solidFill>
                  <a:schemeClr val="bg1"/>
                </a:solidFill>
                <a:latin typeface="Arial" panose="020B0604020202020204" pitchFamily="34" charset="0"/>
                <a:cs typeface="Arial" panose="020B0604020202020204" pitchFamily="34" charset="0"/>
              </a:rPr>
              <a:t>Utbildning 1734</a:t>
            </a:r>
          </a:p>
          <a:p>
            <a:pPr marL="108000" indent="-108000">
              <a:buFont typeface="Arial" panose="020B0604020202020204" pitchFamily="34" charset="0"/>
              <a:buChar char="•"/>
            </a:pPr>
            <a:r>
              <a:rPr lang="sv-SE" sz="1100" dirty="0">
                <a:solidFill>
                  <a:schemeClr val="bg1"/>
                </a:solidFill>
                <a:latin typeface="Arial" panose="020B0604020202020204" pitchFamily="34" charset="0"/>
                <a:cs typeface="Arial" panose="020B0604020202020204" pitchFamily="34" charset="0"/>
              </a:rPr>
              <a:t>Byggverksamhet 1598</a:t>
            </a:r>
          </a:p>
          <a:p>
            <a:pPr marL="108000" indent="-108000">
              <a:buFont typeface="Arial" panose="020B0604020202020204" pitchFamily="34" charset="0"/>
              <a:buChar char="•"/>
            </a:pPr>
            <a:r>
              <a:rPr lang="sv-SE" sz="1100" dirty="0">
                <a:solidFill>
                  <a:schemeClr val="bg1"/>
                </a:solidFill>
                <a:latin typeface="Arial" panose="020B0604020202020204" pitchFamily="34" charset="0"/>
                <a:cs typeface="Arial" panose="020B0604020202020204" pitchFamily="34" charset="0"/>
              </a:rPr>
              <a:t>Företagstjänster 1554</a:t>
            </a:r>
          </a:p>
          <a:p>
            <a:pPr marL="108000" indent="-108000">
              <a:buFont typeface="Arial" panose="020B0604020202020204" pitchFamily="34" charset="0"/>
              <a:buChar char="•"/>
            </a:pPr>
            <a:r>
              <a:rPr lang="sv-SE" sz="1100" dirty="0">
                <a:solidFill>
                  <a:schemeClr val="bg1"/>
                </a:solidFill>
                <a:latin typeface="Arial" panose="020B0604020202020204" pitchFamily="34" charset="0"/>
                <a:cs typeface="Arial" panose="020B0604020202020204" pitchFamily="34" charset="0"/>
              </a:rPr>
              <a:t>Vård och omsorg 1414</a:t>
            </a:r>
          </a:p>
          <a:p>
            <a:pPr marL="108000" indent="-108000">
              <a:buFont typeface="Arial" panose="020B0604020202020204" pitchFamily="34" charset="0"/>
              <a:buChar char="•"/>
            </a:pPr>
            <a:r>
              <a:rPr lang="sv-SE" sz="1100" dirty="0">
                <a:solidFill>
                  <a:schemeClr val="bg1"/>
                </a:solidFill>
                <a:latin typeface="Arial" panose="020B0604020202020204" pitchFamily="34" charset="0"/>
                <a:cs typeface="Arial" panose="020B0604020202020204" pitchFamily="34" charset="0"/>
              </a:rPr>
              <a:t>Handel 1314</a:t>
            </a:r>
          </a:p>
          <a:p>
            <a:pPr marL="108000" indent="-108000">
              <a:buFont typeface="Arial" panose="020B0604020202020204" pitchFamily="34" charset="0"/>
              <a:buChar char="•"/>
            </a:pPr>
            <a:endParaRPr lang="sv-SE" sz="1100" dirty="0">
              <a:solidFill>
                <a:schemeClr val="bg1"/>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endParaRPr lang="sv-SE" sz="1100" dirty="0">
              <a:solidFill>
                <a:schemeClr val="bg1"/>
              </a:solidFill>
              <a:latin typeface="Arial" panose="020B0604020202020204" pitchFamily="34" charset="0"/>
              <a:cs typeface="Arial" panose="020B0604020202020204" pitchFamily="34" charset="0"/>
            </a:endParaRPr>
          </a:p>
        </p:txBody>
      </p:sp>
      <p:sp>
        <p:nvSpPr>
          <p:cNvPr id="9" name="Rektangel med rundade hörn 8"/>
          <p:cNvSpPr/>
          <p:nvPr/>
        </p:nvSpPr>
        <p:spPr>
          <a:xfrm>
            <a:off x="474012" y="5551125"/>
            <a:ext cx="3394107" cy="1150965"/>
          </a:xfrm>
          <a:prstGeom prst="roundRect">
            <a:avLst/>
          </a:prstGeom>
          <a:solidFill>
            <a:srgbClr val="1A35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Näringslivet i Helsingborg är diversifierat </a:t>
            </a:r>
            <a:br>
              <a:rPr kumimoji="0" lang="sv-SE" sz="11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endParaRPr kumimoji="0" lang="sv-SE" sz="11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r>
              <a:rPr lang="sv-SE" sz="1100" dirty="0">
                <a:solidFill>
                  <a:schemeClr val="bg1"/>
                </a:solidFill>
                <a:latin typeface="Arial" panose="020B0604020202020204" pitchFamily="34" charset="0"/>
                <a:cs typeface="Arial" panose="020B0604020202020204" pitchFamily="34" charset="0"/>
              </a:rPr>
              <a:t>Störst andel förvärvsarbetande finns inom handel (16,5%), följt av företagstjänster (14,2%) samt vård, omsorg och sociala tjänster (13,8%).</a:t>
            </a:r>
          </a:p>
        </p:txBody>
      </p:sp>
      <p:sp>
        <p:nvSpPr>
          <p:cNvPr id="10" name="Rektangel med rundade hörn 9"/>
          <p:cNvSpPr/>
          <p:nvPr/>
        </p:nvSpPr>
        <p:spPr>
          <a:xfrm>
            <a:off x="3971522" y="5561883"/>
            <a:ext cx="3394107" cy="1150966"/>
          </a:xfrm>
          <a:prstGeom prst="roundRect">
            <a:avLst/>
          </a:prstGeom>
          <a:solidFill>
            <a:srgbClr val="1A35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sv-SE" sz="1100" b="1" dirty="0">
                <a:solidFill>
                  <a:schemeClr val="bg1"/>
                </a:solidFill>
                <a:latin typeface="Arial" panose="020B0604020202020204" pitchFamily="34" charset="0"/>
                <a:cs typeface="Arial" panose="020B0604020202020204" pitchFamily="34" charset="0"/>
              </a:rPr>
              <a:t>Jämfört med både Skåne och riket arbetar en betydligt större andel inom transportbranschen (7,4%) i Helsingborg</a:t>
            </a:r>
            <a:br>
              <a:rPr lang="sv-SE" sz="1100" b="1" dirty="0">
                <a:solidFill>
                  <a:schemeClr val="bg1"/>
                </a:solidFill>
                <a:latin typeface="Arial" panose="020B0604020202020204" pitchFamily="34" charset="0"/>
                <a:cs typeface="Arial" panose="020B0604020202020204" pitchFamily="34" charset="0"/>
              </a:rPr>
            </a:br>
            <a:endParaRPr lang="sv-SE" sz="1100" b="1" dirty="0">
              <a:solidFill>
                <a:schemeClr val="bg1"/>
              </a:solidFill>
              <a:latin typeface="Arial" panose="020B0604020202020204" pitchFamily="34" charset="0"/>
              <a:cs typeface="Arial" panose="020B0604020202020204" pitchFamily="34" charset="0"/>
            </a:endParaRPr>
          </a:p>
          <a:p>
            <a:r>
              <a:rPr lang="sv-SE" sz="1100" dirty="0">
                <a:solidFill>
                  <a:schemeClr val="bg1"/>
                </a:solidFill>
                <a:latin typeface="Arial" panose="020B0604020202020204" pitchFamily="34" charset="0"/>
                <a:cs typeface="Arial" panose="020B0604020202020204" pitchFamily="34" charset="0"/>
              </a:rPr>
              <a:t>Idag arbetar runt 5 750 personer av dagbefolkningen i branschen.</a:t>
            </a:r>
          </a:p>
        </p:txBody>
      </p:sp>
      <p:sp>
        <p:nvSpPr>
          <p:cNvPr id="11" name="Rektangel med rundade hörn 10"/>
          <p:cNvSpPr/>
          <p:nvPr/>
        </p:nvSpPr>
        <p:spPr>
          <a:xfrm>
            <a:off x="977083" y="1395425"/>
            <a:ext cx="485593" cy="956067"/>
          </a:xfrm>
          <a:prstGeom prst="round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sv-SE"/>
          </a:p>
        </p:txBody>
      </p:sp>
      <p:sp>
        <p:nvSpPr>
          <p:cNvPr id="13" name="Rektangel med rundade hörn 12"/>
          <p:cNvSpPr/>
          <p:nvPr/>
        </p:nvSpPr>
        <p:spPr>
          <a:xfrm>
            <a:off x="3805365" y="2467025"/>
            <a:ext cx="485593" cy="611827"/>
          </a:xfrm>
          <a:prstGeom prst="round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sv-SE"/>
          </a:p>
        </p:txBody>
      </p:sp>
      <p:sp>
        <p:nvSpPr>
          <p:cNvPr id="14" name="Rektangel med rundade hörn 13"/>
          <p:cNvSpPr/>
          <p:nvPr/>
        </p:nvSpPr>
        <p:spPr>
          <a:xfrm>
            <a:off x="1540810" y="1618929"/>
            <a:ext cx="485593" cy="611827"/>
          </a:xfrm>
          <a:prstGeom prst="round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sv-SE"/>
          </a:p>
        </p:txBody>
      </p:sp>
    </p:spTree>
    <p:extLst>
      <p:ext uri="{BB962C8B-B14F-4D97-AF65-F5344CB8AC3E}">
        <p14:creationId xmlns:p14="http://schemas.microsoft.com/office/powerpoint/2010/main" val="1644464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0000000-0008-0000-1A00-000005000000}"/>
              </a:ext>
            </a:extLst>
          </p:cNvPr>
          <p:cNvGraphicFramePr>
            <a:graphicFrameLocks/>
          </p:cNvGraphicFramePr>
          <p:nvPr>
            <p:extLst>
              <p:ext uri="{D42A27DB-BD31-4B8C-83A1-F6EECF244321}">
                <p14:modId xmlns:p14="http://schemas.microsoft.com/office/powerpoint/2010/main" val="2885980933"/>
              </p:ext>
            </p:extLst>
          </p:nvPr>
        </p:nvGraphicFramePr>
        <p:xfrm>
          <a:off x="5852047" y="1828289"/>
          <a:ext cx="5329759" cy="2987552"/>
        </p:xfrm>
        <a:graphic>
          <a:graphicData uri="http://schemas.openxmlformats.org/drawingml/2006/chart">
            <c:chart xmlns:c="http://schemas.openxmlformats.org/drawingml/2006/chart" xmlns:r="http://schemas.openxmlformats.org/officeDocument/2006/relationships" r:id="rId3"/>
          </a:graphicData>
        </a:graphic>
      </p:graphicFrame>
      <p:sp>
        <p:nvSpPr>
          <p:cNvPr id="10" name="Rubrik 2"/>
          <p:cNvSpPr txBox="1">
            <a:spLocks/>
          </p:cNvSpPr>
          <p:nvPr/>
        </p:nvSpPr>
        <p:spPr>
          <a:xfrm>
            <a:off x="320133" y="305826"/>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Uppdaterat nyckeltal</a:t>
            </a:r>
            <a:br>
              <a:rPr kumimoji="0" lang="sv-SE" sz="36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br>
            <a:r>
              <a:rPr kumimoji="0" lang="sv-SE" sz="24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 Sysselsättningstillväxt</a:t>
            </a:r>
          </a:p>
        </p:txBody>
      </p:sp>
      <p:sp>
        <p:nvSpPr>
          <p:cNvPr id="18" name="textruta 17"/>
          <p:cNvSpPr txBox="1"/>
          <p:nvPr/>
        </p:nvSpPr>
        <p:spPr>
          <a:xfrm>
            <a:off x="320133" y="6523381"/>
            <a:ext cx="164157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Källa: SCB</a:t>
            </a:r>
          </a:p>
        </p:txBody>
      </p:sp>
      <p:graphicFrame>
        <p:nvGraphicFramePr>
          <p:cNvPr id="17" name="Tabell 16"/>
          <p:cNvGraphicFramePr>
            <a:graphicFrameLocks noGrp="1"/>
          </p:cNvGraphicFramePr>
          <p:nvPr>
            <p:extLst>
              <p:ext uri="{D42A27DB-BD31-4B8C-83A1-F6EECF244321}">
                <p14:modId xmlns:p14="http://schemas.microsoft.com/office/powerpoint/2010/main" val="1693299674"/>
              </p:ext>
            </p:extLst>
          </p:nvPr>
        </p:nvGraphicFramePr>
        <p:xfrm>
          <a:off x="5845455" y="5651610"/>
          <a:ext cx="4883506" cy="871771"/>
        </p:xfrm>
        <a:graphic>
          <a:graphicData uri="http://schemas.openxmlformats.org/drawingml/2006/table">
            <a:tbl>
              <a:tblPr firstRow="1" firstCol="1">
                <a:tableStyleId>{5C22544A-7EE6-4342-B048-85BDC9FD1C3A}</a:tableStyleId>
              </a:tblPr>
              <a:tblGrid>
                <a:gridCol w="1184261">
                  <a:extLst>
                    <a:ext uri="{9D8B030D-6E8A-4147-A177-3AD203B41FA5}">
                      <a16:colId xmlns:a16="http://schemas.microsoft.com/office/drawing/2014/main" val="20000"/>
                    </a:ext>
                  </a:extLst>
                </a:gridCol>
                <a:gridCol w="598529">
                  <a:extLst>
                    <a:ext uri="{9D8B030D-6E8A-4147-A177-3AD203B41FA5}">
                      <a16:colId xmlns:a16="http://schemas.microsoft.com/office/drawing/2014/main" val="20001"/>
                    </a:ext>
                  </a:extLst>
                </a:gridCol>
                <a:gridCol w="548652">
                  <a:extLst>
                    <a:ext uri="{9D8B030D-6E8A-4147-A177-3AD203B41FA5}">
                      <a16:colId xmlns:a16="http://schemas.microsoft.com/office/drawing/2014/main" val="20003"/>
                    </a:ext>
                  </a:extLst>
                </a:gridCol>
                <a:gridCol w="623468">
                  <a:extLst>
                    <a:ext uri="{9D8B030D-6E8A-4147-A177-3AD203B41FA5}">
                      <a16:colId xmlns:a16="http://schemas.microsoft.com/office/drawing/2014/main" val="20004"/>
                    </a:ext>
                  </a:extLst>
                </a:gridCol>
                <a:gridCol w="914421">
                  <a:extLst>
                    <a:ext uri="{9D8B030D-6E8A-4147-A177-3AD203B41FA5}">
                      <a16:colId xmlns:a16="http://schemas.microsoft.com/office/drawing/2014/main" val="20005"/>
                    </a:ext>
                  </a:extLst>
                </a:gridCol>
                <a:gridCol w="1014175">
                  <a:extLst>
                    <a:ext uri="{9D8B030D-6E8A-4147-A177-3AD203B41FA5}">
                      <a16:colId xmlns:a16="http://schemas.microsoft.com/office/drawing/2014/main" val="2713524579"/>
                    </a:ext>
                  </a:extLst>
                </a:gridCol>
              </a:tblGrid>
              <a:tr h="546635">
                <a:tc>
                  <a:txBody>
                    <a:bodyPr/>
                    <a:lstStyle/>
                    <a:p>
                      <a:pPr algn="ctr" fontAlgn="b"/>
                      <a:r>
                        <a:rPr lang="sv-SE" sz="1000" u="none" strike="noStrike" dirty="0">
                          <a:effectLst/>
                          <a:latin typeface="Arial" panose="020B0604020202020204" pitchFamily="34" charset="0"/>
                          <a:cs typeface="Arial" panose="020B0604020202020204" pitchFamily="34" charset="0"/>
                        </a:rPr>
                        <a:t> </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rtl="0" fontAlgn="b"/>
                      <a:r>
                        <a:rPr lang="sv-SE" sz="1000" u="none" strike="noStrike" dirty="0">
                          <a:effectLst/>
                          <a:latin typeface="Arial" panose="020B0604020202020204" pitchFamily="34" charset="0"/>
                          <a:cs typeface="Arial" panose="020B0604020202020204" pitchFamily="34" charset="0"/>
                        </a:rPr>
                        <a:t>2000</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rtl="0" fontAlgn="b"/>
                      <a:r>
                        <a:rPr lang="sv-SE" sz="1000" u="none" strike="noStrike" dirty="0">
                          <a:effectLst/>
                          <a:latin typeface="Arial" panose="020B0604020202020204" pitchFamily="34" charset="0"/>
                          <a:cs typeface="Arial" panose="020B0604020202020204" pitchFamily="34" charset="0"/>
                        </a:rPr>
                        <a:t>2010</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rtl="0" fontAlgn="b"/>
                      <a:r>
                        <a:rPr lang="sv-SE" sz="1050" b="1" u="none" strike="noStrike" dirty="0">
                          <a:effectLst/>
                          <a:latin typeface="Arial" panose="020B0604020202020204" pitchFamily="34" charset="0"/>
                          <a:cs typeface="Arial" panose="020B0604020202020204" pitchFamily="34" charset="0"/>
                        </a:rPr>
                        <a:t>2022</a:t>
                      </a:r>
                      <a:endParaRPr lang="sv-SE" sz="105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algn="ctr" rtl="0" fontAlgn="b"/>
                      <a:r>
                        <a:rPr lang="sv-SE" sz="1050" b="1" u="none" strike="noStrike" dirty="0">
                          <a:effectLst/>
                          <a:latin typeface="Arial" panose="020B0604020202020204" pitchFamily="34" charset="0"/>
                          <a:cs typeface="Arial" panose="020B0604020202020204" pitchFamily="34" charset="0"/>
                        </a:rPr>
                        <a:t>Tillväxt från </a:t>
                      </a:r>
                      <a:br>
                        <a:rPr lang="sv-SE" sz="1050" b="1" u="none" strike="noStrike" dirty="0">
                          <a:effectLst/>
                          <a:latin typeface="Arial" panose="020B0604020202020204" pitchFamily="34" charset="0"/>
                          <a:cs typeface="Arial" panose="020B0604020202020204" pitchFamily="34" charset="0"/>
                        </a:rPr>
                      </a:br>
                      <a:r>
                        <a:rPr lang="sv-SE" sz="1050" b="1" u="none" strike="noStrike" dirty="0">
                          <a:effectLst/>
                          <a:latin typeface="Arial" panose="020B0604020202020204" pitchFamily="34" charset="0"/>
                          <a:cs typeface="Arial" panose="020B0604020202020204" pitchFamily="34" charset="0"/>
                        </a:rPr>
                        <a:t>år 2000</a:t>
                      </a:r>
                      <a:endParaRPr lang="sv-SE" sz="105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tc>
                  <a:txBody>
                    <a:bodyPr/>
                    <a:lstStyle/>
                    <a:p>
                      <a:pPr algn="ctr" rtl="0" fontAlgn="b"/>
                      <a:r>
                        <a:rPr lang="sv-SE" sz="1050" b="1" u="none" strike="noStrike" dirty="0">
                          <a:effectLst/>
                          <a:latin typeface="Arial" panose="020B0604020202020204" pitchFamily="34" charset="0"/>
                          <a:cs typeface="Arial" panose="020B0604020202020204" pitchFamily="34" charset="0"/>
                        </a:rPr>
                        <a:t>Tillväxt från </a:t>
                      </a:r>
                      <a:br>
                        <a:rPr lang="sv-SE" sz="1050" b="1" u="none" strike="noStrike" dirty="0">
                          <a:effectLst/>
                          <a:latin typeface="Arial" panose="020B0604020202020204" pitchFamily="34" charset="0"/>
                          <a:cs typeface="Arial" panose="020B0604020202020204" pitchFamily="34" charset="0"/>
                        </a:rPr>
                      </a:br>
                      <a:r>
                        <a:rPr lang="sv-SE" sz="1050" b="1" u="none" strike="noStrike" dirty="0">
                          <a:effectLst/>
                          <a:latin typeface="Arial" panose="020B0604020202020204" pitchFamily="34" charset="0"/>
                          <a:cs typeface="Arial" panose="020B0604020202020204" pitchFamily="34" charset="0"/>
                        </a:rPr>
                        <a:t>år 2010</a:t>
                      </a:r>
                      <a:endParaRPr lang="sv-SE" sz="105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solidFill>
                      <a:srgbClr val="1A355C"/>
                    </a:solidFill>
                  </a:tcPr>
                </a:tc>
                <a:extLst>
                  <a:ext uri="{0D108BD9-81ED-4DB2-BD59-A6C34878D82A}">
                    <a16:rowId xmlns:a16="http://schemas.microsoft.com/office/drawing/2014/main" val="10000"/>
                  </a:ext>
                </a:extLst>
              </a:tr>
              <a:tr h="325136">
                <a:tc>
                  <a:txBody>
                    <a:bodyPr/>
                    <a:lstStyle/>
                    <a:p>
                      <a:pPr marL="0" algn="ctr" defTabSz="457200" rtl="0" eaLnBrk="1" fontAlgn="b" latinLnBrk="0" hangingPunct="1"/>
                      <a:r>
                        <a:rPr lang="sv-SE" sz="1000" b="1" u="none" strike="noStrike" kern="1200" dirty="0">
                          <a:solidFill>
                            <a:schemeClr val="lt1"/>
                          </a:solidFill>
                          <a:effectLst/>
                          <a:latin typeface="Arial" panose="020B0604020202020204" pitchFamily="34" charset="0"/>
                          <a:ea typeface="+mn-ea"/>
                          <a:cs typeface="Arial" panose="020B0604020202020204" pitchFamily="34" charset="0"/>
                        </a:rPr>
                        <a:t>Dagbefolkning</a:t>
                      </a:r>
                    </a:p>
                  </a:txBody>
                  <a:tcPr marL="9525" marR="9525" marT="9525" marB="0" anchor="ctr">
                    <a:solidFill>
                      <a:srgbClr val="1A355C"/>
                    </a:solidFill>
                  </a:tcPr>
                </a:tc>
                <a:tc>
                  <a:txBody>
                    <a:bodyPr/>
                    <a:lstStyle/>
                    <a:p>
                      <a:pPr marL="0" algn="ctr" defTabSz="457200" rtl="0" eaLnBrk="1" fontAlgn="b" latinLnBrk="0" hangingPunct="1"/>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55 876</a:t>
                      </a:r>
                    </a:p>
                  </a:txBody>
                  <a:tcPr marL="9525" marR="9525" marT="9525" marB="0" anchor="ctr"/>
                </a:tc>
                <a:tc>
                  <a:txBody>
                    <a:bodyPr/>
                    <a:lstStyle/>
                    <a:p>
                      <a:pPr marL="0" algn="ctr" defTabSz="457200" rtl="0" eaLnBrk="1" fontAlgn="b" latinLnBrk="0" hangingPunct="1"/>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63 343</a:t>
                      </a:r>
                    </a:p>
                  </a:txBody>
                  <a:tcPr marL="9525" marR="9525" marT="9525" marB="0" anchor="ctr"/>
                </a:tc>
                <a:tc>
                  <a:txBody>
                    <a:bodyPr/>
                    <a:lstStyle/>
                    <a:p>
                      <a:pPr algn="ctr" fontAlgn="ctr"/>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78 146</a:t>
                      </a:r>
                    </a:p>
                  </a:txBody>
                  <a:tcPr marL="9525" marR="9525" marT="9525" marB="0" anchor="ctr"/>
                </a:tc>
                <a:tc>
                  <a:txBody>
                    <a:bodyPr/>
                    <a:lstStyle/>
                    <a:p>
                      <a:pPr algn="ctr" rtl="0" fontAlgn="b"/>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39,9%</a:t>
                      </a:r>
                    </a:p>
                  </a:txBody>
                  <a:tcPr marL="9525" marR="9525" marT="9525" marB="0" anchor="ctr"/>
                </a:tc>
                <a:tc>
                  <a:txBody>
                    <a:bodyPr/>
                    <a:lstStyle/>
                    <a:p>
                      <a:pPr algn="ctr" rtl="0" fontAlgn="b"/>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23,4%</a:t>
                      </a:r>
                    </a:p>
                  </a:txBody>
                  <a:tcPr marL="9525" marR="9525" marT="9525" marB="0" anchor="ctr"/>
                </a:tc>
                <a:extLst>
                  <a:ext uri="{0D108BD9-81ED-4DB2-BD59-A6C34878D82A}">
                    <a16:rowId xmlns:a16="http://schemas.microsoft.com/office/drawing/2014/main" val="10001"/>
                  </a:ext>
                </a:extLst>
              </a:tr>
            </a:tbl>
          </a:graphicData>
        </a:graphic>
      </p:graphicFrame>
      <p:graphicFrame>
        <p:nvGraphicFramePr>
          <p:cNvPr id="21" name="Tabell 20"/>
          <p:cNvGraphicFramePr>
            <a:graphicFrameLocks noGrp="1"/>
          </p:cNvGraphicFramePr>
          <p:nvPr>
            <p:extLst>
              <p:ext uri="{D42A27DB-BD31-4B8C-83A1-F6EECF244321}">
                <p14:modId xmlns:p14="http://schemas.microsoft.com/office/powerpoint/2010/main" val="4203724990"/>
              </p:ext>
            </p:extLst>
          </p:nvPr>
        </p:nvGraphicFramePr>
        <p:xfrm>
          <a:off x="320133" y="5651610"/>
          <a:ext cx="5366096" cy="855092"/>
        </p:xfrm>
        <a:graphic>
          <a:graphicData uri="http://schemas.openxmlformats.org/drawingml/2006/table">
            <a:tbl>
              <a:tblPr firstRow="1" firstCol="1">
                <a:tableStyleId>{5C22544A-7EE6-4342-B048-85BDC9FD1C3A}</a:tableStyleId>
              </a:tblPr>
              <a:tblGrid>
                <a:gridCol w="1542689">
                  <a:extLst>
                    <a:ext uri="{9D8B030D-6E8A-4147-A177-3AD203B41FA5}">
                      <a16:colId xmlns:a16="http://schemas.microsoft.com/office/drawing/2014/main" val="20000"/>
                    </a:ext>
                  </a:extLst>
                </a:gridCol>
                <a:gridCol w="940835">
                  <a:extLst>
                    <a:ext uri="{9D8B030D-6E8A-4147-A177-3AD203B41FA5}">
                      <a16:colId xmlns:a16="http://schemas.microsoft.com/office/drawing/2014/main" val="20001"/>
                    </a:ext>
                  </a:extLst>
                </a:gridCol>
                <a:gridCol w="899480">
                  <a:extLst>
                    <a:ext uri="{9D8B030D-6E8A-4147-A177-3AD203B41FA5}">
                      <a16:colId xmlns:a16="http://schemas.microsoft.com/office/drawing/2014/main" val="20003"/>
                    </a:ext>
                  </a:extLst>
                </a:gridCol>
                <a:gridCol w="889141">
                  <a:extLst>
                    <a:ext uri="{9D8B030D-6E8A-4147-A177-3AD203B41FA5}">
                      <a16:colId xmlns:a16="http://schemas.microsoft.com/office/drawing/2014/main" val="20004"/>
                    </a:ext>
                  </a:extLst>
                </a:gridCol>
                <a:gridCol w="1093951">
                  <a:extLst>
                    <a:ext uri="{9D8B030D-6E8A-4147-A177-3AD203B41FA5}">
                      <a16:colId xmlns:a16="http://schemas.microsoft.com/office/drawing/2014/main" val="2713524579"/>
                    </a:ext>
                  </a:extLst>
                </a:gridCol>
              </a:tblGrid>
              <a:tr h="390526">
                <a:tc>
                  <a:txBody>
                    <a:bodyPr/>
                    <a:lstStyle/>
                    <a:p>
                      <a:pPr algn="ctr" fontAlgn="b"/>
                      <a:r>
                        <a:rPr lang="sv-SE" sz="1000" u="none" strike="noStrike" dirty="0">
                          <a:effectLst/>
                          <a:latin typeface="Arial" panose="020B0604020202020204" pitchFamily="34" charset="0"/>
                          <a:cs typeface="Arial" panose="020B0604020202020204" pitchFamily="34" charset="0"/>
                        </a:rPr>
                        <a:t> </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rtl="0" fontAlgn="b"/>
                      <a:r>
                        <a:rPr lang="sv-SE" sz="1000" u="none" strike="noStrike" dirty="0">
                          <a:effectLst/>
                          <a:latin typeface="Arial" panose="020B0604020202020204" pitchFamily="34" charset="0"/>
                          <a:cs typeface="Arial" panose="020B0604020202020204" pitchFamily="34" charset="0"/>
                        </a:rPr>
                        <a:t>2000</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rtl="0" fontAlgn="b"/>
                      <a:r>
                        <a:rPr lang="sv-SE" sz="1000" u="none" strike="noStrike" dirty="0">
                          <a:effectLst/>
                          <a:latin typeface="Arial" panose="020B0604020202020204" pitchFamily="34" charset="0"/>
                          <a:cs typeface="Arial" panose="020B0604020202020204" pitchFamily="34" charset="0"/>
                        </a:rPr>
                        <a:t>2010</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rtl="0" fontAlgn="b"/>
                      <a:r>
                        <a:rPr lang="sv-SE" sz="1000" u="none" strike="noStrike" dirty="0">
                          <a:effectLst/>
                          <a:latin typeface="Arial" panose="020B0604020202020204" pitchFamily="34" charset="0"/>
                          <a:cs typeface="Arial" panose="020B0604020202020204" pitchFamily="34" charset="0"/>
                        </a:rPr>
                        <a:t>2022</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000" u="none" strike="noStrike" dirty="0">
                          <a:effectLst/>
                          <a:latin typeface="Arial" panose="020B0604020202020204" pitchFamily="34" charset="0"/>
                          <a:cs typeface="Arial" panose="020B0604020202020204" pitchFamily="34" charset="0"/>
                        </a:rPr>
                        <a:t>Tillväxt från år 2010</a:t>
                      </a:r>
                      <a:endParaRPr lang="sv-SE" sz="10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extLst>
                  <a:ext uri="{0D108BD9-81ED-4DB2-BD59-A6C34878D82A}">
                    <a16:rowId xmlns:a16="http://schemas.microsoft.com/office/drawing/2014/main" val="10000"/>
                  </a:ext>
                </a:extLst>
              </a:tr>
              <a:tr h="232283">
                <a:tc>
                  <a:txBody>
                    <a:bodyPr/>
                    <a:lstStyle/>
                    <a:p>
                      <a:pPr algn="ctr" rtl="0" fontAlgn="b"/>
                      <a:r>
                        <a:rPr lang="sv-SE" sz="1000" u="none" strike="noStrike" dirty="0">
                          <a:effectLst/>
                          <a:latin typeface="Arial" panose="020B0604020202020204" pitchFamily="34" charset="0"/>
                          <a:cs typeface="Arial" panose="020B0604020202020204" pitchFamily="34" charset="0"/>
                        </a:rPr>
                        <a:t>Förvärvsarbetande</a:t>
                      </a:r>
                      <a:endParaRPr lang="sv-SE" sz="10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marL="0" algn="ctr" defTabSz="914400" rtl="0" eaLnBrk="1" fontAlgn="b" latinLnBrk="0" hangingPunct="1"/>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50 052</a:t>
                      </a:r>
                    </a:p>
                  </a:txBody>
                  <a:tcPr marL="72000" marR="36000" marT="0" marB="0" anchor="ctr"/>
                </a:tc>
                <a:tc>
                  <a:txBody>
                    <a:bodyPr/>
                    <a:lstStyle/>
                    <a:p>
                      <a:pPr marL="0" algn="ctr" defTabSz="914400" rtl="0" eaLnBrk="1" fontAlgn="b" latinLnBrk="0" hangingPunct="1"/>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57 008</a:t>
                      </a:r>
                    </a:p>
                  </a:txBody>
                  <a:tcPr marL="72000" marR="36000" marT="0" marB="0" anchor="ctr"/>
                </a:tc>
                <a:tc>
                  <a:txBody>
                    <a:bodyPr/>
                    <a:lstStyle/>
                    <a:p>
                      <a:pPr marL="0" algn="ctr" defTabSz="914400" rtl="0" eaLnBrk="1" fontAlgn="b" latinLnBrk="0" hangingPunct="1"/>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72690</a:t>
                      </a:r>
                    </a:p>
                  </a:txBody>
                  <a:tcPr marL="9525" marR="9525" marT="9525" marB="0" anchor="ctr"/>
                </a:tc>
                <a:tc>
                  <a:txBody>
                    <a:bodyPr/>
                    <a:lstStyle/>
                    <a:p>
                      <a:pPr algn="ctr" fontAlgn="b"/>
                      <a:r>
                        <a:rPr lang="sv-SE" sz="1000" b="0" i="0" u="none" strike="noStrike" dirty="0">
                          <a:solidFill>
                            <a:srgbClr val="000000"/>
                          </a:solidFill>
                          <a:effectLst/>
                          <a:latin typeface="Arial" panose="020B0604020202020204" pitchFamily="34" charset="0"/>
                          <a:cs typeface="Arial" panose="020B0604020202020204" pitchFamily="34" charset="0"/>
                        </a:rPr>
                        <a:t>27,5%</a:t>
                      </a:r>
                    </a:p>
                  </a:txBody>
                  <a:tcPr marL="72000" marR="36000" marT="0" marB="0" anchor="ctr"/>
                </a:tc>
                <a:extLst>
                  <a:ext uri="{0D108BD9-81ED-4DB2-BD59-A6C34878D82A}">
                    <a16:rowId xmlns:a16="http://schemas.microsoft.com/office/drawing/2014/main" val="10001"/>
                  </a:ext>
                </a:extLst>
              </a:tr>
              <a:tr h="232283">
                <a:tc>
                  <a:txBody>
                    <a:bodyPr/>
                    <a:lstStyle/>
                    <a:p>
                      <a:pPr algn="ctr" rtl="0" fontAlgn="b"/>
                      <a:r>
                        <a:rPr lang="sv-SE" sz="1000" u="none" strike="noStrike" dirty="0">
                          <a:effectLst/>
                          <a:latin typeface="Arial" panose="020B0604020202020204" pitchFamily="34" charset="0"/>
                          <a:cs typeface="Arial" panose="020B0604020202020204" pitchFamily="34" charset="0"/>
                        </a:rPr>
                        <a:t>Befolkning 16-74</a:t>
                      </a:r>
                      <a:endParaRPr lang="sv-SE" sz="10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0" marB="0" anchor="ctr">
                    <a:solidFill>
                      <a:srgbClr val="1A355C"/>
                    </a:solidFill>
                  </a:tcPr>
                </a:tc>
                <a:tc>
                  <a:txBody>
                    <a:bodyPr/>
                    <a:lstStyle/>
                    <a:p>
                      <a:pPr algn="ctr" fontAlgn="b"/>
                      <a:r>
                        <a:rPr lang="sv-SE" sz="1000" b="0" i="0" u="none" strike="noStrike" dirty="0">
                          <a:solidFill>
                            <a:srgbClr val="000000"/>
                          </a:solidFill>
                          <a:effectLst/>
                          <a:latin typeface="Arial" panose="020B0604020202020204" pitchFamily="34" charset="0"/>
                        </a:rPr>
                        <a:t>84 644</a:t>
                      </a:r>
                    </a:p>
                  </a:txBody>
                  <a:tcPr marL="7620" marR="7620" marT="7620" marB="0" anchor="ctr"/>
                </a:tc>
                <a:tc>
                  <a:txBody>
                    <a:bodyPr/>
                    <a:lstStyle/>
                    <a:p>
                      <a:pPr algn="ctr" fontAlgn="b"/>
                      <a:r>
                        <a:rPr lang="sv-SE" sz="1000" b="0" i="0" u="none" strike="noStrike" dirty="0">
                          <a:solidFill>
                            <a:srgbClr val="000000"/>
                          </a:solidFill>
                          <a:effectLst/>
                          <a:latin typeface="Arial" panose="020B0604020202020204" pitchFamily="34" charset="0"/>
                        </a:rPr>
                        <a:t>95 512</a:t>
                      </a:r>
                    </a:p>
                  </a:txBody>
                  <a:tcPr marL="7620" marR="7620" marT="7620" marB="0" anchor="ctr"/>
                </a:tc>
                <a:tc>
                  <a:txBody>
                    <a:bodyPr/>
                    <a:lstStyle/>
                    <a:p>
                      <a:pPr marL="0" algn="ctr" defTabSz="914400" rtl="0" eaLnBrk="1" fontAlgn="b" latinLnBrk="0" hangingPunct="1"/>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108161</a:t>
                      </a:r>
                    </a:p>
                  </a:txBody>
                  <a:tcPr marL="9525" marR="9525" marT="9525" marB="0" anchor="ctr"/>
                </a:tc>
                <a:tc>
                  <a:txBody>
                    <a:bodyPr/>
                    <a:lstStyle/>
                    <a:p>
                      <a:pPr algn="ctr" fontAlgn="b"/>
                      <a:r>
                        <a:rPr lang="sv-SE" sz="1000" b="0" i="0" u="none" strike="noStrike" kern="1200" dirty="0">
                          <a:solidFill>
                            <a:srgbClr val="000000"/>
                          </a:solidFill>
                          <a:effectLst/>
                          <a:latin typeface="Arial" panose="020B0604020202020204" pitchFamily="34" charset="0"/>
                          <a:ea typeface="+mn-ea"/>
                          <a:cs typeface="Arial" panose="020B0604020202020204" pitchFamily="34" charset="0"/>
                        </a:rPr>
                        <a:t>13,2%</a:t>
                      </a:r>
                    </a:p>
                  </a:txBody>
                  <a:tcPr marL="72000" marR="36000" marT="0" marB="0" anchor="ctr"/>
                </a:tc>
                <a:extLst>
                  <a:ext uri="{0D108BD9-81ED-4DB2-BD59-A6C34878D82A}">
                    <a16:rowId xmlns:a16="http://schemas.microsoft.com/office/drawing/2014/main" val="10002"/>
                  </a:ext>
                </a:extLst>
              </a:tr>
            </a:tbl>
          </a:graphicData>
        </a:graphic>
      </p:graphicFrame>
      <p:sp>
        <p:nvSpPr>
          <p:cNvPr id="2" name="textruta 1"/>
          <p:cNvSpPr txBox="1"/>
          <p:nvPr/>
        </p:nvSpPr>
        <p:spPr>
          <a:xfrm>
            <a:off x="8642554" y="180086"/>
            <a:ext cx="2463101"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1400" dirty="0"/>
              <a:t>Ny metod från 2020 påverkar jämförbarheten bakåt</a:t>
            </a:r>
          </a:p>
        </p:txBody>
      </p:sp>
      <p:graphicFrame>
        <p:nvGraphicFramePr>
          <p:cNvPr id="6" name="Diagram 5">
            <a:extLst>
              <a:ext uri="{FF2B5EF4-FFF2-40B4-BE49-F238E27FC236}">
                <a16:creationId xmlns:a16="http://schemas.microsoft.com/office/drawing/2014/main" id="{00000000-0008-0000-1C00-000004000000}"/>
              </a:ext>
            </a:extLst>
          </p:cNvPr>
          <p:cNvGraphicFramePr>
            <a:graphicFrameLocks/>
          </p:cNvGraphicFramePr>
          <p:nvPr>
            <p:extLst>
              <p:ext uri="{D42A27DB-BD31-4B8C-83A1-F6EECF244321}">
                <p14:modId xmlns:p14="http://schemas.microsoft.com/office/powerpoint/2010/main" val="3973724149"/>
              </p:ext>
            </p:extLst>
          </p:nvPr>
        </p:nvGraphicFramePr>
        <p:xfrm>
          <a:off x="320133" y="1944303"/>
          <a:ext cx="5525320" cy="321183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ruta 14"/>
          <p:cNvSpPr txBox="1"/>
          <p:nvPr/>
        </p:nvSpPr>
        <p:spPr>
          <a:xfrm>
            <a:off x="1010194" y="2041386"/>
            <a:ext cx="1183173" cy="1099203"/>
          </a:xfrm>
          <a:prstGeom prst="ellipse">
            <a:avLst/>
          </a:prstGeom>
          <a:solidFill>
            <a:srgbClr val="1A355C"/>
          </a:solidFill>
          <a:ln>
            <a:noFill/>
          </a:ln>
          <a:effectLst/>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Antalet </a:t>
            </a:r>
            <a:br>
              <a:rPr kumimoji="0" lang="sv-SE"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sv-SE"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förvärvs-arbetande ökar snabbare än befolkningen</a:t>
            </a:r>
          </a:p>
        </p:txBody>
      </p:sp>
    </p:spTree>
    <p:extLst>
      <p:ext uri="{BB962C8B-B14F-4D97-AF65-F5344CB8AC3E}">
        <p14:creationId xmlns:p14="http://schemas.microsoft.com/office/powerpoint/2010/main" val="1878852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0000000-0008-0000-1900-000003000000}"/>
              </a:ext>
            </a:extLst>
          </p:cNvPr>
          <p:cNvGraphicFramePr>
            <a:graphicFrameLocks/>
          </p:cNvGraphicFramePr>
          <p:nvPr>
            <p:extLst>
              <p:ext uri="{D42A27DB-BD31-4B8C-83A1-F6EECF244321}">
                <p14:modId xmlns:p14="http://schemas.microsoft.com/office/powerpoint/2010/main" val="1345991400"/>
              </p:ext>
            </p:extLst>
          </p:nvPr>
        </p:nvGraphicFramePr>
        <p:xfrm>
          <a:off x="942182" y="2868706"/>
          <a:ext cx="8283989" cy="3851583"/>
        </p:xfrm>
        <a:graphic>
          <a:graphicData uri="http://schemas.openxmlformats.org/drawingml/2006/chart">
            <c:chart xmlns:c="http://schemas.openxmlformats.org/drawingml/2006/chart" xmlns:r="http://schemas.openxmlformats.org/officeDocument/2006/relationships" r:id="rId3"/>
          </a:graphicData>
        </a:graphic>
      </p:graphicFrame>
      <p:sp>
        <p:nvSpPr>
          <p:cNvPr id="7" name="Rektangel 6"/>
          <p:cNvSpPr/>
          <p:nvPr/>
        </p:nvSpPr>
        <p:spPr>
          <a:xfrm>
            <a:off x="788518" y="1194576"/>
            <a:ext cx="9319043" cy="1200329"/>
          </a:xfrm>
          <a:prstGeom prst="rect">
            <a:avLst/>
          </a:prstGeom>
        </p:spPr>
        <p:txBody>
          <a:bodyPr wrap="square">
            <a:spAutoFit/>
          </a:bodyPr>
          <a:lstStyle/>
          <a:p>
            <a:r>
              <a:rPr lang="sv-SE" sz="1200" dirty="0">
                <a:latin typeface="Arial" panose="020B0604020202020204" pitchFamily="34" charset="0"/>
                <a:cs typeface="Arial" panose="020B0604020202020204" pitchFamily="34" charset="0"/>
              </a:rPr>
              <a:t>Trots en kraftig befolkningstillväxt har sysselsättningsgraden, ett annat namn för hur stor del av arbetskraften som är sysselsatta med ett arbete, aldrig varit högre i Helsingborg än de senaste åren. Trots detta ligger den en bra bit lägre än riket och en bit under snittet för Skåne. En ny mätmetod från 2020 påverkar jämförelsen bakåt.</a:t>
            </a:r>
          </a:p>
          <a:p>
            <a:endParaRPr lang="sv-SE" sz="1200" dirty="0">
              <a:latin typeface="Arial" panose="020B0604020202020204" pitchFamily="34" charset="0"/>
              <a:cs typeface="Arial" panose="020B0604020202020204" pitchFamily="34" charset="0"/>
            </a:endParaRPr>
          </a:p>
          <a:p>
            <a:r>
              <a:rPr lang="sv-SE" sz="1200" dirty="0">
                <a:latin typeface="Arial" panose="020B0604020202020204" pitchFamily="34" charset="0"/>
                <a:cs typeface="Arial" panose="020B0604020202020204" pitchFamily="34" charset="0"/>
              </a:rPr>
              <a:t>2022 var 77,5% av befolkningen i åldern 20-64 år sysselsatt jämfört med 78,5% i Skåne och 81,4% i riket. I den nya mätmetoden räknas från 2020 gränspendlarna till Danmark med i statistiken.</a:t>
            </a:r>
          </a:p>
        </p:txBody>
      </p:sp>
      <p:sp>
        <p:nvSpPr>
          <p:cNvPr id="17" name="textruta 16"/>
          <p:cNvSpPr txBox="1"/>
          <p:nvPr/>
        </p:nvSpPr>
        <p:spPr>
          <a:xfrm>
            <a:off x="982829" y="6570826"/>
            <a:ext cx="1641576"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Källa: SCB</a:t>
            </a:r>
          </a:p>
        </p:txBody>
      </p:sp>
      <p:sp>
        <p:nvSpPr>
          <p:cNvPr id="3" name="Rektangel 2"/>
          <p:cNvSpPr/>
          <p:nvPr/>
        </p:nvSpPr>
        <p:spPr>
          <a:xfrm>
            <a:off x="9420829" y="3833305"/>
            <a:ext cx="1255472" cy="4154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0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Sysselsättnings-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0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grad 2017</a:t>
            </a:r>
          </a:p>
        </p:txBody>
      </p:sp>
      <p:sp>
        <p:nvSpPr>
          <p:cNvPr id="12" name="Rubrik 2"/>
          <p:cNvSpPr txBox="1">
            <a:spLocks/>
          </p:cNvSpPr>
          <p:nvPr/>
        </p:nvSpPr>
        <p:spPr>
          <a:xfrm>
            <a:off x="788517" y="220231"/>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Uppdaterat nyckeltal</a:t>
            </a:r>
            <a:br>
              <a:rPr kumimoji="0" lang="sv-SE" sz="36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br>
            <a:r>
              <a:rPr kumimoji="0" lang="sv-SE" sz="2400" b="1" i="0" u="none" strike="noStrike" kern="1200" cap="none" spc="0" normalizeH="0" baseline="0" noProof="0" dirty="0">
                <a:ln>
                  <a:noFill/>
                </a:ln>
                <a:solidFill>
                  <a:srgbClr val="1A355C"/>
                </a:solidFill>
                <a:effectLst/>
                <a:uLnTx/>
                <a:uFillTx/>
                <a:ea typeface="Roboto" panose="02000000000000000000" pitchFamily="2" charset="0"/>
                <a:cs typeface="Arial" panose="020B0604020202020204" pitchFamily="34" charset="0"/>
              </a:rPr>
              <a:t>- Sysselsättningsgrad</a:t>
            </a:r>
          </a:p>
        </p:txBody>
      </p:sp>
      <p:sp>
        <p:nvSpPr>
          <p:cNvPr id="13" name="Rektangel 12"/>
          <p:cNvSpPr/>
          <p:nvPr/>
        </p:nvSpPr>
        <p:spPr>
          <a:xfrm>
            <a:off x="2609972" y="2750372"/>
            <a:ext cx="454483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Arial" panose="020B0604020202020204" pitchFamily="34" charset="0"/>
                <a:ea typeface="+mn-ea"/>
                <a:cs typeface="Arial" panose="020B0604020202020204" pitchFamily="34" charset="0"/>
              </a:defRPr>
            </a:pPr>
            <a:r>
              <a:rPr kumimoji="0" lang="sv-SE" sz="1800" b="1" i="0" u="none" strike="noStrike" kern="1200" cap="none" spc="0" normalizeH="0" baseline="0" noProof="0" dirty="0">
                <a:ln>
                  <a:noFill/>
                </a:ln>
                <a:solidFill>
                  <a:srgbClr val="1E395F"/>
                </a:solidFill>
                <a:effectLst/>
                <a:uLnTx/>
                <a:uFillTx/>
                <a:latin typeface="Arial" panose="020B0604020202020204" pitchFamily="34" charset="0"/>
                <a:ea typeface="+mn-ea"/>
                <a:cs typeface="Arial" panose="020B0604020202020204" pitchFamily="34" charset="0"/>
              </a:rPr>
              <a:t>Sysselsättningsgrad 20-64 år 2000-2022</a:t>
            </a:r>
          </a:p>
        </p:txBody>
      </p:sp>
      <p:sp>
        <p:nvSpPr>
          <p:cNvPr id="14" name="Ellips 13"/>
          <p:cNvSpPr/>
          <p:nvPr/>
        </p:nvSpPr>
        <p:spPr>
          <a:xfrm>
            <a:off x="9396878" y="3200941"/>
            <a:ext cx="1596885" cy="1596886"/>
          </a:xfrm>
          <a:prstGeom prst="ellipse">
            <a:avLst/>
          </a:prstGeom>
          <a:solidFill>
            <a:srgbClr val="1A35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ruta 17"/>
          <p:cNvSpPr txBox="1"/>
          <p:nvPr/>
        </p:nvSpPr>
        <p:spPr>
          <a:xfrm>
            <a:off x="9437525" y="3531359"/>
            <a:ext cx="15968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77,5%</a:t>
            </a:r>
            <a:endParaRPr kumimoji="0" lang="sv-SE"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Rektangel 18"/>
          <p:cNvSpPr/>
          <p:nvPr/>
        </p:nvSpPr>
        <p:spPr>
          <a:xfrm>
            <a:off x="9567584" y="4087330"/>
            <a:ext cx="1255472" cy="4154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Sysselsättnings-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grad 2022</a:t>
            </a:r>
          </a:p>
        </p:txBody>
      </p:sp>
    </p:spTree>
    <p:extLst>
      <p:ext uri="{BB962C8B-B14F-4D97-AF65-F5344CB8AC3E}">
        <p14:creationId xmlns:p14="http://schemas.microsoft.com/office/powerpoint/2010/main" val="756288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2420613562"/>
              </p:ext>
            </p:extLst>
          </p:nvPr>
        </p:nvGraphicFramePr>
        <p:xfrm>
          <a:off x="515542" y="2904564"/>
          <a:ext cx="8407848" cy="3833463"/>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ruta 11"/>
          <p:cNvSpPr txBox="1"/>
          <p:nvPr/>
        </p:nvSpPr>
        <p:spPr>
          <a:xfrm>
            <a:off x="705556" y="1054562"/>
            <a:ext cx="9959425" cy="1750929"/>
          </a:xfrm>
          <a:prstGeom prst="rect">
            <a:avLst/>
          </a:prstGeom>
          <a:noFill/>
        </p:spPr>
        <p:txBody>
          <a:bodyPr wrap="square" rtlCol="0">
            <a:spAutoFit/>
          </a:bodyPr>
          <a:lstStyle/>
          <a:p>
            <a:pPr marL="0" marR="0" lvl="0" indent="0" algn="l" defTabSz="457200" rtl="0" eaLnBrk="1" fontAlgn="auto" latinLnBrk="0" hangingPunct="1">
              <a:lnSpc>
                <a:spcPct val="150000"/>
              </a:lnSpc>
              <a:spcBef>
                <a:spcPts val="1200"/>
              </a:spcBef>
              <a:spcAft>
                <a:spcPts val="60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Sedan millennieskiftet har antalet utlandsägda företag ökat kraftigt i både Helsingborg och i övriga landet. Idag finns nära 700 utlandsägda företag i Helsingborg, en ökning med nära 184% sedan år 2000.</a:t>
            </a:r>
          </a:p>
          <a:p>
            <a:pPr marL="0" marR="0" lvl="0" indent="0" algn="l" defTabSz="457200" rtl="0" eaLnBrk="1" fontAlgn="auto" latinLnBrk="0" hangingPunct="1">
              <a:lnSpc>
                <a:spcPct val="150000"/>
              </a:lnSpc>
              <a:spcBef>
                <a:spcPts val="600"/>
              </a:spcBef>
              <a:spcAft>
                <a:spcPts val="60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utlandsägda företagen sysselsätter runt 16 900 personer, över 21% av samtliga anställda i näringslivet i Helsingborg mot runt 15% nationellt.</a:t>
            </a:r>
          </a:p>
          <a:p>
            <a:pPr marL="0" marR="0" lvl="0" indent="0" algn="l" defTabSz="457200" rtl="0" eaLnBrk="1" fontAlgn="auto" latinLnBrk="0" hangingPunct="1">
              <a:lnSpc>
                <a:spcPct val="150000"/>
              </a:lnSpc>
              <a:spcBef>
                <a:spcPts val="600"/>
              </a:spcBef>
              <a:spcAft>
                <a:spcPts val="60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Utländskt ägande tillför kapital och kompetens samt bidrar till utveckling och innovation på platser där företagen är verksamma. Det kan dock även innebära ökad sårbarhet och mindre lokalt engagemang från företagens sida.</a:t>
            </a:r>
          </a:p>
        </p:txBody>
      </p:sp>
      <p:sp>
        <p:nvSpPr>
          <p:cNvPr id="10" name="textruta 9"/>
          <p:cNvSpPr txBox="1"/>
          <p:nvPr/>
        </p:nvSpPr>
        <p:spPr>
          <a:xfrm>
            <a:off x="705557" y="6491808"/>
            <a:ext cx="1859548"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Källa: SCB</a:t>
            </a:r>
          </a:p>
        </p:txBody>
      </p:sp>
      <p:sp>
        <p:nvSpPr>
          <p:cNvPr id="9" name="Rubrik 2"/>
          <p:cNvSpPr txBox="1">
            <a:spLocks/>
          </p:cNvSpPr>
          <p:nvPr/>
        </p:nvSpPr>
        <p:spPr>
          <a:xfrm>
            <a:off x="705557" y="190418"/>
            <a:ext cx="10543823"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v-SE" sz="3200" b="1" dirty="0">
                <a:solidFill>
                  <a:srgbClr val="1A355C"/>
                </a:solidFill>
                <a:ea typeface="Roboto" panose="02000000000000000000" pitchFamily="2" charset="0"/>
                <a:cs typeface="Arial" panose="020B0604020202020204" pitchFamily="34" charset="0"/>
              </a:rPr>
              <a:t>Uppdaterat nyckeltal</a:t>
            </a:r>
            <a:br>
              <a:rPr lang="sv-SE" sz="3600" b="1" dirty="0">
                <a:solidFill>
                  <a:srgbClr val="1A355C"/>
                </a:solidFill>
                <a:ea typeface="Roboto" panose="02000000000000000000" pitchFamily="2" charset="0"/>
                <a:cs typeface="Arial" panose="020B0604020202020204" pitchFamily="34" charset="0"/>
              </a:rPr>
            </a:br>
            <a:r>
              <a:rPr lang="sv-SE" sz="2400" b="1" dirty="0">
                <a:solidFill>
                  <a:srgbClr val="1A355C"/>
                </a:solidFill>
                <a:ea typeface="Roboto" panose="02000000000000000000" pitchFamily="2" charset="0"/>
                <a:cs typeface="Arial" panose="020B0604020202020204" pitchFamily="34" charset="0"/>
              </a:rPr>
              <a:t>- utlandsägda företag</a:t>
            </a:r>
          </a:p>
        </p:txBody>
      </p:sp>
    </p:spTree>
    <p:extLst>
      <p:ext uri="{BB962C8B-B14F-4D97-AF65-F5344CB8AC3E}">
        <p14:creationId xmlns:p14="http://schemas.microsoft.com/office/powerpoint/2010/main" val="930035840"/>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b45f467-b5b2-40de-b0ea-a1591ac2096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HBG_PPT_Mall</Template>
  <TotalTime>31937</TotalTime>
  <Words>4589</Words>
  <Application>Microsoft Office PowerPoint</Application>
  <PresentationFormat>Bredbild</PresentationFormat>
  <Paragraphs>946</Paragraphs>
  <Slides>25</Slides>
  <Notes>21</Notes>
  <HiddenSlides>0</HiddenSlides>
  <MMClips>0</MMClips>
  <ScaleCrop>false</ScaleCrop>
  <HeadingPairs>
    <vt:vector size="6" baseType="variant">
      <vt:variant>
        <vt:lpstr>Använt teckensnitt</vt:lpstr>
      </vt:variant>
      <vt:variant>
        <vt:i4>5</vt:i4>
      </vt:variant>
      <vt:variant>
        <vt:lpstr>Tema</vt:lpstr>
      </vt:variant>
      <vt:variant>
        <vt:i4>4</vt:i4>
      </vt:variant>
      <vt:variant>
        <vt:lpstr>Bildrubriker</vt:lpstr>
      </vt:variant>
      <vt:variant>
        <vt:i4>25</vt:i4>
      </vt:variant>
    </vt:vector>
  </HeadingPairs>
  <TitlesOfParts>
    <vt:vector size="34" baseType="lpstr">
      <vt:lpstr>Calibri</vt:lpstr>
      <vt:lpstr>Helsingborg Sans</vt:lpstr>
      <vt:lpstr>Franklin Gothic Demi Cond</vt:lpstr>
      <vt:lpstr>Arial</vt:lpstr>
      <vt:lpstr>Roboto Light</vt:lpstr>
      <vt:lpstr>HBG-Helsingborgstegel</vt:lpstr>
      <vt:lpstr>HBG-Pålsjö</vt:lpstr>
      <vt:lpstr>HBG-Vintersund</vt:lpstr>
      <vt:lpstr>HBG-Raps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Roth Andreas - SLF</dc:creator>
  <cp:lastModifiedBy>Roth Andreas - SLF</cp:lastModifiedBy>
  <cp:revision>230</cp:revision>
  <dcterms:created xsi:type="dcterms:W3CDTF">2023-02-23T14:21:18Z</dcterms:created>
  <dcterms:modified xsi:type="dcterms:W3CDTF">2024-05-27T19:04:45Z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