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16" r:id="rId8"/>
    <p:sldMasterId id="2147483746" r:id="rId9"/>
  </p:sldMasterIdLst>
  <p:notesMasterIdLst>
    <p:notesMasterId r:id="rId35"/>
  </p:notesMasterIdLst>
  <p:handoutMasterIdLst>
    <p:handoutMasterId r:id="rId36"/>
  </p:handoutMasterIdLst>
  <p:sldIdLst>
    <p:sldId id="438" r:id="rId10"/>
    <p:sldId id="408" r:id="rId11"/>
    <p:sldId id="409" r:id="rId12"/>
    <p:sldId id="410" r:id="rId13"/>
    <p:sldId id="411" r:id="rId14"/>
    <p:sldId id="412" r:id="rId15"/>
    <p:sldId id="413" r:id="rId16"/>
    <p:sldId id="415" r:id="rId17"/>
    <p:sldId id="416" r:id="rId18"/>
    <p:sldId id="440" r:id="rId19"/>
    <p:sldId id="441" r:id="rId20"/>
    <p:sldId id="442" r:id="rId21"/>
    <p:sldId id="443" r:id="rId22"/>
    <p:sldId id="444" r:id="rId23"/>
    <p:sldId id="445" r:id="rId24"/>
    <p:sldId id="446" r:id="rId25"/>
    <p:sldId id="447" r:id="rId26"/>
    <p:sldId id="417" r:id="rId27"/>
    <p:sldId id="418" r:id="rId28"/>
    <p:sldId id="419" r:id="rId29"/>
    <p:sldId id="420" r:id="rId30"/>
    <p:sldId id="421" r:id="rId31"/>
    <p:sldId id="422" r:id="rId32"/>
    <p:sldId id="423" r:id="rId33"/>
    <p:sldId id="424" r:id="rId34"/>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0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D9000F"/>
    <a:srgbClr val="0F81D3"/>
    <a:srgbClr val="65AE1E"/>
    <a:srgbClr val="93006D"/>
    <a:srgbClr val="CE000E"/>
    <a:srgbClr val="407015"/>
    <a:srgbClr val="90C044"/>
    <a:srgbClr val="199A29"/>
    <a:srgbClr val="A1C30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72" autoAdjust="0"/>
    <p:restoredTop sz="96000" autoAdjust="0"/>
  </p:normalViewPr>
  <p:slideViewPr>
    <p:cSldViewPr snapToGrid="0" snapToObjects="1">
      <p:cViewPr>
        <p:scale>
          <a:sx n="68" d="100"/>
          <a:sy n="68" d="100"/>
        </p:scale>
        <p:origin x="-294" y="-72"/>
      </p:cViewPr>
      <p:guideLst>
        <p:guide orient="horz" pos="400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70" d="100"/>
        <a:sy n="170" d="100"/>
      </p:scale>
      <p:origin x="0" y="123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A9E8DD2D-8089-CB4A-9CA2-D843C3E4E3A1}" type="datetimeFigureOut">
              <a:rPr lang="en-US" smtClean="0"/>
              <a:pPr/>
              <a:t>11/25/2016</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83364AAF-72DB-F048-98F7-55EEB6F93801}" type="datetimeFigureOut">
              <a:rPr lang="en-US" smtClean="0"/>
              <a:pPr/>
              <a:t>11/25/2016</a:t>
            </a:fld>
            <a:endParaRPr 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960050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960050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960050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960050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8</a:t>
            </a:fld>
            <a:endParaRPr lang="en-US"/>
          </a:p>
        </p:txBody>
      </p:sp>
    </p:spTree>
    <p:extLst>
      <p:ext uri="{BB962C8B-B14F-4D97-AF65-F5344CB8AC3E}">
        <p14:creationId xmlns:p14="http://schemas.microsoft.com/office/powerpoint/2010/main" val="960050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9</a:t>
            </a:fld>
            <a:endParaRPr lang="en-US"/>
          </a:p>
        </p:txBody>
      </p:sp>
    </p:spTree>
    <p:extLst>
      <p:ext uri="{BB962C8B-B14F-4D97-AF65-F5344CB8AC3E}">
        <p14:creationId xmlns:p14="http://schemas.microsoft.com/office/powerpoint/2010/main" val="960050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10</a:t>
            </a:fld>
            <a:endParaRPr lang="en-US"/>
          </a:p>
        </p:txBody>
      </p:sp>
    </p:spTree>
    <p:extLst>
      <p:ext uri="{BB962C8B-B14F-4D97-AF65-F5344CB8AC3E}">
        <p14:creationId xmlns:p14="http://schemas.microsoft.com/office/powerpoint/2010/main" val="4064390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kern="1200" baseline="0" dirty="0" smtClean="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11</a:t>
            </a:fld>
            <a:endParaRPr lang="en-US"/>
          </a:p>
        </p:txBody>
      </p:sp>
    </p:spTree>
    <p:extLst>
      <p:ext uri="{BB962C8B-B14F-4D97-AF65-F5344CB8AC3E}">
        <p14:creationId xmlns:p14="http://schemas.microsoft.com/office/powerpoint/2010/main" val="730436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chemeClr val="tx1"/>
                </a:solidFill>
              </a:defRPr>
            </a:lvl1pPr>
          </a:lstStyle>
          <a:p>
            <a:r>
              <a:rPr lang="sv-SE"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Tree>
    <p:extLst>
      <p:ext uri="{BB962C8B-B14F-4D97-AF65-F5344CB8AC3E}">
        <p14:creationId xmlns:p14="http://schemas.microsoft.com/office/powerpoint/2010/main" val="389020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lvl1pPr>
              <a:defRPr/>
            </a:lvl1pPr>
          </a:lstStyle>
          <a:p>
            <a:endParaRPr lang="sv-SE" dirty="0"/>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lvl1pPr>
              <a:defRPr/>
            </a:lvl1pPr>
          </a:lstStyle>
          <a:p>
            <a:fld id="{F5189EDF-ADCE-4179-994E-83B79A4ADFEE}" type="datetime1">
              <a:rPr lang="sv-SE" smtClean="0"/>
              <a:t>2016-11-25</a:t>
            </a:fld>
            <a:endParaRPr lang="sv-SE" dirty="0"/>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5373617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7_Rubrik och innehåll">
    <p:spTree>
      <p:nvGrpSpPr>
        <p:cNvPr id="1" name=""/>
        <p:cNvGrpSpPr/>
        <p:nvPr/>
      </p:nvGrpSpPr>
      <p:grpSpPr>
        <a:xfrm>
          <a:off x="0" y="0"/>
          <a:ext cx="0" cy="0"/>
          <a:chOff x="0" y="0"/>
          <a:chExt cx="0" cy="0"/>
        </a:xfrm>
      </p:grpSpPr>
      <p:sp>
        <p:nvSpPr>
          <p:cNvPr id="5" name="Rektangel 4"/>
          <p:cNvSpPr/>
          <p:nvPr/>
        </p:nvSpPr>
        <p:spPr>
          <a:xfrm>
            <a:off x="0" y="6597650"/>
            <a:ext cx="9144000" cy="2873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pic>
        <p:nvPicPr>
          <p:cNvPr id="6" name="Bildobjekt 13" descr="JHBG_logotyp_CMYK.t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26400" y="5732463"/>
            <a:ext cx="64770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9" name="standardsidfot"/>
          <p:cNvSpPr>
            <a:spLocks noGrp="1"/>
          </p:cNvSpPr>
          <p:nvPr>
            <p:ph type="ftr" sz="quarter" idx="14"/>
          </p:nvPr>
        </p:nvSpPr>
        <p:spPr>
          <a:xfrm>
            <a:off x="3124200" y="6597480"/>
            <a:ext cx="2895600" cy="288000"/>
          </a:xfrm>
          <a:prstGeom prst="rect">
            <a:avLst/>
          </a:prstGeom>
        </p:spPr>
        <p:txBody>
          <a:bodyPr/>
          <a:lstStyle>
            <a:lvl1pPr>
              <a:defRPr/>
            </a:lvl1pPr>
          </a:lstStyle>
          <a:p>
            <a:pPr>
              <a:defRPr/>
            </a:pPr>
            <a:endParaRPr lang="sv-SE"/>
          </a:p>
        </p:txBody>
      </p:sp>
      <p:sp>
        <p:nvSpPr>
          <p:cNvPr id="10" name="Platshållare för datum 12"/>
          <p:cNvSpPr>
            <a:spLocks noGrp="1"/>
          </p:cNvSpPr>
          <p:nvPr>
            <p:ph type="dt" sz="half" idx="15"/>
          </p:nvPr>
        </p:nvSpPr>
        <p:spPr>
          <a:xfrm>
            <a:off x="467430" y="6597480"/>
            <a:ext cx="2133600" cy="288000"/>
          </a:xfrm>
          <a:prstGeom prst="rect">
            <a:avLst/>
          </a:prstGeom>
        </p:spPr>
        <p:txBody>
          <a:bodyPr/>
          <a:lstStyle>
            <a:lvl1pPr>
              <a:defRPr/>
            </a:lvl1pPr>
          </a:lstStyle>
          <a:p>
            <a:pPr>
              <a:defRPr/>
            </a:pPr>
            <a:fld id="{CCABE85F-266C-41A0-A1E8-EFABD2CFE4A9}" type="datetime1">
              <a:rPr lang="sv-SE" smtClean="0"/>
              <a:t>2016-11-25</a:t>
            </a:fld>
            <a:endParaRPr lang="sv-SE" dirty="0"/>
          </a:p>
        </p:txBody>
      </p:sp>
      <p:sp>
        <p:nvSpPr>
          <p:cNvPr id="11" name="Platshållare för bildnummer 13"/>
          <p:cNvSpPr>
            <a:spLocks noGrp="1"/>
          </p:cNvSpPr>
          <p:nvPr>
            <p:ph type="sldNum" sz="quarter" idx="16"/>
          </p:nvPr>
        </p:nvSpPr>
        <p:spPr>
          <a:xfrm>
            <a:off x="6553200" y="6597480"/>
            <a:ext cx="2133600" cy="288000"/>
          </a:xfrm>
          <a:prstGeom prst="rect">
            <a:avLst/>
          </a:prstGeom>
        </p:spPr>
        <p:txBody>
          <a:bodyPr/>
          <a:lstStyle>
            <a:lvl1pPr>
              <a:defRPr/>
            </a:lvl1pPr>
          </a:lstStyle>
          <a:p>
            <a:pPr>
              <a:defRPr/>
            </a:pPr>
            <a:r>
              <a:rPr lang="sv-SE"/>
              <a:t>Sidan </a:t>
            </a:r>
            <a:fld id="{AFC34248-2039-4FCD-9F1A-33D4AB831F2D}" type="slidenum">
              <a:rPr lang="sv-SE"/>
              <a:pPr>
                <a:defRPr/>
              </a:pPr>
              <a:t>‹#›</a:t>
            </a:fld>
            <a:endParaRPr lang="sv-SE"/>
          </a:p>
        </p:txBody>
      </p:sp>
    </p:spTree>
    <p:extLst>
      <p:ext uri="{BB962C8B-B14F-4D97-AF65-F5344CB8AC3E}">
        <p14:creationId xmlns:p14="http://schemas.microsoft.com/office/powerpoint/2010/main" val="592633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p>
            <a:endParaRPr lang="sv-SE" dirty="0"/>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p>
            <a:fld id="{AD7D9B79-43DB-46CC-9112-CE776676296B}" type="datetime1">
              <a:rPr lang="sv-SE" smtClean="0"/>
              <a:t>2016-11-25</a:t>
            </a:fld>
            <a:endParaRPr lang="sv-SE" dirty="0"/>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Tree>
    <p:extLst>
      <p:ext uri="{BB962C8B-B14F-4D97-AF65-F5344CB8AC3E}">
        <p14:creationId xmlns:p14="http://schemas.microsoft.com/office/powerpoint/2010/main" val="2199862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4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lvl1pPr>
              <a:defRPr/>
            </a:lvl1pPr>
          </a:lstStyle>
          <a:p>
            <a:endParaRPr lang="sv-SE" dirty="0"/>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lvl1pPr>
              <a:defRPr/>
            </a:lvl1pPr>
          </a:lstStyle>
          <a:p>
            <a:fld id="{45FEA379-4B47-41D8-B69A-493CD7E31412}" type="datetime1">
              <a:rPr lang="sv-SE" smtClean="0"/>
              <a:t>2016-11-25</a:t>
            </a:fld>
            <a:endParaRPr lang="sv-SE" dirty="0"/>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05641624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lvl1pPr>
              <a:defRPr/>
            </a:lvl1pPr>
          </a:lstStyle>
          <a:p>
            <a:endParaRPr lang="sv-SE" dirty="0"/>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lvl1pPr>
              <a:defRPr/>
            </a:lvl1pPr>
          </a:lstStyle>
          <a:p>
            <a:fld id="{1D0FF967-C8C2-4C0D-9A69-A90A2C17AFC2}" type="datetime1">
              <a:rPr lang="sv-SE" smtClean="0"/>
              <a:t>2016-11-25</a:t>
            </a:fld>
            <a:endParaRPr lang="sv-SE" dirty="0"/>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90536501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a:xfrm>
            <a:off x="467430" y="6597480"/>
            <a:ext cx="2133600" cy="288000"/>
          </a:xfrm>
          <a:prstGeom prst="rect">
            <a:avLst/>
          </a:prstGeom>
        </p:spPr>
        <p:txBody>
          <a:bodyPr/>
          <a:lstStyle/>
          <a:p>
            <a:fld id="{65A25DFF-9395-42ED-AF46-57CE576E9314}" type="datetime1">
              <a:rPr lang="sv-SE" smtClean="0"/>
              <a:t>2016-11-25</a:t>
            </a:fld>
            <a:endParaRPr lang="sv-SE"/>
          </a:p>
        </p:txBody>
      </p:sp>
      <p:sp>
        <p:nvSpPr>
          <p:cNvPr id="4" name="standardsidfot"/>
          <p:cNvSpPr>
            <a:spLocks noGrp="1"/>
          </p:cNvSpPr>
          <p:nvPr>
            <p:ph type="ftr" sz="quarter" idx="11"/>
          </p:nvPr>
        </p:nvSpPr>
        <p:spPr>
          <a:xfrm>
            <a:off x="3124200" y="6597480"/>
            <a:ext cx="2895600" cy="288000"/>
          </a:xfrm>
          <a:prstGeom prst="rect">
            <a:avLst/>
          </a:prstGeom>
        </p:spPr>
        <p:txBody>
          <a:bodyPr/>
          <a:lstStyle/>
          <a:p>
            <a:endParaRPr lang="sv-SE" dirty="0"/>
          </a:p>
        </p:txBody>
      </p:sp>
      <p:sp>
        <p:nvSpPr>
          <p:cNvPr id="5" name="Platshållare för bildnummer 4"/>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0" name="Bildobjekt 9"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Tree>
    <p:extLst>
      <p:ext uri="{BB962C8B-B14F-4D97-AF65-F5344CB8AC3E}">
        <p14:creationId xmlns:p14="http://schemas.microsoft.com/office/powerpoint/2010/main" val="41533553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3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356350"/>
            <a:ext cx="2895600" cy="365125"/>
          </a:xfrm>
          <a:prstGeom prst="rect">
            <a:avLst/>
          </a:prstGeom>
        </p:spPr>
        <p:txBody>
          <a:bodyPr/>
          <a:lstStyle>
            <a:lvl1pPr>
              <a:defRPr/>
            </a:lvl1pPr>
          </a:lstStyle>
          <a:p>
            <a:endParaRPr lang="sv-SE" dirty="0"/>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lvl1pPr>
              <a:defRPr/>
            </a:lvl1pPr>
          </a:lstStyle>
          <a:p>
            <a:fld id="{59EA9344-5881-49CD-BA93-74B494932750}" type="datetime1">
              <a:rPr lang="sv-SE" smtClean="0"/>
              <a:t>2016-11-25</a:t>
            </a:fld>
            <a:endParaRPr lang="sv-SE" dirty="0"/>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31664566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457200" y="6356350"/>
            <a:ext cx="2133600" cy="365125"/>
          </a:xfrm>
          <a:prstGeom prst="rect">
            <a:avLst/>
          </a:prstGeom>
        </p:spPr>
        <p:txBody>
          <a:bodyPr/>
          <a:lstStyle/>
          <a:p>
            <a:fld id="{D2B19BA3-8396-45C6-9C37-45C4563B34F6}" type="datetime1">
              <a:rPr lang="sv-SE" smtClean="0">
                <a:solidFill>
                  <a:prstClr val="black">
                    <a:tint val="75000"/>
                  </a:prstClr>
                </a:solidFill>
              </a:rPr>
              <a:t>2016-11-25</a:t>
            </a:fld>
            <a:endParaRPr lang="sv-SE" dirty="0">
              <a:solidFill>
                <a:prstClr val="black">
                  <a:tint val="75000"/>
                </a:prstClr>
              </a:solidFill>
            </a:endParaRPr>
          </a:p>
        </p:txBody>
      </p:sp>
      <p:sp>
        <p:nvSpPr>
          <p:cNvPr id="3" name="Platshållare för sidfot 2"/>
          <p:cNvSpPr>
            <a:spLocks noGrp="1"/>
          </p:cNvSpPr>
          <p:nvPr>
            <p:ph type="ftr" sz="quarter" idx="11"/>
          </p:nvPr>
        </p:nvSpPr>
        <p:spPr>
          <a:xfrm>
            <a:off x="3124200" y="6356350"/>
            <a:ext cx="2895600" cy="365125"/>
          </a:xfrm>
          <a:prstGeom prst="rect">
            <a:avLst/>
          </a:prstGeom>
        </p:spPr>
        <p:txBody>
          <a:bodyPr/>
          <a:lstStyle/>
          <a:p>
            <a:endParaRPr lang="sv-SE" dirty="0">
              <a:solidFill>
                <a:prstClr val="black">
                  <a:tint val="75000"/>
                </a:prstClr>
              </a:solidFill>
            </a:endParaRPr>
          </a:p>
        </p:txBody>
      </p:sp>
      <p:sp>
        <p:nvSpPr>
          <p:cNvPr id="4" name="Platshållare för bildnummer 3"/>
          <p:cNvSpPr>
            <a:spLocks noGrp="1"/>
          </p:cNvSpPr>
          <p:nvPr>
            <p:ph type="sldNum" sz="quarter" idx="12"/>
          </p:nvPr>
        </p:nvSpPr>
        <p:spPr>
          <a:xfrm>
            <a:off x="6553200" y="6356350"/>
            <a:ext cx="2133600" cy="365125"/>
          </a:xfrm>
          <a:prstGeom prst="rect">
            <a:avLst/>
          </a:prstGeom>
        </p:spPr>
        <p:txBody>
          <a:bodyPr/>
          <a:lstStyle/>
          <a:p>
            <a:fld id="{D3C51526-3C1D-4F2C-AF3D-F8C1BD068687}" type="slidenum">
              <a:rPr lang="sv-SE" smtClean="0">
                <a:solidFill>
                  <a:prstClr val="black">
                    <a:tint val="75000"/>
                  </a:prstClr>
                </a:solidFill>
              </a:rPr>
              <a:pPr/>
              <a:t>‹#›</a:t>
            </a:fld>
            <a:endParaRPr lang="sv-SE" dirty="0">
              <a:solidFill>
                <a:prstClr val="black">
                  <a:tint val="75000"/>
                </a:prstClr>
              </a:solidFill>
            </a:endParaRPr>
          </a:p>
        </p:txBody>
      </p:sp>
    </p:spTree>
    <p:extLst>
      <p:ext uri="{BB962C8B-B14F-4D97-AF65-F5344CB8AC3E}">
        <p14:creationId xmlns:p14="http://schemas.microsoft.com/office/powerpoint/2010/main" val="100557687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lvl1pPr>
              <a:defRPr/>
            </a:lvl1pPr>
          </a:lstStyle>
          <a:p>
            <a:endParaRPr lang="sv-SE" dirty="0">
              <a:solidFill>
                <a:srgbClr val="FFFFFF"/>
              </a:solidFill>
            </a:endParaRPr>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lvl1pPr>
              <a:defRPr/>
            </a:lvl1pPr>
          </a:lstStyle>
          <a:p>
            <a:fld id="{3594ED20-0FBE-44AC-91B5-4140E1711DDB}" type="datetime1">
              <a:rPr lang="sv-SE" smtClean="0">
                <a:solidFill>
                  <a:srgbClr val="FFFFFF"/>
                </a:solidFill>
              </a:rPr>
              <a:t>2016-11-25</a:t>
            </a:fld>
            <a:endParaRPr lang="sv-SE" dirty="0">
              <a:solidFill>
                <a:srgbClr val="FFFFFF"/>
              </a:solidFill>
            </a:endParaRPr>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solidFill>
                  <a:srgbClr val="FFFFFF"/>
                </a:solidFill>
              </a:rPr>
              <a:t>Sidan </a:t>
            </a:r>
            <a:fld id="{A840C29D-85DA-4F43-B280-E2E92F0D1EDB}" type="slidenum">
              <a:rPr lang="sv-SE" smtClean="0">
                <a:solidFill>
                  <a:srgbClr val="FFFFFF"/>
                </a:solidFill>
              </a:rPr>
              <a:pPr/>
              <a:t>‹#›</a:t>
            </a:fld>
            <a:endParaRPr lang="sv-SE" dirty="0">
              <a:solidFill>
                <a:srgbClr val="FFFFFF"/>
              </a:solidFill>
            </a:endParaRPr>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8176911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821980" y="4221110"/>
            <a:ext cx="5486400" cy="566738"/>
          </a:xfrm>
          <a:prstGeom prst="rect">
            <a:avLst/>
          </a:prstGeom>
        </p:spPr>
        <p:txBody>
          <a:bodyPr anchor="b"/>
          <a:lstStyle>
            <a:lvl1pPr algn="l">
              <a:defRPr sz="2000" b="1"/>
            </a:lvl1pPr>
          </a:lstStyle>
          <a:p>
            <a:r>
              <a:rPr lang="sv-SE" smtClean="0"/>
              <a:t>Klicka här för att ändra format</a:t>
            </a:r>
            <a:endParaRPr lang="sv-SE" dirty="0"/>
          </a:p>
        </p:txBody>
      </p:sp>
      <p:sp>
        <p:nvSpPr>
          <p:cNvPr id="3" name="Platshållare för bild 2"/>
          <p:cNvSpPr>
            <a:spLocks noGrp="1"/>
          </p:cNvSpPr>
          <p:nvPr>
            <p:ph type="pic" idx="1"/>
          </p:nvPr>
        </p:nvSpPr>
        <p:spPr>
          <a:xfrm>
            <a:off x="1821980" y="476251"/>
            <a:ext cx="5486400" cy="3672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dirty="0"/>
          </a:p>
        </p:txBody>
      </p:sp>
      <p:sp>
        <p:nvSpPr>
          <p:cNvPr id="4" name="Platshållare för text 3"/>
          <p:cNvSpPr>
            <a:spLocks noGrp="1"/>
          </p:cNvSpPr>
          <p:nvPr>
            <p:ph type="body" sz="half" idx="2"/>
          </p:nvPr>
        </p:nvSpPr>
        <p:spPr>
          <a:xfrm>
            <a:off x="1821980" y="4869200"/>
            <a:ext cx="5486400" cy="648090"/>
          </a:xfrm>
          <a:prstGeom prst="rect">
            <a:avLst/>
          </a:prstGeo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a:xfrm>
            <a:off x="467430" y="6597480"/>
            <a:ext cx="2133600" cy="288000"/>
          </a:xfrm>
          <a:prstGeom prst="rect">
            <a:avLst/>
          </a:prstGeom>
        </p:spPr>
        <p:txBody>
          <a:bodyPr/>
          <a:lstStyle/>
          <a:p>
            <a:fld id="{2423C97F-DFA1-451C-B804-7E65D544757C}" type="datetime1">
              <a:rPr lang="sv-SE" smtClean="0"/>
              <a:t>2016-11-25</a:t>
            </a:fld>
            <a:endParaRPr lang="sv-SE"/>
          </a:p>
        </p:txBody>
      </p:sp>
      <p:sp>
        <p:nvSpPr>
          <p:cNvPr id="6" name="standardsidfot"/>
          <p:cNvSpPr>
            <a:spLocks noGrp="1"/>
          </p:cNvSpPr>
          <p:nvPr>
            <p:ph type="ftr" sz="quarter" idx="11"/>
          </p:nvPr>
        </p:nvSpPr>
        <p:spPr>
          <a:xfrm>
            <a:off x="3124200" y="6597480"/>
            <a:ext cx="2895600" cy="288000"/>
          </a:xfrm>
          <a:prstGeom prst="rect">
            <a:avLst/>
          </a:prstGeom>
        </p:spPr>
        <p:txBody>
          <a:bodyPr/>
          <a:lstStyle/>
          <a:p>
            <a:endParaRPr lang="sv-SE" dirty="0"/>
          </a:p>
        </p:txBody>
      </p:sp>
      <p:sp>
        <p:nvSpPr>
          <p:cNvPr id="7" name="Platshållare för bildnummer 6"/>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2" name="Bildobjekt 11"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Tree>
    <p:extLst>
      <p:ext uri="{BB962C8B-B14F-4D97-AF65-F5344CB8AC3E}">
        <p14:creationId xmlns:p14="http://schemas.microsoft.com/office/powerpoint/2010/main" val="260860514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6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lvl1pPr>
              <a:defRPr/>
            </a:lvl1pPr>
          </a:lstStyle>
          <a:p>
            <a:endParaRPr lang="sv-SE" dirty="0"/>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lvl1pPr>
              <a:defRPr/>
            </a:lvl1pPr>
          </a:lstStyle>
          <a:p>
            <a:fld id="{13770B17-7CAF-462C-A04D-938985AFE171}" type="datetime1">
              <a:rPr lang="sv-SE" smtClean="0"/>
              <a:t>2016-11-25</a:t>
            </a:fld>
            <a:endParaRPr lang="sv-SE" dirty="0"/>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58056071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6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p>
            <a:endParaRPr lang="sv-SE" dirty="0"/>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p>
            <a:fld id="{B4043847-B227-4274-A294-480F78D31E7F}" type="datetime1">
              <a:rPr lang="sv-SE" smtClean="0"/>
              <a:t>2016-11-25</a:t>
            </a:fld>
            <a:endParaRPr lang="sv-SE" dirty="0"/>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t>Sidan </a:t>
            </a:r>
            <a:fld id="{A840C29D-85DA-4F43-B280-E2E92F0D1EDB}" type="slidenum">
              <a:rPr lang="sv-SE" smtClean="0"/>
              <a:pPr/>
              <a:t>‹#›</a:t>
            </a:fld>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Tree>
    <p:extLst>
      <p:ext uri="{BB962C8B-B14F-4D97-AF65-F5344CB8AC3E}">
        <p14:creationId xmlns:p14="http://schemas.microsoft.com/office/powerpoint/2010/main" val="97608869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standardsidfot"/>
          <p:cNvSpPr>
            <a:spLocks noGrp="1"/>
          </p:cNvSpPr>
          <p:nvPr>
            <p:ph type="ftr" sz="quarter" idx="11"/>
          </p:nvPr>
        </p:nvSpPr>
        <p:spPr>
          <a:xfrm>
            <a:off x="3124200" y="6597480"/>
            <a:ext cx="2895600" cy="288000"/>
          </a:xfrm>
          <a:prstGeom prst="rect">
            <a:avLst/>
          </a:prstGeom>
        </p:spPr>
        <p:txBody>
          <a:bodyPr/>
          <a:lstStyle>
            <a:lvl1pPr>
              <a:defRPr/>
            </a:lvl1pPr>
          </a:lstStyle>
          <a:p>
            <a:endParaRPr lang="sv-SE" dirty="0">
              <a:solidFill>
                <a:srgbClr val="FFFFFF"/>
              </a:solidFill>
            </a:endParaRPr>
          </a:p>
        </p:txBody>
      </p:sp>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datum 12"/>
          <p:cNvSpPr>
            <a:spLocks noGrp="1"/>
          </p:cNvSpPr>
          <p:nvPr>
            <p:ph type="dt" sz="half" idx="10"/>
          </p:nvPr>
        </p:nvSpPr>
        <p:spPr>
          <a:xfrm>
            <a:off x="467430" y="6597480"/>
            <a:ext cx="2133600" cy="288000"/>
          </a:xfrm>
          <a:prstGeom prst="rect">
            <a:avLst/>
          </a:prstGeom>
        </p:spPr>
        <p:txBody>
          <a:bodyPr/>
          <a:lstStyle>
            <a:lvl1pPr>
              <a:defRPr/>
            </a:lvl1pPr>
          </a:lstStyle>
          <a:p>
            <a:fld id="{C2A6D2B8-537D-4F90-93B4-F05CCF9915BB}" type="datetime1">
              <a:rPr lang="sv-SE" smtClean="0">
                <a:solidFill>
                  <a:srgbClr val="FFFFFF"/>
                </a:solidFill>
              </a:rPr>
              <a:t>2016-11-25</a:t>
            </a:fld>
            <a:endParaRPr lang="sv-SE" dirty="0">
              <a:solidFill>
                <a:srgbClr val="FFFFFF"/>
              </a:solidFill>
            </a:endParaRPr>
          </a:p>
        </p:txBody>
      </p:sp>
      <p:sp>
        <p:nvSpPr>
          <p:cNvPr id="11" name="Platshållare för bildnummer 13"/>
          <p:cNvSpPr>
            <a:spLocks noGrp="1"/>
          </p:cNvSpPr>
          <p:nvPr>
            <p:ph type="sldNum" sz="quarter" idx="12"/>
          </p:nvPr>
        </p:nvSpPr>
        <p:spPr>
          <a:xfrm>
            <a:off x="6553200" y="6597480"/>
            <a:ext cx="2133600" cy="288000"/>
          </a:xfrm>
          <a:prstGeom prst="rect">
            <a:avLst/>
          </a:prstGeom>
        </p:spPr>
        <p:txBody>
          <a:bodyPr/>
          <a:lstStyle/>
          <a:p>
            <a:r>
              <a:rPr lang="sv-SE" dirty="0" smtClean="0">
                <a:solidFill>
                  <a:srgbClr val="FFFFFF"/>
                </a:solidFill>
              </a:rPr>
              <a:t>Sidan </a:t>
            </a:r>
            <a:fld id="{A840C29D-85DA-4F43-B280-E2E92F0D1EDB}" type="slidenum">
              <a:rPr lang="sv-SE" smtClean="0">
                <a:solidFill>
                  <a:srgbClr val="FFFFFF"/>
                </a:solidFill>
              </a:rPr>
              <a:pPr/>
              <a:t>‹#›</a:t>
            </a:fld>
            <a:endParaRPr lang="sv-SE" dirty="0">
              <a:solidFill>
                <a:srgbClr val="FFFFFF"/>
              </a:solidFill>
            </a:endParaRPr>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66905064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3_Rubrik och innehåll">
    <p:spTree>
      <p:nvGrpSpPr>
        <p:cNvPr id="1" name=""/>
        <p:cNvGrpSpPr/>
        <p:nvPr/>
      </p:nvGrpSpPr>
      <p:grpSpPr>
        <a:xfrm>
          <a:off x="0" y="0"/>
          <a:ext cx="0" cy="0"/>
          <a:chOff x="0" y="0"/>
          <a:chExt cx="0" cy="0"/>
        </a:xfrm>
      </p:grpSpPr>
      <p:sp>
        <p:nvSpPr>
          <p:cNvPr id="5" name="Rektangel 4"/>
          <p:cNvSpPr/>
          <p:nvPr/>
        </p:nvSpPr>
        <p:spPr>
          <a:xfrm>
            <a:off x="0" y="6597650"/>
            <a:ext cx="9144000" cy="2873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pic>
        <p:nvPicPr>
          <p:cNvPr id="6" name="Bildobjekt 13" descr="JHBG_logotyp_CMYK.t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26400" y="5732463"/>
            <a:ext cx="64770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0825" y="5773738"/>
            <a:ext cx="1944688"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ubrik 1"/>
          <p:cNvSpPr>
            <a:spLocks noGrp="1"/>
          </p:cNvSpPr>
          <p:nvPr>
            <p:ph type="title"/>
          </p:nvPr>
        </p:nvSpPr>
        <p:spPr>
          <a:xfrm>
            <a:off x="971500" y="476590"/>
            <a:ext cx="7201000" cy="936130"/>
          </a:xfrm>
          <a:prstGeom prst="rect">
            <a:avLst/>
          </a:prstGeom>
        </p:spPr>
        <p:txBody>
          <a:bodyPr/>
          <a:lstStyle/>
          <a:p>
            <a:r>
              <a:rPr lang="sv-SE" smtClean="0"/>
              <a:t>Klicka här för att ändra format</a:t>
            </a:r>
            <a:endParaRPr lang="sv-SE" dirty="0"/>
          </a:p>
        </p:txBody>
      </p:sp>
      <p:sp>
        <p:nvSpPr>
          <p:cNvPr id="15" name="Platshållare för innehåll 2"/>
          <p:cNvSpPr>
            <a:spLocks noGrp="1"/>
          </p:cNvSpPr>
          <p:nvPr>
            <p:ph idx="1"/>
          </p:nvPr>
        </p:nvSpPr>
        <p:spPr>
          <a:xfrm>
            <a:off x="971500" y="1600201"/>
            <a:ext cx="7201000" cy="3916362"/>
          </a:xfrm>
          <a:prstGeom prst="rect">
            <a:avLst/>
          </a:prstGeom>
          <a:noFill/>
        </p:spPr>
        <p:txBody>
          <a:bodyPr/>
          <a:lstStyle>
            <a:lvl1pPr>
              <a:buFont typeface="HelveticaNeueLT Std Blk" pitchFamily="34" charset="0"/>
              <a:buChar char="•"/>
              <a:defRPr/>
            </a:lvl1pPr>
            <a:lvl2pPr>
              <a:buFont typeface="HelveticaNeueLT Std Blk" pitchFamily="34" charset="0"/>
              <a:buChar char="•"/>
              <a:defRPr/>
            </a:lvl2pPr>
            <a:lvl3pPr>
              <a:buFont typeface="HelveticaNeueLT Std Blk" pitchFamily="34" charset="0"/>
              <a:buChar char="•"/>
              <a:defRPr/>
            </a:lvl3pPr>
            <a:lvl4pPr>
              <a:buFont typeface="HelveticaNeueLT Std Blk" pitchFamily="34" charset="0"/>
              <a:buChar char="•"/>
              <a:defRPr/>
            </a:lvl4pPr>
            <a:lvl5pPr>
              <a:buFont typeface="HelveticaNeueLT Std Blk" pitchFamily="34" charset="0"/>
              <a:buChar char="•"/>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2" name="Platshållare för innehåll 11"/>
          <p:cNvSpPr>
            <a:spLocks noGrp="1"/>
          </p:cNvSpPr>
          <p:nvPr>
            <p:ph sz="quarter" idx="13"/>
          </p:nvPr>
        </p:nvSpPr>
        <p:spPr>
          <a:xfrm>
            <a:off x="1500188" y="6215063"/>
            <a:ext cx="914400" cy="9144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9" name="standardsidfot"/>
          <p:cNvSpPr>
            <a:spLocks noGrp="1"/>
          </p:cNvSpPr>
          <p:nvPr>
            <p:ph type="ftr" sz="quarter" idx="14"/>
          </p:nvPr>
        </p:nvSpPr>
        <p:spPr>
          <a:xfrm>
            <a:off x="3124200" y="6597480"/>
            <a:ext cx="2895600" cy="288000"/>
          </a:xfrm>
          <a:prstGeom prst="rect">
            <a:avLst/>
          </a:prstGeom>
        </p:spPr>
        <p:txBody>
          <a:bodyPr/>
          <a:lstStyle>
            <a:lvl1pPr>
              <a:defRPr/>
            </a:lvl1pPr>
          </a:lstStyle>
          <a:p>
            <a:pPr>
              <a:defRPr/>
            </a:pPr>
            <a:endParaRPr lang="sv-SE"/>
          </a:p>
        </p:txBody>
      </p:sp>
      <p:sp>
        <p:nvSpPr>
          <p:cNvPr id="10" name="Platshållare för datum 12"/>
          <p:cNvSpPr>
            <a:spLocks noGrp="1"/>
          </p:cNvSpPr>
          <p:nvPr>
            <p:ph type="dt" sz="half" idx="15"/>
          </p:nvPr>
        </p:nvSpPr>
        <p:spPr>
          <a:xfrm>
            <a:off x="467430" y="6597480"/>
            <a:ext cx="2133600" cy="288000"/>
          </a:xfrm>
          <a:prstGeom prst="rect">
            <a:avLst/>
          </a:prstGeom>
        </p:spPr>
        <p:txBody>
          <a:bodyPr/>
          <a:lstStyle>
            <a:lvl1pPr>
              <a:defRPr/>
            </a:lvl1pPr>
          </a:lstStyle>
          <a:p>
            <a:pPr>
              <a:defRPr/>
            </a:pPr>
            <a:fld id="{83BE24D4-3FFA-471A-8FF5-8864DA08937A}" type="datetime1">
              <a:rPr lang="sv-SE" smtClean="0"/>
              <a:t>2016-11-25</a:t>
            </a:fld>
            <a:endParaRPr lang="sv-SE" dirty="0"/>
          </a:p>
        </p:txBody>
      </p:sp>
      <p:sp>
        <p:nvSpPr>
          <p:cNvPr id="11" name="Platshållare för bildnummer 13"/>
          <p:cNvSpPr>
            <a:spLocks noGrp="1"/>
          </p:cNvSpPr>
          <p:nvPr>
            <p:ph type="sldNum" sz="quarter" idx="16"/>
          </p:nvPr>
        </p:nvSpPr>
        <p:spPr>
          <a:xfrm>
            <a:off x="6553200" y="6597480"/>
            <a:ext cx="2133600" cy="288000"/>
          </a:xfrm>
          <a:prstGeom prst="rect">
            <a:avLst/>
          </a:prstGeom>
        </p:spPr>
        <p:txBody>
          <a:bodyPr/>
          <a:lstStyle>
            <a:lvl1pPr>
              <a:defRPr/>
            </a:lvl1pPr>
          </a:lstStyle>
          <a:p>
            <a:pPr>
              <a:defRPr/>
            </a:pPr>
            <a:r>
              <a:rPr lang="sv-SE"/>
              <a:t>Sidan </a:t>
            </a:r>
            <a:fld id="{B1E9FF48-5E10-4BEA-81A5-120335B32D2B}" type="slidenum">
              <a:rPr lang="sv-SE"/>
              <a:pPr>
                <a:defRPr/>
              </a:pPr>
              <a:t>‹#›</a:t>
            </a:fld>
            <a:endParaRPr lang="sv-SE"/>
          </a:p>
        </p:txBody>
      </p:sp>
    </p:spTree>
    <p:extLst>
      <p:ext uri="{BB962C8B-B14F-4D97-AF65-F5344CB8AC3E}">
        <p14:creationId xmlns:p14="http://schemas.microsoft.com/office/powerpoint/2010/main" val="302311211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D9000F"/>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41713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93006D"/>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51551873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F81D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336533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704168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1130098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73223984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66277714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41917197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3108462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82915356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2016-11-25</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098359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630323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dirty="0"/>
          </a:p>
        </p:txBody>
      </p:sp>
    </p:spTree>
    <p:extLst>
      <p:ext uri="{BB962C8B-B14F-4D97-AF65-F5344CB8AC3E}">
        <p14:creationId xmlns:p14="http://schemas.microsoft.com/office/powerpoint/2010/main" val="924003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a:p>
        </p:txBody>
      </p:sp>
      <p:sp>
        <p:nvSpPr>
          <p:cNvPr id="3"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40966995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426026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28703755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48746"/>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1792288" y="711198"/>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52355"/>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pic>
        <p:nvPicPr>
          <p:cNvPr id="14" name="Bildobjekt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2016-11-25</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1" name="textruta 10"/>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2016-11-25</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2" name="Rektangel 11"/>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Första sida med lila bakgrund">
    <p:bg>
      <p:bgPr>
        <a:solidFill>
          <a:srgbClr val="93006D"/>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89862271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Jämförelse">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971500" y="1535113"/>
            <a:ext cx="3525888" cy="639762"/>
          </a:xfrm>
          <a:prstGeom prst="rect">
            <a:avLst/>
          </a:prstGeom>
        </p:spPr>
        <p:txBody>
          <a:bodyPr anchor="b"/>
          <a:lstStyle>
            <a:lvl1pPr marL="0" indent="0">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971500" y="2174875"/>
            <a:ext cx="3525888" cy="3342415"/>
          </a:xfrm>
          <a:prstGeom prst="rect">
            <a:avLst/>
          </a:prstGeo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text 4"/>
          <p:cNvSpPr>
            <a:spLocks noGrp="1"/>
          </p:cNvSpPr>
          <p:nvPr>
            <p:ph type="body" sz="quarter" idx="3"/>
          </p:nvPr>
        </p:nvSpPr>
        <p:spPr>
          <a:xfrm>
            <a:off x="4645025" y="1535113"/>
            <a:ext cx="3527475" cy="639762"/>
          </a:xfrm>
          <a:prstGeom prst="rect">
            <a:avLst/>
          </a:prstGeom>
        </p:spPr>
        <p:txBody>
          <a:bodyPr anchor="b"/>
          <a:lstStyle>
            <a:lvl1pPr marL="0" indent="0">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3527475" cy="3342415"/>
          </a:xfrm>
          <a:prstGeom prst="rect">
            <a:avLst/>
          </a:prstGeo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pic>
        <p:nvPicPr>
          <p:cNvPr id="14" name="Bildobjekt 13" descr="JHBG_logotyp_CMYK.tif"/>
          <p:cNvPicPr>
            <a:picLocks noChangeAspect="1"/>
          </p:cNvPicPr>
          <p:nvPr userDrawn="1"/>
        </p:nvPicPr>
        <p:blipFill>
          <a:blip r:embed="rId2" cstate="print"/>
          <a:stretch>
            <a:fillRect/>
          </a:stretch>
        </p:blipFill>
        <p:spPr>
          <a:xfrm>
            <a:off x="8026190" y="5732810"/>
            <a:ext cx="648522" cy="687600"/>
          </a:xfrm>
          <a:prstGeom prst="rect">
            <a:avLst/>
          </a:prstGeom>
        </p:spPr>
      </p:pic>
    </p:spTree>
    <p:extLst>
      <p:ext uri="{BB962C8B-B14F-4D97-AF65-F5344CB8AC3E}">
        <p14:creationId xmlns:p14="http://schemas.microsoft.com/office/powerpoint/2010/main" val="146320362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901596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40833703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1870525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1762017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6011785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587413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7514519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6521840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856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chemeClr val="tx1"/>
                </a:solidFill>
              </a:defRPr>
            </a:lvl1pPr>
          </a:lstStyle>
          <a:p>
            <a:r>
              <a:rPr lang="sv-SE"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Tree>
    <p:extLst>
      <p:ext uri="{BB962C8B-B14F-4D97-AF65-F5344CB8AC3E}">
        <p14:creationId xmlns:p14="http://schemas.microsoft.com/office/powerpoint/2010/main" val="38972018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prstClr val="black"/>
                </a:solidFill>
                <a:latin typeface="Arial"/>
                <a:cs typeface="Arial"/>
              </a:rPr>
              <a:pPr algn="r"/>
              <a:t>2016-11-25</a:t>
            </a:fld>
            <a:endParaRPr lang="sv-SE" sz="1000" dirty="0" smtClean="0">
              <a:solidFill>
                <a:prstClr val="black"/>
              </a:solidFill>
              <a:latin typeface="Arial"/>
              <a:cs typeface="Arial"/>
            </a:endParaRPr>
          </a:p>
          <a:p>
            <a:pPr algn="r"/>
            <a:r>
              <a:rPr lang="sv-SE" sz="900" dirty="0" smtClean="0">
                <a:solidFill>
                  <a:prstClr val="black"/>
                </a:solidFill>
                <a:latin typeface="Arial"/>
                <a:cs typeface="Arial"/>
              </a:rPr>
              <a:t>Sida </a:t>
            </a:r>
            <a:fld id="{DB8626CC-5B25-4DDA-833E-9A441BDD6043}" type="slidenum">
              <a:rPr lang="sv-SE" sz="900" smtClean="0">
                <a:solidFill>
                  <a:prstClr val="black"/>
                </a:solidFill>
                <a:latin typeface="Arial"/>
                <a:cs typeface="Arial"/>
              </a:rPr>
              <a:pPr algn="r"/>
              <a:t>‹#›</a:t>
            </a:fld>
            <a:endParaRPr lang="sv-SE" sz="900" dirty="0">
              <a:solidFill>
                <a:prstClr val="black"/>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1513202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prstClr val="black"/>
                </a:solidFill>
                <a:latin typeface="Arial"/>
                <a:cs typeface="Arial"/>
              </a:rPr>
              <a:pPr algn="r"/>
              <a:t>2016-11-25</a:t>
            </a:fld>
            <a:endParaRPr lang="sv-SE" sz="1000" dirty="0" smtClean="0">
              <a:solidFill>
                <a:prstClr val="black"/>
              </a:solidFill>
              <a:latin typeface="Arial"/>
              <a:cs typeface="Arial"/>
            </a:endParaRPr>
          </a:p>
          <a:p>
            <a:pPr algn="r"/>
            <a:r>
              <a:rPr lang="sv-SE" sz="900" dirty="0" smtClean="0">
                <a:solidFill>
                  <a:prstClr val="black"/>
                </a:solidFill>
                <a:latin typeface="Arial"/>
                <a:cs typeface="Arial"/>
              </a:rPr>
              <a:t>Sida </a:t>
            </a:r>
            <a:fld id="{DB8626CC-5B25-4DDA-833E-9A441BDD6043}" type="slidenum">
              <a:rPr lang="sv-SE" sz="900" smtClean="0">
                <a:solidFill>
                  <a:prstClr val="black"/>
                </a:solidFill>
                <a:latin typeface="Arial"/>
                <a:cs typeface="Arial"/>
              </a:rPr>
              <a:pPr algn="r"/>
              <a:t>‹#›</a:t>
            </a:fld>
            <a:endParaRPr lang="sv-SE" sz="900" dirty="0">
              <a:solidFill>
                <a:prstClr val="black"/>
              </a:solidFill>
              <a:latin typeface="Arial"/>
              <a:cs typeface="Arial"/>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118704110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prstClr val="black"/>
                </a:solidFill>
                <a:latin typeface="Arial"/>
                <a:cs typeface="Arial"/>
              </a:rPr>
              <a:pPr algn="r"/>
              <a:t>2016-11-25</a:t>
            </a:fld>
            <a:endParaRPr lang="sv-SE" sz="1000" dirty="0" smtClean="0">
              <a:solidFill>
                <a:prstClr val="black"/>
              </a:solidFill>
              <a:latin typeface="Arial"/>
              <a:cs typeface="Arial"/>
            </a:endParaRPr>
          </a:p>
          <a:p>
            <a:pPr algn="r"/>
            <a:r>
              <a:rPr lang="sv-SE" sz="900" dirty="0" smtClean="0">
                <a:solidFill>
                  <a:prstClr val="black"/>
                </a:solidFill>
                <a:latin typeface="Arial"/>
                <a:cs typeface="Arial"/>
              </a:rPr>
              <a:t>Sida </a:t>
            </a:r>
            <a:fld id="{DB8626CC-5B25-4DDA-833E-9A441BDD6043}" type="slidenum">
              <a:rPr lang="sv-SE" sz="900" smtClean="0">
                <a:solidFill>
                  <a:prstClr val="black"/>
                </a:solidFill>
                <a:latin typeface="Arial"/>
                <a:cs typeface="Arial"/>
              </a:rPr>
              <a:pPr algn="r"/>
              <a:t>‹#›</a:t>
            </a:fld>
            <a:endParaRPr lang="sv-SE" sz="900" dirty="0">
              <a:solidFill>
                <a:prstClr val="black"/>
              </a:solidFill>
              <a:latin typeface="Arial"/>
              <a:cs typeface="Arial"/>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36920956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pPr algn="r"/>
              <a:t>2016-11-25</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pPr algn="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791050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image" Target="../media/image6.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3.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image" Target="../media/image7.png"/><Relationship Id="rId4" Type="http://schemas.openxmlformats.org/officeDocument/2006/relationships/slideLayout" Target="../slideLayouts/slideLayout3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1.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6.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p:cNvSpPr/>
          <p:nvPr/>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rgbClr val="000000"/>
                </a:solidFill>
                <a:latin typeface="Arial"/>
                <a:cs typeface="Arial"/>
              </a:rPr>
              <a:t>Stadsledningsförvaltningen</a:t>
            </a:r>
          </a:p>
          <a:p>
            <a:pPr>
              <a:lnSpc>
                <a:spcPts val="1500"/>
              </a:lnSpc>
            </a:pPr>
            <a:r>
              <a:rPr lang="sv-SE" sz="900" b="0" i="0" u="none" kern="100" cap="all" spc="80" baseline="0" noProof="0" dirty="0" smtClean="0">
                <a:solidFill>
                  <a:srgbClr val="000000"/>
                </a:solidFill>
                <a:latin typeface="Arial"/>
                <a:cs typeface="Arial"/>
              </a:rPr>
              <a:t>HR-Avdelningen</a:t>
            </a:r>
            <a:endParaRPr lang="sv-SE" sz="900" b="0" i="0" u="none" kern="100" cap="all" spc="80" baseline="0" noProof="0" dirty="0">
              <a:solidFill>
                <a:srgbClr val="000000"/>
              </a:solidFill>
              <a:latin typeface="Arial"/>
              <a:cs typeface="Arial"/>
            </a:endParaRPr>
          </a:p>
        </p:txBody>
      </p:sp>
      <p:pic>
        <p:nvPicPr>
          <p:cNvPr id="21" name="Bildobjekt 20" descr="HBG_logo_liggande_CMYK.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15950" y="235973"/>
            <a:ext cx="1862210" cy="527170"/>
          </a:xfrm>
          <a:prstGeom prst="rect">
            <a:avLst/>
          </a:prstGeom>
        </p:spPr>
      </p:pic>
      <p:sp>
        <p:nvSpPr>
          <p:cNvPr id="24" name="textruta 23"/>
          <p:cNvSpPr txBox="1"/>
          <p:nvPr/>
        </p:nvSpPr>
        <p:spPr>
          <a:xfrm>
            <a:off x="986585" y="6423025"/>
            <a:ext cx="3684992"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 id="2147483728" r:id="rId2"/>
    <p:sldLayoutId id="2147483729" r:id="rId3"/>
    <p:sldLayoutId id="2147483730" r:id="rId4"/>
    <p:sldLayoutId id="2147483731" r:id="rId5"/>
    <p:sldLayoutId id="2147483732" r:id="rId6"/>
    <p:sldLayoutId id="2147483734" r:id="rId7"/>
    <p:sldLayoutId id="2147483735" r:id="rId8"/>
    <p:sldLayoutId id="2147483736" r:id="rId9"/>
    <p:sldLayoutId id="2147483737" r:id="rId10"/>
    <p:sldLayoutId id="2147483738" r:id="rId11"/>
    <p:sldLayoutId id="2147483740" r:id="rId12"/>
    <p:sldLayoutId id="2147483741" r:id="rId13"/>
    <p:sldLayoutId id="2147483742" r:id="rId14"/>
    <p:sldLayoutId id="2147483743" r:id="rId15"/>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24" name="textruta 23"/>
          <p:cNvSpPr txBox="1"/>
          <p:nvPr/>
        </p:nvSpPr>
        <p:spPr>
          <a:xfrm>
            <a:off x="1113585" y="6489700"/>
            <a:ext cx="4194790"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0" cap="none" spc="0" normalizeH="0" baseline="0" noProof="0" dirty="0" smtClean="0">
              <a:ln>
                <a:noFill/>
              </a:ln>
              <a:solidFill>
                <a:schemeClr val="bg1"/>
              </a:solidFill>
              <a:effectLst/>
              <a:uLnTx/>
              <a:uFillTx/>
              <a:latin typeface="Arial"/>
              <a:cs typeface="Arial"/>
            </a:endParaRPr>
          </a:p>
        </p:txBody>
      </p:sp>
      <p:pic>
        <p:nvPicPr>
          <p:cNvPr id="17" name="Bildobjekt 16" descr="HBG_logo_liggande_VI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20"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chemeClr val="bg1"/>
                </a:solidFill>
                <a:latin typeface="Arial"/>
                <a:cs typeface="Arial"/>
              </a:rPr>
              <a:t>Stadsledningsförvaltningen</a:t>
            </a:r>
          </a:p>
          <a:p>
            <a:pPr>
              <a:lnSpc>
                <a:spcPts val="1500"/>
              </a:lnSpc>
            </a:pPr>
            <a:r>
              <a:rPr lang="sv-SE" sz="900" b="0" i="0" u="none" kern="100" cap="all" spc="80" baseline="0" noProof="0" dirty="0" smtClean="0">
                <a:solidFill>
                  <a:schemeClr val="bg1"/>
                </a:solidFill>
                <a:latin typeface="Arial"/>
                <a:cs typeface="Arial"/>
              </a:rPr>
              <a:t>HR-Avdelningen</a:t>
            </a:r>
            <a:endParaRPr lang="sv-SE" sz="900" b="0" i="0" u="none" kern="100" cap="all" spc="80" baseline="0" noProof="0" dirty="0">
              <a:solidFill>
                <a:schemeClr val="bg1"/>
              </a:solidFill>
              <a:latin typeface="Arial"/>
              <a:cs typeface="Arial"/>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 id="2147483711" r:id="rId2"/>
    <p:sldLayoutId id="2147483713" r:id="rId3"/>
    <p:sldLayoutId id="2147483715" r:id="rId4"/>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2016-11-25</a:t>
            </a:fld>
            <a:endParaRPr lang="en-US" b="1" dirty="0">
              <a:solidFill>
                <a:schemeClr val="bg1"/>
              </a:solidFill>
              <a:effectLst/>
              <a:latin typeface="HelveticaNeueLT Std" pitchFamily="34" charset="0"/>
            </a:endParaRPr>
          </a:p>
        </p:txBody>
      </p:sp>
      <p:pic>
        <p:nvPicPr>
          <p:cNvPr id="4" name="Bildobjekt 3"/>
          <p:cNvPicPr>
            <a:picLocks/>
          </p:cNvPicPr>
          <p:nvPr userDrawn="1"/>
        </p:nvPicPr>
        <p:blipFill>
          <a:blip r:embed="rId18" cstate="print">
            <a:extLst>
              <a:ext uri="{28A0092B-C50C-407E-A947-70E740481C1C}">
                <a14:useLocalDpi xmlns:a14="http://schemas.microsoft.com/office/drawing/2010/main" val="0"/>
              </a:ext>
            </a:extLst>
          </a:blip>
          <a:stretch>
            <a:fillRect/>
          </a:stretch>
        </p:blipFill>
        <p:spPr>
          <a:xfrm>
            <a:off x="8072270" y="5994399"/>
            <a:ext cx="626400" cy="662400"/>
          </a:xfrm>
          <a:prstGeom prst="rect">
            <a:avLst/>
          </a:prstGeom>
        </p:spPr>
      </p:pic>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718" r:id="rId5"/>
    <p:sldLayoutId id="2147483719" r:id="rId6"/>
    <p:sldLayoutId id="2147483720" r:id="rId7"/>
    <p:sldLayoutId id="2147483721" r:id="rId8"/>
    <p:sldLayoutId id="2147483667" r:id="rId9"/>
    <p:sldLayoutId id="2147483680" r:id="rId10"/>
    <p:sldLayoutId id="2147483673" r:id="rId11"/>
    <p:sldLayoutId id="2147483679" r:id="rId12"/>
    <p:sldLayoutId id="2147483669" r:id="rId13"/>
    <p:sldLayoutId id="2147483674" r:id="rId14"/>
    <p:sldLayoutId id="2147483752" r:id="rId15"/>
    <p:sldLayoutId id="2147483753" r:id="rId16"/>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6" name="textruta 5"/>
          <p:cNvSpPr txBox="1"/>
          <p:nvPr/>
        </p:nvSpPr>
        <p:spPr>
          <a:xfrm>
            <a:off x="1064683" y="6483350"/>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smtClean="0">
                <a:ln>
                  <a:noFill/>
                </a:ln>
                <a:solidFill>
                  <a:srgbClr val="FFFFFF"/>
                </a:solidFill>
                <a:effectLst/>
                <a:uLnTx/>
                <a:uFillTx/>
                <a:latin typeface="Arial"/>
                <a:cs typeface="Arial"/>
              </a:rPr>
              <a:t>Systematiskt arbetsmiljöarbete Helsingborg</a:t>
            </a:r>
            <a:endParaRPr kumimoji="0" lang="sv-SE" sz="1000" b="0" i="0" u="none" strike="noStrike" kern="0" cap="none" spc="0" normalizeH="0" baseline="0" noProof="0" dirty="0" smtClean="0">
              <a:ln>
                <a:noFill/>
              </a:ln>
              <a:solidFill>
                <a:srgbClr val="FFFFFF"/>
              </a:solidFill>
              <a:effectLst/>
              <a:uLnTx/>
              <a:uFillTx/>
              <a:latin typeface="Arial"/>
              <a:cs typeface="Arial"/>
            </a:endParaRPr>
          </a:p>
        </p:txBody>
      </p:sp>
      <p:pic>
        <p:nvPicPr>
          <p:cNvPr id="4" name="Bildobjekt 3"/>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8077640" y="6002866"/>
            <a:ext cx="626400" cy="662400"/>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22" r:id="rId5"/>
    <p:sldLayoutId id="2147483723" r:id="rId6"/>
    <p:sldLayoutId id="2147483724" r:id="rId7"/>
    <p:sldLayoutId id="2147483725" r:id="rId8"/>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2016-11-25</a:t>
            </a:fld>
            <a:endParaRPr lang="en-US" b="1" dirty="0">
              <a:solidFill>
                <a:schemeClr val="bg1"/>
              </a:solidFill>
              <a:effectLst/>
              <a:latin typeface="HelveticaNeueLT Std" pitchFamily="34" charset="0"/>
            </a:endParaRPr>
          </a:p>
        </p:txBody>
      </p:sp>
    </p:spTree>
    <p:extLst>
      <p:ext uri="{BB962C8B-B14F-4D97-AF65-F5344CB8AC3E}">
        <p14:creationId xmlns:p14="http://schemas.microsoft.com/office/powerpoint/2010/main" val="1402180591"/>
      </p:ext>
    </p:extLst>
  </p:cSld>
  <p:clrMap bg1="lt1" tx1="dk1" bg2="lt2" tx2="dk2" accent1="accent1" accent2="accent2" accent3="accent3" accent4="accent4" accent5="accent5" accent6="accent6" hlink="hlink" folHlink="folHlink"/>
  <p:sldLayoutIdLst>
    <p:sldLayoutId id="2147483717" r:id="rId1"/>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p:cNvSpPr/>
          <p:nvPr/>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1" name="Rektangel 10"/>
          <p:cNvSpPr/>
          <p:nvPr/>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2" name="Rektangel 11"/>
          <p:cNvSpPr/>
          <p:nvPr/>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3" name="Rektangel 12"/>
          <p:cNvSpPr/>
          <p:nvPr/>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4" name="Rektangel 13"/>
          <p:cNvSpPr/>
          <p:nvPr/>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algn="ctr" defTabSz="914400">
              <a:defRPr/>
            </a:pPr>
            <a:endParaRPr lang="sv-SE" kern="0">
              <a:solidFill>
                <a:sysClr val="window" lastClr="FFFFFF"/>
              </a:solidFill>
              <a:latin typeface="Arial"/>
            </a:endParaRPr>
          </a:p>
        </p:txBody>
      </p:sp>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prstClr val="black"/>
                </a:solidFill>
                <a:latin typeface="Arial"/>
                <a:cs typeface="Arial"/>
              </a:rPr>
              <a:pPr algn="r"/>
              <a:t>2016-11-25</a:t>
            </a:fld>
            <a:endParaRPr lang="sv-SE" sz="1000" dirty="0" smtClean="0">
              <a:solidFill>
                <a:prstClr val="black"/>
              </a:solidFill>
              <a:latin typeface="Arial"/>
              <a:cs typeface="Arial"/>
            </a:endParaRPr>
          </a:p>
          <a:p>
            <a:pPr algn="r"/>
            <a:r>
              <a:rPr lang="sv-SE" sz="900" dirty="0" smtClean="0">
                <a:solidFill>
                  <a:prstClr val="black"/>
                </a:solidFill>
                <a:latin typeface="Arial"/>
                <a:cs typeface="Arial"/>
              </a:rPr>
              <a:t>Sida </a:t>
            </a:r>
            <a:fld id="{DB8626CC-5B25-4DDA-833E-9A441BDD6043}" type="slidenum">
              <a:rPr lang="sv-SE" sz="900" smtClean="0">
                <a:solidFill>
                  <a:prstClr val="black"/>
                </a:solidFill>
                <a:latin typeface="Arial"/>
                <a:cs typeface="Arial"/>
              </a:rPr>
              <a:pPr algn="r"/>
              <a:t>‹#›</a:t>
            </a:fld>
            <a:endParaRPr lang="sv-SE" sz="900" dirty="0">
              <a:solidFill>
                <a:prstClr val="black"/>
              </a:solidFill>
              <a:latin typeface="Arial"/>
              <a:cs typeface="Arial"/>
            </a:endParaRPr>
          </a:p>
        </p:txBody>
      </p:sp>
      <p:sp>
        <p:nvSpPr>
          <p:cNvPr id="19"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kern="100" cap="all" spc="80" dirty="0" smtClean="0">
                <a:solidFill>
                  <a:srgbClr val="000000"/>
                </a:solidFill>
                <a:latin typeface="Arial"/>
                <a:cs typeface="Arial"/>
              </a:rPr>
              <a:t>Skol- och fritidsförvaltningen</a:t>
            </a:r>
          </a:p>
          <a:p>
            <a:pPr>
              <a:lnSpc>
                <a:spcPts val="1500"/>
              </a:lnSpc>
            </a:pPr>
            <a:r>
              <a:rPr lang="sv-SE" sz="900" kern="100" cap="all" spc="80" dirty="0" err="1" smtClean="0">
                <a:solidFill>
                  <a:srgbClr val="000000"/>
                </a:solidFill>
                <a:latin typeface="Arial"/>
                <a:cs typeface="Arial"/>
              </a:rPr>
              <a:t>HR-Avdelningen</a:t>
            </a:r>
            <a:endParaRPr lang="sv-SE" sz="900" kern="100" cap="all" spc="80" dirty="0">
              <a:solidFill>
                <a:srgbClr val="000000"/>
              </a:solidFill>
              <a:latin typeface="Arial"/>
              <a:cs typeface="Arial"/>
            </a:endParaRPr>
          </a:p>
        </p:txBody>
      </p:sp>
      <p:pic>
        <p:nvPicPr>
          <p:cNvPr id="21" name="Bildobjekt 20" descr="HBG_logo_liggande_CMYK.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5950" y="235973"/>
            <a:ext cx="1862210" cy="527170"/>
          </a:xfrm>
          <a:prstGeom prst="rect">
            <a:avLst/>
          </a:prstGeom>
        </p:spPr>
      </p:pic>
      <p:sp>
        <p:nvSpPr>
          <p:cNvPr id="24" name="textruta 23"/>
          <p:cNvSpPr txBox="1"/>
          <p:nvPr/>
        </p:nvSpPr>
        <p:spPr>
          <a:xfrm>
            <a:off x="1113585" y="6483350"/>
            <a:ext cx="3684992" cy="204788"/>
          </a:xfrm>
          <a:prstGeom prst="rect">
            <a:avLst/>
          </a:prstGeom>
          <a:noFill/>
        </p:spPr>
        <p:txBody>
          <a:bodyPr wrap="square" lIns="0" rIns="0" rtlCol="0" anchor="ctr" anchorCtr="0">
            <a:noAutofit/>
          </a:bodyPr>
          <a:lstStyle/>
          <a:p>
            <a:pPr defTabSz="914400">
              <a:defRPr/>
            </a:pPr>
            <a:endParaRPr lang="sv-SE" sz="1000" kern="0" dirty="0" smtClean="0">
              <a:solidFill>
                <a:prstClr val="black"/>
              </a:solidFill>
              <a:latin typeface="Arial"/>
              <a:cs typeface="Arial"/>
            </a:endParaRPr>
          </a:p>
        </p:txBody>
      </p:sp>
    </p:spTree>
    <p:extLst>
      <p:ext uri="{BB962C8B-B14F-4D97-AF65-F5344CB8AC3E}">
        <p14:creationId xmlns:p14="http://schemas.microsoft.com/office/powerpoint/2010/main" val="192432210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Lst>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chor="ctr"/>
          <a:lstStyle/>
          <a:p>
            <a:r>
              <a:rPr lang="sv-SE" dirty="0" smtClean="0"/>
              <a:t>Gött på jobbet!</a:t>
            </a:r>
            <a:endParaRPr lang="sv-SE" dirty="0"/>
          </a:p>
        </p:txBody>
      </p:sp>
      <p:sp>
        <p:nvSpPr>
          <p:cNvPr id="5" name="Underrubrik 4"/>
          <p:cNvSpPr>
            <a:spLocks noGrp="1"/>
          </p:cNvSpPr>
          <p:nvPr>
            <p:ph type="subTitle" idx="1"/>
          </p:nvPr>
        </p:nvSpPr>
        <p:spPr>
          <a:xfrm>
            <a:off x="1113585" y="3476625"/>
            <a:ext cx="7006431" cy="2306108"/>
          </a:xfrm>
        </p:spPr>
        <p:txBody>
          <a:bodyPr>
            <a:normAutofit lnSpcReduction="10000"/>
          </a:bodyPr>
          <a:lstStyle/>
          <a:p>
            <a:r>
              <a:rPr lang="sv-SE" dirty="0" smtClean="0"/>
              <a:t>I detta material hittar du goda exempel på gruppövningar kring </a:t>
            </a:r>
            <a:r>
              <a:rPr lang="sv-SE" i="1" dirty="0" smtClean="0">
                <a:solidFill>
                  <a:srgbClr val="FF0000"/>
                </a:solidFill>
              </a:rPr>
              <a:t>tillit, samspel och kommunikation</a:t>
            </a:r>
            <a:r>
              <a:rPr lang="sv-SE" dirty="0" smtClean="0"/>
              <a:t>. </a:t>
            </a:r>
          </a:p>
          <a:p>
            <a:endParaRPr lang="sv-SE" dirty="0"/>
          </a:p>
          <a:p>
            <a:r>
              <a:rPr lang="sv-SE" dirty="0" smtClean="0"/>
              <a:t>Syftet är att öka arbetsplatsens förmåga att prata om vår egen arbetsmiljö, exempelvis hur vi mår, bemöter varandra och hur vi möter andra människor i våra uppdrag samt att komma överens om spelregler på jobbet.</a:t>
            </a:r>
          </a:p>
        </p:txBody>
      </p:sp>
    </p:spTree>
    <p:extLst>
      <p:ext uri="{BB962C8B-B14F-4D97-AF65-F5344CB8AC3E}">
        <p14:creationId xmlns:p14="http://schemas.microsoft.com/office/powerpoint/2010/main" val="30708668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192101" y="916795"/>
            <a:ext cx="7006431" cy="2219324"/>
          </a:xfrm>
        </p:spPr>
        <p:txBody>
          <a:bodyPr/>
          <a:lstStyle/>
          <a:p>
            <a:r>
              <a:rPr lang="sv-SE" dirty="0" smtClean="0"/>
              <a:t>Tillitsövningar</a:t>
            </a:r>
            <a:endParaRPr lang="sv-SE"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6631" y="3631548"/>
            <a:ext cx="2392299" cy="2243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607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679938" y="1746394"/>
            <a:ext cx="2836985" cy="4399989"/>
          </a:xfrm>
          <a:blipFill>
            <a:blip r:embed="rId2"/>
            <a:tile tx="0" ty="0" sx="100000" sy="100000" flip="none" algn="tl"/>
          </a:blipFill>
        </p:spPr>
        <p:txBody>
          <a:bodyPr/>
          <a:lstStyle/>
          <a:p>
            <a:pPr marL="0" indent="0">
              <a:buNone/>
            </a:pPr>
            <a:r>
              <a:rPr lang="sv-SE" sz="1600" i="1" dirty="0"/>
              <a:t>Vi har ofta oss själva som arbetsredskap, vilket också innebär att det är viktigt att hålla sig själv i god fysisk och psykisk trim. Hur vi mår påverkar hur vi bemöter varandra och i förlängningen också hur vi möter andra människor ex brukare, kunder osv. </a:t>
            </a:r>
            <a:endParaRPr lang="sv-SE" sz="1600" i="1" dirty="0" smtClean="0"/>
          </a:p>
          <a:p>
            <a:pPr marL="0" indent="0">
              <a:buNone/>
            </a:pPr>
            <a:endParaRPr lang="sv-SE" sz="1600" i="1" dirty="0" smtClean="0"/>
          </a:p>
          <a:p>
            <a:pPr marL="0" indent="0">
              <a:buNone/>
            </a:pPr>
            <a:r>
              <a:rPr lang="sv-SE" sz="1600" i="1" dirty="0" smtClean="0"/>
              <a:t>Det </a:t>
            </a:r>
            <a:r>
              <a:rPr lang="sv-SE" sz="1600" i="1" dirty="0"/>
              <a:t>är därför viktigt att vårt sätt att prata till, om och med varandra präglas av respekt och förståelse för varandras olikheter och åsikter</a:t>
            </a:r>
            <a:r>
              <a:rPr lang="sv-SE" sz="1600" i="1" dirty="0" smtClean="0"/>
              <a:t>.</a:t>
            </a:r>
            <a:endParaRPr lang="sv-SE" sz="1600" i="1" dirty="0"/>
          </a:p>
        </p:txBody>
      </p:sp>
      <p:sp>
        <p:nvSpPr>
          <p:cNvPr id="3" name="Rubrik 2"/>
          <p:cNvSpPr>
            <a:spLocks noGrp="1"/>
          </p:cNvSpPr>
          <p:nvPr>
            <p:ph type="title"/>
          </p:nvPr>
        </p:nvSpPr>
        <p:spPr/>
        <p:txBody>
          <a:bodyPr anchor="t"/>
          <a:lstStyle/>
          <a:p>
            <a:r>
              <a:rPr lang="sv-SE" sz="3200" dirty="0"/>
              <a:t>Bemöter vi varandra med respekt? </a:t>
            </a:r>
          </a:p>
        </p:txBody>
      </p:sp>
      <p:sp>
        <p:nvSpPr>
          <p:cNvPr id="5" name="textruta 4"/>
          <p:cNvSpPr txBox="1"/>
          <p:nvPr/>
        </p:nvSpPr>
        <p:spPr>
          <a:xfrm>
            <a:off x="3734446" y="1043358"/>
            <a:ext cx="4736122" cy="5909310"/>
          </a:xfrm>
          <a:prstGeom prst="rect">
            <a:avLst/>
          </a:prstGeom>
          <a:noFill/>
        </p:spPr>
        <p:txBody>
          <a:bodyPr wrap="square" rtlCol="0">
            <a:spAutoFit/>
          </a:bodyPr>
          <a:lstStyle/>
          <a:p>
            <a:r>
              <a:rPr lang="sv-SE" b="1" dirty="0">
                <a:latin typeface="Arial" panose="020B0604020202020204" pitchFamily="34" charset="0"/>
                <a:cs typeface="Arial" panose="020B0604020202020204" pitchFamily="34" charset="0"/>
              </a:rPr>
              <a:t>Diskutera: </a:t>
            </a:r>
            <a:r>
              <a:rPr lang="sv-SE" b="1" dirty="0" smtClean="0">
                <a:latin typeface="Arial" panose="020B0604020202020204" pitchFamily="34" charset="0"/>
                <a:cs typeface="Arial" panose="020B0604020202020204" pitchFamily="34" charset="0"/>
              </a:rPr>
              <a:t/>
            </a:r>
            <a:br>
              <a:rPr lang="sv-SE" b="1" dirty="0" smtClean="0">
                <a:latin typeface="Arial" panose="020B0604020202020204" pitchFamily="34" charset="0"/>
                <a:cs typeface="Arial" panose="020B0604020202020204" pitchFamily="34" charset="0"/>
              </a:rPr>
            </a:br>
            <a:endParaRPr lang="sv-S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Har vi bra kommunikationsvägar? Om inte, vad behöver förändras?</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Lyssnar vi på varandra? Får alla komma till tals?</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Respekterar vi varandras åsikter? Om ja, på vilket sätt märks det?</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Hur pratar vi</a:t>
            </a:r>
            <a:r>
              <a:rPr lang="sv-SE" i="1" dirty="0">
                <a:latin typeface="Arial" panose="020B0604020202020204" pitchFamily="34" charset="0"/>
                <a:cs typeface="Arial" panose="020B0604020202020204" pitchFamily="34" charset="0"/>
              </a:rPr>
              <a:t> om</a:t>
            </a:r>
            <a:r>
              <a:rPr lang="sv-SE" dirty="0">
                <a:latin typeface="Arial" panose="020B0604020202020204" pitchFamily="34" charset="0"/>
                <a:cs typeface="Arial" panose="020B0604020202020204" pitchFamily="34" charset="0"/>
              </a:rPr>
              <a:t> varandra? Hur pratar vi </a:t>
            </a:r>
            <a:r>
              <a:rPr lang="sv-SE" i="1" dirty="0">
                <a:latin typeface="Arial" panose="020B0604020202020204" pitchFamily="34" charset="0"/>
                <a:cs typeface="Arial" panose="020B0604020202020204" pitchFamily="34" charset="0"/>
              </a:rPr>
              <a:t>med</a:t>
            </a:r>
            <a:r>
              <a:rPr lang="sv-SE" dirty="0">
                <a:latin typeface="Arial" panose="020B0604020202020204" pitchFamily="34" charset="0"/>
                <a:cs typeface="Arial" panose="020B0604020202020204" pitchFamily="34" charset="0"/>
              </a:rPr>
              <a:t> varandra? Hur pratar vi om </a:t>
            </a:r>
            <a:r>
              <a:rPr lang="sv-SE" dirty="0" smtClean="0">
                <a:latin typeface="Arial" panose="020B0604020202020204" pitchFamily="34" charset="0"/>
                <a:cs typeface="Arial" panose="020B0604020202020204" pitchFamily="34" charset="0"/>
              </a:rPr>
              <a:t>våra brukare, kunder?</a:t>
            </a:r>
            <a:endParaRPr lang="sv-S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Hur reagerar vi om någon talar illa om andra i </a:t>
            </a:r>
            <a:r>
              <a:rPr lang="sv-SE" dirty="0" smtClean="0">
                <a:latin typeface="Arial" panose="020B0604020202020204" pitchFamily="34" charset="0"/>
                <a:cs typeface="Arial" panose="020B0604020202020204" pitchFamily="34" charset="0"/>
              </a:rPr>
              <a:t>arbetsgruppen?</a:t>
            </a:r>
            <a:endParaRPr lang="sv-S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Uppstår rykten hos oss? Hur reagerar jag när jag hör något ”konstigt</a:t>
            </a:r>
            <a:r>
              <a:rPr lang="sv-SE" dirty="0" smtClean="0">
                <a:latin typeface="Arial" panose="020B0604020202020204" pitchFamily="34" charset="0"/>
                <a:cs typeface="Arial" panose="020B0604020202020204" pitchFamily="34" charset="0"/>
              </a:rPr>
              <a:t>”?</a:t>
            </a:r>
            <a:br>
              <a:rPr lang="sv-SE" dirty="0" smtClean="0">
                <a:latin typeface="Arial" panose="020B0604020202020204" pitchFamily="34" charset="0"/>
                <a:cs typeface="Arial" panose="020B0604020202020204" pitchFamily="34" charset="0"/>
              </a:rPr>
            </a:br>
            <a:endParaRPr lang="sv-SE"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Definiera</a:t>
            </a:r>
            <a:r>
              <a:rPr lang="sv-SE" b="1" dirty="0" smtClean="0">
                <a:latin typeface="Arial" panose="020B0604020202020204" pitchFamily="34" charset="0"/>
                <a:cs typeface="Arial" panose="020B0604020202020204" pitchFamily="34" charset="0"/>
              </a:rPr>
              <a:t>:</a:t>
            </a:r>
            <a:br>
              <a:rPr lang="sv-SE" b="1" dirty="0" smtClean="0">
                <a:latin typeface="Arial" panose="020B0604020202020204" pitchFamily="34" charset="0"/>
                <a:cs typeface="Arial" panose="020B0604020202020204" pitchFamily="34" charset="0"/>
              </a:rPr>
            </a:br>
            <a:endParaRPr lang="sv-S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Vad kännetecknar bra kommunikation? </a:t>
            </a:r>
          </a:p>
          <a:p>
            <a:endParaRPr lang="sv-SE" dirty="0"/>
          </a:p>
          <a:p>
            <a:endParaRPr lang="sv-SE" dirty="0"/>
          </a:p>
        </p:txBody>
      </p:sp>
    </p:spTree>
    <p:extLst>
      <p:ext uri="{BB962C8B-B14F-4D97-AF65-F5344CB8AC3E}">
        <p14:creationId xmlns:p14="http://schemas.microsoft.com/office/powerpoint/2010/main" val="15807004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668598" y="1682849"/>
            <a:ext cx="3153508" cy="4395500"/>
          </a:xfrm>
          <a:blipFill>
            <a:blip r:embed="rId3"/>
            <a:tile tx="0" ty="0" sx="100000" sy="100000" flip="none" algn="tl"/>
          </a:blipFill>
        </p:spPr>
        <p:txBody>
          <a:bodyPr/>
          <a:lstStyle/>
          <a:p>
            <a:pPr marL="0" indent="0">
              <a:buNone/>
            </a:pPr>
            <a:r>
              <a:rPr lang="sv-SE" sz="1600" i="1" dirty="0"/>
              <a:t>Vi som arbetar i kommunal verksamhet kan ha både fysiskt och mentalt krävande arbetsuppgifter</a:t>
            </a:r>
            <a:r>
              <a:rPr lang="sv-SE" sz="1600" i="1" dirty="0" smtClean="0"/>
              <a:t>.</a:t>
            </a:r>
          </a:p>
          <a:p>
            <a:pPr marL="0" indent="0">
              <a:buNone/>
            </a:pPr>
            <a:r>
              <a:rPr lang="sv-SE" sz="1600" i="1" dirty="0" smtClean="0"/>
              <a:t>För </a:t>
            </a:r>
            <a:r>
              <a:rPr lang="sv-SE" sz="1600" i="1" dirty="0"/>
              <a:t>att orka är bemötande från såväl chef som medarbetare viktigt. Det är inte alltid feedback kan ges från kunder, brukare eller medborgare direkt, vilket också gör att feedback från chef och medarbetare blir ännu viktigare. </a:t>
            </a:r>
            <a:r>
              <a:rPr lang="sv-SE" sz="1600" i="1" dirty="0" smtClean="0"/>
              <a:t/>
            </a:r>
            <a:br>
              <a:rPr lang="sv-SE" sz="1600" i="1" dirty="0" smtClean="0"/>
            </a:br>
            <a:endParaRPr lang="sv-SE" sz="1600" i="1" dirty="0" smtClean="0"/>
          </a:p>
          <a:p>
            <a:pPr marL="0" indent="0">
              <a:buNone/>
            </a:pPr>
            <a:r>
              <a:rPr lang="sv-SE" sz="1600" i="1" dirty="0" smtClean="0"/>
              <a:t>Det </a:t>
            </a:r>
            <a:r>
              <a:rPr lang="sv-SE" sz="1600" i="1" dirty="0"/>
              <a:t>är också viktigt att det ges tid att diskutera arbetssituationen. </a:t>
            </a:r>
          </a:p>
        </p:txBody>
      </p:sp>
      <p:sp>
        <p:nvSpPr>
          <p:cNvPr id="3" name="Rubrik 2"/>
          <p:cNvSpPr>
            <a:spLocks noGrp="1"/>
          </p:cNvSpPr>
          <p:nvPr>
            <p:ph type="title"/>
          </p:nvPr>
        </p:nvSpPr>
        <p:spPr/>
        <p:txBody>
          <a:bodyPr anchor="t"/>
          <a:lstStyle/>
          <a:p>
            <a:r>
              <a:rPr lang="sv-SE" sz="3200" dirty="0"/>
              <a:t>Stöttar vi varandra som vi borde? </a:t>
            </a:r>
            <a:br>
              <a:rPr lang="sv-SE" sz="3200" dirty="0"/>
            </a:br>
            <a:endParaRPr lang="sv-SE" sz="3200" dirty="0"/>
          </a:p>
        </p:txBody>
      </p:sp>
      <p:sp>
        <p:nvSpPr>
          <p:cNvPr id="5" name="textruta 4"/>
          <p:cNvSpPr txBox="1"/>
          <p:nvPr/>
        </p:nvSpPr>
        <p:spPr>
          <a:xfrm>
            <a:off x="4026220" y="1043358"/>
            <a:ext cx="4761999" cy="5355312"/>
          </a:xfrm>
          <a:prstGeom prst="rect">
            <a:avLst/>
          </a:prstGeom>
          <a:noFill/>
        </p:spPr>
        <p:txBody>
          <a:bodyPr wrap="square" rtlCol="0">
            <a:spAutoFit/>
          </a:bodyPr>
          <a:lstStyle/>
          <a:p>
            <a:r>
              <a:rPr lang="sv-SE" b="1" dirty="0">
                <a:latin typeface="Arial" panose="020B0604020202020204" pitchFamily="34" charset="0"/>
                <a:cs typeface="Arial" panose="020B0604020202020204" pitchFamily="34" charset="0"/>
              </a:rPr>
              <a:t>Diskutera: </a:t>
            </a:r>
            <a:r>
              <a:rPr lang="sv-SE" b="1" dirty="0" smtClean="0">
                <a:latin typeface="Arial" panose="020B0604020202020204" pitchFamily="34" charset="0"/>
                <a:cs typeface="Arial" panose="020B0604020202020204" pitchFamily="34" charset="0"/>
              </a:rPr>
              <a:t/>
            </a:r>
            <a:br>
              <a:rPr lang="sv-SE" b="1" dirty="0" smtClean="0">
                <a:latin typeface="Arial" panose="020B0604020202020204" pitchFamily="34" charset="0"/>
                <a:cs typeface="Arial" panose="020B0604020202020204" pitchFamily="34" charset="0"/>
              </a:rPr>
            </a:br>
            <a:endParaRPr lang="sv-SE"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dirty="0" smtClean="0">
                <a:latin typeface="Arial" panose="020B0604020202020204" pitchFamily="34" charset="0"/>
                <a:cs typeface="Arial" panose="020B0604020202020204" pitchFamily="34" charset="0"/>
              </a:rPr>
              <a:t>Hur </a:t>
            </a:r>
            <a:r>
              <a:rPr lang="sv-SE" dirty="0">
                <a:latin typeface="Arial" panose="020B0604020202020204" pitchFamily="34" charset="0"/>
                <a:cs typeface="Arial" panose="020B0604020202020204" pitchFamily="34" charset="0"/>
              </a:rPr>
              <a:t>bemöter vi varandra i stressiga situationer?</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Hur kan vi undvika dessa situationer?</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Ger vi varandra uppmuntran och uppbackning? På vilket sätt?</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Får alla uppmuntran och uppbackning?</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Hur uppmärksamma är vi på hur </a:t>
            </a:r>
            <a:r>
              <a:rPr lang="sv-SE" dirty="0" smtClean="0">
                <a:latin typeface="Arial" panose="020B0604020202020204" pitchFamily="34" charset="0"/>
                <a:cs typeface="Arial" panose="020B0604020202020204" pitchFamily="34" charset="0"/>
              </a:rPr>
              <a:t>vi mår </a:t>
            </a:r>
            <a:r>
              <a:rPr lang="sv-SE" dirty="0">
                <a:latin typeface="Arial" panose="020B0604020202020204" pitchFamily="34" charset="0"/>
                <a:cs typeface="Arial" panose="020B0604020202020204" pitchFamily="34" charset="0"/>
              </a:rPr>
              <a:t>i vår grupp?</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Hur kan vi ta hand om en arbetskamrat som mår dåligt?</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Har vi mod att ingripa när det behövs? Exempelvis vid mobbing? </a:t>
            </a:r>
          </a:p>
          <a:p>
            <a:endParaRPr lang="sv-SE" b="1" dirty="0" smtClean="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För var och en att fundera över: </a:t>
            </a:r>
            <a:r>
              <a:rPr lang="sv-SE" dirty="0">
                <a:latin typeface="Arial" panose="020B0604020202020204" pitchFamily="34" charset="0"/>
                <a:cs typeface="Arial" panose="020B0604020202020204" pitchFamily="34" charset="0"/>
              </a:rPr>
              <a:t>Hur reagerar jag på stress? Vilka olika situationer upplever jag som stressiga? </a:t>
            </a:r>
          </a:p>
          <a:p>
            <a:endParaRPr lang="sv-SE" dirty="0"/>
          </a:p>
        </p:txBody>
      </p:sp>
    </p:spTree>
    <p:extLst>
      <p:ext uri="{BB962C8B-B14F-4D97-AF65-F5344CB8AC3E}">
        <p14:creationId xmlns:p14="http://schemas.microsoft.com/office/powerpoint/2010/main" val="26355927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7843" y="1845602"/>
            <a:ext cx="7162801" cy="4391076"/>
          </a:xfrm>
          <a:blipFill>
            <a:blip r:embed="rId3"/>
            <a:tile tx="0" ty="0" sx="100000" sy="100000" flip="none" algn="tl"/>
          </a:blipFill>
        </p:spPr>
        <p:txBody>
          <a:bodyPr/>
          <a:lstStyle/>
          <a:p>
            <a:pPr marL="0" indent="0">
              <a:buNone/>
            </a:pPr>
            <a:r>
              <a:rPr lang="sv-SE" sz="1600" b="1" dirty="0" smtClean="0"/>
              <a:t>Genomfo</a:t>
            </a:r>
            <a:r>
              <a:rPr lang="sv-SE" sz="1600" b="1" dirty="0"/>
              <a:t>̈rande: </a:t>
            </a:r>
            <a:endParaRPr lang="sv-SE" sz="1600" dirty="0"/>
          </a:p>
          <a:p>
            <a:r>
              <a:rPr lang="sv-SE" sz="1600" dirty="0"/>
              <a:t>Deltagarna </a:t>
            </a:r>
            <a:r>
              <a:rPr lang="sv-SE" sz="1600" dirty="0" smtClean="0"/>
              <a:t>ställer </a:t>
            </a:r>
            <a:r>
              <a:rPr lang="sv-SE" sz="1600" dirty="0"/>
              <a:t>sig </a:t>
            </a:r>
            <a:r>
              <a:rPr lang="sv-SE" sz="1600" dirty="0" smtClean="0"/>
              <a:t>två och två mittemot </a:t>
            </a:r>
            <a:r>
              <a:rPr lang="sv-SE" sz="1600" dirty="0"/>
              <a:t>varandra, med ca 1,5–2 meters mellanrum mellan varandra. Den </a:t>
            </a:r>
            <a:r>
              <a:rPr lang="sv-SE" sz="1600"/>
              <a:t>ena </a:t>
            </a:r>
            <a:r>
              <a:rPr lang="sv-SE" sz="1600" smtClean="0"/>
              <a:t>ska nu </a:t>
            </a:r>
            <a:r>
              <a:rPr lang="sv-SE" sz="1600" dirty="0"/>
              <a:t>stå helt stilla medan den andra, mycket </a:t>
            </a:r>
            <a:r>
              <a:rPr lang="sv-SE" sz="1600" dirty="0" smtClean="0"/>
              <a:t>långsamt</a:t>
            </a:r>
            <a:r>
              <a:rPr lang="sv-SE" sz="1600" dirty="0"/>
              <a:t>, </a:t>
            </a:r>
            <a:r>
              <a:rPr lang="sv-SE" sz="1600" dirty="0" smtClean="0"/>
              <a:t>går närmare</a:t>
            </a:r>
            <a:r>
              <a:rPr lang="sv-SE" sz="1600" dirty="0"/>
              <a:t>. Den som </a:t>
            </a:r>
            <a:r>
              <a:rPr lang="sv-SE" sz="1600" dirty="0" smtClean="0"/>
              <a:t>går ska långsamt gå närmare </a:t>
            </a:r>
            <a:r>
              <a:rPr lang="sv-SE" sz="1600" dirty="0"/>
              <a:t>tills den som stå stilla </a:t>
            </a:r>
            <a:r>
              <a:rPr lang="sv-SE" sz="1600" dirty="0" smtClean="0"/>
              <a:t>säger </a:t>
            </a:r>
            <a:r>
              <a:rPr lang="sv-SE" sz="1600" dirty="0"/>
              <a:t>”stopp”. Det ä</a:t>
            </a:r>
            <a:r>
              <a:rPr lang="sv-SE" sz="1600" dirty="0" smtClean="0"/>
              <a:t>r </a:t>
            </a:r>
            <a:r>
              <a:rPr lang="sv-SE" sz="1600" dirty="0"/>
              <a:t>den som </a:t>
            </a:r>
            <a:r>
              <a:rPr lang="sv-SE" sz="1600" dirty="0" smtClean="0"/>
              <a:t>står </a:t>
            </a:r>
            <a:r>
              <a:rPr lang="sv-SE" sz="1600" dirty="0"/>
              <a:t>stilla som </a:t>
            </a:r>
            <a:r>
              <a:rPr lang="sv-SE" sz="1600" dirty="0" smtClean="0"/>
              <a:t>bestämmer </a:t>
            </a:r>
            <a:r>
              <a:rPr lang="sv-SE" sz="1600" dirty="0"/>
              <a:t>hur </a:t>
            </a:r>
            <a:r>
              <a:rPr lang="sv-SE" sz="1600" dirty="0" smtClean="0"/>
              <a:t>långt avståndet </a:t>
            </a:r>
            <a:r>
              <a:rPr lang="sv-SE" sz="1600" dirty="0"/>
              <a:t>blir. </a:t>
            </a:r>
          </a:p>
          <a:p>
            <a:r>
              <a:rPr lang="sv-SE" sz="1600" dirty="0"/>
              <a:t>Den som </a:t>
            </a:r>
            <a:r>
              <a:rPr lang="sv-SE" sz="1600" dirty="0" smtClean="0"/>
              <a:t>står </a:t>
            </a:r>
            <a:r>
              <a:rPr lang="sv-SE" sz="1600" dirty="0"/>
              <a:t>stilla </a:t>
            </a:r>
            <a:r>
              <a:rPr lang="sv-SE" sz="1600" dirty="0" smtClean="0"/>
              <a:t>ska känna </a:t>
            </a:r>
            <a:r>
              <a:rPr lang="sv-SE" sz="1600" dirty="0"/>
              <a:t>efter hur </a:t>
            </a:r>
            <a:r>
              <a:rPr lang="sv-SE" sz="1600" dirty="0" smtClean="0"/>
              <a:t>nära </a:t>
            </a:r>
            <a:r>
              <a:rPr lang="sv-SE" sz="1600" dirty="0"/>
              <a:t>det </a:t>
            </a:r>
            <a:r>
              <a:rPr lang="sv-SE" sz="1600" dirty="0" smtClean="0"/>
              <a:t>är </a:t>
            </a:r>
            <a:r>
              <a:rPr lang="sv-SE" sz="1600" dirty="0"/>
              <a:t>okej att ens par kommer. </a:t>
            </a:r>
            <a:r>
              <a:rPr lang="sv-SE" sz="1600" dirty="0" smtClean="0"/>
              <a:t>När </a:t>
            </a:r>
            <a:r>
              <a:rPr lang="sv-SE" sz="1600" dirty="0"/>
              <a:t>paret kommer så </a:t>
            </a:r>
            <a:r>
              <a:rPr lang="sv-SE" sz="1600" dirty="0" smtClean="0"/>
              <a:t>nära </a:t>
            </a:r>
            <a:r>
              <a:rPr lang="sv-SE" sz="1600" dirty="0"/>
              <a:t>att det inte </a:t>
            </a:r>
            <a:r>
              <a:rPr lang="sv-SE" sz="1600" dirty="0" smtClean="0"/>
              <a:t>känns bekvämt längre </a:t>
            </a:r>
            <a:r>
              <a:rPr lang="sv-SE" sz="1600" dirty="0"/>
              <a:t>så </a:t>
            </a:r>
            <a:r>
              <a:rPr lang="sv-SE" sz="1600" dirty="0" smtClean="0"/>
              <a:t>säger </a:t>
            </a:r>
            <a:r>
              <a:rPr lang="sv-SE" sz="1600" dirty="0"/>
              <a:t>man ”stopp”. </a:t>
            </a:r>
          </a:p>
          <a:p>
            <a:r>
              <a:rPr lang="sv-SE" sz="1600" dirty="0"/>
              <a:t>Efter en </a:t>
            </a:r>
            <a:r>
              <a:rPr lang="sv-SE" sz="1600" dirty="0" smtClean="0"/>
              <a:t>gång </a:t>
            </a:r>
            <a:r>
              <a:rPr lang="sv-SE" sz="1600" dirty="0"/>
              <a:t>byter man roll, och den som stod stilla </a:t>
            </a:r>
            <a:r>
              <a:rPr lang="sv-SE" sz="1600" dirty="0" smtClean="0"/>
              <a:t>första gången går </a:t>
            </a:r>
            <a:r>
              <a:rPr lang="sv-SE" sz="1600" dirty="0"/>
              <a:t>nu </a:t>
            </a:r>
            <a:r>
              <a:rPr lang="sv-SE" sz="1600" dirty="0" smtClean="0"/>
              <a:t>långsamt </a:t>
            </a:r>
            <a:r>
              <a:rPr lang="sv-SE" sz="1600" dirty="0"/>
              <a:t>mot den andra, som i sin tur </a:t>
            </a:r>
            <a:r>
              <a:rPr lang="sv-SE" sz="1600" dirty="0" smtClean="0"/>
              <a:t>ska känna </a:t>
            </a:r>
            <a:r>
              <a:rPr lang="sv-SE" sz="1600" dirty="0"/>
              <a:t>efter; hur </a:t>
            </a:r>
            <a:r>
              <a:rPr lang="sv-SE" sz="1600" dirty="0" smtClean="0"/>
              <a:t>nära får </a:t>
            </a:r>
            <a:r>
              <a:rPr lang="sv-SE" sz="1600" dirty="0"/>
              <a:t>den andra komma utan att det </a:t>
            </a:r>
            <a:r>
              <a:rPr lang="sv-SE" sz="1600" dirty="0" smtClean="0"/>
              <a:t>känns obekvämt</a:t>
            </a:r>
            <a:r>
              <a:rPr lang="sv-SE" sz="1600" dirty="0"/>
              <a:t>? Och </a:t>
            </a:r>
            <a:r>
              <a:rPr lang="sv-SE" sz="1600" dirty="0" smtClean="0"/>
              <a:t>när </a:t>
            </a:r>
            <a:r>
              <a:rPr lang="sv-SE" sz="1600" dirty="0"/>
              <a:t>det </a:t>
            </a:r>
            <a:r>
              <a:rPr lang="sv-SE" sz="1600" dirty="0" smtClean="0"/>
              <a:t>börjar kännas obekvämt säger hen </a:t>
            </a:r>
            <a:r>
              <a:rPr lang="sv-SE" sz="1600" dirty="0"/>
              <a:t>”stopp”. </a:t>
            </a:r>
          </a:p>
          <a:p>
            <a:r>
              <a:rPr lang="sv-SE" sz="1600" dirty="0"/>
              <a:t>Man kan </a:t>
            </a:r>
            <a:r>
              <a:rPr lang="sv-SE" sz="1600" dirty="0" smtClean="0"/>
              <a:t>göra övningen </a:t>
            </a:r>
            <a:r>
              <a:rPr lang="sv-SE" sz="1600" dirty="0"/>
              <a:t>flera </a:t>
            </a:r>
            <a:r>
              <a:rPr lang="sv-SE" sz="1600" dirty="0" smtClean="0"/>
              <a:t>gånger </a:t>
            </a:r>
            <a:r>
              <a:rPr lang="sv-SE" sz="1600" dirty="0"/>
              <a:t>med samma par och se om man kommer </a:t>
            </a:r>
            <a:r>
              <a:rPr lang="sv-SE" sz="1600" dirty="0" smtClean="0"/>
              <a:t>närmare </a:t>
            </a:r>
            <a:r>
              <a:rPr lang="sv-SE" sz="1600" dirty="0"/>
              <a:t>varandra, och att det fortfarande </a:t>
            </a:r>
            <a:r>
              <a:rPr lang="sv-SE" sz="1600" dirty="0" smtClean="0"/>
              <a:t>känns bekvämt</a:t>
            </a:r>
            <a:r>
              <a:rPr lang="sv-SE" sz="1600" dirty="0"/>
              <a:t>, efter ett tag. Man kan </a:t>
            </a:r>
            <a:r>
              <a:rPr lang="sv-SE" sz="1600" dirty="0" smtClean="0"/>
              <a:t>också byta </a:t>
            </a:r>
            <a:r>
              <a:rPr lang="sv-SE" sz="1600" dirty="0"/>
              <a:t>par och </a:t>
            </a:r>
            <a:r>
              <a:rPr lang="sv-SE" sz="1600" dirty="0" smtClean="0"/>
              <a:t>göra </a:t>
            </a:r>
            <a:r>
              <a:rPr lang="sv-SE" sz="1600" dirty="0"/>
              <a:t>ö</a:t>
            </a:r>
            <a:r>
              <a:rPr lang="sv-SE" sz="1600" dirty="0" smtClean="0"/>
              <a:t>vningen </a:t>
            </a:r>
            <a:r>
              <a:rPr lang="sv-SE" sz="1600" dirty="0"/>
              <a:t>med en ny person. </a:t>
            </a:r>
          </a:p>
          <a:p>
            <a:pPr marL="0" indent="0">
              <a:buNone/>
            </a:pPr>
            <a:endParaRPr lang="sv-SE" sz="1600" i="1" dirty="0"/>
          </a:p>
        </p:txBody>
      </p:sp>
      <p:sp>
        <p:nvSpPr>
          <p:cNvPr id="3" name="Rubrik 2"/>
          <p:cNvSpPr>
            <a:spLocks noGrp="1"/>
          </p:cNvSpPr>
          <p:nvPr>
            <p:ph type="title"/>
          </p:nvPr>
        </p:nvSpPr>
        <p:spPr>
          <a:xfrm>
            <a:off x="905925" y="274639"/>
            <a:ext cx="7907867" cy="627185"/>
          </a:xfrm>
        </p:spPr>
        <p:txBody>
          <a:bodyPr anchor="t"/>
          <a:lstStyle/>
          <a:p>
            <a:r>
              <a:rPr lang="sv-SE" sz="3200" dirty="0" smtClean="0"/>
              <a:t>Hur nära kan jag komma? </a:t>
            </a:r>
            <a:endParaRPr lang="sv-SE" sz="3200" dirty="0"/>
          </a:p>
        </p:txBody>
      </p:sp>
      <p:sp>
        <p:nvSpPr>
          <p:cNvPr id="4" name="textruta 3"/>
          <p:cNvSpPr txBox="1"/>
          <p:nvPr/>
        </p:nvSpPr>
        <p:spPr>
          <a:xfrm>
            <a:off x="949568" y="901824"/>
            <a:ext cx="7115908" cy="738664"/>
          </a:xfrm>
          <a:prstGeom prst="rect">
            <a:avLst/>
          </a:prstGeom>
          <a:blipFill>
            <a:blip r:embed="rId4"/>
            <a:tile tx="0" ty="0" sx="100000" sy="100000" flip="none" algn="tl"/>
          </a:blipFill>
        </p:spPr>
        <p:txBody>
          <a:bodyPr wrap="square" rtlCol="0">
            <a:spAutoFit/>
          </a:bodyPr>
          <a:lstStyle/>
          <a:p>
            <a:r>
              <a:rPr lang="sv-SE" sz="1400" b="1" i="1" dirty="0">
                <a:latin typeface="Arial" panose="020B0604020202020204" pitchFamily="34" charset="0"/>
                <a:cs typeface="Arial" panose="020B0604020202020204" pitchFamily="34" charset="0"/>
              </a:rPr>
              <a:t>Syfte: </a:t>
            </a:r>
            <a:r>
              <a:rPr lang="sv-SE" sz="1400" i="1" dirty="0" smtClean="0">
                <a:latin typeface="Arial" panose="020B0604020202020204" pitchFamily="34" charset="0"/>
                <a:cs typeface="Arial" panose="020B0604020202020204" pitchFamily="34" charset="0"/>
              </a:rPr>
              <a:t>skapa lyhördhet</a:t>
            </a:r>
            <a:r>
              <a:rPr lang="sv-SE" sz="1400" i="1" dirty="0">
                <a:latin typeface="Arial" panose="020B0604020202020204" pitchFamily="34" charset="0"/>
                <a:cs typeface="Arial" panose="020B0604020202020204" pitchFamily="34" charset="0"/>
              </a:rPr>
              <a:t>, </a:t>
            </a:r>
            <a:r>
              <a:rPr lang="sv-SE" sz="1400" i="1" dirty="0" smtClean="0">
                <a:latin typeface="Arial" panose="020B0604020202020204" pitchFamily="34" charset="0"/>
                <a:cs typeface="Arial" panose="020B0604020202020204" pitchFamily="34" charset="0"/>
              </a:rPr>
              <a:t>självkännedom</a:t>
            </a:r>
            <a:r>
              <a:rPr lang="sv-SE" sz="1400" i="1" dirty="0">
                <a:latin typeface="Arial" panose="020B0604020202020204" pitchFamily="34" charset="0"/>
                <a:cs typeface="Arial" panose="020B0604020202020204" pitchFamily="34" charset="0"/>
              </a:rPr>
              <a:t>, utmaning, trygghetsskapande </a:t>
            </a:r>
            <a:br>
              <a:rPr lang="sv-SE" sz="1400" i="1" dirty="0">
                <a:latin typeface="Arial" panose="020B0604020202020204" pitchFamily="34" charset="0"/>
                <a:cs typeface="Arial" panose="020B0604020202020204" pitchFamily="34" charset="0"/>
              </a:rPr>
            </a:br>
            <a:r>
              <a:rPr lang="sv-SE" sz="1400" b="1" i="1" dirty="0" smtClean="0">
                <a:latin typeface="Arial" panose="020B0604020202020204" pitchFamily="34" charset="0"/>
                <a:cs typeface="Arial" panose="020B0604020202020204" pitchFamily="34" charset="0"/>
              </a:rPr>
              <a:t>Grupp</a:t>
            </a:r>
            <a:r>
              <a:rPr lang="sv-SE" sz="1400" b="1" i="1" dirty="0">
                <a:latin typeface="Arial" panose="020B0604020202020204" pitchFamily="34" charset="0"/>
                <a:cs typeface="Arial" panose="020B0604020202020204" pitchFamily="34" charset="0"/>
              </a:rPr>
              <a:t>: </a:t>
            </a:r>
            <a:r>
              <a:rPr lang="sv-SE" sz="1400" i="1" dirty="0" smtClean="0">
                <a:latin typeface="Arial" panose="020B0604020202020204" pitchFamily="34" charset="0"/>
                <a:cs typeface="Arial" panose="020B0604020202020204" pitchFamily="34" charset="0"/>
              </a:rPr>
              <a:t>Obegränsat</a:t>
            </a:r>
            <a:r>
              <a:rPr lang="sv-SE" sz="1400" i="1" dirty="0">
                <a:latin typeface="Arial" panose="020B0604020202020204" pitchFamily="34" charset="0"/>
                <a:cs typeface="Arial" panose="020B0604020202020204" pitchFamily="34" charset="0"/>
              </a:rPr>
              <a:t>, parvis (</a:t>
            </a:r>
            <a:r>
              <a:rPr lang="sv-SE" sz="1400" i="1" dirty="0" smtClean="0">
                <a:latin typeface="Arial" panose="020B0604020202020204" pitchFamily="34" charset="0"/>
                <a:cs typeface="Arial" panose="020B0604020202020204" pitchFamily="34" charset="0"/>
              </a:rPr>
              <a:t>Tänk på att </a:t>
            </a:r>
            <a:r>
              <a:rPr lang="sv-SE" sz="1400" i="1" dirty="0">
                <a:latin typeface="Arial" panose="020B0604020202020204" pitchFamily="34" charset="0"/>
                <a:cs typeface="Arial" panose="020B0604020202020204" pitchFamily="34" charset="0"/>
              </a:rPr>
              <a:t>det ä</a:t>
            </a:r>
            <a:r>
              <a:rPr lang="sv-SE" sz="1400" i="1" dirty="0" smtClean="0">
                <a:latin typeface="Arial" panose="020B0604020202020204" pitchFamily="34" charset="0"/>
                <a:cs typeface="Arial" panose="020B0604020202020204" pitchFamily="34" charset="0"/>
              </a:rPr>
              <a:t>r </a:t>
            </a:r>
            <a:r>
              <a:rPr lang="sv-SE" sz="1400" i="1" dirty="0">
                <a:latin typeface="Arial" panose="020B0604020202020204" pitchFamily="34" charset="0"/>
                <a:cs typeface="Arial" panose="020B0604020202020204" pitchFamily="34" charset="0"/>
              </a:rPr>
              <a:t>du som ledare som delar in i par) </a:t>
            </a:r>
            <a:br>
              <a:rPr lang="sv-SE" sz="1400" i="1" dirty="0">
                <a:latin typeface="Arial" panose="020B0604020202020204" pitchFamily="34" charset="0"/>
                <a:cs typeface="Arial" panose="020B0604020202020204" pitchFamily="34" charset="0"/>
              </a:rPr>
            </a:br>
            <a:r>
              <a:rPr lang="sv-SE" sz="1400" b="1" i="1" dirty="0">
                <a:latin typeface="Arial" panose="020B0604020202020204" pitchFamily="34" charset="0"/>
                <a:cs typeface="Arial" panose="020B0604020202020204" pitchFamily="34" charset="0"/>
              </a:rPr>
              <a:t>Plats: </a:t>
            </a:r>
            <a:r>
              <a:rPr lang="sv-SE" sz="1400" i="1" dirty="0">
                <a:latin typeface="Arial" panose="020B0604020202020204" pitchFamily="34" charset="0"/>
                <a:cs typeface="Arial" panose="020B0604020202020204" pitchFamily="34" charset="0"/>
              </a:rPr>
              <a:t>Inne/ute </a:t>
            </a:r>
            <a:endParaRPr lang="sv-S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9348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624386" y="784939"/>
            <a:ext cx="7907867" cy="1143000"/>
          </a:xfrm>
        </p:spPr>
        <p:txBody>
          <a:bodyPr anchor="t"/>
          <a:lstStyle/>
          <a:p>
            <a:r>
              <a:rPr lang="sv-SE" sz="3200" dirty="0"/>
              <a:t>Hur </a:t>
            </a:r>
            <a:r>
              <a:rPr lang="sv-SE" sz="3200" dirty="0" smtClean="0"/>
              <a:t>nära </a:t>
            </a:r>
            <a:r>
              <a:rPr lang="sv-SE" sz="3200" dirty="0"/>
              <a:t>kan jag </a:t>
            </a:r>
            <a:r>
              <a:rPr lang="sv-SE" sz="3200" dirty="0" smtClean="0"/>
              <a:t>komma- reflektion </a:t>
            </a:r>
            <a:endParaRPr lang="sv-SE" sz="3200" dirty="0"/>
          </a:p>
        </p:txBody>
      </p:sp>
      <p:sp>
        <p:nvSpPr>
          <p:cNvPr id="5" name="Platshållare för innehåll 4"/>
          <p:cNvSpPr>
            <a:spLocks noGrp="1"/>
          </p:cNvSpPr>
          <p:nvPr>
            <p:ph idx="1"/>
          </p:nvPr>
        </p:nvSpPr>
        <p:spPr>
          <a:xfrm>
            <a:off x="621324" y="2049206"/>
            <a:ext cx="8387210" cy="4108524"/>
          </a:xfrm>
        </p:spPr>
        <p:txBody>
          <a:bodyPr/>
          <a:lstStyle/>
          <a:p>
            <a:pPr marL="0" indent="0">
              <a:buNone/>
            </a:pPr>
            <a:r>
              <a:rPr lang="sv-SE" sz="1800" b="1" dirty="0" smtClean="0"/>
              <a:t>Förslag på reflektion</a:t>
            </a:r>
            <a:r>
              <a:rPr lang="sv-SE" sz="1800" b="1" dirty="0"/>
              <a:t>: </a:t>
            </a:r>
            <a:endParaRPr lang="sv-SE" sz="1800" b="1" dirty="0" smtClean="0"/>
          </a:p>
          <a:p>
            <a:pPr marL="0" indent="0">
              <a:buNone/>
            </a:pPr>
            <a:r>
              <a:rPr lang="sv-SE" sz="1800" dirty="0" smtClean="0"/>
              <a:t>Gärna två </a:t>
            </a:r>
            <a:r>
              <a:rPr lang="sv-SE" sz="1800" dirty="0"/>
              <a:t>och </a:t>
            </a:r>
            <a:r>
              <a:rPr lang="sv-SE" sz="1800" dirty="0" smtClean="0"/>
              <a:t>två. Välj </a:t>
            </a:r>
            <a:r>
              <a:rPr lang="sv-SE" sz="1800" dirty="0"/>
              <a:t>de </a:t>
            </a:r>
            <a:r>
              <a:rPr lang="sv-SE" sz="1800" dirty="0" smtClean="0"/>
              <a:t>frågor </a:t>
            </a:r>
            <a:r>
              <a:rPr lang="sv-SE" sz="1800" dirty="0"/>
              <a:t>som passar </a:t>
            </a:r>
            <a:r>
              <a:rPr lang="sv-SE" sz="1800" dirty="0" smtClean="0"/>
              <a:t>gruppen och </a:t>
            </a:r>
            <a:r>
              <a:rPr lang="sv-SE" sz="1800" dirty="0"/>
              <a:t>hur djupt </a:t>
            </a:r>
            <a:r>
              <a:rPr lang="sv-SE" sz="1800" dirty="0" smtClean="0"/>
              <a:t>vi vill </a:t>
            </a:r>
            <a:r>
              <a:rPr lang="sv-SE" sz="1800" dirty="0"/>
              <a:t>reflektera</a:t>
            </a:r>
            <a:r>
              <a:rPr lang="sv-SE" sz="1800" dirty="0" smtClean="0"/>
              <a:t>.</a:t>
            </a:r>
          </a:p>
          <a:p>
            <a:pPr marL="0" indent="0">
              <a:buNone/>
            </a:pPr>
            <a:r>
              <a:rPr lang="sv-SE" sz="1800" dirty="0" smtClean="0"/>
              <a:t> </a:t>
            </a:r>
            <a:endParaRPr lang="sv-SE" sz="1800" dirty="0"/>
          </a:p>
          <a:p>
            <a:pPr lvl="0"/>
            <a:r>
              <a:rPr lang="sv-SE" sz="1800" dirty="0" smtClean="0"/>
              <a:t>Känns </a:t>
            </a:r>
            <a:r>
              <a:rPr lang="sv-SE" sz="1800" dirty="0"/>
              <a:t>det okej </a:t>
            </a:r>
            <a:r>
              <a:rPr lang="sv-SE" sz="1800" dirty="0" smtClean="0"/>
              <a:t>för båda </a:t>
            </a:r>
            <a:r>
              <a:rPr lang="sv-SE" sz="1800" dirty="0"/>
              <a:t>att stå </a:t>
            </a:r>
            <a:r>
              <a:rPr lang="sv-SE" sz="1800" dirty="0" smtClean="0"/>
              <a:t>där vi står </a:t>
            </a:r>
            <a:r>
              <a:rPr lang="sv-SE" sz="1800" dirty="0"/>
              <a:t>nu? </a:t>
            </a:r>
            <a:endParaRPr lang="sv-SE" sz="1800" dirty="0" smtClean="0"/>
          </a:p>
          <a:p>
            <a:pPr lvl="0"/>
            <a:r>
              <a:rPr lang="sv-SE" sz="1800" dirty="0" smtClean="0"/>
              <a:t>Vad </a:t>
            </a:r>
            <a:r>
              <a:rPr lang="sv-SE" sz="1800" dirty="0"/>
              <a:t>avgjorde </a:t>
            </a:r>
            <a:r>
              <a:rPr lang="sv-SE" sz="1800" dirty="0" smtClean="0"/>
              <a:t>när </a:t>
            </a:r>
            <a:r>
              <a:rPr lang="sv-SE" sz="1800" dirty="0"/>
              <a:t>man sa ”stopp</a:t>
            </a:r>
            <a:r>
              <a:rPr lang="sv-SE" sz="1800" dirty="0" smtClean="0"/>
              <a:t>”?</a:t>
            </a:r>
          </a:p>
          <a:p>
            <a:pPr lvl="0"/>
            <a:r>
              <a:rPr lang="sv-SE" sz="1800" dirty="0" smtClean="0"/>
              <a:t>Hur </a:t>
            </a:r>
            <a:r>
              <a:rPr lang="sv-SE" sz="1800" dirty="0"/>
              <a:t>var mina </a:t>
            </a:r>
            <a:r>
              <a:rPr lang="sv-SE" sz="1800" dirty="0" smtClean="0"/>
              <a:t>känslor </a:t>
            </a:r>
            <a:r>
              <a:rPr lang="sv-SE" sz="1800" dirty="0"/>
              <a:t>vid ö</a:t>
            </a:r>
            <a:r>
              <a:rPr lang="sv-SE" sz="1800" dirty="0" smtClean="0"/>
              <a:t>vningens </a:t>
            </a:r>
            <a:r>
              <a:rPr lang="sv-SE" sz="1800" dirty="0"/>
              <a:t>start?</a:t>
            </a:r>
          </a:p>
          <a:p>
            <a:pPr lvl="0"/>
            <a:r>
              <a:rPr lang="sv-SE" sz="1800" dirty="0"/>
              <a:t>Hur </a:t>
            </a:r>
            <a:r>
              <a:rPr lang="sv-SE" sz="1800" dirty="0" smtClean="0"/>
              <a:t>känns </a:t>
            </a:r>
            <a:r>
              <a:rPr lang="sv-SE" sz="1800" dirty="0"/>
              <a:t>det nu </a:t>
            </a:r>
            <a:r>
              <a:rPr lang="sv-SE" sz="1800" dirty="0" smtClean="0"/>
              <a:t>efteråt</a:t>
            </a:r>
            <a:r>
              <a:rPr lang="sv-SE" sz="1800" dirty="0"/>
              <a:t>? </a:t>
            </a:r>
          </a:p>
          <a:p>
            <a:pPr lvl="0"/>
            <a:r>
              <a:rPr lang="sv-SE" sz="1800" dirty="0"/>
              <a:t>Hur ä</a:t>
            </a:r>
            <a:r>
              <a:rPr lang="sv-SE" sz="1800" dirty="0" smtClean="0"/>
              <a:t>r känslan </a:t>
            </a:r>
            <a:r>
              <a:rPr lang="sv-SE" sz="1800" dirty="0"/>
              <a:t>att kunna lita </a:t>
            </a:r>
            <a:r>
              <a:rPr lang="sv-SE" sz="1800" dirty="0" smtClean="0"/>
              <a:t>på </a:t>
            </a:r>
            <a:r>
              <a:rPr lang="sv-SE" sz="1800" dirty="0"/>
              <a:t>en </a:t>
            </a:r>
            <a:r>
              <a:rPr lang="sv-SE" sz="1800" dirty="0" smtClean="0"/>
              <a:t>kollega? </a:t>
            </a:r>
          </a:p>
          <a:p>
            <a:pPr lvl="0"/>
            <a:r>
              <a:rPr lang="sv-SE" sz="1800" dirty="0" smtClean="0"/>
              <a:t>Vågade </a:t>
            </a:r>
            <a:r>
              <a:rPr lang="sv-SE" sz="1800" dirty="0"/>
              <a:t>jag utmana mig </a:t>
            </a:r>
            <a:r>
              <a:rPr lang="sv-SE" sz="1800" dirty="0" smtClean="0"/>
              <a:t>själv</a:t>
            </a:r>
            <a:r>
              <a:rPr lang="sv-SE" sz="1800" dirty="0"/>
              <a:t>? </a:t>
            </a:r>
          </a:p>
          <a:p>
            <a:pPr lvl="0"/>
            <a:r>
              <a:rPr lang="sv-SE" sz="1800" dirty="0" smtClean="0"/>
              <a:t>Hur </a:t>
            </a:r>
            <a:r>
              <a:rPr lang="sv-SE" sz="1800" dirty="0"/>
              <a:t>kan jag/vi ta med erfarenheterna </a:t>
            </a:r>
            <a:r>
              <a:rPr lang="sv-SE" sz="1800" dirty="0" smtClean="0"/>
              <a:t>fr</a:t>
            </a:r>
            <a:r>
              <a:rPr lang="sv-SE" sz="1800" dirty="0"/>
              <a:t>å</a:t>
            </a:r>
            <a:r>
              <a:rPr lang="sv-SE" sz="1800" dirty="0" smtClean="0"/>
              <a:t>n </a:t>
            </a:r>
            <a:r>
              <a:rPr lang="sv-SE" sz="1800" dirty="0"/>
              <a:t>denna ö</a:t>
            </a:r>
            <a:r>
              <a:rPr lang="sv-SE" sz="1800" dirty="0" smtClean="0"/>
              <a:t>vning </a:t>
            </a:r>
            <a:r>
              <a:rPr lang="sv-SE" sz="1800" dirty="0"/>
              <a:t>till andra situationer? </a:t>
            </a:r>
          </a:p>
        </p:txBody>
      </p:sp>
    </p:spTree>
    <p:extLst>
      <p:ext uri="{BB962C8B-B14F-4D97-AF65-F5344CB8AC3E}">
        <p14:creationId xmlns:p14="http://schemas.microsoft.com/office/powerpoint/2010/main" val="1532025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590366" y="478759"/>
            <a:ext cx="7907867" cy="1143000"/>
          </a:xfrm>
        </p:spPr>
        <p:txBody>
          <a:bodyPr anchor="t"/>
          <a:lstStyle/>
          <a:p>
            <a:r>
              <a:rPr lang="sv-SE" sz="3200" dirty="0"/>
              <a:t>Om </a:t>
            </a:r>
            <a:r>
              <a:rPr lang="sv-SE" sz="3200" dirty="0" smtClean="0"/>
              <a:t>du </a:t>
            </a:r>
            <a:r>
              <a:rPr lang="sv-SE" sz="3200" dirty="0"/>
              <a:t>skulle komma på besök i mitt liv ett par timmar, då skulle vi</a:t>
            </a:r>
            <a:r>
              <a:rPr lang="sv-SE" sz="3200" dirty="0" smtClean="0"/>
              <a:t>…”</a:t>
            </a:r>
            <a:endParaRPr lang="sv-SE" sz="3200" dirty="0"/>
          </a:p>
        </p:txBody>
      </p:sp>
      <p:sp>
        <p:nvSpPr>
          <p:cNvPr id="5" name="Platshållare för innehåll 4"/>
          <p:cNvSpPr>
            <a:spLocks noGrp="1"/>
          </p:cNvSpPr>
          <p:nvPr>
            <p:ph idx="1"/>
          </p:nvPr>
        </p:nvSpPr>
        <p:spPr>
          <a:xfrm>
            <a:off x="621324" y="2055717"/>
            <a:ext cx="8088921" cy="3761810"/>
          </a:xfrm>
          <a:blipFill>
            <a:blip r:embed="rId3"/>
            <a:tile tx="0" ty="0" sx="100000" sy="100000" flip="none" algn="tl"/>
          </a:blipFill>
        </p:spPr>
        <p:txBody>
          <a:bodyPr/>
          <a:lstStyle/>
          <a:p>
            <a:pPr marL="0" indent="0">
              <a:buNone/>
            </a:pPr>
            <a:r>
              <a:rPr lang="sv-SE" sz="1800" dirty="0"/>
              <a:t>En metod där man får ”besöka” varandra och därigenom få lära känna nya sidor och få ökad förståelse för andra människor. Två och två delar man med sig av en bit av sitt liv</a:t>
            </a:r>
            <a:r>
              <a:rPr lang="sv-SE" sz="1800" dirty="0" smtClean="0"/>
              <a:t>.</a:t>
            </a:r>
            <a:br>
              <a:rPr lang="sv-SE" sz="1800" dirty="0" smtClean="0"/>
            </a:br>
            <a:endParaRPr lang="sv-SE" sz="1800" dirty="0"/>
          </a:p>
          <a:p>
            <a:pPr marL="0" indent="0">
              <a:buNone/>
            </a:pPr>
            <a:r>
              <a:rPr lang="sv-SE" sz="1800" b="1" dirty="0"/>
              <a:t>Vad är poängen?</a:t>
            </a:r>
            <a:endParaRPr lang="sv-SE" sz="1800" dirty="0"/>
          </a:p>
          <a:p>
            <a:pPr marL="0" lvl="0" indent="0">
              <a:buNone/>
            </a:pPr>
            <a:r>
              <a:rPr lang="sv-SE" sz="1800" dirty="0"/>
              <a:t>Att få en ökad förståelse för varandras </a:t>
            </a:r>
            <a:r>
              <a:rPr lang="sv-SE" sz="1800" dirty="0" smtClean="0"/>
              <a:t>liv. Att </a:t>
            </a:r>
            <a:r>
              <a:rPr lang="sv-SE" sz="1800" dirty="0"/>
              <a:t>få prova nya saker</a:t>
            </a:r>
            <a:r>
              <a:rPr lang="sv-SE" sz="1800" dirty="0" smtClean="0"/>
              <a:t>.</a:t>
            </a:r>
          </a:p>
          <a:p>
            <a:pPr marL="0" lvl="0" indent="0">
              <a:buNone/>
            </a:pPr>
            <a:endParaRPr lang="sv-SE" sz="1800" dirty="0"/>
          </a:p>
          <a:p>
            <a:pPr marL="0" indent="0">
              <a:buNone/>
            </a:pPr>
            <a:r>
              <a:rPr lang="sv-SE" sz="1800" b="1" dirty="0"/>
              <a:t>Hur lång tid tar det?</a:t>
            </a:r>
            <a:endParaRPr lang="sv-SE" sz="1800" dirty="0"/>
          </a:p>
          <a:p>
            <a:pPr marL="0" indent="0">
              <a:buNone/>
            </a:pPr>
            <a:r>
              <a:rPr lang="sv-SE" sz="1800" dirty="0" smtClean="0"/>
              <a:t>Besöket kan ske som samtal (minst en timme) eller en promenad (walk and talk). Gör </a:t>
            </a:r>
            <a:r>
              <a:rPr lang="sv-SE" sz="1800" dirty="0"/>
              <a:t>då ett schema där deltagarna paras ihop med varandra, och frilägg en eftermiddag när deltagarna får göra besök hos </a:t>
            </a:r>
            <a:r>
              <a:rPr lang="sv-SE" sz="1800" dirty="0" smtClean="0"/>
              <a:t>varandra.</a:t>
            </a:r>
            <a:endParaRPr lang="sv-SE" sz="1800" dirty="0"/>
          </a:p>
          <a:p>
            <a:pPr marL="0" lvl="0" indent="0">
              <a:buNone/>
            </a:pPr>
            <a:endParaRPr lang="sv-SE" dirty="0"/>
          </a:p>
        </p:txBody>
      </p:sp>
    </p:spTree>
    <p:extLst>
      <p:ext uri="{BB962C8B-B14F-4D97-AF65-F5344CB8AC3E}">
        <p14:creationId xmlns:p14="http://schemas.microsoft.com/office/powerpoint/2010/main" val="2083600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624386" y="637519"/>
            <a:ext cx="7907867" cy="1143000"/>
          </a:xfrm>
        </p:spPr>
        <p:txBody>
          <a:bodyPr anchor="t"/>
          <a:lstStyle/>
          <a:p>
            <a:r>
              <a:rPr lang="sv-SE" sz="3200" dirty="0"/>
              <a:t>Om Du skulle komma på besök i mitt liv ett par timmar, då skulle </a:t>
            </a:r>
            <a:r>
              <a:rPr lang="sv-SE" sz="3200" dirty="0" smtClean="0"/>
              <a:t>vi…del 2</a:t>
            </a:r>
            <a:endParaRPr lang="sv-SE" sz="3200" dirty="0"/>
          </a:p>
        </p:txBody>
      </p:sp>
      <p:sp>
        <p:nvSpPr>
          <p:cNvPr id="4" name="Platshållare för innehåll 3"/>
          <p:cNvSpPr>
            <a:spLocks noGrp="1"/>
          </p:cNvSpPr>
          <p:nvPr>
            <p:ph idx="1"/>
          </p:nvPr>
        </p:nvSpPr>
        <p:spPr>
          <a:xfrm>
            <a:off x="638256" y="2255683"/>
            <a:ext cx="7907867" cy="4049467"/>
          </a:xfrm>
          <a:noFill/>
        </p:spPr>
        <p:txBody>
          <a:bodyPr/>
          <a:lstStyle/>
          <a:p>
            <a:pPr marL="0" indent="0">
              <a:buNone/>
            </a:pPr>
            <a:r>
              <a:rPr lang="sv-SE" sz="1800" dirty="0" smtClean="0"/>
              <a:t>Fundera </a:t>
            </a:r>
            <a:r>
              <a:rPr lang="sv-SE" sz="1800" dirty="0"/>
              <a:t>över och skriv upp vad du skulle vilja visa den andre under besöket. Det ska vara något du gillar att göra</a:t>
            </a:r>
            <a:r>
              <a:rPr lang="sv-SE" sz="1800" dirty="0" smtClean="0"/>
              <a:t>.</a:t>
            </a:r>
          </a:p>
          <a:p>
            <a:pPr marL="0" indent="0">
              <a:buNone/>
            </a:pPr>
            <a:endParaRPr lang="sv-SE" sz="1800" dirty="0"/>
          </a:p>
          <a:p>
            <a:r>
              <a:rPr lang="sv-SE" sz="1800" dirty="0" smtClean="0"/>
              <a:t>En </a:t>
            </a:r>
            <a:r>
              <a:rPr lang="sv-SE" sz="1800" dirty="0"/>
              <a:t>person börjar: </a:t>
            </a:r>
            <a:r>
              <a:rPr lang="sv-SE" sz="1800" b="1" i="1" dirty="0"/>
              <a:t>”Om Du skulle komma på besök i mitt liv ett par timmar, då skulle vi……” </a:t>
            </a:r>
            <a:r>
              <a:rPr lang="sv-SE" sz="1800" dirty="0"/>
              <a:t>Uppgiften är att berätta och beskriva för den andre hur besöket skulle gå till – om det hade gjorts IRL. Man får gärna beskriva detaljer och hur det ser ut och känns. Dela med sig vad man brukar tycka och tänka när man gör detta. Den som lyssnar får ställa frågor, men ska inte ta över utan får vänta på sin tur</a:t>
            </a:r>
            <a:r>
              <a:rPr lang="sv-SE" sz="1800" dirty="0" smtClean="0"/>
              <a:t>.</a:t>
            </a:r>
            <a:br>
              <a:rPr lang="sv-SE" sz="1800" dirty="0" smtClean="0"/>
            </a:br>
            <a:endParaRPr lang="sv-SE" sz="1800" dirty="0"/>
          </a:p>
          <a:p>
            <a:r>
              <a:rPr lang="sv-SE" sz="1800" dirty="0"/>
              <a:t>Ha gärna en återsamling och redovisa hur </a:t>
            </a:r>
            <a:r>
              <a:rPr lang="sv-SE" sz="1800" dirty="0" smtClean="0"/>
              <a:t>besöket </a:t>
            </a:r>
            <a:r>
              <a:rPr lang="sv-SE" sz="1800" dirty="0"/>
              <a:t>fungerade. Alla får berätta kort vad de har lärt sig och reflektera över hur det har påverkat dem.</a:t>
            </a:r>
          </a:p>
          <a:p>
            <a:endParaRPr lang="sv-SE" dirty="0"/>
          </a:p>
          <a:p>
            <a:pPr marL="0" indent="0">
              <a:buNone/>
            </a:pPr>
            <a:endParaRPr lang="sv-SE" dirty="0"/>
          </a:p>
        </p:txBody>
      </p:sp>
    </p:spTree>
    <p:extLst>
      <p:ext uri="{BB962C8B-B14F-4D97-AF65-F5344CB8AC3E}">
        <p14:creationId xmlns:p14="http://schemas.microsoft.com/office/powerpoint/2010/main" val="32398143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601706" y="864319"/>
            <a:ext cx="7907867" cy="1143000"/>
          </a:xfrm>
        </p:spPr>
        <p:txBody>
          <a:bodyPr anchor="t"/>
          <a:lstStyle/>
          <a:p>
            <a:r>
              <a:rPr lang="sv-SE" sz="3200" dirty="0"/>
              <a:t>Spegling – </a:t>
            </a:r>
            <a:r>
              <a:rPr lang="sv-SE" sz="3200" dirty="0" smtClean="0"/>
              <a:t>avslutningsfeedback</a:t>
            </a:r>
            <a:endParaRPr lang="sv-SE" sz="3200" dirty="0"/>
          </a:p>
        </p:txBody>
      </p:sp>
      <p:sp>
        <p:nvSpPr>
          <p:cNvPr id="4" name="Platshållare för innehåll 3"/>
          <p:cNvSpPr>
            <a:spLocks noGrp="1"/>
          </p:cNvSpPr>
          <p:nvPr>
            <p:ph idx="1"/>
          </p:nvPr>
        </p:nvSpPr>
        <p:spPr>
          <a:xfrm>
            <a:off x="638256" y="2283501"/>
            <a:ext cx="3488267" cy="3372277"/>
          </a:xfrm>
          <a:blipFill>
            <a:blip r:embed="rId3"/>
            <a:tile tx="0" ty="0" sx="100000" sy="100000" flip="none" algn="tl"/>
          </a:blipFill>
        </p:spPr>
        <p:txBody>
          <a:bodyPr/>
          <a:lstStyle/>
          <a:p>
            <a:r>
              <a:rPr lang="sv-SE" dirty="0"/>
              <a:t>Ett sätt att avsluta ett </a:t>
            </a:r>
            <a:r>
              <a:rPr lang="sv-SE" dirty="0" smtClean="0"/>
              <a:t>möte, workshop eller utbildning </a:t>
            </a:r>
            <a:r>
              <a:rPr lang="sv-SE" dirty="0"/>
              <a:t>är att göra en </a:t>
            </a:r>
            <a:r>
              <a:rPr lang="sv-SE" dirty="0" smtClean="0"/>
              <a:t>’spegling’. </a:t>
            </a:r>
          </a:p>
          <a:p>
            <a:endParaRPr lang="sv-SE" dirty="0"/>
          </a:p>
          <a:p>
            <a:r>
              <a:rPr lang="sv-SE" dirty="0" smtClean="0"/>
              <a:t>Spegling </a:t>
            </a:r>
            <a:r>
              <a:rPr lang="sv-SE" dirty="0"/>
              <a:t>innebär att deltagarna ”tittar sig i spegeln” och tänker efter hur det har varit</a:t>
            </a:r>
            <a:r>
              <a:rPr lang="sv-SE" dirty="0" smtClean="0"/>
              <a:t>.</a:t>
            </a:r>
            <a:endParaRPr lang="sv-SE" dirty="0"/>
          </a:p>
          <a:p>
            <a:endParaRPr lang="sv-SE" dirty="0"/>
          </a:p>
        </p:txBody>
      </p:sp>
      <p:sp>
        <p:nvSpPr>
          <p:cNvPr id="2" name="textruta 1"/>
          <p:cNvSpPr txBox="1"/>
          <p:nvPr/>
        </p:nvSpPr>
        <p:spPr>
          <a:xfrm>
            <a:off x="4595445" y="2221663"/>
            <a:ext cx="3997569" cy="3477875"/>
          </a:xfrm>
          <a:prstGeom prst="rect">
            <a:avLst/>
          </a:prstGeom>
          <a:noFill/>
        </p:spPr>
        <p:txBody>
          <a:bodyPr wrap="square" rtlCol="0">
            <a:spAutoFit/>
          </a:bodyPr>
          <a:lstStyle/>
          <a:p>
            <a:r>
              <a:rPr lang="sv-SE" sz="2000" b="1" dirty="0" smtClean="0">
                <a:latin typeface="Arial" panose="020B0604020202020204" pitchFamily="34" charset="0"/>
                <a:cs typeface="Arial" panose="020B0604020202020204" pitchFamily="34" charset="0"/>
              </a:rPr>
              <a:t>Diskutera:</a:t>
            </a:r>
            <a:br>
              <a:rPr lang="sv-SE" sz="2000" b="1" dirty="0" smtClean="0">
                <a:latin typeface="Arial" panose="020B0604020202020204" pitchFamily="34" charset="0"/>
                <a:cs typeface="Arial" panose="020B0604020202020204" pitchFamily="34" charset="0"/>
              </a:rPr>
            </a:br>
            <a:endParaRPr lang="sv-SE" sz="2000" b="1" dirty="0">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sv-SE" sz="2000" dirty="0">
                <a:latin typeface="Arial" panose="020B0604020202020204" pitchFamily="34" charset="0"/>
                <a:cs typeface="Arial" panose="020B0604020202020204" pitchFamily="34" charset="0"/>
              </a:rPr>
              <a:t>Hur har </a:t>
            </a:r>
            <a:r>
              <a:rPr lang="sv-SE" sz="2000" dirty="0" smtClean="0">
                <a:latin typeface="Arial" panose="020B0604020202020204" pitchFamily="34" charset="0"/>
                <a:cs typeface="Arial" panose="020B0604020202020204" pitchFamily="34" charset="0"/>
              </a:rPr>
              <a:t>mötet, workshopen, kursen </a:t>
            </a:r>
            <a:r>
              <a:rPr lang="sv-SE" sz="2000" dirty="0">
                <a:latin typeface="Arial" panose="020B0604020202020204" pitchFamily="34" charset="0"/>
                <a:cs typeface="Arial" panose="020B0604020202020204" pitchFamily="34" charset="0"/>
              </a:rPr>
              <a:t>varit?</a:t>
            </a:r>
          </a:p>
          <a:p>
            <a:pPr marL="342900" lvl="0" indent="-342900">
              <a:buFont typeface="Arial" panose="020B0604020202020204" pitchFamily="34" charset="0"/>
              <a:buChar char="•"/>
            </a:pPr>
            <a:r>
              <a:rPr lang="sv-SE" sz="2000" dirty="0">
                <a:latin typeface="Arial" panose="020B0604020202020204" pitchFamily="34" charset="0"/>
                <a:cs typeface="Arial" panose="020B0604020202020204" pitchFamily="34" charset="0"/>
              </a:rPr>
              <a:t>Hur har vi själva varit?</a:t>
            </a:r>
          </a:p>
          <a:p>
            <a:pPr marL="342900" lvl="0" indent="-342900">
              <a:buFont typeface="Arial" panose="020B0604020202020204" pitchFamily="34" charset="0"/>
              <a:buChar char="•"/>
            </a:pPr>
            <a:r>
              <a:rPr lang="sv-SE" sz="2000" dirty="0">
                <a:latin typeface="Arial" panose="020B0604020202020204" pitchFamily="34" charset="0"/>
                <a:cs typeface="Arial" panose="020B0604020202020204" pitchFamily="34" charset="0"/>
              </a:rPr>
              <a:t>Vad var </a:t>
            </a:r>
            <a:r>
              <a:rPr lang="sv-SE" sz="2000" dirty="0" smtClean="0">
                <a:latin typeface="Arial" panose="020B0604020202020204" pitchFamily="34" charset="0"/>
                <a:cs typeface="Arial" panose="020B0604020202020204" pitchFamily="34" charset="0"/>
              </a:rPr>
              <a:t>bra/mindre bra?</a:t>
            </a:r>
            <a:endParaRPr lang="sv-SE" sz="2000" dirty="0">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sv-SE" sz="2000" dirty="0">
                <a:latin typeface="Arial" panose="020B0604020202020204" pitchFamily="34" charset="0"/>
                <a:cs typeface="Arial" panose="020B0604020202020204" pitchFamily="34" charset="0"/>
              </a:rPr>
              <a:t>Hur var </a:t>
            </a:r>
            <a:r>
              <a:rPr lang="sv-SE" sz="2000" dirty="0" smtClean="0">
                <a:latin typeface="Arial" panose="020B0604020202020204" pitchFamily="34" charset="0"/>
                <a:cs typeface="Arial" panose="020B0604020202020204" pitchFamily="34" charset="0"/>
              </a:rPr>
              <a:t>mitt/andras bidrag?</a:t>
            </a:r>
            <a:endParaRPr lang="sv-SE" sz="2000" dirty="0">
              <a:latin typeface="Arial" panose="020B0604020202020204" pitchFamily="34" charset="0"/>
              <a:cs typeface="Arial" panose="020B0604020202020204" pitchFamily="34" charset="0"/>
            </a:endParaRPr>
          </a:p>
          <a:p>
            <a:pPr lvl="0"/>
            <a:endParaRPr lang="sv-SE" sz="2000" dirty="0" smtClean="0">
              <a:latin typeface="Arial" panose="020B0604020202020204" pitchFamily="34" charset="0"/>
              <a:cs typeface="Arial" panose="020B0604020202020204" pitchFamily="34" charset="0"/>
            </a:endParaRPr>
          </a:p>
          <a:p>
            <a:pPr lvl="0"/>
            <a:r>
              <a:rPr lang="sv-SE" sz="2000" dirty="0" smtClean="0">
                <a:latin typeface="Arial" panose="020B0604020202020204" pitchFamily="34" charset="0"/>
                <a:cs typeface="Arial" panose="020B0604020202020204" pitchFamily="34" charset="0"/>
              </a:rPr>
              <a:t>Gör först din egen reflektion och gör sedan en gruppreflektion så att alla kommer till tals.</a:t>
            </a:r>
            <a:endParaRPr lang="sv-SE"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3076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ctrTitle"/>
          </p:nvPr>
        </p:nvSpPr>
        <p:spPr>
          <a:xfrm>
            <a:off x="1113585" y="1485244"/>
            <a:ext cx="7006431" cy="2219324"/>
          </a:xfrm>
        </p:spPr>
        <p:txBody>
          <a:bodyPr>
            <a:normAutofit/>
          </a:bodyPr>
          <a:lstStyle/>
          <a:p>
            <a:r>
              <a:rPr lang="sv-SE" dirty="0" smtClean="0"/>
              <a:t>Samspelsövningar</a:t>
            </a:r>
            <a:r>
              <a:rPr lang="sv-SE" dirty="0"/>
              <a:t/>
            </a:r>
            <a:br>
              <a:rPr lang="sv-SE" dirty="0"/>
            </a:br>
            <a:endParaRPr lang="sv-SE"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049" y="3445512"/>
            <a:ext cx="2392299" cy="2243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8521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739773" y="3349427"/>
            <a:ext cx="7430559" cy="2908830"/>
          </a:xfrm>
        </p:spPr>
        <p:txBody>
          <a:bodyPr>
            <a:normAutofit lnSpcReduction="10000"/>
          </a:bodyPr>
          <a:lstStyle/>
          <a:p>
            <a:pPr marL="0" indent="0">
              <a:buNone/>
            </a:pPr>
            <a:r>
              <a:rPr lang="sv-SE" sz="1800" b="1" dirty="0"/>
              <a:t>Definiera</a:t>
            </a:r>
            <a:r>
              <a:rPr lang="sv-SE" sz="1800" dirty="0" smtClean="0"/>
              <a:t>:</a:t>
            </a:r>
            <a:endParaRPr lang="sv-SE" sz="1800" dirty="0"/>
          </a:p>
          <a:p>
            <a:r>
              <a:rPr lang="sv-SE" sz="1800" dirty="0"/>
              <a:t>Vad innebär samarbete på vår arbetsplats? </a:t>
            </a:r>
            <a:r>
              <a:rPr lang="sv-SE" sz="1800" dirty="0" smtClean="0"/>
              <a:t/>
            </a:r>
            <a:br>
              <a:rPr lang="sv-SE" sz="1800" dirty="0" smtClean="0"/>
            </a:br>
            <a:endParaRPr lang="sv-SE" sz="1800" dirty="0"/>
          </a:p>
          <a:p>
            <a:pPr marL="0" indent="0">
              <a:buNone/>
            </a:pPr>
            <a:r>
              <a:rPr lang="sv-SE" sz="1800" b="1" dirty="0" smtClean="0"/>
              <a:t>Diskutera</a:t>
            </a:r>
            <a:r>
              <a:rPr lang="sv-SE" sz="1800" b="1" dirty="0"/>
              <a:t>:</a:t>
            </a:r>
            <a:endParaRPr lang="sv-SE" sz="1800" dirty="0"/>
          </a:p>
          <a:p>
            <a:pPr lvl="0"/>
            <a:r>
              <a:rPr lang="sv-SE" sz="1800" dirty="0"/>
              <a:t>Hur samarbetar vi?</a:t>
            </a:r>
          </a:p>
          <a:p>
            <a:pPr lvl="0"/>
            <a:r>
              <a:rPr lang="sv-SE" sz="1800" dirty="0"/>
              <a:t>Delar vi ansvaret, eller är det några få som tar mer ansvar än andra?</a:t>
            </a:r>
          </a:p>
          <a:p>
            <a:pPr lvl="0"/>
            <a:r>
              <a:rPr lang="sv-SE" sz="1800" dirty="0"/>
              <a:t>Hjälps vi åt när det uppstår problem? Ge exempel.</a:t>
            </a:r>
          </a:p>
          <a:p>
            <a:pPr lvl="0"/>
            <a:r>
              <a:rPr lang="sv-SE" sz="1800" dirty="0"/>
              <a:t>När och var diskuteras de viktiga frågorna?</a:t>
            </a:r>
          </a:p>
          <a:p>
            <a:pPr lvl="0"/>
            <a:r>
              <a:rPr lang="sv-SE" sz="1800" dirty="0"/>
              <a:t>Hur fattar vi beslut? </a:t>
            </a:r>
          </a:p>
          <a:p>
            <a:pPr marL="0" indent="0">
              <a:buNone/>
            </a:pPr>
            <a:endParaRPr lang="sv-SE" sz="1600" dirty="0" smtClean="0"/>
          </a:p>
        </p:txBody>
      </p:sp>
      <p:sp>
        <p:nvSpPr>
          <p:cNvPr id="3" name="Rubrik 2"/>
          <p:cNvSpPr>
            <a:spLocks noGrp="1"/>
          </p:cNvSpPr>
          <p:nvPr>
            <p:ph type="title"/>
          </p:nvPr>
        </p:nvSpPr>
        <p:spPr>
          <a:xfrm>
            <a:off x="634981" y="342679"/>
            <a:ext cx="7907867" cy="572028"/>
          </a:xfrm>
          <a:prstGeom prst="rect">
            <a:avLst/>
          </a:prstGeom>
        </p:spPr>
        <p:txBody>
          <a:bodyPr anchor="t"/>
          <a:lstStyle/>
          <a:p>
            <a:r>
              <a:rPr lang="sv-SE" sz="2400" dirty="0"/>
              <a:t>Hur </a:t>
            </a:r>
            <a:r>
              <a:rPr lang="sv-SE" sz="2400" dirty="0" smtClean="0"/>
              <a:t>fungerar </a:t>
            </a:r>
            <a:r>
              <a:rPr lang="sv-SE" sz="2400" dirty="0"/>
              <a:t>vår egen arbetsgrupp</a:t>
            </a:r>
            <a:r>
              <a:rPr lang="sv-SE" sz="2400" dirty="0" smtClean="0"/>
              <a:t>?</a:t>
            </a:r>
            <a:br>
              <a:rPr lang="sv-SE" sz="2400" dirty="0" smtClean="0"/>
            </a:br>
            <a:r>
              <a:rPr lang="sv-SE" dirty="0"/>
              <a:t/>
            </a:r>
            <a:br>
              <a:rPr lang="sv-SE" dirty="0"/>
            </a:br>
            <a:r>
              <a:rPr lang="sv-SE" dirty="0" smtClean="0"/>
              <a:t> </a:t>
            </a:r>
            <a:endParaRPr lang="sv-SE" dirty="0"/>
          </a:p>
        </p:txBody>
      </p:sp>
      <p:sp>
        <p:nvSpPr>
          <p:cNvPr id="4" name="textruta 3"/>
          <p:cNvSpPr txBox="1"/>
          <p:nvPr/>
        </p:nvSpPr>
        <p:spPr>
          <a:xfrm>
            <a:off x="711182" y="1197133"/>
            <a:ext cx="7188200" cy="1815882"/>
          </a:xfrm>
          <a:prstGeom prst="rect">
            <a:avLst/>
          </a:prstGeom>
          <a:blipFill>
            <a:blip r:embed="rId3"/>
            <a:tile tx="0" ty="0" sx="100000" sy="100000" flip="none" algn="tl"/>
          </a:blipFill>
        </p:spPr>
        <p:txBody>
          <a:bodyPr wrap="square" rtlCol="0">
            <a:spAutoFit/>
          </a:bodyPr>
          <a:lstStyle/>
          <a:p>
            <a:r>
              <a:rPr lang="sv-SE" sz="1600" i="1" dirty="0">
                <a:latin typeface="Arial" panose="020B0604020202020204" pitchFamily="34" charset="0"/>
                <a:cs typeface="Arial" panose="020B0604020202020204" pitchFamily="34" charset="0"/>
              </a:rPr>
              <a:t>Med denna övning kan vi fundera över var i vår egen grupp vi själva befinner oss, hur vi samarbetar, delar ansvar och fattar beslut</a:t>
            </a:r>
            <a:r>
              <a:rPr lang="sv-SE" sz="1600" i="1" dirty="0" smtClean="0">
                <a:latin typeface="Arial" panose="020B0604020202020204" pitchFamily="34" charset="0"/>
                <a:cs typeface="Arial" panose="020B0604020202020204" pitchFamily="34" charset="0"/>
              </a:rPr>
              <a:t>.</a:t>
            </a:r>
          </a:p>
          <a:p>
            <a:endParaRPr lang="sv-SE" sz="1600" i="1" dirty="0">
              <a:latin typeface="Arial" panose="020B0604020202020204" pitchFamily="34" charset="0"/>
              <a:cs typeface="Arial" panose="020B0604020202020204" pitchFamily="34" charset="0"/>
            </a:endParaRPr>
          </a:p>
          <a:p>
            <a:r>
              <a:rPr lang="sv-SE" sz="1600" i="1" dirty="0">
                <a:latin typeface="Arial" panose="020B0604020202020204" pitchFamily="34" charset="0"/>
                <a:cs typeface="Arial" panose="020B0604020202020204" pitchFamily="34" charset="0"/>
              </a:rPr>
              <a:t>Människor i grupp kan lösa problem, men gruppen kan också skapa problem för vissa deltagare. Alla människor i en grupp har inte samma förmåga eller vilja att samarbeta. Motiven för att vara med i gruppen kan vara väldigt olika, vilket påverkar vår vilja att bidra till gruppens utveckling och framgång. </a:t>
            </a:r>
          </a:p>
        </p:txBody>
      </p:sp>
    </p:spTree>
    <p:extLst>
      <p:ext uri="{BB962C8B-B14F-4D97-AF65-F5344CB8AC3E}">
        <p14:creationId xmlns:p14="http://schemas.microsoft.com/office/powerpoint/2010/main" val="1227861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02761" y="914367"/>
            <a:ext cx="4258705" cy="5562633"/>
          </a:xfrm>
          <a:blipFill>
            <a:blip r:embed="rId2"/>
            <a:tile tx="0" ty="0" sx="100000" sy="100000" flip="none" algn="tl"/>
          </a:blipFill>
        </p:spPr>
        <p:txBody>
          <a:bodyPr>
            <a:normAutofit/>
          </a:bodyPr>
          <a:lstStyle/>
          <a:p>
            <a:pPr marL="0" indent="0">
              <a:buNone/>
            </a:pPr>
            <a:r>
              <a:rPr lang="sv-SE" sz="1700" i="1" dirty="0"/>
              <a:t>Konflikter finns i alla arbetsgrupper. Det är inte att konflikter uppstår utan hur man hanterar dem, som visar hur väl en arbetsgrupp fungerar. Konflikter behöver inte vara av ondo, de kan rensa luften, göra att ansvarsområden och arbetsuppgifter förtydligas och bidra till att arbetsgruppen utvecklas. </a:t>
            </a:r>
            <a:endParaRPr lang="sv-SE" sz="1700" i="1" dirty="0" smtClean="0"/>
          </a:p>
          <a:p>
            <a:pPr marL="0" indent="0">
              <a:buNone/>
            </a:pPr>
            <a:endParaRPr lang="sv-SE" i="1" dirty="0" smtClean="0"/>
          </a:p>
          <a:p>
            <a:pPr marL="0" indent="0">
              <a:buNone/>
            </a:pPr>
            <a:r>
              <a:rPr lang="sv-SE" sz="1700" i="1" dirty="0"/>
              <a:t>Det är viktigt att det som skapar konflikter tas om hand, förs upp till ytan och diskuteras. Ofta kan det handla om praktiska frågor </a:t>
            </a:r>
            <a:r>
              <a:rPr lang="sv-SE" sz="1700" i="1" dirty="0" smtClean="0"/>
              <a:t>i personalutrymmen</a:t>
            </a:r>
            <a:r>
              <a:rPr lang="sv-SE" sz="1700" i="1" dirty="0"/>
              <a:t>, </a:t>
            </a:r>
            <a:r>
              <a:rPr lang="sv-SE" sz="1700" i="1" dirty="0" smtClean="0"/>
              <a:t>tider som </a:t>
            </a:r>
            <a:r>
              <a:rPr lang="sv-SE" sz="1700" i="1" dirty="0"/>
              <a:t>inte passas, fördelning av </a:t>
            </a:r>
            <a:r>
              <a:rPr lang="sv-SE" sz="1700" i="1" dirty="0" smtClean="0"/>
              <a:t>arbetsuppgifter</a:t>
            </a:r>
            <a:r>
              <a:rPr lang="sv-SE" sz="1700" i="1" dirty="0"/>
              <a:t> </a:t>
            </a:r>
            <a:r>
              <a:rPr lang="sv-SE" sz="1700" i="1" dirty="0" smtClean="0"/>
              <a:t>och sjukfrånvaro. </a:t>
            </a:r>
            <a:r>
              <a:rPr lang="sv-SE" sz="1700" i="1" dirty="0"/>
              <a:t>Genom att diskutera och finna lösningar för denna typ av frågor, innan konflikter uppstår kan arbetsgruppen besparas onödiga frustrationer framöver. </a:t>
            </a:r>
          </a:p>
          <a:p>
            <a:endParaRPr lang="sv-SE" dirty="0"/>
          </a:p>
        </p:txBody>
      </p:sp>
      <p:sp>
        <p:nvSpPr>
          <p:cNvPr id="2" name="Platshållare för text 1"/>
          <p:cNvSpPr>
            <a:spLocks noGrp="1"/>
          </p:cNvSpPr>
          <p:nvPr>
            <p:ph type="body" idx="4294967295"/>
          </p:nvPr>
        </p:nvSpPr>
        <p:spPr>
          <a:xfrm>
            <a:off x="601157" y="274605"/>
            <a:ext cx="7200900" cy="639762"/>
          </a:xfrm>
          <a:prstGeom prst="rect">
            <a:avLst/>
          </a:prstGeom>
        </p:spPr>
        <p:txBody>
          <a:bodyPr/>
          <a:lstStyle/>
          <a:p>
            <a:r>
              <a:rPr lang="sv-SE" sz="2400" dirty="0">
                <a:latin typeface="Arial" panose="020B0604020202020204" pitchFamily="34" charset="0"/>
                <a:cs typeface="Arial" panose="020B0604020202020204" pitchFamily="34" charset="0"/>
              </a:rPr>
              <a:t>Hur kan vi utveckla vår konflikthantering? </a:t>
            </a:r>
          </a:p>
        </p:txBody>
      </p:sp>
      <p:sp>
        <p:nvSpPr>
          <p:cNvPr id="5" name="Platshållare för innehåll 4"/>
          <p:cNvSpPr>
            <a:spLocks noGrp="1"/>
          </p:cNvSpPr>
          <p:nvPr>
            <p:ph sz="quarter" idx="4294967295"/>
          </p:nvPr>
        </p:nvSpPr>
        <p:spPr>
          <a:xfrm>
            <a:off x="5269442" y="1472142"/>
            <a:ext cx="3527425" cy="4237038"/>
          </a:xfrm>
          <a:prstGeom prst="rect">
            <a:avLst/>
          </a:prstGeom>
        </p:spPr>
        <p:txBody>
          <a:bodyPr/>
          <a:lstStyle/>
          <a:p>
            <a:pPr marL="0" indent="0">
              <a:buNone/>
            </a:pPr>
            <a:r>
              <a:rPr lang="sv-SE" sz="1800" b="1" dirty="0"/>
              <a:t>Diskutera</a:t>
            </a:r>
            <a:r>
              <a:rPr lang="sv-SE" sz="1800" b="1" dirty="0" smtClean="0"/>
              <a:t>:</a:t>
            </a:r>
          </a:p>
          <a:p>
            <a:pPr marL="0" indent="0">
              <a:buNone/>
            </a:pPr>
            <a:endParaRPr lang="sv-SE" sz="1800" b="0" dirty="0"/>
          </a:p>
          <a:p>
            <a:pPr marL="285750" lvl="0" indent="-285750">
              <a:buFont typeface="Arial" panose="020B0604020202020204" pitchFamily="34" charset="0"/>
              <a:buChar char="•"/>
            </a:pPr>
            <a:r>
              <a:rPr lang="sv-SE" sz="1800" b="0" dirty="0"/>
              <a:t>Vad skapar konflikter i vår arbetsgrupp</a:t>
            </a:r>
            <a:r>
              <a:rPr lang="sv-SE" sz="1800" b="0" dirty="0" smtClean="0"/>
              <a:t>?</a:t>
            </a:r>
          </a:p>
          <a:p>
            <a:pPr lvl="0"/>
            <a:endParaRPr lang="sv-SE" sz="1800" b="0" dirty="0"/>
          </a:p>
          <a:p>
            <a:pPr marL="285750" lvl="0" indent="-285750">
              <a:buFont typeface="Arial" panose="020B0604020202020204" pitchFamily="34" charset="0"/>
              <a:buChar char="•"/>
            </a:pPr>
            <a:r>
              <a:rPr lang="sv-SE" sz="1800" b="0" dirty="0" smtClean="0"/>
              <a:t>Hur </a:t>
            </a:r>
            <a:r>
              <a:rPr lang="sv-SE" sz="1800" b="0" dirty="0"/>
              <a:t>hanterar vi konflikter som ändå uppstår i arbetsgruppen? </a:t>
            </a:r>
            <a:endParaRPr lang="sv-SE" sz="1800" b="0" dirty="0" smtClean="0"/>
          </a:p>
          <a:p>
            <a:pPr lvl="0"/>
            <a:endParaRPr lang="sv-SE" sz="1800" b="0" dirty="0"/>
          </a:p>
          <a:p>
            <a:pPr marL="285750" lvl="0" indent="-285750">
              <a:buFont typeface="Arial" panose="020B0604020202020204" pitchFamily="34" charset="0"/>
              <a:buChar char="•"/>
            </a:pPr>
            <a:r>
              <a:rPr lang="sv-SE" sz="1800" b="0" dirty="0" smtClean="0"/>
              <a:t>Hur </a:t>
            </a:r>
            <a:r>
              <a:rPr lang="sv-SE" sz="1800" b="0" dirty="0"/>
              <a:t>kan vi förebygga dessa konflikter</a:t>
            </a:r>
            <a:r>
              <a:rPr lang="sv-SE" sz="1800" b="0" dirty="0" smtClean="0"/>
              <a:t>?</a:t>
            </a:r>
          </a:p>
          <a:p>
            <a:pPr lvl="0"/>
            <a:endParaRPr lang="sv-SE" dirty="0"/>
          </a:p>
          <a:p>
            <a:pPr marL="0" lvl="0" indent="0">
              <a:buNone/>
            </a:pPr>
            <a:endParaRPr lang="sv-SE" dirty="0"/>
          </a:p>
          <a:p>
            <a:endParaRPr lang="sv-SE" dirty="0"/>
          </a:p>
        </p:txBody>
      </p:sp>
    </p:spTree>
    <p:extLst>
      <p:ext uri="{BB962C8B-B14F-4D97-AF65-F5344CB8AC3E}">
        <p14:creationId xmlns:p14="http://schemas.microsoft.com/office/powerpoint/2010/main" val="367296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12842" y="1600202"/>
            <a:ext cx="4333298" cy="4659601"/>
          </a:xfrm>
          <a:blipFill>
            <a:blip r:embed="rId2"/>
            <a:tile tx="0" ty="0" sx="100000" sy="100000" flip="none" algn="tl"/>
          </a:blipFill>
        </p:spPr>
        <p:txBody>
          <a:bodyPr>
            <a:normAutofit/>
          </a:bodyPr>
          <a:lstStyle/>
          <a:p>
            <a:pPr marL="0" indent="0">
              <a:buNone/>
            </a:pPr>
            <a:r>
              <a:rPr lang="sv-SE" sz="1800" i="1" dirty="0"/>
              <a:t>Frågorna nedan kan användas som en metod att reflektera över hur vi har det tillsammans på </a:t>
            </a:r>
            <a:r>
              <a:rPr lang="sv-SE" sz="1800" i="1" dirty="0" smtClean="0"/>
              <a:t>jobbet. </a:t>
            </a:r>
            <a:r>
              <a:rPr lang="sv-SE" sz="1800" i="1" dirty="0"/>
              <a:t>Tanken är att varje medarbetare först sitter för sig själv och gör en </a:t>
            </a:r>
            <a:r>
              <a:rPr lang="sv-SE" sz="1800" i="1" dirty="0" smtClean="0"/>
              <a:t>skattning från 1- 5 där 1 är ”håller inte alls med” och 5 är ”helt med” . </a:t>
            </a:r>
            <a:r>
              <a:rPr lang="sv-SE" sz="1800" i="1" dirty="0"/>
              <a:t>Därefter samlas man i grupper och diskuterar resultaten från skattningen under sista </a:t>
            </a:r>
            <a:r>
              <a:rPr lang="sv-SE" sz="1800" i="1" dirty="0" smtClean="0"/>
              <a:t>rubriken</a:t>
            </a:r>
            <a:r>
              <a:rPr lang="sv-SE" sz="1800" i="1" dirty="0"/>
              <a:t> </a:t>
            </a:r>
            <a:r>
              <a:rPr lang="sv-SE" sz="1800" b="1" i="1" dirty="0"/>
              <a:t>”Teamwork”.</a:t>
            </a:r>
            <a:r>
              <a:rPr lang="sv-SE" sz="1800" i="1" dirty="0"/>
              <a:t> </a:t>
            </a:r>
            <a:endParaRPr lang="sv-SE" sz="1800" i="1" dirty="0" smtClean="0"/>
          </a:p>
          <a:p>
            <a:pPr marL="0" indent="0">
              <a:buNone/>
            </a:pPr>
            <a:endParaRPr lang="sv-SE" sz="1800" i="1" dirty="0"/>
          </a:p>
          <a:p>
            <a:pPr marL="0" indent="0">
              <a:buNone/>
            </a:pPr>
            <a:r>
              <a:rPr lang="sv-SE" sz="1800" i="1" dirty="0" smtClean="0"/>
              <a:t>Skattningen du gjort </a:t>
            </a:r>
            <a:r>
              <a:rPr lang="sv-SE" sz="1800" i="1" dirty="0"/>
              <a:t>under</a:t>
            </a:r>
            <a:r>
              <a:rPr lang="sv-SE" sz="1800" b="1" i="1" dirty="0"/>
              <a:t> </a:t>
            </a:r>
            <a:r>
              <a:rPr lang="sv-SE" sz="1800" i="1" dirty="0" smtClean="0"/>
              <a:t>frågorna </a:t>
            </a:r>
            <a:r>
              <a:rPr lang="sv-SE" sz="1800" b="1" i="1" dirty="0" smtClean="0"/>
              <a:t>”Jag </a:t>
            </a:r>
            <a:r>
              <a:rPr lang="sv-SE" sz="1800" b="1" i="1" dirty="0"/>
              <a:t>själv”</a:t>
            </a:r>
            <a:r>
              <a:rPr lang="sv-SE" sz="1800" i="1" dirty="0"/>
              <a:t> och</a:t>
            </a:r>
            <a:r>
              <a:rPr lang="sv-SE" sz="1800" b="1" i="1" dirty="0"/>
              <a:t> ”Relationer”</a:t>
            </a:r>
            <a:r>
              <a:rPr lang="sv-SE" sz="1800" i="1" dirty="0"/>
              <a:t> behöver </a:t>
            </a:r>
            <a:r>
              <a:rPr lang="sv-SE" sz="1800" i="1" dirty="0" smtClean="0"/>
              <a:t>du </a:t>
            </a:r>
            <a:r>
              <a:rPr lang="sv-SE" sz="1800" i="1" dirty="0"/>
              <a:t>ej dela med </a:t>
            </a:r>
            <a:r>
              <a:rPr lang="sv-SE" sz="1800" i="1" dirty="0" smtClean="0"/>
              <a:t>dig av om du inte vill, utan kan göras </a:t>
            </a:r>
            <a:r>
              <a:rPr lang="sv-SE" sz="1800" i="1" dirty="0"/>
              <a:t>enbart för egen reflektion.</a:t>
            </a:r>
          </a:p>
        </p:txBody>
      </p:sp>
      <p:sp>
        <p:nvSpPr>
          <p:cNvPr id="2" name="Platshållare för text 1"/>
          <p:cNvSpPr>
            <a:spLocks noGrp="1"/>
          </p:cNvSpPr>
          <p:nvPr>
            <p:ph type="body" idx="4294967295"/>
          </p:nvPr>
        </p:nvSpPr>
        <p:spPr>
          <a:xfrm>
            <a:off x="745096" y="645570"/>
            <a:ext cx="7200900" cy="639763"/>
          </a:xfrm>
          <a:prstGeom prst="rect">
            <a:avLst/>
          </a:prstGeom>
        </p:spPr>
        <p:txBody>
          <a:bodyPr/>
          <a:lstStyle/>
          <a:p>
            <a:r>
              <a:rPr lang="sv-SE" sz="2400" dirty="0">
                <a:latin typeface="Arial" panose="020B0604020202020204" pitchFamily="34" charset="0"/>
                <a:cs typeface="Arial" panose="020B0604020202020204" pitchFamily="34" charset="0"/>
              </a:rPr>
              <a:t>Temperaturmätning – hur har vi det på jobbet</a:t>
            </a:r>
            <a:r>
              <a:rPr lang="sv-SE" sz="2400" dirty="0" smtClean="0">
                <a:latin typeface="Arial" panose="020B0604020202020204" pitchFamily="34" charset="0"/>
                <a:cs typeface="Arial" panose="020B0604020202020204" pitchFamily="34" charset="0"/>
              </a:rPr>
              <a:t>?</a:t>
            </a:r>
            <a:endParaRPr lang="sv-SE" sz="2400" dirty="0">
              <a:latin typeface="Arial" panose="020B0604020202020204" pitchFamily="34" charset="0"/>
              <a:cs typeface="Arial" panose="020B0604020202020204" pitchFamily="34" charset="0"/>
            </a:endParaRPr>
          </a:p>
        </p:txBody>
      </p:sp>
      <p:sp>
        <p:nvSpPr>
          <p:cNvPr id="5" name="Platshållare för innehåll 4"/>
          <p:cNvSpPr>
            <a:spLocks noGrp="1"/>
          </p:cNvSpPr>
          <p:nvPr>
            <p:ph sz="quarter" idx="4294967295"/>
          </p:nvPr>
        </p:nvSpPr>
        <p:spPr>
          <a:xfrm>
            <a:off x="6446838" y="2174875"/>
            <a:ext cx="2697162" cy="4237038"/>
          </a:xfrm>
          <a:prstGeom prst="rect">
            <a:avLst/>
          </a:prstGeom>
        </p:spPr>
        <p:txBody>
          <a:bodyPr/>
          <a:lstStyle/>
          <a:p>
            <a:endParaRPr lang="sv-SE" dirty="0"/>
          </a:p>
          <a:p>
            <a:pPr marL="0" indent="0">
              <a:buNone/>
            </a:pPr>
            <a:endParaRPr lang="sv-SE" dirty="0"/>
          </a:p>
          <a:p>
            <a:pPr marL="0" indent="0">
              <a:buNone/>
            </a:pPr>
            <a:endParaRPr lang="sv-SE"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pic>
        <p:nvPicPr>
          <p:cNvPr id="1025" name="Bild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9987" y="1829852"/>
            <a:ext cx="1079183" cy="40812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17621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v-SE" altLang="sv-SE"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690205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11033" y="1660536"/>
            <a:ext cx="6773348" cy="1020370"/>
          </a:xfrm>
          <a:blipFill>
            <a:blip r:embed="rId2"/>
            <a:tile tx="0" ty="0" sx="100000" sy="100000" flip="none" algn="tl"/>
          </a:blipFill>
        </p:spPr>
        <p:txBody>
          <a:bodyPr>
            <a:normAutofit/>
          </a:bodyPr>
          <a:lstStyle/>
          <a:p>
            <a:pPr marL="0" indent="0">
              <a:buNone/>
            </a:pPr>
            <a:r>
              <a:rPr lang="sv-SE" sz="1400" b="1" i="1" dirty="0"/>
              <a:t>Hur väl stämmer följande påståenden in på dig?</a:t>
            </a:r>
            <a:endParaRPr lang="sv-SE" sz="1400" i="1" dirty="0"/>
          </a:p>
          <a:p>
            <a:pPr marL="0" indent="0">
              <a:buNone/>
            </a:pPr>
            <a:r>
              <a:rPr lang="sv-SE" sz="1400" b="1" i="1" dirty="0"/>
              <a:t>Läs igenom påståendena och gradera dig själv på en skala mellan 1 och 5.</a:t>
            </a:r>
            <a:endParaRPr lang="sv-SE" sz="1400" i="1" dirty="0"/>
          </a:p>
          <a:p>
            <a:pPr marL="0" indent="0">
              <a:buNone/>
            </a:pPr>
            <a:r>
              <a:rPr lang="sv-SE" sz="1400" i="1" dirty="0"/>
              <a:t>1= Håller inte alls med- – – – – – – – – – </a:t>
            </a:r>
            <a:r>
              <a:rPr lang="sv-SE" sz="1400" i="1" dirty="0" smtClean="0"/>
              <a:t>– </a:t>
            </a:r>
            <a:r>
              <a:rPr lang="sv-SE" sz="1400" i="1" dirty="0"/>
              <a:t>– – -5= Håller helt </a:t>
            </a:r>
            <a:r>
              <a:rPr lang="sv-SE" sz="1400" i="1" dirty="0" smtClean="0"/>
              <a:t>med</a:t>
            </a:r>
            <a:endParaRPr lang="sv-SE" sz="1400" i="1" dirty="0"/>
          </a:p>
        </p:txBody>
      </p:sp>
      <p:sp>
        <p:nvSpPr>
          <p:cNvPr id="2" name="Platshållare för text 1"/>
          <p:cNvSpPr>
            <a:spLocks noGrp="1"/>
          </p:cNvSpPr>
          <p:nvPr>
            <p:ph type="body" idx="4294967295"/>
          </p:nvPr>
        </p:nvSpPr>
        <p:spPr>
          <a:xfrm>
            <a:off x="753563" y="713306"/>
            <a:ext cx="7200900" cy="639763"/>
          </a:xfrm>
          <a:prstGeom prst="rect">
            <a:avLst/>
          </a:prstGeom>
        </p:spPr>
        <p:txBody>
          <a:bodyPr/>
          <a:lstStyle/>
          <a:p>
            <a:r>
              <a:rPr lang="sv-SE" sz="2400" dirty="0">
                <a:latin typeface="Arial" panose="020B0604020202020204" pitchFamily="34" charset="0"/>
                <a:cs typeface="Arial" panose="020B0604020202020204" pitchFamily="34" charset="0"/>
              </a:rPr>
              <a:t>Temperaturmätning – </a:t>
            </a:r>
            <a:r>
              <a:rPr lang="sv-SE" sz="2400" dirty="0" smtClean="0">
                <a:latin typeface="Arial" panose="020B0604020202020204" pitchFamily="34" charset="0"/>
                <a:cs typeface="Arial" panose="020B0604020202020204" pitchFamily="34" charset="0"/>
              </a:rPr>
              <a:t>frågor till mig själv</a:t>
            </a:r>
            <a:endParaRPr lang="sv-SE" sz="2400" dirty="0">
              <a:latin typeface="Arial" panose="020B0604020202020204" pitchFamily="34" charset="0"/>
              <a:cs typeface="Arial" panose="020B0604020202020204" pitchFamily="34" charset="0"/>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pic>
        <p:nvPicPr>
          <p:cNvPr id="1025" name="Bild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3064" y="228600"/>
            <a:ext cx="632493" cy="23919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17621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v-SE" altLang="sv-SE"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ruta 9"/>
          <p:cNvSpPr txBox="1"/>
          <p:nvPr/>
        </p:nvSpPr>
        <p:spPr>
          <a:xfrm>
            <a:off x="626599" y="3099717"/>
            <a:ext cx="10507134" cy="2930033"/>
          </a:xfrm>
          <a:prstGeom prst="rect">
            <a:avLst/>
          </a:prstGeom>
          <a:noFill/>
        </p:spPr>
        <p:txBody>
          <a:bodyPr wrap="square" rtlCol="0">
            <a:spAutoFit/>
          </a:bodyPr>
          <a:lstStyle/>
          <a:p>
            <a:r>
              <a:rPr lang="sv-SE" sz="1600" b="1" dirty="0">
                <a:latin typeface="Arial" panose="020B0604020202020204" pitchFamily="34" charset="0"/>
                <a:cs typeface="Arial" panose="020B0604020202020204" pitchFamily="34" charset="0"/>
              </a:rPr>
              <a:t>Jag själv   </a:t>
            </a:r>
            <a:r>
              <a:rPr lang="sv-SE" sz="1600" dirty="0">
                <a:latin typeface="Arial" panose="020B0604020202020204" pitchFamily="34" charset="0"/>
                <a:cs typeface="Arial" panose="020B0604020202020204" pitchFamily="34" charset="0"/>
              </a:rPr>
              <a:t>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           </a:t>
            </a:r>
          </a:p>
          <a:p>
            <a:pPr marL="857250" lvl="1" indent="-457200">
              <a:lnSpc>
                <a:spcPct val="120000"/>
              </a:lnSpc>
              <a:buFont typeface="+mj-lt"/>
              <a:buAutoNum type="arabicPeriod"/>
            </a:pPr>
            <a:r>
              <a:rPr lang="sv-SE" sz="1600" dirty="0">
                <a:latin typeface="Arial" panose="020B0604020202020204" pitchFamily="34" charset="0"/>
                <a:cs typeface="Arial" panose="020B0604020202020204" pitchFamily="34" charset="0"/>
              </a:rPr>
              <a:t>Jag tycker om att jobba här</a:t>
            </a:r>
          </a:p>
          <a:p>
            <a:pPr marL="857250" lvl="1" indent="-457200">
              <a:lnSpc>
                <a:spcPct val="120000"/>
              </a:lnSpc>
              <a:buFont typeface="+mj-lt"/>
              <a:buAutoNum type="arabicPeriod"/>
            </a:pPr>
            <a:r>
              <a:rPr lang="sv-SE" sz="1600" dirty="0">
                <a:latin typeface="Arial" panose="020B0604020202020204" pitchFamily="34" charset="0"/>
                <a:cs typeface="Arial" panose="020B0604020202020204" pitchFamily="34" charset="0"/>
              </a:rPr>
              <a:t>Jag känner att jag kan vara lekfull, bekymmersfri och kreativ i mitt arbete         </a:t>
            </a:r>
          </a:p>
          <a:p>
            <a:pPr marL="857250" lvl="1" indent="-457200">
              <a:lnSpc>
                <a:spcPct val="120000"/>
              </a:lnSpc>
              <a:buFont typeface="+mj-lt"/>
              <a:buAutoNum type="arabicPeriod"/>
            </a:pPr>
            <a:r>
              <a:rPr lang="sv-SE" sz="1600" dirty="0">
                <a:latin typeface="Arial" panose="020B0604020202020204" pitchFamily="34" charset="0"/>
                <a:cs typeface="Arial" panose="020B0604020202020204" pitchFamily="34" charset="0"/>
              </a:rPr>
              <a:t>Jag har kontroll över mitt arbete och hur jag upplever arbetet                                        </a:t>
            </a:r>
          </a:p>
          <a:p>
            <a:pPr marL="857250" lvl="1" indent="-457200">
              <a:lnSpc>
                <a:spcPct val="120000"/>
              </a:lnSpc>
              <a:buFont typeface="+mj-lt"/>
              <a:buAutoNum type="arabicPeriod"/>
            </a:pPr>
            <a:r>
              <a:rPr lang="sv-SE" sz="1600" dirty="0">
                <a:latin typeface="Arial" panose="020B0604020202020204" pitchFamily="34" charset="0"/>
                <a:cs typeface="Arial" panose="020B0604020202020204" pitchFamily="34" charset="0"/>
              </a:rPr>
              <a:t>Jag är medveten om, och kan kontrollera de attityder jag har                                                </a:t>
            </a:r>
          </a:p>
          <a:p>
            <a:pPr marL="857250" lvl="1" indent="-457200">
              <a:lnSpc>
                <a:spcPct val="120000"/>
              </a:lnSpc>
              <a:buFont typeface="+mj-lt"/>
              <a:buAutoNum type="arabicPeriod"/>
            </a:pPr>
            <a:r>
              <a:rPr lang="sv-SE" sz="1600" dirty="0">
                <a:latin typeface="Arial" panose="020B0604020202020204" pitchFamily="34" charset="0"/>
                <a:cs typeface="Arial" panose="020B0604020202020204" pitchFamily="34" charset="0"/>
              </a:rPr>
              <a:t>Jag känner att jag har ansvar för hur jag upplever jobbet                                                       </a:t>
            </a:r>
          </a:p>
          <a:p>
            <a:pPr marL="857250" lvl="1" indent="-457200">
              <a:lnSpc>
                <a:spcPct val="120000"/>
              </a:lnSpc>
              <a:buFont typeface="+mj-lt"/>
              <a:buAutoNum type="arabicPeriod"/>
            </a:pPr>
            <a:r>
              <a:rPr lang="sv-SE" sz="1600" dirty="0">
                <a:latin typeface="Arial" panose="020B0604020202020204" pitchFamily="34" charset="0"/>
                <a:cs typeface="Arial" panose="020B0604020202020204" pitchFamily="34" charset="0"/>
              </a:rPr>
              <a:t>Jag gör en positiv skillnad för kvalitén och upplevelsen för andra                           </a:t>
            </a:r>
          </a:p>
          <a:p>
            <a:pPr marL="857250" lvl="1" indent="-457200">
              <a:lnSpc>
                <a:spcPct val="120000"/>
              </a:lnSpc>
              <a:buFont typeface="+mj-lt"/>
              <a:buAutoNum type="arabicPeriod"/>
            </a:pPr>
            <a:r>
              <a:rPr lang="sv-SE" sz="1600" dirty="0">
                <a:latin typeface="Arial" panose="020B0604020202020204" pitchFamily="34" charset="0"/>
                <a:cs typeface="Arial" panose="020B0604020202020204" pitchFamily="34" charset="0"/>
              </a:rPr>
              <a:t>Jag känner att mitt jobb är meningsfullt och betyder något</a:t>
            </a:r>
          </a:p>
          <a:p>
            <a:endParaRPr lang="sv-SE" dirty="0"/>
          </a:p>
        </p:txBody>
      </p:sp>
    </p:spTree>
    <p:extLst>
      <p:ext uri="{BB962C8B-B14F-4D97-AF65-F5344CB8AC3E}">
        <p14:creationId xmlns:p14="http://schemas.microsoft.com/office/powerpoint/2010/main" val="8763560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92647" y="1753672"/>
            <a:ext cx="6596684" cy="829731"/>
          </a:xfrm>
          <a:blipFill>
            <a:blip r:embed="rId2"/>
            <a:tile tx="0" ty="0" sx="100000" sy="100000" flip="none" algn="tl"/>
          </a:blipFill>
        </p:spPr>
        <p:txBody>
          <a:bodyPr>
            <a:normAutofit/>
          </a:bodyPr>
          <a:lstStyle/>
          <a:p>
            <a:pPr marL="0" indent="0">
              <a:buNone/>
            </a:pPr>
            <a:r>
              <a:rPr lang="sv-SE" sz="1400" b="1" i="1" dirty="0"/>
              <a:t>Hur väl stämmer följande påståenden in på dig?</a:t>
            </a:r>
            <a:endParaRPr lang="sv-SE" sz="1400" i="1" dirty="0"/>
          </a:p>
          <a:p>
            <a:pPr marL="0" indent="0">
              <a:buNone/>
            </a:pPr>
            <a:r>
              <a:rPr lang="sv-SE" sz="1400" b="1" i="1" dirty="0"/>
              <a:t>Läs igenom påståendena och gradera dig själv på en skala mellan 1 och 5.</a:t>
            </a:r>
            <a:endParaRPr lang="sv-SE" sz="1400" i="1" dirty="0"/>
          </a:p>
          <a:p>
            <a:pPr marL="0" indent="0">
              <a:buNone/>
            </a:pPr>
            <a:r>
              <a:rPr lang="sv-SE" sz="1400" i="1" dirty="0"/>
              <a:t>1= Håller inte alls med- – – – – – – – – – </a:t>
            </a:r>
            <a:r>
              <a:rPr lang="sv-SE" sz="1400" i="1" dirty="0" smtClean="0"/>
              <a:t>– </a:t>
            </a:r>
            <a:r>
              <a:rPr lang="sv-SE" sz="1400" i="1" dirty="0"/>
              <a:t>– – -5= Håller helt </a:t>
            </a:r>
            <a:r>
              <a:rPr lang="sv-SE" sz="1400" i="1" dirty="0" smtClean="0"/>
              <a:t>med</a:t>
            </a:r>
            <a:endParaRPr lang="sv-SE" sz="1400" i="1" dirty="0"/>
          </a:p>
        </p:txBody>
      </p:sp>
      <p:sp>
        <p:nvSpPr>
          <p:cNvPr id="2" name="Platshållare för text 1"/>
          <p:cNvSpPr>
            <a:spLocks noGrp="1"/>
          </p:cNvSpPr>
          <p:nvPr>
            <p:ph type="body" idx="4294967295"/>
          </p:nvPr>
        </p:nvSpPr>
        <p:spPr>
          <a:xfrm>
            <a:off x="516487" y="838046"/>
            <a:ext cx="7200900" cy="639763"/>
          </a:xfrm>
          <a:prstGeom prst="rect">
            <a:avLst/>
          </a:prstGeom>
        </p:spPr>
        <p:txBody>
          <a:bodyPr/>
          <a:lstStyle/>
          <a:p>
            <a:r>
              <a:rPr lang="sv-SE" sz="2400" dirty="0">
                <a:latin typeface="Arial" panose="020B0604020202020204" pitchFamily="34" charset="0"/>
                <a:cs typeface="Arial" panose="020B0604020202020204" pitchFamily="34" charset="0"/>
              </a:rPr>
              <a:t>Temperaturmätning – </a:t>
            </a:r>
            <a:r>
              <a:rPr lang="sv-SE" sz="2400" dirty="0" smtClean="0">
                <a:latin typeface="Arial" panose="020B0604020202020204" pitchFamily="34" charset="0"/>
                <a:cs typeface="Arial" panose="020B0604020202020204" pitchFamily="34" charset="0"/>
              </a:rPr>
              <a:t>frågor om relationer</a:t>
            </a:r>
            <a:endParaRPr lang="sv-SE" sz="2400" dirty="0">
              <a:latin typeface="Arial" panose="020B0604020202020204" pitchFamily="34" charset="0"/>
              <a:cs typeface="Arial" panose="020B0604020202020204" pitchFamily="34" charset="0"/>
            </a:endParaRPr>
          </a:p>
        </p:txBody>
      </p:sp>
      <p:sp>
        <p:nvSpPr>
          <p:cNvPr id="5" name="Platshållare för innehåll 4"/>
          <p:cNvSpPr>
            <a:spLocks noGrp="1"/>
          </p:cNvSpPr>
          <p:nvPr>
            <p:ph sz="quarter" idx="4294967295"/>
          </p:nvPr>
        </p:nvSpPr>
        <p:spPr>
          <a:xfrm>
            <a:off x="575755" y="2944531"/>
            <a:ext cx="10930445" cy="3612620"/>
          </a:xfrm>
          <a:prstGeom prst="rect">
            <a:avLst/>
          </a:prstGeom>
        </p:spPr>
        <p:txBody>
          <a:bodyPr>
            <a:normAutofit/>
          </a:bodyPr>
          <a:lstStyle/>
          <a:p>
            <a:r>
              <a:rPr lang="sv-SE" sz="1600" b="1" dirty="0" smtClean="0"/>
              <a:t>Relationer</a:t>
            </a:r>
            <a:r>
              <a:rPr lang="sv-SE" b="1" dirty="0" smtClean="0"/>
              <a:t/>
            </a:r>
            <a:br>
              <a:rPr lang="sv-SE" b="1" dirty="0" smtClean="0"/>
            </a:br>
            <a:endParaRPr lang="sv-SE" sz="1600" dirty="0"/>
          </a:p>
          <a:p>
            <a:pPr marL="457200" indent="-457200">
              <a:buFont typeface="+mj-lt"/>
              <a:buAutoNum type="arabicPeriod"/>
            </a:pPr>
            <a:r>
              <a:rPr lang="sv-SE" sz="1600" b="0" dirty="0" smtClean="0"/>
              <a:t>Jag </a:t>
            </a:r>
            <a:r>
              <a:rPr lang="sv-SE" sz="1600" b="0" dirty="0"/>
              <a:t>kan acceptera andra som de är och lyssna </a:t>
            </a:r>
            <a:r>
              <a:rPr lang="sv-SE" sz="1600" b="0" dirty="0" smtClean="0"/>
              <a:t>på dem</a:t>
            </a:r>
            <a:r>
              <a:rPr lang="sv-SE" sz="1600" b="0" dirty="0"/>
              <a:t>                                                 </a:t>
            </a:r>
          </a:p>
          <a:p>
            <a:pPr marL="457200" indent="-457200">
              <a:buFont typeface="+mj-lt"/>
              <a:buAutoNum type="arabicPeriod"/>
            </a:pPr>
            <a:r>
              <a:rPr lang="sv-SE" sz="1600" b="0" dirty="0" smtClean="0"/>
              <a:t>Jag </a:t>
            </a:r>
            <a:r>
              <a:rPr lang="sv-SE" sz="1600" b="0" dirty="0"/>
              <a:t>bryr mig </a:t>
            </a:r>
            <a:r>
              <a:rPr lang="sv-SE" sz="1600" b="0" dirty="0" smtClean="0"/>
              <a:t>om mina kollegor </a:t>
            </a:r>
            <a:r>
              <a:rPr lang="sv-SE" sz="1600" b="0" dirty="0"/>
              <a:t>                                                  </a:t>
            </a:r>
          </a:p>
          <a:p>
            <a:pPr marL="457200" indent="-457200">
              <a:buFont typeface="+mj-lt"/>
              <a:buAutoNum type="arabicPeriod"/>
            </a:pPr>
            <a:r>
              <a:rPr lang="sv-SE" sz="1600" b="0" dirty="0" smtClean="0"/>
              <a:t>Jag </a:t>
            </a:r>
            <a:r>
              <a:rPr lang="sv-SE" sz="1600" b="0" dirty="0"/>
              <a:t>tycker om att jobba tillsammans med </a:t>
            </a:r>
            <a:r>
              <a:rPr lang="sv-SE" sz="1600" b="0" dirty="0" smtClean="0"/>
              <a:t>mina kollegor</a:t>
            </a:r>
            <a:r>
              <a:rPr lang="sv-SE" sz="1600" b="0" dirty="0"/>
              <a:t>                           </a:t>
            </a:r>
          </a:p>
          <a:p>
            <a:pPr marL="457200" indent="-457200">
              <a:buFont typeface="+mj-lt"/>
              <a:buAutoNum type="arabicPeriod"/>
            </a:pPr>
            <a:r>
              <a:rPr lang="sv-SE" sz="1600" b="0" dirty="0" smtClean="0"/>
              <a:t>Jag </a:t>
            </a:r>
            <a:r>
              <a:rPr lang="sv-SE" sz="1600" b="0" dirty="0"/>
              <a:t>försöker att bidra till att ge dem en bra dag på jobbet                                                </a:t>
            </a:r>
          </a:p>
          <a:p>
            <a:pPr marL="457200" indent="-457200">
              <a:lnSpc>
                <a:spcPct val="110000"/>
              </a:lnSpc>
              <a:buFont typeface="+mj-lt"/>
              <a:buAutoNum type="arabicPeriod"/>
            </a:pPr>
            <a:r>
              <a:rPr lang="sv-SE" sz="1600" b="0" dirty="0" smtClean="0"/>
              <a:t>Jag </a:t>
            </a:r>
            <a:r>
              <a:rPr lang="sv-SE" sz="1600" b="0" dirty="0"/>
              <a:t>försöker ge service till andra och ge dem en bra dag                                             </a:t>
            </a:r>
          </a:p>
          <a:p>
            <a:pPr marL="457200" indent="-457200">
              <a:lnSpc>
                <a:spcPct val="110000"/>
              </a:lnSpc>
              <a:buFont typeface="+mj-lt"/>
              <a:buAutoNum type="arabicPeriod"/>
            </a:pPr>
            <a:r>
              <a:rPr lang="sv-SE" sz="1600" b="0" dirty="0" smtClean="0"/>
              <a:t>Jag </a:t>
            </a:r>
            <a:r>
              <a:rPr lang="sv-SE" sz="1600" b="0" dirty="0"/>
              <a:t>känner mig bekväm med att tacka andra för deras bidrag                                     </a:t>
            </a:r>
          </a:p>
          <a:p>
            <a:pPr marL="457200" indent="-457200">
              <a:buFont typeface="+mj-lt"/>
              <a:buAutoNum type="arabicPeriod"/>
            </a:pPr>
            <a:r>
              <a:rPr lang="sv-SE" sz="1600" b="0" dirty="0" smtClean="0"/>
              <a:t>Jag </a:t>
            </a:r>
            <a:r>
              <a:rPr lang="sv-SE" sz="1600" b="0" dirty="0"/>
              <a:t>känner mig bekväm med </a:t>
            </a:r>
            <a:r>
              <a:rPr lang="sv-SE" sz="1600" b="0" dirty="0" smtClean="0"/>
              <a:t>att </a:t>
            </a:r>
            <a:r>
              <a:rPr lang="sv-SE" sz="1600" b="0" dirty="0"/>
              <a:t>ta emot beröm från andra  </a:t>
            </a:r>
          </a:p>
          <a:p>
            <a:pPr marL="457200" indent="-457200">
              <a:buFont typeface="+mj-lt"/>
              <a:buAutoNum type="arabicPeriod"/>
            </a:pPr>
            <a:r>
              <a:rPr lang="sv-SE" sz="1600" b="0" dirty="0" smtClean="0"/>
              <a:t>Jag </a:t>
            </a:r>
            <a:r>
              <a:rPr lang="sv-SE" sz="1600" b="0" dirty="0"/>
              <a:t>ber om att </a:t>
            </a:r>
            <a:r>
              <a:rPr lang="sv-SE" sz="1600" b="0" dirty="0" smtClean="0"/>
              <a:t>få</a:t>
            </a:r>
            <a:r>
              <a:rPr lang="sv-SE" sz="1600" b="0" dirty="0"/>
              <a:t> </a:t>
            </a:r>
            <a:r>
              <a:rPr lang="sv-SE" sz="1600" b="0" dirty="0" smtClean="0"/>
              <a:t>och/eller accepterar feedback </a:t>
            </a:r>
            <a:r>
              <a:rPr lang="sv-SE" sz="1600" b="0" dirty="0"/>
              <a:t>från andra </a:t>
            </a:r>
            <a:r>
              <a:rPr lang="sv-SE" sz="1600" dirty="0"/>
              <a:t>    </a:t>
            </a:r>
            <a:r>
              <a:rPr lang="sv-SE" dirty="0"/>
              <a:t>                    </a:t>
            </a:r>
          </a:p>
          <a:p>
            <a:pPr marL="0" indent="0">
              <a:lnSpc>
                <a:spcPct val="110000"/>
              </a:lnSpc>
              <a:buNone/>
            </a:pPr>
            <a:endParaRPr lang="sv-SE" dirty="0"/>
          </a:p>
          <a:p>
            <a:pPr marL="0" indent="0">
              <a:buNone/>
            </a:pPr>
            <a:endParaRPr lang="sv-SE" dirty="0"/>
          </a:p>
          <a:p>
            <a:pPr marL="0" indent="0">
              <a:buNone/>
            </a:pPr>
            <a:endParaRPr lang="sv-SE"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pic>
        <p:nvPicPr>
          <p:cNvPr id="1025" name="Bild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4195" y="364643"/>
            <a:ext cx="632493" cy="23919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17621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v-SE" altLang="sv-SE"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442755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16443" y="1720564"/>
            <a:ext cx="6781801" cy="778931"/>
          </a:xfrm>
          <a:blipFill>
            <a:blip r:embed="rId2"/>
            <a:tile tx="0" ty="0" sx="100000" sy="100000" flip="none" algn="tl"/>
          </a:blipFill>
        </p:spPr>
        <p:txBody>
          <a:bodyPr>
            <a:normAutofit lnSpcReduction="10000"/>
          </a:bodyPr>
          <a:lstStyle/>
          <a:p>
            <a:pPr marL="0" indent="0">
              <a:buNone/>
            </a:pPr>
            <a:r>
              <a:rPr lang="sv-SE" sz="1400" b="1" i="1" dirty="0"/>
              <a:t>Hur väl stämmer följande påståenden in på dig?</a:t>
            </a:r>
            <a:endParaRPr lang="sv-SE" sz="1400" i="1" dirty="0"/>
          </a:p>
          <a:p>
            <a:pPr marL="0" indent="0">
              <a:buNone/>
            </a:pPr>
            <a:r>
              <a:rPr lang="sv-SE" sz="1400" b="1" i="1" dirty="0"/>
              <a:t>Läs igenom påståendena och gradera dig själv på en skala mellan 1 och 5.</a:t>
            </a:r>
            <a:endParaRPr lang="sv-SE" sz="1400" i="1" dirty="0"/>
          </a:p>
          <a:p>
            <a:pPr marL="0" indent="0">
              <a:buNone/>
            </a:pPr>
            <a:r>
              <a:rPr lang="sv-SE" sz="1400" i="1" dirty="0"/>
              <a:t>1= Håller inte alls med- – – – – – – – – – </a:t>
            </a:r>
            <a:r>
              <a:rPr lang="sv-SE" sz="1400" i="1" dirty="0" smtClean="0"/>
              <a:t>– </a:t>
            </a:r>
            <a:r>
              <a:rPr lang="sv-SE" sz="1400" i="1" dirty="0"/>
              <a:t>– – -5= Håller helt </a:t>
            </a:r>
            <a:r>
              <a:rPr lang="sv-SE" sz="1400" i="1" dirty="0" smtClean="0"/>
              <a:t>med</a:t>
            </a:r>
            <a:endParaRPr lang="sv-SE" sz="1400" i="1" dirty="0"/>
          </a:p>
        </p:txBody>
      </p:sp>
      <p:sp>
        <p:nvSpPr>
          <p:cNvPr id="2" name="Platshållare för text 1"/>
          <p:cNvSpPr>
            <a:spLocks noGrp="1"/>
          </p:cNvSpPr>
          <p:nvPr>
            <p:ph type="body" idx="4294967295"/>
          </p:nvPr>
        </p:nvSpPr>
        <p:spPr>
          <a:xfrm>
            <a:off x="474152" y="799192"/>
            <a:ext cx="7200900" cy="639763"/>
          </a:xfrm>
          <a:prstGeom prst="rect">
            <a:avLst/>
          </a:prstGeom>
        </p:spPr>
        <p:txBody>
          <a:bodyPr/>
          <a:lstStyle/>
          <a:p>
            <a:r>
              <a:rPr lang="sv-SE" sz="2400" dirty="0">
                <a:latin typeface="Arial" panose="020B0604020202020204" pitchFamily="34" charset="0"/>
                <a:cs typeface="Arial" panose="020B0604020202020204" pitchFamily="34" charset="0"/>
              </a:rPr>
              <a:t>Temperaturmätning – </a:t>
            </a:r>
            <a:r>
              <a:rPr lang="sv-SE" sz="2400" dirty="0" smtClean="0">
                <a:latin typeface="Arial" panose="020B0604020202020204" pitchFamily="34" charset="0"/>
                <a:cs typeface="Arial" panose="020B0604020202020204" pitchFamily="34" charset="0"/>
              </a:rPr>
              <a:t>frågor om teamwork</a:t>
            </a:r>
            <a:endParaRPr lang="sv-SE" sz="2400" dirty="0">
              <a:latin typeface="Arial" panose="020B0604020202020204" pitchFamily="34" charset="0"/>
              <a:cs typeface="Arial" panose="020B0604020202020204" pitchFamily="34" charset="0"/>
            </a:endParaRPr>
          </a:p>
        </p:txBody>
      </p:sp>
      <p:sp>
        <p:nvSpPr>
          <p:cNvPr id="5" name="Platshållare för innehåll 4"/>
          <p:cNvSpPr>
            <a:spLocks noGrp="1"/>
          </p:cNvSpPr>
          <p:nvPr>
            <p:ph sz="quarter" idx="4294967295"/>
          </p:nvPr>
        </p:nvSpPr>
        <p:spPr>
          <a:xfrm>
            <a:off x="482619" y="2998813"/>
            <a:ext cx="9008514" cy="4103687"/>
          </a:xfrm>
          <a:prstGeom prst="rect">
            <a:avLst/>
          </a:prstGeom>
        </p:spPr>
        <p:txBody>
          <a:bodyPr>
            <a:normAutofit/>
          </a:bodyPr>
          <a:lstStyle/>
          <a:p>
            <a:pPr marL="0" indent="0">
              <a:buNone/>
            </a:pPr>
            <a:r>
              <a:rPr lang="sv-SE" sz="1600" b="1" dirty="0" smtClean="0"/>
              <a:t>Teamwork</a:t>
            </a:r>
            <a:br>
              <a:rPr lang="sv-SE" sz="1600" b="1" dirty="0" smtClean="0"/>
            </a:br>
            <a:endParaRPr lang="sv-SE" sz="1600" dirty="0"/>
          </a:p>
          <a:p>
            <a:pPr marL="457200" indent="-457200">
              <a:buFont typeface="+mj-lt"/>
              <a:buAutoNum type="arabicPeriod"/>
            </a:pPr>
            <a:r>
              <a:rPr lang="sv-SE" sz="1600" b="0" dirty="0" smtClean="0"/>
              <a:t>Vi </a:t>
            </a:r>
            <a:r>
              <a:rPr lang="sv-SE" sz="1600" b="0" dirty="0"/>
              <a:t>har en tydlig </a:t>
            </a:r>
            <a:r>
              <a:rPr lang="sv-SE" sz="1600" b="0" dirty="0" smtClean="0"/>
              <a:t>kommunikation</a:t>
            </a:r>
            <a:r>
              <a:rPr lang="sv-SE" sz="1600" b="0" dirty="0"/>
              <a:t>       </a:t>
            </a:r>
          </a:p>
          <a:p>
            <a:pPr marL="457200" indent="-457200">
              <a:buFont typeface="+mj-lt"/>
              <a:buAutoNum type="arabicPeriod"/>
            </a:pPr>
            <a:r>
              <a:rPr lang="sv-SE" sz="1600" b="0" dirty="0" smtClean="0"/>
              <a:t>Vi </a:t>
            </a:r>
            <a:r>
              <a:rPr lang="sv-SE" sz="1600" b="0" dirty="0"/>
              <a:t>löser problem enkelt och använder det för att växa    </a:t>
            </a:r>
          </a:p>
          <a:p>
            <a:pPr marL="457200" indent="-457200">
              <a:buFont typeface="+mj-lt"/>
              <a:buAutoNum type="arabicPeriod"/>
            </a:pPr>
            <a:r>
              <a:rPr lang="sv-SE" sz="1600" b="0" dirty="0" smtClean="0"/>
              <a:t>Vi </a:t>
            </a:r>
            <a:r>
              <a:rPr lang="sv-SE" sz="1600" b="0" dirty="0"/>
              <a:t>kan fokusera på varandra och stödja </a:t>
            </a:r>
            <a:r>
              <a:rPr lang="sv-SE" sz="1600" b="0" dirty="0" smtClean="0"/>
              <a:t>varandra</a:t>
            </a:r>
            <a:r>
              <a:rPr lang="sv-SE" sz="1600" b="0" dirty="0"/>
              <a:t>             </a:t>
            </a:r>
          </a:p>
          <a:p>
            <a:pPr marL="457200" indent="-457200">
              <a:buFont typeface="+mj-lt"/>
              <a:buAutoNum type="arabicPeriod"/>
            </a:pPr>
            <a:r>
              <a:rPr lang="sv-SE" sz="1600" b="0" dirty="0" smtClean="0"/>
              <a:t>Vi </a:t>
            </a:r>
            <a:r>
              <a:rPr lang="sv-SE" sz="1600" b="0" dirty="0"/>
              <a:t>väljer i allmänhet en positiv inställning gentemot varandra och vårt jobb</a:t>
            </a:r>
          </a:p>
          <a:p>
            <a:pPr marL="457200" indent="-457200">
              <a:buFont typeface="+mj-lt"/>
              <a:buAutoNum type="arabicPeriod"/>
            </a:pPr>
            <a:r>
              <a:rPr lang="sv-SE" sz="1600" b="0" dirty="0" smtClean="0"/>
              <a:t>Vi </a:t>
            </a:r>
            <a:r>
              <a:rPr lang="sv-SE" sz="1600" b="0" dirty="0"/>
              <a:t>jobbar bra </a:t>
            </a:r>
            <a:r>
              <a:rPr lang="sv-SE" sz="1600" b="0" dirty="0" smtClean="0"/>
              <a:t>tillsammans </a:t>
            </a:r>
            <a:r>
              <a:rPr lang="sv-SE" sz="1600" b="0" dirty="0"/>
              <a:t>för att uppnå våra mål        </a:t>
            </a:r>
          </a:p>
          <a:p>
            <a:pPr marL="457200" indent="-457200">
              <a:buFont typeface="+mj-lt"/>
              <a:buAutoNum type="arabicPeriod"/>
            </a:pPr>
            <a:r>
              <a:rPr lang="sv-SE" sz="1600" b="0" dirty="0" smtClean="0"/>
              <a:t>Jag kommer till tals inom </a:t>
            </a:r>
            <a:r>
              <a:rPr lang="sv-SE" sz="1600" b="0" dirty="0"/>
              <a:t>teamet och mina bidrag uppskattas                          </a:t>
            </a:r>
          </a:p>
          <a:p>
            <a:pPr marL="457200" indent="-457200">
              <a:buFont typeface="+mj-lt"/>
              <a:buAutoNum type="arabicPeriod"/>
            </a:pPr>
            <a:r>
              <a:rPr lang="sv-SE" sz="1600" b="0" dirty="0" smtClean="0"/>
              <a:t>Jag </a:t>
            </a:r>
            <a:r>
              <a:rPr lang="sv-SE" sz="1600" b="0" dirty="0"/>
              <a:t>uppskattar </a:t>
            </a:r>
            <a:r>
              <a:rPr lang="sv-SE" sz="1600" b="0" dirty="0" smtClean="0"/>
              <a:t>alla kollegor </a:t>
            </a:r>
            <a:r>
              <a:rPr lang="sv-SE" sz="1600" b="0" dirty="0"/>
              <a:t>och försöker ge dem en bra dag</a:t>
            </a:r>
          </a:p>
          <a:p>
            <a:pPr marL="457200" indent="-457200">
              <a:buFont typeface="+mj-lt"/>
              <a:buAutoNum type="arabicPeriod"/>
            </a:pPr>
            <a:r>
              <a:rPr lang="sv-SE" sz="1600" b="0" dirty="0" smtClean="0"/>
              <a:t>Det </a:t>
            </a:r>
            <a:r>
              <a:rPr lang="sv-SE" sz="1600" b="0" dirty="0"/>
              <a:t>händer ofta att </a:t>
            </a:r>
            <a:r>
              <a:rPr lang="sv-SE" sz="1600" b="0" dirty="0" smtClean="0"/>
              <a:t>kollegor ”räddar” </a:t>
            </a:r>
            <a:r>
              <a:rPr lang="sv-SE" sz="1600" b="0" dirty="0"/>
              <a:t>min </a:t>
            </a:r>
            <a:r>
              <a:rPr lang="sv-SE" sz="1600" b="0" dirty="0" smtClean="0"/>
              <a:t>dag</a:t>
            </a:r>
            <a:endParaRPr lang="sv-SE" sz="1600" b="0" dirty="0"/>
          </a:p>
          <a:p>
            <a:pPr marL="457200" indent="-457200">
              <a:buFont typeface="+mj-lt"/>
              <a:buAutoNum type="arabicPeriod"/>
            </a:pPr>
            <a:endParaRPr lang="sv-SE" sz="2100" b="0" dirty="0"/>
          </a:p>
          <a:p>
            <a:pPr marL="0" indent="0">
              <a:buNone/>
            </a:pPr>
            <a:endParaRPr lang="sv-SE"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pic>
        <p:nvPicPr>
          <p:cNvPr id="1025" name="Bild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3767" y="242969"/>
            <a:ext cx="632493" cy="23919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17621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v-SE" altLang="sv-SE"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939086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a:xfrm>
            <a:off x="668849" y="2484722"/>
            <a:ext cx="7907867" cy="4202113"/>
          </a:xfrm>
        </p:spPr>
        <p:txBody>
          <a:bodyPr>
            <a:normAutofit/>
          </a:bodyPr>
          <a:lstStyle/>
          <a:p>
            <a:pPr marL="0" indent="0">
              <a:buNone/>
            </a:pPr>
            <a:r>
              <a:rPr lang="sv-SE" sz="1800" b="1" dirty="0"/>
              <a:t>Jobba i grupp med avsnittet </a:t>
            </a:r>
            <a:r>
              <a:rPr lang="sv-SE" sz="1800" b="1" dirty="0" smtClean="0"/>
              <a:t>Teamwork (föregående sida)</a:t>
            </a:r>
            <a:endParaRPr lang="sv-SE" sz="1800" dirty="0"/>
          </a:p>
          <a:p>
            <a:pPr marL="0" indent="0">
              <a:buNone/>
            </a:pPr>
            <a:r>
              <a:rPr lang="sv-SE" sz="1800" dirty="0"/>
              <a:t>Plocka gemensamt ut de tre högsta respektive lägsta värderade </a:t>
            </a:r>
            <a:r>
              <a:rPr lang="sv-SE" sz="1800" dirty="0" smtClean="0"/>
              <a:t>påståendena</a:t>
            </a:r>
            <a:br>
              <a:rPr lang="sv-SE" sz="1800" dirty="0" smtClean="0"/>
            </a:br>
            <a:endParaRPr lang="sv-SE" sz="1800" dirty="0"/>
          </a:p>
          <a:p>
            <a:pPr marL="0" indent="0">
              <a:buNone/>
            </a:pPr>
            <a:r>
              <a:rPr lang="sv-SE" sz="1800" b="1" dirty="0"/>
              <a:t>Fundera tillsammans:</a:t>
            </a:r>
          </a:p>
          <a:p>
            <a:r>
              <a:rPr lang="sv-SE" sz="1800" dirty="0"/>
              <a:t>Vilka framgångsfaktorer finns bakom de högst värderade områdena?</a:t>
            </a:r>
          </a:p>
          <a:p>
            <a:r>
              <a:rPr lang="sv-SE" sz="1800" dirty="0"/>
              <a:t>På vilket sätt kan vi använda oss av detta för att utveckla de andra områdena?</a:t>
            </a:r>
          </a:p>
          <a:p>
            <a:r>
              <a:rPr lang="sv-SE" sz="1800" dirty="0"/>
              <a:t>Om man är så många att man delar in sig i mindre grupper för denna dialog återsamlas man en stund i helgrupp för att låta varje grupp presentera vad man kommit fram till.</a:t>
            </a:r>
          </a:p>
          <a:p>
            <a:pPr marL="0" indent="0">
              <a:buNone/>
            </a:pPr>
            <a:endParaRPr lang="sv-SE" dirty="0"/>
          </a:p>
        </p:txBody>
      </p:sp>
      <p:sp>
        <p:nvSpPr>
          <p:cNvPr id="2" name="Platshållare för text 1"/>
          <p:cNvSpPr>
            <a:spLocks noGrp="1"/>
          </p:cNvSpPr>
          <p:nvPr>
            <p:ph type="body" idx="4294967295"/>
          </p:nvPr>
        </p:nvSpPr>
        <p:spPr>
          <a:xfrm>
            <a:off x="685827" y="1156858"/>
            <a:ext cx="7200900" cy="639762"/>
          </a:xfrm>
          <a:prstGeom prst="rect">
            <a:avLst/>
          </a:prstGeom>
        </p:spPr>
        <p:txBody>
          <a:bodyPr/>
          <a:lstStyle/>
          <a:p>
            <a:r>
              <a:rPr lang="sv-SE" sz="2400" dirty="0">
                <a:latin typeface="Arial" panose="020B0604020202020204" pitchFamily="34" charset="0"/>
                <a:cs typeface="Arial" panose="020B0604020202020204" pitchFamily="34" charset="0"/>
              </a:rPr>
              <a:t>Temperaturmätning – </a:t>
            </a:r>
            <a:r>
              <a:rPr lang="sv-SE" sz="2400" dirty="0" smtClean="0">
                <a:latin typeface="Arial" panose="020B0604020202020204" pitchFamily="34" charset="0"/>
                <a:cs typeface="Arial" panose="020B0604020202020204" pitchFamily="34" charset="0"/>
              </a:rPr>
              <a:t>gruppövning teamwork</a:t>
            </a:r>
            <a:endParaRPr lang="sv-SE" sz="2400" dirty="0">
              <a:latin typeface="Arial" panose="020B0604020202020204" pitchFamily="34" charset="0"/>
              <a:cs typeface="Arial" panose="020B0604020202020204" pitchFamily="34" charset="0"/>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pic>
        <p:nvPicPr>
          <p:cNvPr id="1025" name="Bild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0565" y="228600"/>
            <a:ext cx="632493" cy="23919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17621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v-SE" altLang="sv-SE"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369638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750277" y="1122364"/>
            <a:ext cx="8030308" cy="2219324"/>
          </a:xfrm>
        </p:spPr>
        <p:txBody>
          <a:bodyPr/>
          <a:lstStyle/>
          <a:p>
            <a:r>
              <a:rPr lang="sv-SE" dirty="0" smtClean="0"/>
              <a:t>Kommunikationsövningar</a:t>
            </a:r>
            <a:endParaRPr lang="sv-SE"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3185" y="3826776"/>
            <a:ext cx="2392299" cy="2243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7413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830389" y="1614548"/>
            <a:ext cx="7458483" cy="4100467"/>
          </a:xfrm>
          <a:noFill/>
        </p:spPr>
        <p:txBody>
          <a:bodyPr/>
          <a:lstStyle/>
          <a:p>
            <a:r>
              <a:rPr lang="sv-SE" sz="1800" dirty="0"/>
              <a:t>Förändringsarbete kräver delaktighet och samarbete för att lyckas. Alla har en kreativ förmåga, men vi gör det på många sätt svårt att använda den. Vi säger ofta att ”jag skulle vilja om inte.. ”. </a:t>
            </a:r>
            <a:endParaRPr lang="sv-SE" sz="1800" dirty="0" smtClean="0"/>
          </a:p>
          <a:p>
            <a:endParaRPr lang="sv-SE" sz="1800" dirty="0"/>
          </a:p>
          <a:p>
            <a:r>
              <a:rPr lang="sv-SE" sz="1800" dirty="0" smtClean="0"/>
              <a:t>På </a:t>
            </a:r>
            <a:r>
              <a:rPr lang="sv-SE" sz="1800" dirty="0"/>
              <a:t>liknande sätt finns det många citat i vårt språk som förstärker icke- handling. Du har säkert hört dem förut: ”Man vet vad man har, men inte vad man får”. ”Den som väntar på något gott väntar aldrig för länge”. ”Man ska inte sticka ut hakan”. ”Man ska inte lägga näsan i blöt”. </a:t>
            </a:r>
            <a:endParaRPr lang="sv-SE" sz="1800" dirty="0" smtClean="0"/>
          </a:p>
          <a:p>
            <a:endParaRPr lang="sv-SE" sz="1800" dirty="0"/>
          </a:p>
          <a:p>
            <a:r>
              <a:rPr lang="sv-SE" sz="1800" dirty="0" smtClean="0"/>
              <a:t>Tänk </a:t>
            </a:r>
            <a:r>
              <a:rPr lang="sv-SE" sz="1800" dirty="0"/>
              <a:t>istället att allas tankar är värda att notera. Se möjligheter med idéer. Förbjud det automatiska nejet och döda aldrig en idé utan att ha diskuterat eller provat den</a:t>
            </a:r>
            <a:r>
              <a:rPr lang="sv-SE" sz="1800" dirty="0" smtClean="0"/>
              <a:t>.</a:t>
            </a:r>
            <a:endParaRPr lang="sv-SE" sz="1800" dirty="0"/>
          </a:p>
        </p:txBody>
      </p:sp>
      <p:sp>
        <p:nvSpPr>
          <p:cNvPr id="3" name="Rubrik 2"/>
          <p:cNvSpPr>
            <a:spLocks noGrp="1"/>
          </p:cNvSpPr>
          <p:nvPr>
            <p:ph type="title"/>
          </p:nvPr>
        </p:nvSpPr>
        <p:spPr>
          <a:xfrm>
            <a:off x="795854" y="393177"/>
            <a:ext cx="7907867" cy="792158"/>
          </a:xfrm>
        </p:spPr>
        <p:txBody>
          <a:bodyPr anchor="t"/>
          <a:lstStyle/>
          <a:p>
            <a:r>
              <a:rPr lang="sv-SE" dirty="0"/>
              <a:t>Hur undviker vi att döda idéer</a:t>
            </a:r>
            <a:r>
              <a:rPr lang="sv-SE" dirty="0" smtClean="0"/>
              <a:t>?</a:t>
            </a:r>
            <a:endParaRPr lang="sv-SE" dirty="0"/>
          </a:p>
        </p:txBody>
      </p:sp>
    </p:spTree>
    <p:extLst>
      <p:ext uri="{BB962C8B-B14F-4D97-AF65-F5344CB8AC3E}">
        <p14:creationId xmlns:p14="http://schemas.microsoft.com/office/powerpoint/2010/main" val="18711714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84854" y="1378124"/>
            <a:ext cx="8125392" cy="2829818"/>
          </a:xfrm>
          <a:blipFill>
            <a:blip r:embed="rId2"/>
            <a:tile tx="0" ty="0" sx="100000" sy="100000" flip="none" algn="tl"/>
          </a:blipFill>
        </p:spPr>
        <p:txBody>
          <a:bodyPr/>
          <a:lstStyle/>
          <a:p>
            <a:r>
              <a:rPr lang="sv-SE" sz="1600" dirty="0" smtClean="0"/>
              <a:t>Stoppa </a:t>
            </a:r>
            <a:r>
              <a:rPr lang="sv-SE" sz="1600" dirty="0"/>
              <a:t>”mördarfraserna”. Du känner igen dem när du hör dem, invändningarna som du möter i din strävan att skapa en levande och effektiv arbetsplats. Några få exempel: </a:t>
            </a:r>
          </a:p>
          <a:p>
            <a:pPr lvl="1"/>
            <a:r>
              <a:rPr lang="sv-SE" sz="1200" dirty="0"/>
              <a:t>”Det har vi redan provat”</a:t>
            </a:r>
          </a:p>
          <a:p>
            <a:pPr lvl="1"/>
            <a:r>
              <a:rPr lang="sv-SE" sz="1200" dirty="0"/>
              <a:t>”Vi har inte tid”</a:t>
            </a:r>
          </a:p>
          <a:p>
            <a:pPr lvl="1"/>
            <a:r>
              <a:rPr lang="sv-SE" sz="1200" dirty="0"/>
              <a:t>”Vi har inte råd”</a:t>
            </a:r>
          </a:p>
          <a:p>
            <a:pPr lvl="1"/>
            <a:r>
              <a:rPr lang="sv-SE" sz="1200" dirty="0"/>
              <a:t>”Det fungerar bra som det är”</a:t>
            </a:r>
          </a:p>
          <a:p>
            <a:pPr lvl="1"/>
            <a:r>
              <a:rPr lang="sv-SE" sz="1200" dirty="0"/>
              <a:t>”Det skulle aldrig fungera på vår arbetsplats, vi är så speciella”</a:t>
            </a:r>
          </a:p>
          <a:p>
            <a:pPr lvl="1"/>
            <a:r>
              <a:rPr lang="sv-SE" sz="1200" dirty="0"/>
              <a:t>”Har du varit på kurs</a:t>
            </a:r>
            <a:r>
              <a:rPr lang="sv-SE" sz="1200" dirty="0" smtClean="0"/>
              <a:t>?”</a:t>
            </a:r>
          </a:p>
          <a:p>
            <a:pPr lvl="1"/>
            <a:endParaRPr lang="sv-SE" sz="1600" dirty="0"/>
          </a:p>
          <a:p>
            <a:r>
              <a:rPr lang="sv-SE" sz="1600" dirty="0"/>
              <a:t>Den som blir utsatt för ”mördarfraser” slutat tillslut med att komma med idéer. Resultatet blir förödande för individen och för hela verksamheten</a:t>
            </a:r>
            <a:r>
              <a:rPr lang="sv-SE" sz="1600" dirty="0" smtClean="0"/>
              <a:t>.</a:t>
            </a:r>
          </a:p>
          <a:p>
            <a:endParaRPr lang="sv-SE" dirty="0"/>
          </a:p>
          <a:p>
            <a:endParaRPr lang="sv-SE" dirty="0"/>
          </a:p>
          <a:p>
            <a:endParaRPr lang="sv-SE" dirty="0"/>
          </a:p>
        </p:txBody>
      </p:sp>
      <p:sp>
        <p:nvSpPr>
          <p:cNvPr id="3" name="Rubrik 2"/>
          <p:cNvSpPr>
            <a:spLocks noGrp="1"/>
          </p:cNvSpPr>
          <p:nvPr>
            <p:ph type="title"/>
          </p:nvPr>
        </p:nvSpPr>
        <p:spPr>
          <a:xfrm>
            <a:off x="517118" y="418578"/>
            <a:ext cx="8266069" cy="741359"/>
          </a:xfrm>
        </p:spPr>
        <p:txBody>
          <a:bodyPr anchor="t"/>
          <a:lstStyle/>
          <a:p>
            <a:r>
              <a:rPr lang="sv-SE" dirty="0"/>
              <a:t>Hur undviker vi att döda </a:t>
            </a:r>
            <a:r>
              <a:rPr lang="sv-SE" dirty="0" smtClean="0"/>
              <a:t>idéer – del 2</a:t>
            </a:r>
            <a:endParaRPr lang="sv-SE" dirty="0"/>
          </a:p>
        </p:txBody>
      </p:sp>
      <p:sp>
        <p:nvSpPr>
          <p:cNvPr id="4" name="textruta 3"/>
          <p:cNvSpPr txBox="1"/>
          <p:nvPr/>
        </p:nvSpPr>
        <p:spPr>
          <a:xfrm>
            <a:off x="584854" y="4471699"/>
            <a:ext cx="8125392" cy="1846659"/>
          </a:xfrm>
          <a:prstGeom prst="rect">
            <a:avLst/>
          </a:prstGeom>
          <a:noFill/>
        </p:spPr>
        <p:txBody>
          <a:bodyPr wrap="square" rtlCol="0">
            <a:spAutoFit/>
          </a:bodyPr>
          <a:lstStyle/>
          <a:p>
            <a:r>
              <a:rPr lang="sv-SE" sz="1600" b="1" dirty="0">
                <a:latin typeface="Arial" panose="020B0604020202020204" pitchFamily="34" charset="0"/>
                <a:cs typeface="Arial" panose="020B0604020202020204" pitchFamily="34" charset="0"/>
              </a:rPr>
              <a:t>Diskutera</a:t>
            </a:r>
            <a:r>
              <a:rPr lang="sv-SE" sz="1600" b="1" dirty="0" smtClean="0">
                <a:latin typeface="Arial" panose="020B0604020202020204" pitchFamily="34" charset="0"/>
                <a:cs typeface="Arial" panose="020B0604020202020204" pitchFamily="34" charset="0"/>
              </a:rPr>
              <a:t>:</a:t>
            </a:r>
          </a:p>
          <a:p>
            <a:endParaRPr lang="sv-SE"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Finns det några typiska ”mördarfraser” på vår arbetsplats?</a:t>
            </a:r>
          </a:p>
          <a:p>
            <a:pPr marL="285750" lvl="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Hur kan man bemöta ”mördarfraser” och öka idéflödet på arbetsplatsen?</a:t>
            </a:r>
          </a:p>
          <a:p>
            <a:pPr marL="285750" lvl="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Har vi formella eller informella regler som utgör hinder i förändringsarbetet? Vad kan vi i så fall göra åt detta? </a:t>
            </a:r>
          </a:p>
          <a:p>
            <a:endParaRPr lang="sv-SE" dirty="0"/>
          </a:p>
        </p:txBody>
      </p:sp>
    </p:spTree>
    <p:extLst>
      <p:ext uri="{BB962C8B-B14F-4D97-AF65-F5344CB8AC3E}">
        <p14:creationId xmlns:p14="http://schemas.microsoft.com/office/powerpoint/2010/main" val="16928708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715108" y="2436598"/>
            <a:ext cx="3265105" cy="3573720"/>
          </a:xfrm>
          <a:blipFill>
            <a:blip r:embed="rId2"/>
            <a:tile tx="0" ty="0" sx="100000" sy="100000" flip="none" algn="tl"/>
          </a:blipFill>
        </p:spPr>
        <p:txBody>
          <a:bodyPr/>
          <a:lstStyle/>
          <a:p>
            <a:r>
              <a:rPr lang="sv-SE" sz="1800" b="1" dirty="0"/>
              <a:t> </a:t>
            </a:r>
            <a:br>
              <a:rPr lang="sv-SE" sz="1800" b="1" dirty="0"/>
            </a:br>
            <a:r>
              <a:rPr lang="sv-SE" sz="1800" dirty="0"/>
              <a:t>Det finns tydliga samband mellan </a:t>
            </a:r>
            <a:r>
              <a:rPr lang="sv-SE" sz="1800" dirty="0" smtClean="0"/>
              <a:t>förtroendet </a:t>
            </a:r>
            <a:r>
              <a:rPr lang="sv-SE" sz="1800" dirty="0"/>
              <a:t>i en arbetsgrupp och om allas kompetens tas tillvara. </a:t>
            </a:r>
            <a:endParaRPr lang="sv-SE" sz="1800" dirty="0" smtClean="0"/>
          </a:p>
          <a:p>
            <a:endParaRPr lang="sv-SE" sz="1800" dirty="0"/>
          </a:p>
          <a:p>
            <a:r>
              <a:rPr lang="sv-SE" sz="1800" dirty="0" smtClean="0"/>
              <a:t>Med </a:t>
            </a:r>
            <a:r>
              <a:rPr lang="sv-SE" sz="1800" dirty="0"/>
              <a:t>förtroende och tillit i arbetsgruppen kommer den samlade kompetensen att användas på bästa sätt.</a:t>
            </a:r>
          </a:p>
          <a:p>
            <a:endParaRPr lang="sv-SE" dirty="0"/>
          </a:p>
        </p:txBody>
      </p:sp>
      <p:sp>
        <p:nvSpPr>
          <p:cNvPr id="3" name="Rubrik 2"/>
          <p:cNvSpPr>
            <a:spLocks noGrp="1"/>
          </p:cNvSpPr>
          <p:nvPr>
            <p:ph type="title"/>
          </p:nvPr>
        </p:nvSpPr>
        <p:spPr>
          <a:xfrm>
            <a:off x="807591" y="274639"/>
            <a:ext cx="7907867" cy="1143000"/>
          </a:xfrm>
        </p:spPr>
        <p:txBody>
          <a:bodyPr/>
          <a:lstStyle/>
          <a:p>
            <a:r>
              <a:rPr lang="sv-SE" dirty="0"/>
              <a:t>Vågar vi släppa fram varandra</a:t>
            </a:r>
            <a:r>
              <a:rPr lang="sv-SE" dirty="0" smtClean="0"/>
              <a:t>?</a:t>
            </a:r>
            <a:endParaRPr lang="sv-SE" dirty="0"/>
          </a:p>
        </p:txBody>
      </p:sp>
      <p:sp>
        <p:nvSpPr>
          <p:cNvPr id="4" name="textruta 3"/>
          <p:cNvSpPr txBox="1"/>
          <p:nvPr/>
        </p:nvSpPr>
        <p:spPr>
          <a:xfrm>
            <a:off x="4501662" y="2017017"/>
            <a:ext cx="3598984" cy="4555094"/>
          </a:xfrm>
          <a:prstGeom prst="rect">
            <a:avLst/>
          </a:prstGeom>
          <a:noFill/>
        </p:spPr>
        <p:txBody>
          <a:bodyPr wrap="square" rtlCol="0">
            <a:spAutoFit/>
          </a:bodyPr>
          <a:lstStyle/>
          <a:p>
            <a:r>
              <a:rPr lang="sv-SE" dirty="0">
                <a:latin typeface="Arial" panose="020B0604020202020204" pitchFamily="34" charset="0"/>
                <a:cs typeface="Arial" panose="020B0604020202020204" pitchFamily="34" charset="0"/>
              </a:rPr>
              <a:t> </a:t>
            </a:r>
          </a:p>
          <a:p>
            <a:r>
              <a:rPr lang="sv-SE" b="1" dirty="0">
                <a:latin typeface="Arial" panose="020B0604020202020204" pitchFamily="34" charset="0"/>
                <a:cs typeface="Arial" panose="020B0604020202020204" pitchFamily="34" charset="0"/>
              </a:rPr>
              <a:t>Definiera</a:t>
            </a:r>
            <a:r>
              <a:rPr lang="sv-SE" b="1" dirty="0" smtClean="0">
                <a:latin typeface="Arial" panose="020B0604020202020204" pitchFamily="34" charset="0"/>
                <a:cs typeface="Arial" panose="020B0604020202020204" pitchFamily="34" charset="0"/>
              </a:rPr>
              <a:t>:</a:t>
            </a:r>
          </a:p>
          <a:p>
            <a:endParaRPr lang="sv-S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Vad innebär förtroende? </a:t>
            </a:r>
          </a:p>
          <a:p>
            <a:r>
              <a:rPr lang="sv-SE" b="1" dirty="0">
                <a:latin typeface="Arial" panose="020B0604020202020204" pitchFamily="34" charset="0"/>
                <a:cs typeface="Arial" panose="020B0604020202020204" pitchFamily="34" charset="0"/>
              </a:rPr>
              <a:t> </a:t>
            </a:r>
            <a:endParaRPr lang="sv-SE"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Diskutera</a:t>
            </a:r>
            <a:r>
              <a:rPr lang="sv-SE" b="1" dirty="0" smtClean="0">
                <a:latin typeface="Arial" panose="020B0604020202020204" pitchFamily="34" charset="0"/>
                <a:cs typeface="Arial" panose="020B0604020202020204" pitchFamily="34" charset="0"/>
              </a:rPr>
              <a:t>:</a:t>
            </a:r>
          </a:p>
          <a:p>
            <a:endParaRPr lang="sv-S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Hur ser det ut med förtroendet i vår arbetsgrupp?</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Får man vara duktig hos oss?</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Får alla vara duktiga? Även den nya vikarien?</a:t>
            </a:r>
          </a:p>
          <a:p>
            <a:pPr marL="285750" lvl="0" indent="-285750">
              <a:buFont typeface="Arial" panose="020B0604020202020204" pitchFamily="34" charset="0"/>
              <a:buChar char="•"/>
            </a:pPr>
            <a:r>
              <a:rPr lang="sv-SE" dirty="0">
                <a:latin typeface="Arial" panose="020B0604020202020204" pitchFamily="34" charset="0"/>
                <a:cs typeface="Arial" panose="020B0604020202020204" pitchFamily="34" charset="0"/>
              </a:rPr>
              <a:t>Gläds vi åt andras framgångar?</a:t>
            </a:r>
          </a:p>
          <a:p>
            <a:r>
              <a:rPr lang="sv-SE" sz="2000" dirty="0">
                <a:latin typeface="Arial" panose="020B0604020202020204" pitchFamily="34" charset="0"/>
                <a:cs typeface="Arial" panose="020B0604020202020204" pitchFamily="34" charset="0"/>
              </a:rPr>
              <a:t> </a:t>
            </a:r>
          </a:p>
          <a:p>
            <a:endParaRPr lang="sv-SE" dirty="0"/>
          </a:p>
        </p:txBody>
      </p:sp>
    </p:spTree>
    <p:extLst>
      <p:ext uri="{BB962C8B-B14F-4D97-AF65-F5344CB8AC3E}">
        <p14:creationId xmlns:p14="http://schemas.microsoft.com/office/powerpoint/2010/main" val="40541232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448733" y="1650375"/>
            <a:ext cx="8266725" cy="4174685"/>
          </a:xfrm>
          <a:blipFill>
            <a:blip r:embed="rId2"/>
            <a:tile tx="0" ty="0" sx="100000" sy="100000" flip="none" algn="tl"/>
          </a:blipFill>
        </p:spPr>
        <p:txBody>
          <a:bodyPr/>
          <a:lstStyle/>
          <a:p>
            <a:r>
              <a:rPr lang="sv-SE" sz="1600" dirty="0"/>
              <a:t>Övningen har </a:t>
            </a:r>
            <a:r>
              <a:rPr lang="sv-SE" sz="1600" i="1" dirty="0"/>
              <a:t>tre </a:t>
            </a:r>
            <a:r>
              <a:rPr lang="sv-SE" sz="1600" i="1" dirty="0" smtClean="0"/>
              <a:t>syften</a:t>
            </a:r>
            <a:r>
              <a:rPr lang="sv-SE" sz="1600" dirty="0" smtClean="0"/>
              <a:t>:</a:t>
            </a:r>
            <a:endParaRPr lang="sv-SE" sz="1600" dirty="0"/>
          </a:p>
          <a:p>
            <a:pPr lvl="1">
              <a:buFont typeface="Courier New" panose="02070309020205020404" pitchFamily="49" charset="0"/>
              <a:buChar char="o"/>
            </a:pPr>
            <a:r>
              <a:rPr lang="sv-SE" sz="1600" dirty="0" smtClean="0"/>
              <a:t>Förstå hur svårt det kan vara att kommunicera </a:t>
            </a:r>
            <a:r>
              <a:rPr lang="sv-SE" sz="1600" dirty="0"/>
              <a:t>om man har olika </a:t>
            </a:r>
            <a:r>
              <a:rPr lang="sv-SE" sz="1600" dirty="0" smtClean="0"/>
              <a:t>normer </a:t>
            </a:r>
            <a:r>
              <a:rPr lang="sv-SE" sz="1600" dirty="0"/>
              <a:t>och </a:t>
            </a:r>
            <a:r>
              <a:rPr lang="sv-SE" sz="1600" dirty="0" smtClean="0"/>
              <a:t>kultur på arbetet</a:t>
            </a:r>
            <a:endParaRPr lang="sv-SE" sz="1600" dirty="0"/>
          </a:p>
          <a:p>
            <a:pPr lvl="1">
              <a:buFont typeface="Courier New" panose="02070309020205020404" pitchFamily="49" charset="0"/>
              <a:buChar char="o"/>
            </a:pPr>
            <a:r>
              <a:rPr lang="sv-SE" sz="1600" dirty="0" smtClean="0"/>
              <a:t>Uppleva hur det är att </a:t>
            </a:r>
            <a:r>
              <a:rPr lang="sv-SE" sz="1600" dirty="0"/>
              <a:t>vara i minoritet respektive majoritet och hur man förhåller sig till </a:t>
            </a:r>
            <a:r>
              <a:rPr lang="sv-SE" sz="1600" dirty="0" smtClean="0"/>
              <a:t>det</a:t>
            </a:r>
            <a:endParaRPr lang="sv-SE" sz="1600" dirty="0"/>
          </a:p>
          <a:p>
            <a:pPr lvl="1">
              <a:buFont typeface="Courier New" panose="02070309020205020404" pitchFamily="49" charset="0"/>
              <a:buChar char="o"/>
            </a:pPr>
            <a:r>
              <a:rPr lang="sv-SE" sz="1600" dirty="0" smtClean="0"/>
              <a:t>Att </a:t>
            </a:r>
            <a:r>
              <a:rPr lang="sv-SE" sz="1600" dirty="0"/>
              <a:t>öva sig i </a:t>
            </a:r>
            <a:r>
              <a:rPr lang="sv-SE" sz="1600" dirty="0" smtClean="0"/>
              <a:t>konflikthantering</a:t>
            </a:r>
          </a:p>
          <a:p>
            <a:pPr marL="457200" lvl="1" indent="0">
              <a:buNone/>
            </a:pPr>
            <a:endParaRPr lang="sv-SE" sz="1600" dirty="0"/>
          </a:p>
          <a:p>
            <a:r>
              <a:rPr lang="sv-SE" sz="1600" b="1" dirty="0" smtClean="0"/>
              <a:t>Beskrivning</a:t>
            </a:r>
            <a:r>
              <a:rPr lang="sv-SE" sz="1600" b="1" dirty="0"/>
              <a:t>: </a:t>
            </a:r>
            <a:r>
              <a:rPr lang="sv-SE" sz="1600" dirty="0" smtClean="0"/>
              <a:t>Utse en övningsledare. Deltagarna </a:t>
            </a:r>
            <a:r>
              <a:rPr lang="sv-SE" sz="1600" dirty="0"/>
              <a:t>får </a:t>
            </a:r>
            <a:r>
              <a:rPr lang="sv-SE" sz="1600" dirty="0" smtClean="0"/>
              <a:t>var sin uppgift (som är hemliga) om att </a:t>
            </a:r>
            <a:r>
              <a:rPr lang="sv-SE" sz="1600" dirty="0"/>
              <a:t>flytta stolar. </a:t>
            </a:r>
            <a:r>
              <a:rPr lang="sv-SE" sz="1600" dirty="0" smtClean="0"/>
              <a:t>Uppgiften ger </a:t>
            </a:r>
            <a:r>
              <a:rPr lang="sv-SE" sz="1600" dirty="0"/>
              <a:t>olika instruktioner till </a:t>
            </a:r>
            <a:r>
              <a:rPr lang="sv-SE" sz="1600" dirty="0" smtClean="0"/>
              <a:t>alla deltagare</a:t>
            </a:r>
            <a:r>
              <a:rPr lang="sv-SE" sz="1600" dirty="0"/>
              <a:t>.</a:t>
            </a:r>
            <a:r>
              <a:rPr lang="sv-SE" sz="1600" dirty="0" smtClean="0"/>
              <a:t> Allas uppgifter ska gå att slutföras. Detta görs </a:t>
            </a:r>
            <a:r>
              <a:rPr lang="sv-SE" sz="1600" dirty="0"/>
              <a:t>med fördel efter en paus. Man </a:t>
            </a:r>
            <a:r>
              <a:rPr lang="sv-SE" sz="1600" dirty="0" smtClean="0"/>
              <a:t>kan </a:t>
            </a:r>
            <a:r>
              <a:rPr lang="sv-SE" sz="1600" dirty="0"/>
              <a:t>dela ut exempelvis 10 lappar med </a:t>
            </a:r>
            <a:r>
              <a:rPr lang="sv-SE" sz="1600" dirty="0" smtClean="0"/>
              <a:t>en uppgift, </a:t>
            </a:r>
            <a:r>
              <a:rPr lang="sv-SE" sz="1600" dirty="0"/>
              <a:t>8 med </a:t>
            </a:r>
            <a:r>
              <a:rPr lang="sv-SE" sz="1600" dirty="0" smtClean="0"/>
              <a:t>en annan uppgift, </a:t>
            </a:r>
            <a:r>
              <a:rPr lang="sv-SE" sz="1600" dirty="0"/>
              <a:t>4 med ett tredje osv. för att på så vis skapa en tydlig majoritets/minoritetssituation</a:t>
            </a:r>
            <a:r>
              <a:rPr lang="sv-SE" sz="1600" dirty="0" smtClean="0"/>
              <a:t>.</a:t>
            </a:r>
          </a:p>
          <a:p>
            <a:endParaRPr lang="sv-SE" sz="1600" dirty="0"/>
          </a:p>
          <a:p>
            <a:r>
              <a:rPr lang="sv-SE" sz="1600" b="1" dirty="0"/>
              <a:t>Material:</a:t>
            </a:r>
            <a:r>
              <a:rPr lang="sv-SE" sz="1600" dirty="0"/>
              <a:t> </a:t>
            </a:r>
            <a:r>
              <a:rPr lang="sv-SE" sz="1600" dirty="0" smtClean="0"/>
              <a:t>Uppgiftslappar och många stolar</a:t>
            </a:r>
            <a:endParaRPr lang="sv-SE" dirty="0"/>
          </a:p>
        </p:txBody>
      </p:sp>
      <p:sp>
        <p:nvSpPr>
          <p:cNvPr id="3" name="Rubrik 2"/>
          <p:cNvSpPr>
            <a:spLocks noGrp="1"/>
          </p:cNvSpPr>
          <p:nvPr>
            <p:ph type="title"/>
          </p:nvPr>
        </p:nvSpPr>
        <p:spPr>
          <a:xfrm>
            <a:off x="460444" y="850395"/>
            <a:ext cx="7907867" cy="698376"/>
          </a:xfrm>
        </p:spPr>
        <p:txBody>
          <a:bodyPr anchor="t"/>
          <a:lstStyle/>
          <a:p>
            <a:r>
              <a:rPr lang="sv-SE" dirty="0"/>
              <a:t>Flytta </a:t>
            </a:r>
            <a:r>
              <a:rPr lang="sv-SE" dirty="0" smtClean="0"/>
              <a:t>stolar</a:t>
            </a:r>
            <a:endParaRPr lang="sv-SE" dirty="0"/>
          </a:p>
        </p:txBody>
      </p:sp>
    </p:spTree>
    <p:extLst>
      <p:ext uri="{BB962C8B-B14F-4D97-AF65-F5344CB8AC3E}">
        <p14:creationId xmlns:p14="http://schemas.microsoft.com/office/powerpoint/2010/main" val="9831412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715108" y="1014051"/>
            <a:ext cx="8194430" cy="5492257"/>
          </a:xfrm>
          <a:noFill/>
        </p:spPr>
        <p:txBody>
          <a:bodyPr/>
          <a:lstStyle/>
          <a:p>
            <a:r>
              <a:rPr lang="sv-SE" sz="1600" dirty="0" smtClean="0"/>
              <a:t>1. Be </a:t>
            </a:r>
            <a:r>
              <a:rPr lang="sv-SE" sz="1600" dirty="0"/>
              <a:t>deltagarna ställa upp sig på ett led utanför rummet och vara helt tysta. Berätta att de nu ska få </a:t>
            </a:r>
            <a:r>
              <a:rPr lang="sv-SE" sz="1600" dirty="0" smtClean="0"/>
              <a:t>varsin uppgift </a:t>
            </a:r>
            <a:r>
              <a:rPr lang="sv-SE" sz="1600" dirty="0"/>
              <a:t>som de ska lösa utan att tala med varandra. </a:t>
            </a:r>
            <a:r>
              <a:rPr lang="sv-SE" sz="1600" dirty="0" smtClean="0"/>
              <a:t>De </a:t>
            </a:r>
            <a:r>
              <a:rPr lang="sv-SE" sz="1600" dirty="0"/>
              <a:t>ska vänta tills de får startsignal</a:t>
            </a:r>
            <a:r>
              <a:rPr lang="sv-SE" sz="1600" dirty="0" smtClean="0"/>
              <a:t>.</a:t>
            </a:r>
          </a:p>
          <a:p>
            <a:endParaRPr lang="sv-SE" sz="1600" dirty="0"/>
          </a:p>
          <a:p>
            <a:r>
              <a:rPr lang="sv-SE" sz="1600" dirty="0"/>
              <a:t>2. Ge varje deltagare en lapp när </a:t>
            </a:r>
            <a:r>
              <a:rPr lang="sv-SE" sz="1600" dirty="0" smtClean="0"/>
              <a:t>hen </a:t>
            </a:r>
            <a:r>
              <a:rPr lang="sv-SE" sz="1600" dirty="0"/>
              <a:t>går in i rummet. När deltagaren har läst instruktionen </a:t>
            </a:r>
            <a:r>
              <a:rPr lang="sv-SE" sz="1600" dirty="0" smtClean="0"/>
              <a:t>så ta </a:t>
            </a:r>
            <a:r>
              <a:rPr lang="sv-SE" sz="1600" dirty="0"/>
              <a:t>tillbaka </a:t>
            </a:r>
            <a:r>
              <a:rPr lang="sv-SE" sz="1600" dirty="0" smtClean="0"/>
              <a:t>lappen.</a:t>
            </a:r>
            <a:endParaRPr lang="sv-SE" sz="1600" dirty="0"/>
          </a:p>
          <a:p>
            <a:endParaRPr lang="sv-SE" sz="1600" dirty="0" smtClean="0"/>
          </a:p>
          <a:p>
            <a:r>
              <a:rPr lang="sv-SE" sz="1600" dirty="0" smtClean="0"/>
              <a:t>Exempel på uppgifter som kan skrivas på lapparna:</a:t>
            </a:r>
            <a:endParaRPr lang="sv-SE" sz="1600" dirty="0"/>
          </a:p>
          <a:p>
            <a:pPr lvl="1">
              <a:buFont typeface="Courier New" panose="02070309020205020404" pitchFamily="49" charset="0"/>
              <a:buChar char="o"/>
            </a:pPr>
            <a:r>
              <a:rPr lang="sv-SE" sz="1600" dirty="0"/>
              <a:t>Ställ alla stolarna vid väggen</a:t>
            </a:r>
          </a:p>
          <a:p>
            <a:pPr lvl="1">
              <a:buFont typeface="Courier New" panose="02070309020205020404" pitchFamily="49" charset="0"/>
              <a:buChar char="o"/>
            </a:pPr>
            <a:r>
              <a:rPr lang="sv-SE" sz="1600" dirty="0"/>
              <a:t>Ställ alla stolar upp och ner</a:t>
            </a:r>
          </a:p>
          <a:p>
            <a:pPr lvl="1">
              <a:buFont typeface="Courier New" panose="02070309020205020404" pitchFamily="49" charset="0"/>
              <a:buChar char="o"/>
            </a:pPr>
            <a:r>
              <a:rPr lang="sv-SE" sz="1600" dirty="0"/>
              <a:t>Ställ alla stolar i en cirkel</a:t>
            </a:r>
          </a:p>
          <a:p>
            <a:pPr lvl="1">
              <a:buFont typeface="Courier New" panose="02070309020205020404" pitchFamily="49" charset="0"/>
              <a:buChar char="o"/>
            </a:pPr>
            <a:r>
              <a:rPr lang="sv-SE" sz="1600" dirty="0"/>
              <a:t>Bär ut alla stolar ur </a:t>
            </a:r>
            <a:r>
              <a:rPr lang="sv-SE" sz="1600" dirty="0" smtClean="0"/>
              <a:t>rummet</a:t>
            </a:r>
          </a:p>
          <a:p>
            <a:pPr marL="457200" lvl="1" indent="0">
              <a:buNone/>
            </a:pPr>
            <a:endParaRPr lang="sv-SE" sz="1600" dirty="0"/>
          </a:p>
          <a:p>
            <a:r>
              <a:rPr lang="sv-SE" sz="1600" dirty="0"/>
              <a:t>Lapparna måste anpassas så att de passar för rummets förutsättningar. Uppgiften måste gå att lösa för alla. (Ovanstående uppdrag löser man förstås genom att man bär ut alla stolar, ställer dem upp och ner i en cirkel vid väggen</a:t>
            </a:r>
            <a:r>
              <a:rPr lang="sv-SE" sz="1600" dirty="0" smtClean="0"/>
              <a:t>!)</a:t>
            </a:r>
            <a:r>
              <a:rPr lang="sv-SE" sz="1600" dirty="0"/>
              <a:t> </a:t>
            </a:r>
            <a:endParaRPr lang="sv-SE" sz="1600" dirty="0" smtClean="0"/>
          </a:p>
          <a:p>
            <a:endParaRPr lang="sv-SE" sz="1600" dirty="0"/>
          </a:p>
          <a:p>
            <a:r>
              <a:rPr lang="sv-SE" sz="1600" dirty="0"/>
              <a:t>3. När alla deltagare har kommit in i rummet, ge startsignal</a:t>
            </a:r>
            <a:r>
              <a:rPr lang="sv-SE" sz="1600" dirty="0" smtClean="0"/>
              <a:t>.</a:t>
            </a:r>
            <a:endParaRPr lang="sv-SE" sz="1600" dirty="0"/>
          </a:p>
        </p:txBody>
      </p:sp>
      <p:sp>
        <p:nvSpPr>
          <p:cNvPr id="3" name="Rubrik 2"/>
          <p:cNvSpPr>
            <a:spLocks noGrp="1"/>
          </p:cNvSpPr>
          <p:nvPr>
            <p:ph type="title"/>
          </p:nvPr>
        </p:nvSpPr>
        <p:spPr>
          <a:xfrm>
            <a:off x="807591" y="274639"/>
            <a:ext cx="7907867" cy="698376"/>
          </a:xfrm>
        </p:spPr>
        <p:txBody>
          <a:bodyPr anchor="t"/>
          <a:lstStyle/>
          <a:p>
            <a:r>
              <a:rPr lang="sv-SE" dirty="0"/>
              <a:t>Flytta </a:t>
            </a:r>
            <a:r>
              <a:rPr lang="sv-SE" dirty="0" smtClean="0"/>
              <a:t>stolar – del 2</a:t>
            </a:r>
            <a:endParaRPr lang="sv-SE" dirty="0"/>
          </a:p>
        </p:txBody>
      </p:sp>
    </p:spTree>
    <p:extLst>
      <p:ext uri="{BB962C8B-B14F-4D97-AF65-F5344CB8AC3E}">
        <p14:creationId xmlns:p14="http://schemas.microsoft.com/office/powerpoint/2010/main" val="30066015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715108" y="1649076"/>
            <a:ext cx="8194430" cy="4650149"/>
          </a:xfrm>
          <a:noFill/>
        </p:spPr>
        <p:txBody>
          <a:bodyPr/>
          <a:lstStyle/>
          <a:p>
            <a:r>
              <a:rPr lang="sv-SE" sz="1600" dirty="0"/>
              <a:t>4. Deltagarna kommer nu att försöka lösa sin uppgift, bråka om stolarna och ha olika taktiker för att kommunicera kring sina uppdrag. Var noga med att ha full koll på att de inte får prata med varandra, rita eller något liknande. </a:t>
            </a:r>
            <a:r>
              <a:rPr lang="sv-SE" sz="1600" dirty="0" smtClean="0"/>
              <a:t>Säg till </a:t>
            </a:r>
            <a:r>
              <a:rPr lang="sv-SE" sz="1600" dirty="0"/>
              <a:t>dem </a:t>
            </a:r>
            <a:r>
              <a:rPr lang="sv-SE" sz="1600" dirty="0" smtClean="0"/>
              <a:t>att </a:t>
            </a:r>
            <a:r>
              <a:rPr lang="sv-SE" sz="1600" dirty="0"/>
              <a:t>de ska lösa uppgiften så fort som möjligt</a:t>
            </a:r>
            <a:r>
              <a:rPr lang="sv-SE" sz="1600" dirty="0" smtClean="0"/>
              <a:t>.</a:t>
            </a:r>
          </a:p>
          <a:p>
            <a:endParaRPr lang="sv-SE" sz="1600" dirty="0"/>
          </a:p>
          <a:p>
            <a:r>
              <a:rPr lang="sv-SE" sz="1600" dirty="0"/>
              <a:t>5. Låt dem lösa </a:t>
            </a:r>
            <a:r>
              <a:rPr lang="sv-SE" sz="1600" dirty="0" smtClean="0"/>
              <a:t>uppgiften </a:t>
            </a:r>
            <a:r>
              <a:rPr lang="sv-SE" sz="1600" dirty="0"/>
              <a:t>eller bryt </a:t>
            </a:r>
            <a:r>
              <a:rPr lang="sv-SE" sz="1600" dirty="0" smtClean="0"/>
              <a:t>om det drar ut på tiden. </a:t>
            </a:r>
            <a:r>
              <a:rPr lang="sv-SE" sz="1600" dirty="0"/>
              <a:t>Be dem ställa sig i en cirkel på golvet</a:t>
            </a:r>
            <a:r>
              <a:rPr lang="sv-SE" sz="1600" dirty="0" smtClean="0"/>
              <a:t>.</a:t>
            </a:r>
          </a:p>
          <a:p>
            <a:endParaRPr lang="sv-SE" sz="1600" dirty="0" smtClean="0"/>
          </a:p>
          <a:p>
            <a:r>
              <a:rPr lang="sv-SE" sz="1600" dirty="0"/>
              <a:t>6. Frågor: </a:t>
            </a:r>
            <a:r>
              <a:rPr lang="sv-SE" sz="1600" dirty="0" smtClean="0"/>
              <a:t>Vad </a:t>
            </a:r>
            <a:r>
              <a:rPr lang="sv-SE" sz="1600" dirty="0"/>
              <a:t>var det som hände? </a:t>
            </a:r>
            <a:endParaRPr lang="sv-SE" sz="1600" dirty="0" smtClean="0"/>
          </a:p>
          <a:p>
            <a:r>
              <a:rPr lang="sv-SE" sz="1600" dirty="0" smtClean="0"/>
              <a:t>Vissa </a:t>
            </a:r>
            <a:r>
              <a:rPr lang="sv-SE" sz="1600" dirty="0"/>
              <a:t>kommer ha förstått att de fått olika uppdrag, andra inte. Skriv upp följande frågor på blädderblock eller motsvarande. Prata i storgrupp eller dela upp i grupper eller bikupor.</a:t>
            </a:r>
          </a:p>
          <a:p>
            <a:pPr marL="1028700" lvl="1">
              <a:buFont typeface="Courier New" panose="02070309020205020404" pitchFamily="49" charset="0"/>
              <a:buChar char="o"/>
            </a:pPr>
            <a:r>
              <a:rPr lang="sv-SE" sz="1400" dirty="0"/>
              <a:t>Hur reagerade jag på situationen?</a:t>
            </a:r>
          </a:p>
          <a:p>
            <a:pPr marL="1028700" lvl="1">
              <a:buFont typeface="Courier New" panose="02070309020205020404" pitchFamily="49" charset="0"/>
              <a:buChar char="o"/>
            </a:pPr>
            <a:r>
              <a:rPr lang="sv-SE" sz="1400" dirty="0"/>
              <a:t>Hur kommunicerade jag med de andra?</a:t>
            </a:r>
          </a:p>
          <a:p>
            <a:pPr marL="1028700" lvl="1">
              <a:buFont typeface="Courier New" panose="02070309020205020404" pitchFamily="49" charset="0"/>
              <a:buChar char="o"/>
            </a:pPr>
            <a:r>
              <a:rPr lang="sv-SE" sz="1400" dirty="0"/>
              <a:t>Hur upplevde jag när jag märkte att någon motarbetade mig?</a:t>
            </a:r>
          </a:p>
          <a:p>
            <a:pPr marL="1028700" lvl="1">
              <a:buFont typeface="Courier New" panose="02070309020205020404" pitchFamily="49" charset="0"/>
              <a:buChar char="o"/>
            </a:pPr>
            <a:r>
              <a:rPr lang="sv-SE" sz="1400" dirty="0"/>
              <a:t>Vad kände jag när jag träffade någon som hade samma uppdrag som jag</a:t>
            </a:r>
            <a:r>
              <a:rPr lang="sv-SE" sz="1400" dirty="0" smtClean="0"/>
              <a:t>?</a:t>
            </a:r>
            <a:endParaRPr lang="sv-SE" sz="1400" dirty="0"/>
          </a:p>
        </p:txBody>
      </p:sp>
      <p:sp>
        <p:nvSpPr>
          <p:cNvPr id="3" name="Rubrik 2"/>
          <p:cNvSpPr>
            <a:spLocks noGrp="1"/>
          </p:cNvSpPr>
          <p:nvPr>
            <p:ph type="title"/>
          </p:nvPr>
        </p:nvSpPr>
        <p:spPr>
          <a:xfrm>
            <a:off x="714454" y="638720"/>
            <a:ext cx="7907867" cy="698376"/>
          </a:xfrm>
        </p:spPr>
        <p:txBody>
          <a:bodyPr anchor="t"/>
          <a:lstStyle/>
          <a:p>
            <a:r>
              <a:rPr lang="sv-SE" dirty="0"/>
              <a:t>Flytta </a:t>
            </a:r>
            <a:r>
              <a:rPr lang="sv-SE" dirty="0" smtClean="0"/>
              <a:t>stolar – del 3</a:t>
            </a:r>
            <a:endParaRPr lang="sv-SE" dirty="0"/>
          </a:p>
        </p:txBody>
      </p:sp>
    </p:spTree>
    <p:extLst>
      <p:ext uri="{BB962C8B-B14F-4D97-AF65-F5344CB8AC3E}">
        <p14:creationId xmlns:p14="http://schemas.microsoft.com/office/powerpoint/2010/main" val="25897547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715108" y="1251127"/>
            <a:ext cx="8194430" cy="4912605"/>
          </a:xfrm>
          <a:noFill/>
        </p:spPr>
        <p:txBody>
          <a:bodyPr/>
          <a:lstStyle/>
          <a:p>
            <a:r>
              <a:rPr lang="sv-SE" sz="1600" b="1" dirty="0" smtClean="0"/>
              <a:t>Diskutera även: </a:t>
            </a:r>
          </a:p>
          <a:p>
            <a:endParaRPr lang="sv-SE" sz="1600" b="1" dirty="0" smtClean="0"/>
          </a:p>
          <a:p>
            <a:r>
              <a:rPr lang="sv-SE" sz="1600" b="1" dirty="0" smtClean="0"/>
              <a:t>Om </a:t>
            </a:r>
            <a:r>
              <a:rPr lang="sv-SE" sz="1600" b="1" dirty="0"/>
              <a:t>de löste uppdraget, diskutera:</a:t>
            </a:r>
          </a:p>
          <a:p>
            <a:pPr marL="1028700" lvl="1">
              <a:buFont typeface="Courier New" panose="02070309020205020404" pitchFamily="49" charset="0"/>
              <a:buChar char="o"/>
            </a:pPr>
            <a:r>
              <a:rPr lang="sv-SE" sz="1400" dirty="0"/>
              <a:t>Hur kom ni på lösningen? </a:t>
            </a:r>
          </a:p>
          <a:p>
            <a:pPr marL="1028700" lvl="1">
              <a:buFont typeface="Courier New" panose="02070309020205020404" pitchFamily="49" charset="0"/>
              <a:buChar char="o"/>
            </a:pPr>
            <a:r>
              <a:rPr lang="sv-SE" sz="1400" dirty="0"/>
              <a:t>Hur lyckades ni få varandra att förstå?</a:t>
            </a:r>
          </a:p>
          <a:p>
            <a:endParaRPr lang="sv-SE" sz="1600" b="1" dirty="0"/>
          </a:p>
          <a:p>
            <a:r>
              <a:rPr lang="sv-SE" sz="1600" b="1" dirty="0" smtClean="0"/>
              <a:t>Om </a:t>
            </a:r>
            <a:r>
              <a:rPr lang="sv-SE" sz="1600" b="1" dirty="0"/>
              <a:t>de </a:t>
            </a:r>
            <a:r>
              <a:rPr lang="sv-SE" sz="1600" b="1" i="1" dirty="0"/>
              <a:t>inte </a:t>
            </a:r>
            <a:r>
              <a:rPr lang="sv-SE" sz="1600" b="1" dirty="0"/>
              <a:t>löste </a:t>
            </a:r>
            <a:r>
              <a:rPr lang="sv-SE" sz="1600" b="1" dirty="0" smtClean="0"/>
              <a:t>uppdraget, diskutera: </a:t>
            </a:r>
          </a:p>
          <a:p>
            <a:pPr marL="1028700" lvl="1">
              <a:buFont typeface="Courier New" panose="02070309020205020404" pitchFamily="49" charset="0"/>
              <a:buChar char="o"/>
            </a:pPr>
            <a:r>
              <a:rPr lang="sv-SE" sz="1400" dirty="0" smtClean="0"/>
              <a:t>Var </a:t>
            </a:r>
            <a:r>
              <a:rPr lang="sv-SE" sz="1400" dirty="0"/>
              <a:t>det möjligt att lösa uppdraget så att alla var nöjda? </a:t>
            </a:r>
            <a:endParaRPr lang="sv-SE" sz="1400" dirty="0" smtClean="0"/>
          </a:p>
          <a:p>
            <a:pPr marL="1028700" lvl="1">
              <a:buFont typeface="Courier New" panose="02070309020205020404" pitchFamily="49" charset="0"/>
              <a:buChar char="o"/>
            </a:pPr>
            <a:r>
              <a:rPr lang="sv-SE" sz="1400" dirty="0" smtClean="0"/>
              <a:t>Varför </a:t>
            </a:r>
            <a:r>
              <a:rPr lang="sv-SE" sz="1400" dirty="0"/>
              <a:t>hände det inte?</a:t>
            </a:r>
          </a:p>
          <a:p>
            <a:pPr marL="1028700" lvl="1">
              <a:buFont typeface="Courier New" panose="02070309020205020404" pitchFamily="49" charset="0"/>
              <a:buChar char="o"/>
            </a:pPr>
            <a:r>
              <a:rPr lang="sv-SE" sz="1400" dirty="0"/>
              <a:t>Vad skulle ha behövts för att ni skulle kunna ha löst uppdraget</a:t>
            </a:r>
            <a:r>
              <a:rPr lang="sv-SE" sz="1400" dirty="0" smtClean="0"/>
              <a:t>?</a:t>
            </a:r>
          </a:p>
          <a:p>
            <a:endParaRPr lang="sv-SE" sz="1600" dirty="0"/>
          </a:p>
          <a:p>
            <a:r>
              <a:rPr lang="sv-SE" sz="1600" b="1" dirty="0" smtClean="0"/>
              <a:t>Samtal </a:t>
            </a:r>
            <a:r>
              <a:rPr lang="sv-SE" sz="1600" b="1" dirty="0"/>
              <a:t>och reflektion </a:t>
            </a:r>
            <a:endParaRPr lang="sv-SE" sz="1600" dirty="0"/>
          </a:p>
          <a:p>
            <a:r>
              <a:rPr lang="sv-SE" sz="1600" dirty="0"/>
              <a:t>Vilka situationer i samhället kan man jämföra denna upplevelse med? </a:t>
            </a:r>
            <a:endParaRPr lang="sv-SE" sz="1600" dirty="0" smtClean="0"/>
          </a:p>
          <a:p>
            <a:pPr marL="1028700" lvl="1">
              <a:buFont typeface="Courier New" panose="02070309020205020404" pitchFamily="49" charset="0"/>
              <a:buChar char="o"/>
            </a:pPr>
            <a:r>
              <a:rPr lang="sv-SE" sz="1400" dirty="0" smtClean="0"/>
              <a:t>att </a:t>
            </a:r>
            <a:r>
              <a:rPr lang="sv-SE" sz="1400" dirty="0"/>
              <a:t>komma till ett nytt land och inte förstå </a:t>
            </a:r>
            <a:r>
              <a:rPr lang="sv-SE" sz="1400" dirty="0" smtClean="0"/>
              <a:t>koderna </a:t>
            </a:r>
          </a:p>
          <a:p>
            <a:pPr marL="1028700" lvl="1">
              <a:buFont typeface="Courier New" panose="02070309020205020404" pitchFamily="49" charset="0"/>
              <a:buChar char="o"/>
            </a:pPr>
            <a:r>
              <a:rPr lang="sv-SE" sz="1400" dirty="0" smtClean="0"/>
              <a:t>att </a:t>
            </a:r>
            <a:r>
              <a:rPr lang="sv-SE" sz="1400" dirty="0"/>
              <a:t>vara i en </a:t>
            </a:r>
            <a:r>
              <a:rPr lang="sv-SE" sz="1400" dirty="0" smtClean="0"/>
              <a:t>majoritets/minoritetssituation </a:t>
            </a:r>
          </a:p>
          <a:p>
            <a:pPr marL="1028700" lvl="1">
              <a:buFont typeface="Courier New" panose="02070309020205020404" pitchFamily="49" charset="0"/>
              <a:buChar char="o"/>
            </a:pPr>
            <a:r>
              <a:rPr lang="sv-SE" sz="1400" dirty="0" smtClean="0"/>
              <a:t>att </a:t>
            </a:r>
            <a:r>
              <a:rPr lang="sv-SE" sz="1400" dirty="0"/>
              <a:t>jobba i ”stuprör” och inte se </a:t>
            </a:r>
            <a:r>
              <a:rPr lang="sv-SE" sz="1400" dirty="0" smtClean="0"/>
              <a:t>helheten</a:t>
            </a:r>
          </a:p>
          <a:p>
            <a:pPr marL="1028700" lvl="1">
              <a:buFont typeface="Courier New" panose="02070309020205020404" pitchFamily="49" charset="0"/>
              <a:buChar char="o"/>
            </a:pPr>
            <a:r>
              <a:rPr lang="sv-SE" sz="1400" dirty="0" smtClean="0"/>
              <a:t>att </a:t>
            </a:r>
            <a:r>
              <a:rPr lang="sv-SE" sz="1400" dirty="0"/>
              <a:t>inte samarbeta för att nå mål </a:t>
            </a:r>
            <a:r>
              <a:rPr lang="sv-SE" sz="1400" dirty="0" smtClean="0"/>
              <a:t>osv </a:t>
            </a:r>
            <a:endParaRPr lang="sv-SE" dirty="0"/>
          </a:p>
        </p:txBody>
      </p:sp>
      <p:sp>
        <p:nvSpPr>
          <p:cNvPr id="3" name="Rubrik 2"/>
          <p:cNvSpPr>
            <a:spLocks noGrp="1"/>
          </p:cNvSpPr>
          <p:nvPr>
            <p:ph type="title"/>
          </p:nvPr>
        </p:nvSpPr>
        <p:spPr>
          <a:xfrm>
            <a:off x="689053" y="511715"/>
            <a:ext cx="7907867" cy="698376"/>
          </a:xfrm>
        </p:spPr>
        <p:txBody>
          <a:bodyPr anchor="t"/>
          <a:lstStyle/>
          <a:p>
            <a:r>
              <a:rPr lang="sv-SE" dirty="0"/>
              <a:t>Flytta </a:t>
            </a:r>
            <a:r>
              <a:rPr lang="sv-SE" dirty="0" smtClean="0"/>
              <a:t>stolar – del 4</a:t>
            </a:r>
            <a:endParaRPr lang="sv-SE" dirty="0"/>
          </a:p>
        </p:txBody>
      </p:sp>
    </p:spTree>
    <p:extLst>
      <p:ext uri="{BB962C8B-B14F-4D97-AF65-F5344CB8AC3E}">
        <p14:creationId xmlns:p14="http://schemas.microsoft.com/office/powerpoint/2010/main" val="2882829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Mall Hbg Ny">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färgad bakgrund">
  <a:themeElements>
    <a:clrScheme name="Klarhet">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om si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Mall Hbg Ny">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60C1BF24619FB47809B6595F9AECFB0" ma:contentTypeVersion="0" ma:contentTypeDescription="Skapa ett nytt dokument." ma:contentTypeScope="" ma:versionID="9d45c0013541f1f15988e508be82309c">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9D8809CD-79EC-41EE-BAEE-A279EA17A25C}">
  <ds:schemaRefs>
    <ds:schemaRef ds:uri="http://schemas.openxmlformats.org/package/2006/metadata/core-properties"/>
    <ds:schemaRef ds:uri="http://purl.org/dc/terms/"/>
    <ds:schemaRef ds:uri="http://schemas.microsoft.com/office/2006/documentManagement/types"/>
    <ds:schemaRef ds:uri="http://purl.org/dc/dcmitype/"/>
    <ds:schemaRef ds:uri="http://purl.org/dc/elements/1.1/"/>
    <ds:schemaRef ds:uri="http://www.w3.org/XML/1998/namespace"/>
    <ds:schemaRef ds:uri="http://schemas.microsoft.com/office/2006/metadata/properties"/>
  </ds:schemaRefs>
</ds:datastoreItem>
</file>

<file path=customXml/itemProps2.xml><?xml version="1.0" encoding="utf-8"?>
<ds:datastoreItem xmlns:ds="http://schemas.openxmlformats.org/officeDocument/2006/customXml" ds:itemID="{55711E73-CE5E-49DB-A204-7D6BB8B0CFA2}">
  <ds:schemaRefs>
    <ds:schemaRef ds:uri="http://schemas.microsoft.com/sharepoint/v3/contenttype/forms"/>
  </ds:schemaRefs>
</ds:datastoreItem>
</file>

<file path=customXml/itemProps3.xml><?xml version="1.0" encoding="utf-8"?>
<ds:datastoreItem xmlns:ds="http://schemas.openxmlformats.org/officeDocument/2006/customXml" ds:itemID="{B2115B3C-5436-4279-92AC-2C5DA2293E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Mall Hbg Ny</Template>
  <TotalTime>2397</TotalTime>
  <Words>2092</Words>
  <Application>Microsoft Office PowerPoint</Application>
  <PresentationFormat>Bildspel på skärmen (4:3)</PresentationFormat>
  <Paragraphs>248</Paragraphs>
  <Slides>25</Slides>
  <Notes>8</Notes>
  <HiddenSlides>0</HiddenSlides>
  <MMClips>0</MMClips>
  <ScaleCrop>false</ScaleCrop>
  <HeadingPairs>
    <vt:vector size="4" baseType="variant">
      <vt:variant>
        <vt:lpstr>Tema</vt:lpstr>
      </vt:variant>
      <vt:variant>
        <vt:i4>6</vt:i4>
      </vt:variant>
      <vt:variant>
        <vt:lpstr>Bildrubriker</vt:lpstr>
      </vt:variant>
      <vt:variant>
        <vt:i4>25</vt:i4>
      </vt:variant>
    </vt:vector>
  </HeadingPairs>
  <TitlesOfParts>
    <vt:vector size="31" baseType="lpstr">
      <vt:lpstr>Mall Hbg Ny</vt:lpstr>
      <vt:lpstr>Första sida med färgad bakgrund</vt:lpstr>
      <vt:lpstr>Följande sidor</vt:lpstr>
      <vt:lpstr>Följande sidor med färgad bakgrund</vt:lpstr>
      <vt:lpstr>Tom sida</vt:lpstr>
      <vt:lpstr>1_Mall Hbg Ny</vt:lpstr>
      <vt:lpstr>Gött på jobbet!</vt:lpstr>
      <vt:lpstr>Tillitsövningar</vt:lpstr>
      <vt:lpstr>Bemöter vi varandra med respekt? </vt:lpstr>
      <vt:lpstr>Stöttar vi varandra som vi borde?  </vt:lpstr>
      <vt:lpstr>Hur nära kan jag komma? </vt:lpstr>
      <vt:lpstr>Hur nära kan jag komma- reflektion </vt:lpstr>
      <vt:lpstr>Om du skulle komma på besök i mitt liv ett par timmar, då skulle vi…”</vt:lpstr>
      <vt:lpstr>Om Du skulle komma på besök i mitt liv ett par timmar, då skulle vi…del 2</vt:lpstr>
      <vt:lpstr>Spegling – avslutningsfeedback</vt:lpstr>
      <vt:lpstr>Samspelsövningar </vt:lpstr>
      <vt:lpstr>Hur fungerar vår egen arbetsgrupp?   </vt:lpstr>
      <vt:lpstr>PowerPoint-presentation</vt:lpstr>
      <vt:lpstr>PowerPoint-presentation</vt:lpstr>
      <vt:lpstr>PowerPoint-presentation</vt:lpstr>
      <vt:lpstr>PowerPoint-presentation</vt:lpstr>
      <vt:lpstr>PowerPoint-presentation</vt:lpstr>
      <vt:lpstr>PowerPoint-presentation</vt:lpstr>
      <vt:lpstr>Kommunikationsövningar</vt:lpstr>
      <vt:lpstr>Hur undviker vi att döda idéer?</vt:lpstr>
      <vt:lpstr>Hur undviker vi att döda idéer – del 2</vt:lpstr>
      <vt:lpstr>Vågar vi släppa fram varandra?</vt:lpstr>
      <vt:lpstr>Flytta stolar</vt:lpstr>
      <vt:lpstr>Flytta stolar – del 2</vt:lpstr>
      <vt:lpstr>Flytta stolar – del 3</vt:lpstr>
      <vt:lpstr>Flytta stolar – del 4</vt:lpstr>
    </vt:vector>
  </TitlesOfParts>
  <Company>Helsingborgs Stad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Grimberg Anna-Lena - SFF</dc:creator>
  <cp:lastModifiedBy>Zarrabi Nathalie - SLF</cp:lastModifiedBy>
  <cp:revision>214</cp:revision>
  <cp:lastPrinted>2016-03-16T12:10:46Z</cp:lastPrinted>
  <dcterms:created xsi:type="dcterms:W3CDTF">2015-08-12T14:41:57Z</dcterms:created>
  <dcterms:modified xsi:type="dcterms:W3CDTF">2016-11-25T14:19:29Z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0x010100A60C1BF24619FB47809B6595F9AECFB0</vt:lpwstr>
  </property>
</Properties>
</file>