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4.xml" ContentType="application/vnd.openxmlformats-officedocument.theme+xml"/>
  <Override PartName="/ppt/slideLayouts/slideLayout2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6" r:id="rId4"/>
    <p:sldMasterId id="2147483696" r:id="rId5"/>
    <p:sldMasterId id="2147483660" r:id="rId6"/>
    <p:sldMasterId id="2147483689" r:id="rId7"/>
    <p:sldMasterId id="2147483716" r:id="rId8"/>
  </p:sldMasterIdLst>
  <p:notesMasterIdLst>
    <p:notesMasterId r:id="rId27"/>
  </p:notesMasterIdLst>
  <p:handoutMasterIdLst>
    <p:handoutMasterId r:id="rId28"/>
  </p:handoutMasterIdLst>
  <p:sldIdLst>
    <p:sldId id="310" r:id="rId9"/>
    <p:sldId id="329" r:id="rId10"/>
    <p:sldId id="300" r:id="rId11"/>
    <p:sldId id="298" r:id="rId12"/>
    <p:sldId id="266" r:id="rId13"/>
    <p:sldId id="299" r:id="rId14"/>
    <p:sldId id="307" r:id="rId15"/>
    <p:sldId id="281" r:id="rId16"/>
    <p:sldId id="328" r:id="rId17"/>
    <p:sldId id="315" r:id="rId18"/>
    <p:sldId id="330" r:id="rId19"/>
    <p:sldId id="323" r:id="rId20"/>
    <p:sldId id="324" r:id="rId21"/>
    <p:sldId id="325" r:id="rId22"/>
    <p:sldId id="326" r:id="rId23"/>
    <p:sldId id="331" r:id="rId24"/>
    <p:sldId id="320" r:id="rId25"/>
    <p:sldId id="309" r:id="rId26"/>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0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3686"/>
    <a:srgbClr val="E6E6E6"/>
    <a:srgbClr val="5C0C6F"/>
    <a:srgbClr val="C6C6C6"/>
    <a:srgbClr val="FF66CC"/>
    <a:srgbClr val="93006D"/>
    <a:srgbClr val="963486"/>
    <a:srgbClr val="D995CF"/>
    <a:srgbClr val="084973"/>
    <a:srgbClr val="90C044"/>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461" autoAdjust="0"/>
    <p:restoredTop sz="69255" autoAdjust="0"/>
  </p:normalViewPr>
  <p:slideViewPr>
    <p:cSldViewPr snapToGrid="0" snapToObjects="1">
      <p:cViewPr varScale="1">
        <p:scale>
          <a:sx n="91" d="100"/>
          <a:sy n="91" d="100"/>
        </p:scale>
        <p:origin x="1806" y="78"/>
      </p:cViewPr>
      <p:guideLst>
        <p:guide orient="horz" pos="4000"/>
        <p:guide pos="2880"/>
      </p:guideLst>
    </p:cSldViewPr>
  </p:slideViewPr>
  <p:outlineViewPr>
    <p:cViewPr>
      <p:scale>
        <a:sx n="33" d="100"/>
        <a:sy n="33" d="100"/>
      </p:scale>
      <p:origin x="0" y="0"/>
    </p:cViewPr>
  </p:outlineViewPr>
  <p:notesTextViewPr>
    <p:cViewPr>
      <p:scale>
        <a:sx n="3" d="2"/>
        <a:sy n="3" d="2"/>
      </p:scale>
      <p:origin x="0" y="0"/>
    </p:cViewPr>
  </p:notesTextViewPr>
  <p:notesViewPr>
    <p:cSldViewPr snapToGrid="0" snapToObjects="1">
      <p:cViewPr>
        <p:scale>
          <a:sx n="90" d="100"/>
          <a:sy n="90" d="100"/>
        </p:scale>
        <p:origin x="1860" y="-3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handoutMaster" Target="handoutMasters/handoutMaster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notesMaster" Target="notesMasters/notesMaster1.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548382-4EB6-4497-91C3-787CC9ED15A6}"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sv-SE"/>
        </a:p>
      </dgm:t>
    </dgm:pt>
    <dgm:pt modelId="{048D23FE-85D4-4687-AD1B-CE660E570089}">
      <dgm:prSet phldrT="[Text]"/>
      <dgm:spPr>
        <a:solidFill>
          <a:srgbClr val="93006D"/>
        </a:solidFill>
      </dgm:spPr>
      <dgm:t>
        <a:bodyPr/>
        <a:lstStyle/>
        <a:p>
          <a:r>
            <a:rPr lang="sv-SE" dirty="0" smtClean="0"/>
            <a:t>Medarbetarsamtal</a:t>
          </a:r>
          <a:endParaRPr lang="sv-SE" dirty="0"/>
        </a:p>
      </dgm:t>
    </dgm:pt>
    <dgm:pt modelId="{796640BD-2035-4711-990B-36C126E5DC1E}" type="parTrans" cxnId="{5F310D44-B2C1-4C1B-A43B-585267343EDD}">
      <dgm:prSet/>
      <dgm:spPr/>
      <dgm:t>
        <a:bodyPr/>
        <a:lstStyle/>
        <a:p>
          <a:endParaRPr lang="sv-SE"/>
        </a:p>
      </dgm:t>
    </dgm:pt>
    <dgm:pt modelId="{98247087-A49C-4756-AF4B-DDE2552EFC1A}" type="sibTrans" cxnId="{5F310D44-B2C1-4C1B-A43B-585267343EDD}">
      <dgm:prSet/>
      <dgm:spPr/>
      <dgm:t>
        <a:bodyPr/>
        <a:lstStyle/>
        <a:p>
          <a:endParaRPr lang="sv-SE"/>
        </a:p>
      </dgm:t>
    </dgm:pt>
    <dgm:pt modelId="{4ADE8BF6-C8EF-40E1-A55C-D0835C301011}">
      <dgm:prSet phldrT="[Text]"/>
      <dgm:spPr>
        <a:solidFill>
          <a:srgbClr val="93006D"/>
        </a:solidFill>
      </dgm:spPr>
      <dgm:t>
        <a:bodyPr/>
        <a:lstStyle/>
        <a:p>
          <a:r>
            <a:rPr lang="sv-SE" dirty="0" smtClean="0"/>
            <a:t>Medarbetarplan</a:t>
          </a:r>
          <a:endParaRPr lang="sv-SE" dirty="0"/>
        </a:p>
      </dgm:t>
    </dgm:pt>
    <dgm:pt modelId="{F934949B-1F73-4DA9-BF59-0A7B1300C0AF}" type="parTrans" cxnId="{FF967F46-9DB7-41F3-8043-9C9B581D3334}">
      <dgm:prSet/>
      <dgm:spPr/>
      <dgm:t>
        <a:bodyPr/>
        <a:lstStyle/>
        <a:p>
          <a:endParaRPr lang="sv-SE"/>
        </a:p>
      </dgm:t>
    </dgm:pt>
    <dgm:pt modelId="{08430EF9-BB25-414D-BAFD-2CA87E042316}" type="sibTrans" cxnId="{FF967F46-9DB7-41F3-8043-9C9B581D3334}">
      <dgm:prSet/>
      <dgm:spPr/>
      <dgm:t>
        <a:bodyPr/>
        <a:lstStyle/>
        <a:p>
          <a:endParaRPr lang="sv-SE"/>
        </a:p>
      </dgm:t>
    </dgm:pt>
    <dgm:pt modelId="{D017614D-A4D1-4BAE-92F2-8C2C48CEA95E}">
      <dgm:prSet phldrT="[Text]"/>
      <dgm:spPr>
        <a:solidFill>
          <a:srgbClr val="93006D"/>
        </a:solidFill>
      </dgm:spPr>
      <dgm:t>
        <a:bodyPr/>
        <a:lstStyle/>
        <a:p>
          <a:r>
            <a:rPr lang="sv-SE" dirty="0" smtClean="0"/>
            <a:t/>
          </a:r>
          <a:br>
            <a:rPr lang="sv-SE" dirty="0" smtClean="0"/>
          </a:br>
          <a:r>
            <a:rPr lang="sv-SE" dirty="0" smtClean="0"/>
            <a:t>Utvärderande lönesamtal </a:t>
          </a:r>
          <a:endParaRPr lang="sv-SE" dirty="0"/>
        </a:p>
      </dgm:t>
    </dgm:pt>
    <dgm:pt modelId="{AF62F822-91FA-4579-8D41-845D3EF0DA3E}" type="parTrans" cxnId="{4312C42D-CBAE-4264-8200-EA0D31E5E7BA}">
      <dgm:prSet/>
      <dgm:spPr/>
      <dgm:t>
        <a:bodyPr/>
        <a:lstStyle/>
        <a:p>
          <a:endParaRPr lang="sv-SE"/>
        </a:p>
      </dgm:t>
    </dgm:pt>
    <dgm:pt modelId="{E9BF7156-F2F2-4755-AE70-88FC74444937}" type="sibTrans" cxnId="{4312C42D-CBAE-4264-8200-EA0D31E5E7BA}">
      <dgm:prSet/>
      <dgm:spPr/>
      <dgm:t>
        <a:bodyPr/>
        <a:lstStyle/>
        <a:p>
          <a:endParaRPr lang="sv-SE"/>
        </a:p>
      </dgm:t>
    </dgm:pt>
    <dgm:pt modelId="{B8741DC0-C75C-4A61-B56F-F89D361ECE12}">
      <dgm:prSet phldrT="[Text]"/>
      <dgm:spPr>
        <a:solidFill>
          <a:srgbClr val="93006D"/>
        </a:solidFill>
      </dgm:spPr>
      <dgm:t>
        <a:bodyPr/>
        <a:lstStyle/>
        <a:p>
          <a:r>
            <a:rPr lang="sv-SE" dirty="0" smtClean="0"/>
            <a:t>Lönesamtal – besked om ny lön</a:t>
          </a:r>
          <a:endParaRPr lang="sv-SE" dirty="0"/>
        </a:p>
      </dgm:t>
    </dgm:pt>
    <dgm:pt modelId="{BD0A2A4A-CF79-4F0C-9500-28049A5B5552}" type="parTrans" cxnId="{1E2D2E8B-5549-411A-8D15-AA54B6687C75}">
      <dgm:prSet/>
      <dgm:spPr/>
      <dgm:t>
        <a:bodyPr/>
        <a:lstStyle/>
        <a:p>
          <a:endParaRPr lang="sv-SE"/>
        </a:p>
      </dgm:t>
    </dgm:pt>
    <dgm:pt modelId="{EA2CCBFE-70A3-46D1-81C5-57AAAAE2C414}" type="sibTrans" cxnId="{1E2D2E8B-5549-411A-8D15-AA54B6687C75}">
      <dgm:prSet/>
      <dgm:spPr/>
      <dgm:t>
        <a:bodyPr/>
        <a:lstStyle/>
        <a:p>
          <a:endParaRPr lang="sv-SE"/>
        </a:p>
      </dgm:t>
    </dgm:pt>
    <dgm:pt modelId="{4E9F3E2D-F737-4949-9F2A-9680720E45BE}" type="pres">
      <dgm:prSet presAssocID="{00548382-4EB6-4497-91C3-787CC9ED15A6}" presName="CompostProcess" presStyleCnt="0">
        <dgm:presLayoutVars>
          <dgm:dir/>
          <dgm:resizeHandles val="exact"/>
        </dgm:presLayoutVars>
      </dgm:prSet>
      <dgm:spPr/>
      <dgm:t>
        <a:bodyPr/>
        <a:lstStyle/>
        <a:p>
          <a:endParaRPr lang="sv-SE"/>
        </a:p>
      </dgm:t>
    </dgm:pt>
    <dgm:pt modelId="{59B702FC-145B-46E0-AD8A-2C02DE77A07C}" type="pres">
      <dgm:prSet presAssocID="{00548382-4EB6-4497-91C3-787CC9ED15A6}" presName="arrow" presStyleLbl="bgShp" presStyleIdx="0" presStyleCnt="1" custLinFactNeighborX="-8" custLinFactNeighborY="-6319"/>
      <dgm:spPr>
        <a:solidFill>
          <a:srgbClr val="5C0C6F"/>
        </a:solidFill>
      </dgm:spPr>
      <dgm:t>
        <a:bodyPr/>
        <a:lstStyle/>
        <a:p>
          <a:endParaRPr lang="sv-SE"/>
        </a:p>
      </dgm:t>
    </dgm:pt>
    <dgm:pt modelId="{2ADFB92C-AB47-4AB1-9EE3-F6E8F3EDBB83}" type="pres">
      <dgm:prSet presAssocID="{00548382-4EB6-4497-91C3-787CC9ED15A6}" presName="linearProcess" presStyleCnt="0"/>
      <dgm:spPr/>
    </dgm:pt>
    <dgm:pt modelId="{755FE821-C967-4D6C-B3F3-DC6A7DD300A5}" type="pres">
      <dgm:prSet presAssocID="{048D23FE-85D4-4687-AD1B-CE660E570089}" presName="textNode" presStyleLbl="node1" presStyleIdx="0" presStyleCnt="4">
        <dgm:presLayoutVars>
          <dgm:bulletEnabled val="1"/>
        </dgm:presLayoutVars>
      </dgm:prSet>
      <dgm:spPr/>
      <dgm:t>
        <a:bodyPr/>
        <a:lstStyle/>
        <a:p>
          <a:endParaRPr lang="sv-SE"/>
        </a:p>
      </dgm:t>
    </dgm:pt>
    <dgm:pt modelId="{DF6FE836-E58C-4403-8DD6-8AE46ECA03FB}" type="pres">
      <dgm:prSet presAssocID="{98247087-A49C-4756-AF4B-DDE2552EFC1A}" presName="sibTrans" presStyleCnt="0"/>
      <dgm:spPr/>
    </dgm:pt>
    <dgm:pt modelId="{721B547C-112E-48F6-AAF2-42915CF4AE83}" type="pres">
      <dgm:prSet presAssocID="{4ADE8BF6-C8EF-40E1-A55C-D0835C301011}" presName="textNode" presStyleLbl="node1" presStyleIdx="1" presStyleCnt="4">
        <dgm:presLayoutVars>
          <dgm:bulletEnabled val="1"/>
        </dgm:presLayoutVars>
      </dgm:prSet>
      <dgm:spPr/>
      <dgm:t>
        <a:bodyPr/>
        <a:lstStyle/>
        <a:p>
          <a:endParaRPr lang="sv-SE"/>
        </a:p>
      </dgm:t>
    </dgm:pt>
    <dgm:pt modelId="{C20A41B0-0B47-4B63-BFF1-AACA02F8EB21}" type="pres">
      <dgm:prSet presAssocID="{08430EF9-BB25-414D-BAFD-2CA87E042316}" presName="sibTrans" presStyleCnt="0"/>
      <dgm:spPr/>
    </dgm:pt>
    <dgm:pt modelId="{CAECA6A2-2677-4EFE-AF85-3AC24A64C7DE}" type="pres">
      <dgm:prSet presAssocID="{D017614D-A4D1-4BAE-92F2-8C2C48CEA95E}" presName="textNode" presStyleLbl="node1" presStyleIdx="2" presStyleCnt="4" custLinFactNeighborX="-10529" custLinFactNeighborY="1491">
        <dgm:presLayoutVars>
          <dgm:bulletEnabled val="1"/>
        </dgm:presLayoutVars>
      </dgm:prSet>
      <dgm:spPr/>
      <dgm:t>
        <a:bodyPr/>
        <a:lstStyle/>
        <a:p>
          <a:endParaRPr lang="sv-SE"/>
        </a:p>
      </dgm:t>
    </dgm:pt>
    <dgm:pt modelId="{28A5C45B-4544-405B-A486-E20A4540D49F}" type="pres">
      <dgm:prSet presAssocID="{E9BF7156-F2F2-4755-AE70-88FC74444937}" presName="sibTrans" presStyleCnt="0"/>
      <dgm:spPr/>
    </dgm:pt>
    <dgm:pt modelId="{849913B8-053B-4B9D-8883-D3A0E2A180A1}" type="pres">
      <dgm:prSet presAssocID="{B8741DC0-C75C-4A61-B56F-F89D361ECE12}" presName="textNode" presStyleLbl="node1" presStyleIdx="3" presStyleCnt="4" custLinFactNeighborX="-3373" custLinFactNeighborY="746">
        <dgm:presLayoutVars>
          <dgm:bulletEnabled val="1"/>
        </dgm:presLayoutVars>
      </dgm:prSet>
      <dgm:spPr/>
      <dgm:t>
        <a:bodyPr/>
        <a:lstStyle/>
        <a:p>
          <a:endParaRPr lang="sv-SE"/>
        </a:p>
      </dgm:t>
    </dgm:pt>
  </dgm:ptLst>
  <dgm:cxnLst>
    <dgm:cxn modelId="{D8610A1D-DA5C-4881-962D-45BE872048ED}" type="presOf" srcId="{B8741DC0-C75C-4A61-B56F-F89D361ECE12}" destId="{849913B8-053B-4B9D-8883-D3A0E2A180A1}" srcOrd="0" destOrd="0" presId="urn:microsoft.com/office/officeart/2005/8/layout/hProcess9"/>
    <dgm:cxn modelId="{4312C42D-CBAE-4264-8200-EA0D31E5E7BA}" srcId="{00548382-4EB6-4497-91C3-787CC9ED15A6}" destId="{D017614D-A4D1-4BAE-92F2-8C2C48CEA95E}" srcOrd="2" destOrd="0" parTransId="{AF62F822-91FA-4579-8D41-845D3EF0DA3E}" sibTransId="{E9BF7156-F2F2-4755-AE70-88FC74444937}"/>
    <dgm:cxn modelId="{E0182AC5-8DC9-41BE-904A-BE2F9F856B05}" type="presOf" srcId="{D017614D-A4D1-4BAE-92F2-8C2C48CEA95E}" destId="{CAECA6A2-2677-4EFE-AF85-3AC24A64C7DE}" srcOrd="0" destOrd="0" presId="urn:microsoft.com/office/officeart/2005/8/layout/hProcess9"/>
    <dgm:cxn modelId="{FF967F46-9DB7-41F3-8043-9C9B581D3334}" srcId="{00548382-4EB6-4497-91C3-787CC9ED15A6}" destId="{4ADE8BF6-C8EF-40E1-A55C-D0835C301011}" srcOrd="1" destOrd="0" parTransId="{F934949B-1F73-4DA9-BF59-0A7B1300C0AF}" sibTransId="{08430EF9-BB25-414D-BAFD-2CA87E042316}"/>
    <dgm:cxn modelId="{31F0774C-B45E-4547-BF62-85E855A60C53}" type="presOf" srcId="{00548382-4EB6-4497-91C3-787CC9ED15A6}" destId="{4E9F3E2D-F737-4949-9F2A-9680720E45BE}" srcOrd="0" destOrd="0" presId="urn:microsoft.com/office/officeart/2005/8/layout/hProcess9"/>
    <dgm:cxn modelId="{4E782F2B-C95C-4CF3-A6E5-ED13216CADD5}" type="presOf" srcId="{048D23FE-85D4-4687-AD1B-CE660E570089}" destId="{755FE821-C967-4D6C-B3F3-DC6A7DD300A5}" srcOrd="0" destOrd="0" presId="urn:microsoft.com/office/officeart/2005/8/layout/hProcess9"/>
    <dgm:cxn modelId="{1E2D2E8B-5549-411A-8D15-AA54B6687C75}" srcId="{00548382-4EB6-4497-91C3-787CC9ED15A6}" destId="{B8741DC0-C75C-4A61-B56F-F89D361ECE12}" srcOrd="3" destOrd="0" parTransId="{BD0A2A4A-CF79-4F0C-9500-28049A5B5552}" sibTransId="{EA2CCBFE-70A3-46D1-81C5-57AAAAE2C414}"/>
    <dgm:cxn modelId="{5F310D44-B2C1-4C1B-A43B-585267343EDD}" srcId="{00548382-4EB6-4497-91C3-787CC9ED15A6}" destId="{048D23FE-85D4-4687-AD1B-CE660E570089}" srcOrd="0" destOrd="0" parTransId="{796640BD-2035-4711-990B-36C126E5DC1E}" sibTransId="{98247087-A49C-4756-AF4B-DDE2552EFC1A}"/>
    <dgm:cxn modelId="{DB8BF5DD-7322-4401-88BA-E5A2CC38646F}" type="presOf" srcId="{4ADE8BF6-C8EF-40E1-A55C-D0835C301011}" destId="{721B547C-112E-48F6-AAF2-42915CF4AE83}" srcOrd="0" destOrd="0" presId="urn:microsoft.com/office/officeart/2005/8/layout/hProcess9"/>
    <dgm:cxn modelId="{8D5A12BF-583B-4E12-B225-D141DB1A4037}" type="presParOf" srcId="{4E9F3E2D-F737-4949-9F2A-9680720E45BE}" destId="{59B702FC-145B-46E0-AD8A-2C02DE77A07C}" srcOrd="0" destOrd="0" presId="urn:microsoft.com/office/officeart/2005/8/layout/hProcess9"/>
    <dgm:cxn modelId="{B54A8056-0A54-4069-B8CC-0CED4432C21C}" type="presParOf" srcId="{4E9F3E2D-F737-4949-9F2A-9680720E45BE}" destId="{2ADFB92C-AB47-4AB1-9EE3-F6E8F3EDBB83}" srcOrd="1" destOrd="0" presId="urn:microsoft.com/office/officeart/2005/8/layout/hProcess9"/>
    <dgm:cxn modelId="{E276826E-4D08-4E5E-B41F-F19C597EAFF4}" type="presParOf" srcId="{2ADFB92C-AB47-4AB1-9EE3-F6E8F3EDBB83}" destId="{755FE821-C967-4D6C-B3F3-DC6A7DD300A5}" srcOrd="0" destOrd="0" presId="urn:microsoft.com/office/officeart/2005/8/layout/hProcess9"/>
    <dgm:cxn modelId="{C85FE176-AD76-474B-8003-069D37CD6EBD}" type="presParOf" srcId="{2ADFB92C-AB47-4AB1-9EE3-F6E8F3EDBB83}" destId="{DF6FE836-E58C-4403-8DD6-8AE46ECA03FB}" srcOrd="1" destOrd="0" presId="urn:microsoft.com/office/officeart/2005/8/layout/hProcess9"/>
    <dgm:cxn modelId="{FC99A310-06B0-4D28-9791-8544CCA29D24}" type="presParOf" srcId="{2ADFB92C-AB47-4AB1-9EE3-F6E8F3EDBB83}" destId="{721B547C-112E-48F6-AAF2-42915CF4AE83}" srcOrd="2" destOrd="0" presId="urn:microsoft.com/office/officeart/2005/8/layout/hProcess9"/>
    <dgm:cxn modelId="{A956B298-A7FA-4959-8E35-537CCE3BF392}" type="presParOf" srcId="{2ADFB92C-AB47-4AB1-9EE3-F6E8F3EDBB83}" destId="{C20A41B0-0B47-4B63-BFF1-AACA02F8EB21}" srcOrd="3" destOrd="0" presId="urn:microsoft.com/office/officeart/2005/8/layout/hProcess9"/>
    <dgm:cxn modelId="{8ED45D40-BFA2-4FE6-95AC-8D1E9C6F9BD5}" type="presParOf" srcId="{2ADFB92C-AB47-4AB1-9EE3-F6E8F3EDBB83}" destId="{CAECA6A2-2677-4EFE-AF85-3AC24A64C7DE}" srcOrd="4" destOrd="0" presId="urn:microsoft.com/office/officeart/2005/8/layout/hProcess9"/>
    <dgm:cxn modelId="{68A80D03-AF48-4665-9C91-3CE63DD52375}" type="presParOf" srcId="{2ADFB92C-AB47-4AB1-9EE3-F6E8F3EDBB83}" destId="{28A5C45B-4544-405B-A486-E20A4540D49F}" srcOrd="5" destOrd="0" presId="urn:microsoft.com/office/officeart/2005/8/layout/hProcess9"/>
    <dgm:cxn modelId="{704CD224-88D6-4763-8F55-CC8DB9E9F541}" type="presParOf" srcId="{2ADFB92C-AB47-4AB1-9EE3-F6E8F3EDBB83}" destId="{849913B8-053B-4B9D-8883-D3A0E2A180A1}"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0548382-4EB6-4497-91C3-787CC9ED15A6}"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sv-SE"/>
        </a:p>
      </dgm:t>
    </dgm:pt>
    <dgm:pt modelId="{048D23FE-85D4-4687-AD1B-CE660E570089}">
      <dgm:prSet phldrT="[Text]"/>
      <dgm:spPr>
        <a:solidFill>
          <a:srgbClr val="93006D"/>
        </a:solidFill>
      </dgm:spPr>
      <dgm:t>
        <a:bodyPr/>
        <a:lstStyle/>
        <a:p>
          <a:r>
            <a:rPr lang="sv-SE" dirty="0" smtClean="0"/>
            <a:t>Medarbetarsamtal</a:t>
          </a:r>
          <a:endParaRPr lang="sv-SE" dirty="0"/>
        </a:p>
      </dgm:t>
    </dgm:pt>
    <dgm:pt modelId="{796640BD-2035-4711-990B-36C126E5DC1E}" type="parTrans" cxnId="{5F310D44-B2C1-4C1B-A43B-585267343EDD}">
      <dgm:prSet/>
      <dgm:spPr/>
      <dgm:t>
        <a:bodyPr/>
        <a:lstStyle/>
        <a:p>
          <a:endParaRPr lang="sv-SE"/>
        </a:p>
      </dgm:t>
    </dgm:pt>
    <dgm:pt modelId="{98247087-A49C-4756-AF4B-DDE2552EFC1A}" type="sibTrans" cxnId="{5F310D44-B2C1-4C1B-A43B-585267343EDD}">
      <dgm:prSet/>
      <dgm:spPr/>
      <dgm:t>
        <a:bodyPr/>
        <a:lstStyle/>
        <a:p>
          <a:endParaRPr lang="sv-SE"/>
        </a:p>
      </dgm:t>
    </dgm:pt>
    <dgm:pt modelId="{4ADE8BF6-C8EF-40E1-A55C-D0835C301011}">
      <dgm:prSet phldrT="[Text]"/>
      <dgm:spPr>
        <a:solidFill>
          <a:srgbClr val="93006D"/>
        </a:solidFill>
      </dgm:spPr>
      <dgm:t>
        <a:bodyPr/>
        <a:lstStyle/>
        <a:p>
          <a:r>
            <a:rPr lang="sv-SE" dirty="0" smtClean="0"/>
            <a:t>Medarbetarplan</a:t>
          </a:r>
          <a:endParaRPr lang="sv-SE" dirty="0"/>
        </a:p>
      </dgm:t>
    </dgm:pt>
    <dgm:pt modelId="{F934949B-1F73-4DA9-BF59-0A7B1300C0AF}" type="parTrans" cxnId="{FF967F46-9DB7-41F3-8043-9C9B581D3334}">
      <dgm:prSet/>
      <dgm:spPr/>
      <dgm:t>
        <a:bodyPr/>
        <a:lstStyle/>
        <a:p>
          <a:endParaRPr lang="sv-SE"/>
        </a:p>
      </dgm:t>
    </dgm:pt>
    <dgm:pt modelId="{08430EF9-BB25-414D-BAFD-2CA87E042316}" type="sibTrans" cxnId="{FF967F46-9DB7-41F3-8043-9C9B581D3334}">
      <dgm:prSet/>
      <dgm:spPr/>
      <dgm:t>
        <a:bodyPr/>
        <a:lstStyle/>
        <a:p>
          <a:endParaRPr lang="sv-SE"/>
        </a:p>
      </dgm:t>
    </dgm:pt>
    <dgm:pt modelId="{D017614D-A4D1-4BAE-92F2-8C2C48CEA95E}">
      <dgm:prSet phldrT="[Text]"/>
      <dgm:spPr>
        <a:solidFill>
          <a:srgbClr val="93006D"/>
        </a:solidFill>
      </dgm:spPr>
      <dgm:t>
        <a:bodyPr/>
        <a:lstStyle/>
        <a:p>
          <a:r>
            <a:rPr lang="sv-SE" dirty="0" smtClean="0"/>
            <a:t/>
          </a:r>
          <a:br>
            <a:rPr lang="sv-SE" dirty="0" smtClean="0"/>
          </a:br>
          <a:r>
            <a:rPr lang="sv-SE" dirty="0" smtClean="0"/>
            <a:t>Utvärderande lönesamtal </a:t>
          </a:r>
          <a:endParaRPr lang="sv-SE" dirty="0"/>
        </a:p>
      </dgm:t>
    </dgm:pt>
    <dgm:pt modelId="{AF62F822-91FA-4579-8D41-845D3EF0DA3E}" type="parTrans" cxnId="{4312C42D-CBAE-4264-8200-EA0D31E5E7BA}">
      <dgm:prSet/>
      <dgm:spPr/>
      <dgm:t>
        <a:bodyPr/>
        <a:lstStyle/>
        <a:p>
          <a:endParaRPr lang="sv-SE"/>
        </a:p>
      </dgm:t>
    </dgm:pt>
    <dgm:pt modelId="{E9BF7156-F2F2-4755-AE70-88FC74444937}" type="sibTrans" cxnId="{4312C42D-CBAE-4264-8200-EA0D31E5E7BA}">
      <dgm:prSet/>
      <dgm:spPr/>
      <dgm:t>
        <a:bodyPr/>
        <a:lstStyle/>
        <a:p>
          <a:endParaRPr lang="sv-SE"/>
        </a:p>
      </dgm:t>
    </dgm:pt>
    <dgm:pt modelId="{4E9F3E2D-F737-4949-9F2A-9680720E45BE}" type="pres">
      <dgm:prSet presAssocID="{00548382-4EB6-4497-91C3-787CC9ED15A6}" presName="CompostProcess" presStyleCnt="0">
        <dgm:presLayoutVars>
          <dgm:dir/>
          <dgm:resizeHandles val="exact"/>
        </dgm:presLayoutVars>
      </dgm:prSet>
      <dgm:spPr/>
      <dgm:t>
        <a:bodyPr/>
        <a:lstStyle/>
        <a:p>
          <a:endParaRPr lang="sv-SE"/>
        </a:p>
      </dgm:t>
    </dgm:pt>
    <dgm:pt modelId="{59B702FC-145B-46E0-AD8A-2C02DE77A07C}" type="pres">
      <dgm:prSet presAssocID="{00548382-4EB6-4497-91C3-787CC9ED15A6}" presName="arrow" presStyleLbl="bgShp" presStyleIdx="0" presStyleCnt="1" custLinFactNeighborX="-4026" custLinFactNeighborY="-7658"/>
      <dgm:spPr>
        <a:solidFill>
          <a:srgbClr val="5C0C6F"/>
        </a:solidFill>
      </dgm:spPr>
      <dgm:t>
        <a:bodyPr/>
        <a:lstStyle/>
        <a:p>
          <a:endParaRPr lang="sv-SE"/>
        </a:p>
      </dgm:t>
    </dgm:pt>
    <dgm:pt modelId="{2ADFB92C-AB47-4AB1-9EE3-F6E8F3EDBB83}" type="pres">
      <dgm:prSet presAssocID="{00548382-4EB6-4497-91C3-787CC9ED15A6}" presName="linearProcess" presStyleCnt="0"/>
      <dgm:spPr/>
    </dgm:pt>
    <dgm:pt modelId="{755FE821-C967-4D6C-B3F3-DC6A7DD300A5}" type="pres">
      <dgm:prSet presAssocID="{048D23FE-85D4-4687-AD1B-CE660E570089}" presName="textNode" presStyleLbl="node1" presStyleIdx="0" presStyleCnt="3" custLinFactNeighborX="18056" custLinFactNeighborY="-44398">
        <dgm:presLayoutVars>
          <dgm:bulletEnabled val="1"/>
        </dgm:presLayoutVars>
      </dgm:prSet>
      <dgm:spPr/>
      <dgm:t>
        <a:bodyPr/>
        <a:lstStyle/>
        <a:p>
          <a:endParaRPr lang="sv-SE"/>
        </a:p>
      </dgm:t>
    </dgm:pt>
    <dgm:pt modelId="{DF6FE836-E58C-4403-8DD6-8AE46ECA03FB}" type="pres">
      <dgm:prSet presAssocID="{98247087-A49C-4756-AF4B-DDE2552EFC1A}" presName="sibTrans" presStyleCnt="0"/>
      <dgm:spPr/>
    </dgm:pt>
    <dgm:pt modelId="{721B547C-112E-48F6-AAF2-42915CF4AE83}" type="pres">
      <dgm:prSet presAssocID="{4ADE8BF6-C8EF-40E1-A55C-D0835C301011}" presName="textNode" presStyleLbl="node1" presStyleIdx="1" presStyleCnt="3" custLinFactNeighborX="-29858" custLinFactNeighborY="-44180">
        <dgm:presLayoutVars>
          <dgm:bulletEnabled val="1"/>
        </dgm:presLayoutVars>
      </dgm:prSet>
      <dgm:spPr/>
      <dgm:t>
        <a:bodyPr/>
        <a:lstStyle/>
        <a:p>
          <a:endParaRPr lang="sv-SE"/>
        </a:p>
      </dgm:t>
    </dgm:pt>
    <dgm:pt modelId="{C20A41B0-0B47-4B63-BFF1-AACA02F8EB21}" type="pres">
      <dgm:prSet presAssocID="{08430EF9-BB25-414D-BAFD-2CA87E042316}" presName="sibTrans" presStyleCnt="0"/>
      <dgm:spPr/>
    </dgm:pt>
    <dgm:pt modelId="{CAECA6A2-2677-4EFE-AF85-3AC24A64C7DE}" type="pres">
      <dgm:prSet presAssocID="{D017614D-A4D1-4BAE-92F2-8C2C48CEA95E}" presName="textNode" presStyleLbl="node1" presStyleIdx="2" presStyleCnt="3" custScaleX="96119" custLinFactNeighborX="-2798" custLinFactNeighborY="-43824">
        <dgm:presLayoutVars>
          <dgm:bulletEnabled val="1"/>
        </dgm:presLayoutVars>
      </dgm:prSet>
      <dgm:spPr/>
      <dgm:t>
        <a:bodyPr/>
        <a:lstStyle/>
        <a:p>
          <a:endParaRPr lang="sv-SE"/>
        </a:p>
      </dgm:t>
    </dgm:pt>
  </dgm:ptLst>
  <dgm:cxnLst>
    <dgm:cxn modelId="{DB8BF5DD-7322-4401-88BA-E5A2CC38646F}" type="presOf" srcId="{4ADE8BF6-C8EF-40E1-A55C-D0835C301011}" destId="{721B547C-112E-48F6-AAF2-42915CF4AE83}" srcOrd="0" destOrd="0" presId="urn:microsoft.com/office/officeart/2005/8/layout/hProcess9"/>
    <dgm:cxn modelId="{4312C42D-CBAE-4264-8200-EA0D31E5E7BA}" srcId="{00548382-4EB6-4497-91C3-787CC9ED15A6}" destId="{D017614D-A4D1-4BAE-92F2-8C2C48CEA95E}" srcOrd="2" destOrd="0" parTransId="{AF62F822-91FA-4579-8D41-845D3EF0DA3E}" sibTransId="{E9BF7156-F2F2-4755-AE70-88FC74444937}"/>
    <dgm:cxn modelId="{4E782F2B-C95C-4CF3-A6E5-ED13216CADD5}" type="presOf" srcId="{048D23FE-85D4-4687-AD1B-CE660E570089}" destId="{755FE821-C967-4D6C-B3F3-DC6A7DD300A5}" srcOrd="0" destOrd="0" presId="urn:microsoft.com/office/officeart/2005/8/layout/hProcess9"/>
    <dgm:cxn modelId="{FF967F46-9DB7-41F3-8043-9C9B581D3334}" srcId="{00548382-4EB6-4497-91C3-787CC9ED15A6}" destId="{4ADE8BF6-C8EF-40E1-A55C-D0835C301011}" srcOrd="1" destOrd="0" parTransId="{F934949B-1F73-4DA9-BF59-0A7B1300C0AF}" sibTransId="{08430EF9-BB25-414D-BAFD-2CA87E042316}"/>
    <dgm:cxn modelId="{E0182AC5-8DC9-41BE-904A-BE2F9F856B05}" type="presOf" srcId="{D017614D-A4D1-4BAE-92F2-8C2C48CEA95E}" destId="{CAECA6A2-2677-4EFE-AF85-3AC24A64C7DE}" srcOrd="0" destOrd="0" presId="urn:microsoft.com/office/officeart/2005/8/layout/hProcess9"/>
    <dgm:cxn modelId="{31F0774C-B45E-4547-BF62-85E855A60C53}" type="presOf" srcId="{00548382-4EB6-4497-91C3-787CC9ED15A6}" destId="{4E9F3E2D-F737-4949-9F2A-9680720E45BE}" srcOrd="0" destOrd="0" presId="urn:microsoft.com/office/officeart/2005/8/layout/hProcess9"/>
    <dgm:cxn modelId="{5F310D44-B2C1-4C1B-A43B-585267343EDD}" srcId="{00548382-4EB6-4497-91C3-787CC9ED15A6}" destId="{048D23FE-85D4-4687-AD1B-CE660E570089}" srcOrd="0" destOrd="0" parTransId="{796640BD-2035-4711-990B-36C126E5DC1E}" sibTransId="{98247087-A49C-4756-AF4B-DDE2552EFC1A}"/>
    <dgm:cxn modelId="{8D5A12BF-583B-4E12-B225-D141DB1A4037}" type="presParOf" srcId="{4E9F3E2D-F737-4949-9F2A-9680720E45BE}" destId="{59B702FC-145B-46E0-AD8A-2C02DE77A07C}" srcOrd="0" destOrd="0" presId="urn:microsoft.com/office/officeart/2005/8/layout/hProcess9"/>
    <dgm:cxn modelId="{B54A8056-0A54-4069-B8CC-0CED4432C21C}" type="presParOf" srcId="{4E9F3E2D-F737-4949-9F2A-9680720E45BE}" destId="{2ADFB92C-AB47-4AB1-9EE3-F6E8F3EDBB83}" srcOrd="1" destOrd="0" presId="urn:microsoft.com/office/officeart/2005/8/layout/hProcess9"/>
    <dgm:cxn modelId="{E276826E-4D08-4E5E-B41F-F19C597EAFF4}" type="presParOf" srcId="{2ADFB92C-AB47-4AB1-9EE3-F6E8F3EDBB83}" destId="{755FE821-C967-4D6C-B3F3-DC6A7DD300A5}" srcOrd="0" destOrd="0" presId="urn:microsoft.com/office/officeart/2005/8/layout/hProcess9"/>
    <dgm:cxn modelId="{C85FE176-AD76-474B-8003-069D37CD6EBD}" type="presParOf" srcId="{2ADFB92C-AB47-4AB1-9EE3-F6E8F3EDBB83}" destId="{DF6FE836-E58C-4403-8DD6-8AE46ECA03FB}" srcOrd="1" destOrd="0" presId="urn:microsoft.com/office/officeart/2005/8/layout/hProcess9"/>
    <dgm:cxn modelId="{FC99A310-06B0-4D28-9791-8544CCA29D24}" type="presParOf" srcId="{2ADFB92C-AB47-4AB1-9EE3-F6E8F3EDBB83}" destId="{721B547C-112E-48F6-AAF2-42915CF4AE83}" srcOrd="2" destOrd="0" presId="urn:microsoft.com/office/officeart/2005/8/layout/hProcess9"/>
    <dgm:cxn modelId="{A956B298-A7FA-4959-8E35-537CCE3BF392}" type="presParOf" srcId="{2ADFB92C-AB47-4AB1-9EE3-F6E8F3EDBB83}" destId="{C20A41B0-0B47-4B63-BFF1-AACA02F8EB21}" srcOrd="3" destOrd="0" presId="urn:microsoft.com/office/officeart/2005/8/layout/hProcess9"/>
    <dgm:cxn modelId="{8ED45D40-BFA2-4FE6-95AC-8D1E9C6F9BD5}" type="presParOf" srcId="{2ADFB92C-AB47-4AB1-9EE3-F6E8F3EDBB83}" destId="{CAECA6A2-2677-4EFE-AF85-3AC24A64C7DE}" srcOrd="4" destOrd="0" presId="urn:microsoft.com/office/officeart/2005/8/layout/hProcess9"/>
  </dgm:cxnLst>
  <dgm:bg>
    <a:solidFill>
      <a:schemeClr val="bg1"/>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B702FC-145B-46E0-AD8A-2C02DE77A07C}">
      <dsp:nvSpPr>
        <dsp:cNvPr id="0" name=""/>
        <dsp:cNvSpPr/>
      </dsp:nvSpPr>
      <dsp:spPr>
        <a:xfrm>
          <a:off x="592631" y="0"/>
          <a:ext cx="6722586" cy="4202113"/>
        </a:xfrm>
        <a:prstGeom prst="rightArrow">
          <a:avLst/>
        </a:prstGeom>
        <a:solidFill>
          <a:srgbClr val="5C0C6F"/>
        </a:solidFill>
        <a:ln>
          <a:noFill/>
        </a:ln>
        <a:effectLst/>
      </dsp:spPr>
      <dsp:style>
        <a:lnRef idx="0">
          <a:scrgbClr r="0" g="0" b="0"/>
        </a:lnRef>
        <a:fillRef idx="1">
          <a:scrgbClr r="0" g="0" b="0"/>
        </a:fillRef>
        <a:effectRef idx="0">
          <a:scrgbClr r="0" g="0" b="0"/>
        </a:effectRef>
        <a:fontRef idx="minor"/>
      </dsp:style>
    </dsp:sp>
    <dsp:sp modelId="{755FE821-C967-4D6C-B3F3-DC6A7DD300A5}">
      <dsp:nvSpPr>
        <dsp:cNvPr id="0" name=""/>
        <dsp:cNvSpPr/>
      </dsp:nvSpPr>
      <dsp:spPr>
        <a:xfrm>
          <a:off x="3958" y="1260633"/>
          <a:ext cx="1903857" cy="1680845"/>
        </a:xfrm>
        <a:prstGeom prst="roundRect">
          <a:avLst/>
        </a:prstGeom>
        <a:solidFill>
          <a:srgbClr val="93006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sv-SE" sz="1600" kern="1200" dirty="0" smtClean="0"/>
            <a:t>Medarbetarsamtal</a:t>
          </a:r>
          <a:endParaRPr lang="sv-SE" sz="1600" kern="1200" dirty="0"/>
        </a:p>
      </dsp:txBody>
      <dsp:txXfrm>
        <a:off x="86010" y="1342685"/>
        <a:ext cx="1739753" cy="1516741"/>
      </dsp:txXfrm>
    </dsp:sp>
    <dsp:sp modelId="{721B547C-112E-48F6-AAF2-42915CF4AE83}">
      <dsp:nvSpPr>
        <dsp:cNvPr id="0" name=""/>
        <dsp:cNvSpPr/>
      </dsp:nvSpPr>
      <dsp:spPr>
        <a:xfrm>
          <a:off x="2003008" y="1260633"/>
          <a:ext cx="1903857" cy="1680845"/>
        </a:xfrm>
        <a:prstGeom prst="roundRect">
          <a:avLst/>
        </a:prstGeom>
        <a:solidFill>
          <a:srgbClr val="93006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sv-SE" sz="1600" kern="1200" dirty="0" smtClean="0"/>
            <a:t>Medarbetarplan</a:t>
          </a:r>
          <a:endParaRPr lang="sv-SE" sz="1600" kern="1200" dirty="0"/>
        </a:p>
      </dsp:txBody>
      <dsp:txXfrm>
        <a:off x="2085060" y="1342685"/>
        <a:ext cx="1739753" cy="1516741"/>
      </dsp:txXfrm>
    </dsp:sp>
    <dsp:sp modelId="{CAECA6A2-2677-4EFE-AF85-3AC24A64C7DE}">
      <dsp:nvSpPr>
        <dsp:cNvPr id="0" name=""/>
        <dsp:cNvSpPr/>
      </dsp:nvSpPr>
      <dsp:spPr>
        <a:xfrm>
          <a:off x="3992036" y="1285695"/>
          <a:ext cx="1903857" cy="1680845"/>
        </a:xfrm>
        <a:prstGeom prst="roundRect">
          <a:avLst/>
        </a:prstGeom>
        <a:solidFill>
          <a:srgbClr val="93006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sv-SE" sz="1600" kern="1200" dirty="0" smtClean="0"/>
            <a:t/>
          </a:r>
          <a:br>
            <a:rPr lang="sv-SE" sz="1600" kern="1200" dirty="0" smtClean="0"/>
          </a:br>
          <a:r>
            <a:rPr lang="sv-SE" sz="1600" kern="1200" dirty="0" smtClean="0"/>
            <a:t>Utvärderande lönesamtal </a:t>
          </a:r>
          <a:endParaRPr lang="sv-SE" sz="1600" kern="1200" dirty="0"/>
        </a:p>
      </dsp:txBody>
      <dsp:txXfrm>
        <a:off x="4074088" y="1367747"/>
        <a:ext cx="1739753" cy="1516741"/>
      </dsp:txXfrm>
    </dsp:sp>
    <dsp:sp modelId="{849913B8-053B-4B9D-8883-D3A0E2A180A1}">
      <dsp:nvSpPr>
        <dsp:cNvPr id="0" name=""/>
        <dsp:cNvSpPr/>
      </dsp:nvSpPr>
      <dsp:spPr>
        <a:xfrm>
          <a:off x="5997898" y="1273173"/>
          <a:ext cx="1903857" cy="1680845"/>
        </a:xfrm>
        <a:prstGeom prst="roundRect">
          <a:avLst/>
        </a:prstGeom>
        <a:solidFill>
          <a:srgbClr val="93006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sv-SE" sz="1600" kern="1200" dirty="0" smtClean="0"/>
            <a:t>Lönesamtal – besked om ny lön</a:t>
          </a:r>
          <a:endParaRPr lang="sv-SE" sz="1600" kern="1200" dirty="0"/>
        </a:p>
      </dsp:txBody>
      <dsp:txXfrm>
        <a:off x="6079950" y="1355225"/>
        <a:ext cx="1739753" cy="15167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B702FC-145B-46E0-AD8A-2C02DE77A07C}">
      <dsp:nvSpPr>
        <dsp:cNvPr id="0" name=""/>
        <dsp:cNvSpPr/>
      </dsp:nvSpPr>
      <dsp:spPr>
        <a:xfrm>
          <a:off x="322518" y="0"/>
          <a:ext cx="6722586" cy="4202113"/>
        </a:xfrm>
        <a:prstGeom prst="rightArrow">
          <a:avLst/>
        </a:prstGeom>
        <a:solidFill>
          <a:srgbClr val="5C0C6F"/>
        </a:solidFill>
        <a:ln>
          <a:noFill/>
        </a:ln>
        <a:effectLst/>
      </dsp:spPr>
      <dsp:style>
        <a:lnRef idx="0">
          <a:scrgbClr r="0" g="0" b="0"/>
        </a:lnRef>
        <a:fillRef idx="1">
          <a:scrgbClr r="0" g="0" b="0"/>
        </a:fillRef>
        <a:effectRef idx="0">
          <a:scrgbClr r="0" g="0" b="0"/>
        </a:effectRef>
        <a:fontRef idx="minor"/>
      </dsp:style>
    </dsp:sp>
    <dsp:sp modelId="{755FE821-C967-4D6C-B3F3-DC6A7DD300A5}">
      <dsp:nvSpPr>
        <dsp:cNvPr id="0" name=""/>
        <dsp:cNvSpPr/>
      </dsp:nvSpPr>
      <dsp:spPr>
        <a:xfrm>
          <a:off x="79481" y="514372"/>
          <a:ext cx="2545685" cy="1680845"/>
        </a:xfrm>
        <a:prstGeom prst="roundRect">
          <a:avLst/>
        </a:prstGeom>
        <a:solidFill>
          <a:srgbClr val="93006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sv-SE" sz="2300" kern="1200" dirty="0" smtClean="0"/>
            <a:t>Medarbetarsamtal</a:t>
          </a:r>
          <a:endParaRPr lang="sv-SE" sz="2300" kern="1200" dirty="0"/>
        </a:p>
      </dsp:txBody>
      <dsp:txXfrm>
        <a:off x="161533" y="596424"/>
        <a:ext cx="2381581" cy="1516741"/>
      </dsp:txXfrm>
    </dsp:sp>
    <dsp:sp modelId="{721B547C-112E-48F6-AAF2-42915CF4AE83}">
      <dsp:nvSpPr>
        <dsp:cNvPr id="0" name=""/>
        <dsp:cNvSpPr/>
      </dsp:nvSpPr>
      <dsp:spPr>
        <a:xfrm>
          <a:off x="2692449" y="518036"/>
          <a:ext cx="2545685" cy="1680845"/>
        </a:xfrm>
        <a:prstGeom prst="roundRect">
          <a:avLst/>
        </a:prstGeom>
        <a:solidFill>
          <a:srgbClr val="93006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sv-SE" sz="2300" kern="1200" dirty="0" smtClean="0"/>
            <a:t>Medarbetarplan</a:t>
          </a:r>
          <a:endParaRPr lang="sv-SE" sz="2300" kern="1200" dirty="0"/>
        </a:p>
      </dsp:txBody>
      <dsp:txXfrm>
        <a:off x="2774501" y="600088"/>
        <a:ext cx="2381581" cy="1516741"/>
      </dsp:txXfrm>
    </dsp:sp>
    <dsp:sp modelId="{CAECA6A2-2677-4EFE-AF85-3AC24A64C7DE}">
      <dsp:nvSpPr>
        <dsp:cNvPr id="0" name=""/>
        <dsp:cNvSpPr/>
      </dsp:nvSpPr>
      <dsp:spPr>
        <a:xfrm>
          <a:off x="5402266" y="524020"/>
          <a:ext cx="2446887" cy="1680845"/>
        </a:xfrm>
        <a:prstGeom prst="roundRect">
          <a:avLst/>
        </a:prstGeom>
        <a:solidFill>
          <a:srgbClr val="93006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sv-SE" sz="2300" kern="1200" dirty="0" smtClean="0"/>
            <a:t/>
          </a:r>
          <a:br>
            <a:rPr lang="sv-SE" sz="2300" kern="1200" dirty="0" smtClean="0"/>
          </a:br>
          <a:r>
            <a:rPr lang="sv-SE" sz="2300" kern="1200" dirty="0" smtClean="0"/>
            <a:t>Utvärderande lönesamtal </a:t>
          </a:r>
          <a:endParaRPr lang="sv-SE" sz="2300" kern="1200" dirty="0"/>
        </a:p>
      </dsp:txBody>
      <dsp:txXfrm>
        <a:off x="5484318" y="606072"/>
        <a:ext cx="2282783" cy="1516741"/>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60" cy="496333"/>
          </a:xfrm>
          <a:prstGeom prst="rect">
            <a:avLst/>
          </a:prstGeom>
        </p:spPr>
        <p:txBody>
          <a:bodyPr vert="horz" lIns="92103" tIns="46051" rIns="92103" bIns="46051" rtlCol="0"/>
          <a:lstStyle>
            <a:lvl1pPr algn="l">
              <a:defRPr sz="1200"/>
            </a:lvl1pPr>
          </a:lstStyle>
          <a:p>
            <a:endParaRPr lang="en-US"/>
          </a:p>
        </p:txBody>
      </p:sp>
      <p:sp>
        <p:nvSpPr>
          <p:cNvPr id="3" name="Date Placeholder 2"/>
          <p:cNvSpPr>
            <a:spLocks noGrp="1"/>
          </p:cNvSpPr>
          <p:nvPr>
            <p:ph type="dt" sz="quarter" idx="1"/>
          </p:nvPr>
        </p:nvSpPr>
        <p:spPr>
          <a:xfrm>
            <a:off x="3850442" y="0"/>
            <a:ext cx="2945660" cy="496333"/>
          </a:xfrm>
          <a:prstGeom prst="rect">
            <a:avLst/>
          </a:prstGeom>
        </p:spPr>
        <p:txBody>
          <a:bodyPr vert="horz" lIns="92103" tIns="46051" rIns="92103" bIns="46051" rtlCol="0"/>
          <a:lstStyle>
            <a:lvl1pPr algn="r">
              <a:defRPr sz="1200"/>
            </a:lvl1pPr>
          </a:lstStyle>
          <a:p>
            <a:fld id="{A9E8DD2D-8089-CB4A-9CA2-D843C3E4E3A1}" type="datetimeFigureOut">
              <a:rPr lang="en-US" smtClean="0"/>
              <a:pPr/>
              <a:t>10/28/2019</a:t>
            </a:fld>
            <a:endParaRPr lang="en-US"/>
          </a:p>
        </p:txBody>
      </p:sp>
      <p:sp>
        <p:nvSpPr>
          <p:cNvPr id="4" name="Footer Placeholder 3"/>
          <p:cNvSpPr>
            <a:spLocks noGrp="1"/>
          </p:cNvSpPr>
          <p:nvPr>
            <p:ph type="ftr" sz="quarter" idx="2"/>
          </p:nvPr>
        </p:nvSpPr>
        <p:spPr>
          <a:xfrm>
            <a:off x="0" y="9428582"/>
            <a:ext cx="2945660" cy="496333"/>
          </a:xfrm>
          <a:prstGeom prst="rect">
            <a:avLst/>
          </a:prstGeom>
        </p:spPr>
        <p:txBody>
          <a:bodyPr vert="horz" lIns="92103" tIns="46051" rIns="92103" bIns="46051" rtlCol="0" anchor="b"/>
          <a:lstStyle>
            <a:lvl1pPr algn="l">
              <a:defRPr sz="1200"/>
            </a:lvl1pPr>
          </a:lstStyle>
          <a:p>
            <a:endParaRPr lang="en-US"/>
          </a:p>
        </p:txBody>
      </p:sp>
      <p:sp>
        <p:nvSpPr>
          <p:cNvPr id="5" name="Slide Number Placeholder 4"/>
          <p:cNvSpPr>
            <a:spLocks noGrp="1"/>
          </p:cNvSpPr>
          <p:nvPr>
            <p:ph type="sldNum" sz="quarter" idx="3"/>
          </p:nvPr>
        </p:nvSpPr>
        <p:spPr>
          <a:xfrm>
            <a:off x="3850442" y="9428582"/>
            <a:ext cx="2945660" cy="496333"/>
          </a:xfrm>
          <a:prstGeom prst="rect">
            <a:avLst/>
          </a:prstGeom>
        </p:spPr>
        <p:txBody>
          <a:bodyPr vert="horz" lIns="92103" tIns="46051" rIns="92103" bIns="46051" rtlCol="0" anchor="b"/>
          <a:lstStyle>
            <a:lvl1pPr algn="r">
              <a:defRPr sz="1200"/>
            </a:lvl1pPr>
          </a:lstStyle>
          <a:p>
            <a:fld id="{8C60A6D2-622B-B147-BFC1-C7E2847060DB}" type="slidenum">
              <a:rPr lang="en-US" smtClean="0"/>
              <a:pPr/>
              <a:t>‹#›</a:t>
            </a:fld>
            <a:endParaRPr lang="en-US"/>
          </a:p>
        </p:txBody>
      </p:sp>
    </p:spTree>
    <p:extLst>
      <p:ext uri="{BB962C8B-B14F-4D97-AF65-F5344CB8AC3E}">
        <p14:creationId xmlns:p14="http://schemas.microsoft.com/office/powerpoint/2010/main" val="171916931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60" cy="496333"/>
          </a:xfrm>
          <a:prstGeom prst="rect">
            <a:avLst/>
          </a:prstGeom>
        </p:spPr>
        <p:txBody>
          <a:bodyPr vert="horz" lIns="92103" tIns="46051" rIns="92103" bIns="46051" rtlCol="0"/>
          <a:lstStyle>
            <a:lvl1pPr algn="l">
              <a:defRPr sz="1200"/>
            </a:lvl1pPr>
          </a:lstStyle>
          <a:p>
            <a:endParaRPr lang="en-US"/>
          </a:p>
        </p:txBody>
      </p:sp>
      <p:sp>
        <p:nvSpPr>
          <p:cNvPr id="3" name="Date Placeholder 2"/>
          <p:cNvSpPr>
            <a:spLocks noGrp="1"/>
          </p:cNvSpPr>
          <p:nvPr>
            <p:ph type="dt" idx="1"/>
          </p:nvPr>
        </p:nvSpPr>
        <p:spPr>
          <a:xfrm>
            <a:off x="3850442" y="0"/>
            <a:ext cx="2945660" cy="496333"/>
          </a:xfrm>
          <a:prstGeom prst="rect">
            <a:avLst/>
          </a:prstGeom>
        </p:spPr>
        <p:txBody>
          <a:bodyPr vert="horz" lIns="92103" tIns="46051" rIns="92103" bIns="46051" rtlCol="0"/>
          <a:lstStyle>
            <a:lvl1pPr algn="r">
              <a:defRPr sz="1200"/>
            </a:lvl1pPr>
          </a:lstStyle>
          <a:p>
            <a:fld id="{83364AAF-72DB-F048-98F7-55EEB6F93801}" type="datetimeFigureOut">
              <a:rPr lang="en-US" smtClean="0"/>
              <a:pPr/>
              <a:t>10/28/2019</a:t>
            </a:fld>
            <a:endParaRPr lang="en-US"/>
          </a:p>
        </p:txBody>
      </p:sp>
      <p:sp>
        <p:nvSpPr>
          <p:cNvPr id="4" name="Slide Image Placeholder 3"/>
          <p:cNvSpPr>
            <a:spLocks noGrp="1" noRot="1" noChangeAspect="1"/>
          </p:cNvSpPr>
          <p:nvPr>
            <p:ph type="sldImg" idx="2"/>
          </p:nvPr>
        </p:nvSpPr>
        <p:spPr>
          <a:xfrm>
            <a:off x="915988" y="744538"/>
            <a:ext cx="4965700" cy="3724275"/>
          </a:xfrm>
          <a:prstGeom prst="rect">
            <a:avLst/>
          </a:prstGeom>
          <a:noFill/>
          <a:ln w="12700">
            <a:solidFill>
              <a:prstClr val="black"/>
            </a:solidFill>
          </a:ln>
        </p:spPr>
        <p:txBody>
          <a:bodyPr vert="horz" lIns="92103" tIns="46051" rIns="92103" bIns="46051" rtlCol="0" anchor="ctr"/>
          <a:lstStyle/>
          <a:p>
            <a:endParaRPr lang="en-US"/>
          </a:p>
        </p:txBody>
      </p:sp>
      <p:sp>
        <p:nvSpPr>
          <p:cNvPr id="5" name="Notes Placeholder 4"/>
          <p:cNvSpPr>
            <a:spLocks noGrp="1"/>
          </p:cNvSpPr>
          <p:nvPr>
            <p:ph type="body" sz="quarter" idx="3"/>
          </p:nvPr>
        </p:nvSpPr>
        <p:spPr>
          <a:xfrm>
            <a:off x="679768" y="4715156"/>
            <a:ext cx="5438140" cy="4466987"/>
          </a:xfrm>
          <a:prstGeom prst="rect">
            <a:avLst/>
          </a:prstGeom>
        </p:spPr>
        <p:txBody>
          <a:bodyPr vert="horz" lIns="92103" tIns="46051" rIns="92103" bIns="46051" rtlCol="0"/>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lang="en-US"/>
          </a:p>
        </p:txBody>
      </p:sp>
      <p:sp>
        <p:nvSpPr>
          <p:cNvPr id="6" name="Footer Placeholder 5"/>
          <p:cNvSpPr>
            <a:spLocks noGrp="1"/>
          </p:cNvSpPr>
          <p:nvPr>
            <p:ph type="ftr" sz="quarter" idx="4"/>
          </p:nvPr>
        </p:nvSpPr>
        <p:spPr>
          <a:xfrm>
            <a:off x="0" y="9428582"/>
            <a:ext cx="2945660" cy="496333"/>
          </a:xfrm>
          <a:prstGeom prst="rect">
            <a:avLst/>
          </a:prstGeom>
        </p:spPr>
        <p:txBody>
          <a:bodyPr vert="horz" lIns="92103" tIns="46051" rIns="92103" bIns="46051" rtlCol="0" anchor="b"/>
          <a:lstStyle>
            <a:lvl1pPr algn="l">
              <a:defRPr sz="1200"/>
            </a:lvl1pPr>
          </a:lstStyle>
          <a:p>
            <a:endParaRPr lang="en-US"/>
          </a:p>
        </p:txBody>
      </p:sp>
      <p:sp>
        <p:nvSpPr>
          <p:cNvPr id="7" name="Slide Number Placeholder 6"/>
          <p:cNvSpPr>
            <a:spLocks noGrp="1"/>
          </p:cNvSpPr>
          <p:nvPr>
            <p:ph type="sldNum" sz="quarter" idx="5"/>
          </p:nvPr>
        </p:nvSpPr>
        <p:spPr>
          <a:xfrm>
            <a:off x="3850442" y="9428582"/>
            <a:ext cx="2945660" cy="496333"/>
          </a:xfrm>
          <a:prstGeom prst="rect">
            <a:avLst/>
          </a:prstGeom>
        </p:spPr>
        <p:txBody>
          <a:bodyPr vert="horz" lIns="92103" tIns="46051" rIns="92103" bIns="46051" rtlCol="0" anchor="b"/>
          <a:lstStyle>
            <a:lvl1pPr algn="r">
              <a:defRPr sz="1200"/>
            </a:lvl1pPr>
          </a:lstStyle>
          <a:p>
            <a:fld id="{03759761-9EC3-BC46-AA52-FD0C8C7C84B7}" type="slidenum">
              <a:rPr lang="en-US" smtClean="0"/>
              <a:pPr/>
              <a:t>‹#›</a:t>
            </a:fld>
            <a:endParaRPr lang="en-US"/>
          </a:p>
        </p:txBody>
      </p:sp>
    </p:spTree>
    <p:extLst>
      <p:ext uri="{BB962C8B-B14F-4D97-AF65-F5344CB8AC3E}">
        <p14:creationId xmlns:p14="http://schemas.microsoft.com/office/powerpoint/2010/main" val="2614743262"/>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kern="1200" dirty="0" smtClean="0">
                <a:solidFill>
                  <a:schemeClr val="tx1"/>
                </a:solidFill>
                <a:effectLst/>
                <a:latin typeface="+mn-lt"/>
                <a:ea typeface="+mn-ea"/>
                <a:cs typeface="+mn-cs"/>
              </a:rPr>
              <a:t>Stöd till dig som chef inför dialog om lönesättning på APT</a:t>
            </a:r>
            <a:endParaRPr lang="sv-SE" sz="1200" kern="1200" dirty="0" smtClean="0">
              <a:solidFill>
                <a:schemeClr val="tx1"/>
              </a:solidFill>
              <a:effectLst/>
              <a:latin typeface="+mn-lt"/>
              <a:ea typeface="+mn-ea"/>
              <a:cs typeface="+mn-cs"/>
            </a:endParaRPr>
          </a:p>
          <a:p>
            <a:r>
              <a:rPr lang="sv-SE" sz="1200" kern="1200" dirty="0" smtClean="0">
                <a:solidFill>
                  <a:schemeClr val="tx1"/>
                </a:solidFill>
                <a:effectLst/>
                <a:latin typeface="+mn-lt"/>
                <a:ea typeface="+mn-ea"/>
                <a:cs typeface="+mn-cs"/>
              </a:rPr>
              <a:t> </a:t>
            </a:r>
          </a:p>
          <a:p>
            <a:r>
              <a:rPr lang="sv-SE" sz="1200" kern="1200" dirty="0" smtClean="0">
                <a:solidFill>
                  <a:schemeClr val="tx1"/>
                </a:solidFill>
                <a:effectLst/>
                <a:latin typeface="+mn-lt"/>
                <a:ea typeface="+mn-ea"/>
                <a:cs typeface="+mn-cs"/>
              </a:rPr>
              <a:t>Rätt använt är uppgiften ”att sätta lön” ett av de starkaste och viktigaste verktygen du som chef har för att kunna motivera dina medarbetare att göra ett bra jobb. Motivation är en stark drivkraft som gör </a:t>
            </a:r>
            <a:r>
              <a:rPr lang="sv-SE" sz="1200" kern="1200" smtClean="0">
                <a:solidFill>
                  <a:schemeClr val="tx1"/>
                </a:solidFill>
                <a:effectLst/>
                <a:latin typeface="+mn-lt"/>
                <a:ea typeface="+mn-ea"/>
                <a:cs typeface="+mn-cs"/>
              </a:rPr>
              <a:t>medarbetarna engagerade </a:t>
            </a:r>
            <a:r>
              <a:rPr lang="sv-SE" sz="1200" kern="1200" dirty="0" smtClean="0">
                <a:solidFill>
                  <a:schemeClr val="tx1"/>
                </a:solidFill>
                <a:effectLst/>
                <a:latin typeface="+mn-lt"/>
                <a:ea typeface="+mn-ea"/>
                <a:cs typeface="+mn-cs"/>
              </a:rPr>
              <a:t>lojala och angelägna att utveckla både sig själva och verksamheten. För att åstadkomma detta är det viktigt att ha kunskap om hur lönesättningen går till, hur processen ser ut, vilket ansvar som vilar på chef respektive medarbetare och inte minst, vilka bedömningsgrunder du använder när du sätter lön på dina medarbetare.</a:t>
            </a:r>
          </a:p>
          <a:p>
            <a:endParaRPr lang="sv-SE" sz="1200" kern="1200" dirty="0" smtClean="0">
              <a:solidFill>
                <a:schemeClr val="tx1"/>
              </a:solidFill>
              <a:effectLst/>
              <a:latin typeface="+mn-lt"/>
              <a:ea typeface="+mn-ea"/>
              <a:cs typeface="+mn-cs"/>
            </a:endParaRPr>
          </a:p>
          <a:p>
            <a:r>
              <a:rPr lang="sv-SE" sz="1200" kern="1200" dirty="0" smtClean="0">
                <a:solidFill>
                  <a:schemeClr val="tx1"/>
                </a:solidFill>
                <a:effectLst/>
                <a:latin typeface="+mn-lt"/>
                <a:ea typeface="+mn-ea"/>
                <a:cs typeface="+mn-cs"/>
              </a:rPr>
              <a:t>Detta bildspel syftar till att öka medarbetarnas kunskaper om löneprocessen. Genom ökad kunskap om processen ökar också förståelsen för vilken lön man har samtidigt som motivationen ökar hos medarbetarna.</a:t>
            </a:r>
          </a:p>
          <a:p>
            <a:endParaRPr lang="sv-SE" sz="1200" kern="1200" dirty="0" smtClean="0">
              <a:solidFill>
                <a:schemeClr val="tx1"/>
              </a:solidFill>
              <a:effectLst/>
              <a:latin typeface="+mn-lt"/>
              <a:ea typeface="+mn-ea"/>
              <a:cs typeface="+mn-cs"/>
            </a:endParaRPr>
          </a:p>
          <a:p>
            <a:r>
              <a:rPr lang="sv-SE" sz="1200" kern="1200" dirty="0" smtClean="0">
                <a:solidFill>
                  <a:schemeClr val="tx1"/>
                </a:solidFill>
                <a:effectLst/>
                <a:latin typeface="+mn-lt"/>
                <a:ea typeface="+mn-ea"/>
                <a:cs typeface="+mn-cs"/>
              </a:rPr>
              <a:t>Gå igenom bilderna och gör medarbetarna delaktiga i arbetet med att bryta ner bedömningsgrunderna så att de blir era egna (se grupparbetet på bild 11). Om ni redan brutit ner bedömningsgrunderna är det värdefullt att se över dem så att de fortfarande är välkända och relevanta för er.</a:t>
            </a:r>
          </a:p>
          <a:p>
            <a:endParaRPr lang="sv-SE" sz="1200" kern="1200" dirty="0" smtClean="0">
              <a:solidFill>
                <a:schemeClr val="tx1"/>
              </a:solidFill>
              <a:effectLst/>
              <a:latin typeface="+mn-lt"/>
              <a:ea typeface="+mn-ea"/>
              <a:cs typeface="+mn-cs"/>
            </a:endParaRPr>
          </a:p>
          <a:p>
            <a:r>
              <a:rPr lang="sv-SE" sz="1200" kern="1200" dirty="0" smtClean="0">
                <a:solidFill>
                  <a:schemeClr val="tx1"/>
                </a:solidFill>
                <a:effectLst/>
                <a:latin typeface="+mn-lt"/>
                <a:ea typeface="+mn-ea"/>
                <a:cs typeface="+mn-cs"/>
              </a:rPr>
              <a:t>Undersökningar visar att medarbetare som känner till vilka bedömningsgrunder som används när du som chef sätter lön, är mer nöjda med sin lön än de som inte känner till dem. Medarbetare som vet vad som ligger till grund för chefens beslut om ny lön upplever lönen som mer rättvis. Därför ska du även använda era bedömningsgrunder när du förklarar medarbetarens nya lön.</a:t>
            </a:r>
          </a:p>
          <a:p>
            <a:endParaRPr lang="sv-SE" sz="1200" b="1" kern="1200" dirty="0" smtClean="0">
              <a:solidFill>
                <a:schemeClr val="tx1"/>
              </a:solidFill>
              <a:effectLst/>
              <a:latin typeface="+mn-lt"/>
              <a:ea typeface="+mn-ea"/>
              <a:cs typeface="+mn-cs"/>
            </a:endParaRPr>
          </a:p>
          <a:p>
            <a:r>
              <a:rPr lang="sv-SE" sz="1200" b="1" kern="1200" dirty="0" smtClean="0">
                <a:solidFill>
                  <a:schemeClr val="tx1"/>
                </a:solidFill>
                <a:effectLst/>
                <a:latin typeface="+mn-lt"/>
                <a:ea typeface="+mn-ea"/>
                <a:cs typeface="+mn-cs"/>
              </a:rPr>
              <a:t>Förberedelser</a:t>
            </a:r>
            <a:endParaRPr lang="sv-SE" sz="1200" kern="1200" dirty="0" smtClean="0">
              <a:solidFill>
                <a:schemeClr val="tx1"/>
              </a:solidFill>
              <a:effectLst/>
              <a:latin typeface="+mn-lt"/>
              <a:ea typeface="+mn-ea"/>
              <a:cs typeface="+mn-cs"/>
            </a:endParaRPr>
          </a:p>
          <a:p>
            <a:pPr lvl="0"/>
            <a:r>
              <a:rPr lang="sv-SE" sz="1200" kern="1200" dirty="0" smtClean="0">
                <a:solidFill>
                  <a:schemeClr val="tx1"/>
                </a:solidFill>
                <a:effectLst/>
                <a:latin typeface="+mn-lt"/>
                <a:ea typeface="+mn-ea"/>
                <a:cs typeface="+mn-cs"/>
              </a:rPr>
              <a:t>Förbered dig genom att läsa igenom anteckningarna till bilderna innan arbetsplatsträffen. Det kan vara bra att ha med dig er verksamhetsplan till mötet. Är något oklart, kontakta HR-funktionen på din förvaltning.</a:t>
            </a:r>
          </a:p>
          <a:p>
            <a:pPr lvl="0"/>
            <a:endParaRPr lang="sv-SE" sz="1200" kern="1200" dirty="0" smtClean="0">
              <a:solidFill>
                <a:schemeClr val="tx1"/>
              </a:solidFill>
              <a:effectLst/>
              <a:latin typeface="+mn-lt"/>
              <a:ea typeface="+mn-ea"/>
              <a:cs typeface="+mn-cs"/>
            </a:endParaRPr>
          </a:p>
          <a:p>
            <a:pPr lvl="0"/>
            <a:r>
              <a:rPr lang="sv-SE" sz="1200" kern="1200" dirty="0" smtClean="0">
                <a:solidFill>
                  <a:schemeClr val="tx1"/>
                </a:solidFill>
                <a:effectLst/>
                <a:latin typeface="+mn-lt"/>
                <a:ea typeface="+mn-ea"/>
                <a:cs typeface="+mn-cs"/>
              </a:rPr>
              <a:t>Förbered dina medarbetare genom att be dem läsa igenom bedömningsgrunderna för lön (stadens eller era egna bedömningsgrunder om det finns)</a:t>
            </a:r>
            <a:r>
              <a:rPr lang="sv-SE" sz="1200" kern="1200" baseline="0" dirty="0" smtClean="0">
                <a:solidFill>
                  <a:schemeClr val="tx1"/>
                </a:solidFill>
                <a:effectLst/>
                <a:latin typeface="+mn-lt"/>
                <a:ea typeface="+mn-ea"/>
                <a:cs typeface="+mn-cs"/>
              </a:rPr>
              <a:t> och sin egen medarbetarplan.</a:t>
            </a:r>
            <a:r>
              <a:rPr lang="sv-SE" sz="1200" kern="1200" dirty="0" smtClean="0">
                <a:solidFill>
                  <a:schemeClr val="tx1"/>
                </a:solidFill>
                <a:effectLst/>
                <a:latin typeface="+mn-lt"/>
                <a:ea typeface="+mn-ea"/>
                <a:cs typeface="+mn-cs"/>
              </a:rPr>
              <a:t> </a:t>
            </a:r>
          </a:p>
          <a:p>
            <a:endParaRPr lang="sv-SE" sz="1200" b="1" kern="1200" dirty="0" smtClean="0">
              <a:solidFill>
                <a:schemeClr val="tx1"/>
              </a:solidFill>
              <a:effectLst/>
              <a:latin typeface="+mn-lt"/>
              <a:ea typeface="+mn-ea"/>
              <a:cs typeface="+mn-cs"/>
            </a:endParaRPr>
          </a:p>
          <a:p>
            <a:r>
              <a:rPr lang="sv-SE" sz="1200" b="1" kern="1200" dirty="0" smtClean="0">
                <a:solidFill>
                  <a:schemeClr val="tx1"/>
                </a:solidFill>
                <a:effectLst/>
                <a:latin typeface="+mn-lt"/>
                <a:ea typeface="+mn-ea"/>
                <a:cs typeface="+mn-cs"/>
              </a:rPr>
              <a:t>Innehåll</a:t>
            </a:r>
            <a:endParaRPr lang="sv-SE" sz="1200" kern="1200" dirty="0" smtClean="0">
              <a:solidFill>
                <a:schemeClr val="tx1"/>
              </a:solidFill>
              <a:effectLst/>
              <a:latin typeface="+mn-lt"/>
              <a:ea typeface="+mn-ea"/>
              <a:cs typeface="+mn-cs"/>
            </a:endParaRPr>
          </a:p>
          <a:p>
            <a:r>
              <a:rPr lang="sv-SE" sz="1200" kern="1200" dirty="0" smtClean="0">
                <a:solidFill>
                  <a:schemeClr val="tx1"/>
                </a:solidFill>
                <a:effectLst/>
                <a:latin typeface="+mn-lt"/>
                <a:ea typeface="+mn-ea"/>
                <a:cs typeface="+mn-cs"/>
              </a:rPr>
              <a:t>Du inleder genomgången med att visa filmen ”Så sätts din lön”, genom att klicka på länken som finns på nästa bild. Filmen är 3 minuter lång och finns även på HR-sidan. </a:t>
            </a:r>
          </a:p>
          <a:p>
            <a:endParaRPr lang="sv-SE" sz="1200" kern="1200" dirty="0" smtClean="0">
              <a:solidFill>
                <a:schemeClr val="tx1"/>
              </a:solidFill>
              <a:effectLst/>
              <a:latin typeface="+mn-lt"/>
              <a:ea typeface="+mn-ea"/>
              <a:cs typeface="+mn-cs"/>
            </a:endParaRPr>
          </a:p>
          <a:p>
            <a:r>
              <a:rPr lang="sv-SE" sz="1200" kern="1200" dirty="0" smtClean="0">
                <a:solidFill>
                  <a:schemeClr val="tx1"/>
                </a:solidFill>
                <a:effectLst/>
                <a:latin typeface="+mn-lt"/>
                <a:ea typeface="+mn-ea"/>
                <a:cs typeface="+mn-cs"/>
              </a:rPr>
              <a:t>Bildspelet innehåller därefter en mer faktabaserad genomgång av löneprocessen följt av ett grupparbete för att bryta ner stadens bedömningsgrunder. Det finns ytterligare fyra övningar att använda för dialog och diskussion, antingen i smågrupper eller i storgrupp. Välj en eller flera övningar som passar just din grupp, vid ett eller flera tillfällen.</a:t>
            </a:r>
          </a:p>
          <a:p>
            <a:endParaRPr lang="sv-SE" sz="1200" kern="1200" dirty="0" smtClean="0">
              <a:solidFill>
                <a:schemeClr val="tx1"/>
              </a:solidFill>
              <a:effectLst/>
              <a:latin typeface="+mn-lt"/>
              <a:ea typeface="+mn-ea"/>
              <a:cs typeface="+mn-cs"/>
            </a:endParaRPr>
          </a:p>
          <a:p>
            <a:r>
              <a:rPr lang="sv-SE" sz="1200" kern="1200" dirty="0" smtClean="0">
                <a:solidFill>
                  <a:schemeClr val="tx1"/>
                </a:solidFill>
                <a:effectLst/>
                <a:latin typeface="+mn-lt"/>
                <a:ea typeface="+mn-ea"/>
                <a:cs typeface="+mn-cs"/>
              </a:rPr>
              <a:t>Har du frågor eller funderingar om lönesättning så kontaktar du HR på din förvaltning.</a:t>
            </a:r>
            <a:endParaRPr lang="sv-SE" sz="1200" kern="1200" dirty="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fld id="{03759761-9EC3-BC46-AA52-FD0C8C7C84B7}" type="slidenum">
              <a:rPr lang="en-US" smtClean="0"/>
              <a:pPr/>
              <a:t>1</a:t>
            </a:fld>
            <a:endParaRPr lang="en-US"/>
          </a:p>
        </p:txBody>
      </p:sp>
    </p:spTree>
    <p:extLst>
      <p:ext uri="{BB962C8B-B14F-4D97-AF65-F5344CB8AC3E}">
        <p14:creationId xmlns:p14="http://schemas.microsoft.com/office/powerpoint/2010/main" val="22440881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Klicka på bilden för att öppna</a:t>
            </a:r>
            <a:r>
              <a:rPr lang="sv-SE" baseline="0" dirty="0" smtClean="0"/>
              <a:t> filmen i Youtube.</a:t>
            </a:r>
            <a:endParaRPr lang="sv-SE" dirty="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2</a:t>
            </a:fld>
            <a:endParaRPr lang="en-US"/>
          </a:p>
        </p:txBody>
      </p:sp>
    </p:spTree>
    <p:extLst>
      <p:ext uri="{BB962C8B-B14F-4D97-AF65-F5344CB8AC3E}">
        <p14:creationId xmlns:p14="http://schemas.microsoft.com/office/powerpoint/2010/main" val="11314584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Gemensamt med alla löneavtal och fackliga organisationer är</a:t>
            </a:r>
            <a:r>
              <a:rPr lang="sv-SE" baseline="0" dirty="0" smtClean="0"/>
              <a:t> att lönen ska vara individuell och differentierad.</a:t>
            </a:r>
            <a:endParaRPr lang="sv-SE" dirty="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3</a:t>
            </a:fld>
            <a:endParaRPr lang="en-US"/>
          </a:p>
        </p:txBody>
      </p:sp>
    </p:spTree>
    <p:extLst>
      <p:ext uri="{BB962C8B-B14F-4D97-AF65-F5344CB8AC3E}">
        <p14:creationId xmlns:p14="http://schemas.microsoft.com/office/powerpoint/2010/main" val="1709348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a:xfrm>
            <a:off x="679768" y="4715155"/>
            <a:ext cx="5438140" cy="5030331"/>
          </a:xfrm>
        </p:spPr>
        <p:txBody>
          <a:bodyPr/>
          <a:lstStyle/>
          <a:p>
            <a:pPr defTabSz="458771">
              <a:defRPr/>
            </a:pPr>
            <a:r>
              <a:rPr lang="sv-SE" b="1" dirty="0" smtClean="0">
                <a:latin typeface="+mj-lt"/>
              </a:rPr>
              <a:t>Centrala löneavtal:</a:t>
            </a:r>
          </a:p>
          <a:p>
            <a:pPr marL="633203" lvl="1" indent="-172693" defTabSz="458771">
              <a:buFont typeface="Arial" panose="020B0604020202020204" pitchFamily="34" charset="0"/>
              <a:buChar char="•"/>
              <a:defRPr/>
            </a:pPr>
            <a:r>
              <a:rPr lang="sv-SE" dirty="0" smtClean="0">
                <a:latin typeface="+mj-lt"/>
              </a:rPr>
              <a:t>De flesta centrala löneavtal</a:t>
            </a:r>
            <a:r>
              <a:rPr lang="sv-SE" baseline="0" dirty="0" smtClean="0">
                <a:latin typeface="+mj-lt"/>
              </a:rPr>
              <a:t> är sifferlösa, vilket innebär att varken individ eller yrkesgrupp är garanterad ett visst belopp i löneöversynen. </a:t>
            </a:r>
          </a:p>
          <a:p>
            <a:pPr lvl="1" defTabSz="458771">
              <a:defRPr/>
            </a:pPr>
            <a:endParaRPr lang="sv-SE" baseline="0" dirty="0" smtClean="0">
              <a:latin typeface="+mj-lt"/>
            </a:endParaRPr>
          </a:p>
          <a:p>
            <a:pPr marL="460510" lvl="1" indent="0" defTabSz="458771">
              <a:buFont typeface="Arial" panose="020B0604020202020204" pitchFamily="34" charset="0"/>
              <a:buNone/>
              <a:defRPr/>
            </a:pPr>
            <a:r>
              <a:rPr lang="sv-SE" u="sng" dirty="0" smtClean="0">
                <a:latin typeface="+mj-lt"/>
              </a:rPr>
              <a:t>Om du inte har grupper inom Kommunals område behöver du inte ta upp följande punkt:</a:t>
            </a:r>
          </a:p>
          <a:p>
            <a:pPr marL="633203" lvl="1" indent="-172693" defTabSz="458771">
              <a:buFont typeface="Arial" panose="020B0604020202020204" pitchFamily="34" charset="0"/>
              <a:buChar char="•"/>
              <a:defRPr/>
            </a:pPr>
            <a:r>
              <a:rPr lang="sv-SE" dirty="0" smtClean="0">
                <a:latin typeface="+mj-lt"/>
              </a:rPr>
              <a:t>Kommunals avtal, som</a:t>
            </a:r>
            <a:r>
              <a:rPr lang="sv-SE" baseline="0" dirty="0" smtClean="0">
                <a:latin typeface="+mj-lt"/>
              </a:rPr>
              <a:t> omfattar bland annat undersköterskor, barnskötare, vaktmästare och vårdare har ofta ett garanterat utrymme på </a:t>
            </a:r>
            <a:r>
              <a:rPr lang="sv-SE" b="1" baseline="0" dirty="0" smtClean="0">
                <a:latin typeface="+mj-lt"/>
              </a:rPr>
              <a:t>arbetsgivarnivå</a:t>
            </a:r>
            <a:r>
              <a:rPr lang="sv-SE" baseline="0" dirty="0" smtClean="0">
                <a:latin typeface="+mj-lt"/>
              </a:rPr>
              <a:t>, vilket innebär att varje arbetsgivare ska nå upp till ett visst belopp i löneökning </a:t>
            </a:r>
            <a:r>
              <a:rPr lang="sv-SE" b="1" baseline="0" dirty="0" smtClean="0">
                <a:latin typeface="+mj-lt"/>
              </a:rPr>
              <a:t>i genomsnitt </a:t>
            </a:r>
            <a:r>
              <a:rPr lang="sv-SE" baseline="0" dirty="0" smtClean="0">
                <a:latin typeface="+mj-lt"/>
              </a:rPr>
              <a:t>per medarbetare. Men det innebär alltså </a:t>
            </a:r>
            <a:r>
              <a:rPr lang="sv-SE" b="1" baseline="0" dirty="0" smtClean="0">
                <a:latin typeface="+mj-lt"/>
              </a:rPr>
              <a:t>inte</a:t>
            </a:r>
            <a:r>
              <a:rPr lang="sv-SE" baseline="0" dirty="0" smtClean="0">
                <a:latin typeface="+mj-lt"/>
              </a:rPr>
              <a:t> att varje medarbetare har rätt till en viss nivå på löneökning. </a:t>
            </a:r>
          </a:p>
          <a:p>
            <a:pPr defTabSz="458771">
              <a:defRPr/>
            </a:pPr>
            <a:endParaRPr lang="sv-SE" dirty="0" smtClean="0">
              <a:latin typeface="+mj-lt"/>
            </a:endParaRPr>
          </a:p>
          <a:p>
            <a:pPr defTabSz="458771">
              <a:defRPr/>
            </a:pPr>
            <a:r>
              <a:rPr lang="sv-SE" b="1" dirty="0" smtClean="0">
                <a:latin typeface="+mj-lt"/>
              </a:rPr>
              <a:t>Budget och ekonomiska förutsättningar</a:t>
            </a:r>
            <a:endParaRPr lang="sv-SE" b="1" dirty="0">
              <a:latin typeface="+mj-lt"/>
            </a:endParaRPr>
          </a:p>
          <a:p>
            <a:pPr marL="633302" lvl="1" indent="-172719" defTabSz="458771">
              <a:buFont typeface="Arial" panose="020B0604020202020204" pitchFamily="34" charset="0"/>
              <a:buChar char="•"/>
              <a:defRPr/>
            </a:pPr>
            <a:r>
              <a:rPr lang="sv-SE" dirty="0">
                <a:latin typeface="+mj-lt"/>
              </a:rPr>
              <a:t>Förutom </a:t>
            </a:r>
            <a:r>
              <a:rPr lang="sv-SE" dirty="0" smtClean="0">
                <a:latin typeface="+mj-lt"/>
              </a:rPr>
              <a:t>löneavtalen </a:t>
            </a:r>
            <a:r>
              <a:rPr lang="sv-SE" dirty="0">
                <a:latin typeface="+mj-lt"/>
              </a:rPr>
              <a:t>så </a:t>
            </a:r>
            <a:r>
              <a:rPr lang="sv-SE" dirty="0" smtClean="0">
                <a:latin typeface="+mj-lt"/>
              </a:rPr>
              <a:t>behöver vi i den årliga löneöversynen ta hänsyn till </a:t>
            </a:r>
            <a:r>
              <a:rPr lang="sv-SE" b="1" dirty="0" smtClean="0">
                <a:latin typeface="+mj-lt"/>
              </a:rPr>
              <a:t>verksamhetens budget och de </a:t>
            </a:r>
            <a:r>
              <a:rPr lang="sv-SE" b="1" dirty="0">
                <a:latin typeface="+mj-lt"/>
              </a:rPr>
              <a:t>ekonomiska </a:t>
            </a:r>
            <a:r>
              <a:rPr lang="sv-SE" b="1" dirty="0" smtClean="0">
                <a:latin typeface="+mj-lt"/>
              </a:rPr>
              <a:t>förutsättningarna: </a:t>
            </a:r>
            <a:r>
              <a:rPr lang="sv-SE" b="0" dirty="0" smtClean="0">
                <a:latin typeface="+mj-lt"/>
              </a:rPr>
              <a:t>dvs</a:t>
            </a:r>
            <a:r>
              <a:rPr lang="sv-SE" baseline="0" dirty="0" smtClean="0"/>
              <a:t> hur höga löneökningar har vi råd med just i år? </a:t>
            </a:r>
          </a:p>
          <a:p>
            <a:pPr marL="688156" indent="-688156" defTabSz="458771">
              <a:buFont typeface="Arial" panose="020B0604020202020204" pitchFamily="34" charset="0"/>
              <a:buChar char="•"/>
              <a:defRPr/>
            </a:pPr>
            <a:endParaRPr lang="sv-SE" dirty="0"/>
          </a:p>
          <a:p>
            <a:pPr defTabSz="458771">
              <a:defRPr/>
            </a:pPr>
            <a:r>
              <a:rPr lang="sv-SE" b="1" dirty="0" smtClean="0">
                <a:latin typeface="+mj-lt"/>
              </a:rPr>
              <a:t>Prioriteringar</a:t>
            </a:r>
            <a:endParaRPr lang="sv-SE" b="1" dirty="0">
              <a:latin typeface="+mj-lt"/>
            </a:endParaRPr>
          </a:p>
          <a:p>
            <a:pPr marL="633302" lvl="1" indent="-172719" defTabSz="458771">
              <a:buFont typeface="Arial" panose="020B0604020202020204" pitchFamily="34" charset="0"/>
              <a:buChar char="•"/>
              <a:defRPr/>
            </a:pPr>
            <a:r>
              <a:rPr lang="sv-SE" dirty="0">
                <a:latin typeface="+mj-lt"/>
              </a:rPr>
              <a:t>Inför varje löneöversyn fattar </a:t>
            </a:r>
            <a:r>
              <a:rPr lang="sv-SE" dirty="0" smtClean="0">
                <a:latin typeface="+mj-lt"/>
              </a:rPr>
              <a:t>politikerna i HR-utskottet </a:t>
            </a:r>
            <a:r>
              <a:rPr lang="sv-SE" dirty="0">
                <a:latin typeface="+mj-lt"/>
              </a:rPr>
              <a:t>beslut om </a:t>
            </a:r>
            <a:r>
              <a:rPr lang="sv-SE" b="1" dirty="0">
                <a:latin typeface="+mj-lt"/>
              </a:rPr>
              <a:t>inriktning</a:t>
            </a:r>
            <a:r>
              <a:rPr lang="sv-SE" dirty="0">
                <a:latin typeface="+mj-lt"/>
              </a:rPr>
              <a:t> </a:t>
            </a:r>
            <a:r>
              <a:rPr lang="sv-SE" b="1" dirty="0">
                <a:latin typeface="+mj-lt"/>
              </a:rPr>
              <a:t>och</a:t>
            </a:r>
            <a:r>
              <a:rPr lang="sv-SE" dirty="0">
                <a:latin typeface="+mj-lt"/>
              </a:rPr>
              <a:t> </a:t>
            </a:r>
            <a:r>
              <a:rPr lang="sv-SE" b="1" dirty="0">
                <a:latin typeface="+mj-lt"/>
              </a:rPr>
              <a:t>prioriteringar</a:t>
            </a:r>
            <a:r>
              <a:rPr lang="sv-SE" dirty="0">
                <a:latin typeface="+mj-lt"/>
              </a:rPr>
              <a:t> för </a:t>
            </a:r>
            <a:r>
              <a:rPr lang="sv-SE" dirty="0" smtClean="0">
                <a:latin typeface="+mj-lt"/>
              </a:rPr>
              <a:t>årets löneöversyn. </a:t>
            </a:r>
            <a:r>
              <a:rPr lang="sv-SE" dirty="0" smtClean="0">
                <a:latin typeface="+mn-lt"/>
              </a:rPr>
              <a:t>Beslutet</a:t>
            </a:r>
            <a:r>
              <a:rPr lang="sv-SE" baseline="0" dirty="0" smtClean="0">
                <a:latin typeface="+mn-lt"/>
              </a:rPr>
              <a:t> i</a:t>
            </a:r>
            <a:r>
              <a:rPr lang="sv-SE" dirty="0" smtClean="0"/>
              <a:t>nnehåller vad som särskilt ska premieras under löneöversynen, det kan vara vissa förmågor</a:t>
            </a:r>
            <a:r>
              <a:rPr lang="sv-SE" baseline="0" dirty="0" smtClean="0"/>
              <a:t> eller egenskaper som t ex</a:t>
            </a:r>
            <a:r>
              <a:rPr lang="sv-SE" dirty="0" smtClean="0"/>
              <a:t> bemötande, digital förmåga</a:t>
            </a:r>
            <a:r>
              <a:rPr lang="sv-SE" baseline="0" dirty="0" smtClean="0"/>
              <a:t> och</a:t>
            </a:r>
            <a:r>
              <a:rPr lang="sv-SE" dirty="0" smtClean="0"/>
              <a:t> kreativitet. Beslutet kan även peka ut vissa yrkesgrupper som särskilt ska premieras.</a:t>
            </a:r>
            <a:r>
              <a:rPr lang="sv-SE" baseline="0" dirty="0" smtClean="0"/>
              <a:t> </a:t>
            </a:r>
          </a:p>
          <a:p>
            <a:pPr marL="688156" indent="-688156" defTabSz="458771">
              <a:buFont typeface="Arial" panose="020B0604020202020204" pitchFamily="34" charset="0"/>
              <a:buChar char="•"/>
              <a:defRPr/>
            </a:pPr>
            <a:endParaRPr lang="sv-SE" baseline="0" dirty="0" smtClean="0">
              <a:latin typeface="+mj-lt"/>
            </a:endParaRPr>
          </a:p>
          <a:p>
            <a:pPr defTabSz="458771">
              <a:defRPr/>
            </a:pPr>
            <a:r>
              <a:rPr lang="sv-SE" b="1" baseline="0" dirty="0" smtClean="0">
                <a:latin typeface="+mj-lt"/>
              </a:rPr>
              <a:t>Verksamhetsplanen</a:t>
            </a:r>
          </a:p>
          <a:p>
            <a:pPr marL="633302" lvl="1" indent="-172719" defTabSz="458771">
              <a:buFont typeface="Arial" panose="020B0604020202020204" pitchFamily="34" charset="0"/>
              <a:buChar char="•"/>
              <a:defRPr/>
            </a:pPr>
            <a:r>
              <a:rPr lang="sv-SE" dirty="0" smtClean="0">
                <a:latin typeface="+mj-lt"/>
              </a:rPr>
              <a:t>Ytterligare inriktningar, satsningar </a:t>
            </a:r>
            <a:r>
              <a:rPr lang="sv-SE" dirty="0">
                <a:latin typeface="+mj-lt"/>
              </a:rPr>
              <a:t>och </a:t>
            </a:r>
            <a:r>
              <a:rPr lang="sv-SE" dirty="0" smtClean="0">
                <a:latin typeface="+mj-lt"/>
              </a:rPr>
              <a:t>prioriteringar kan sedan göras både</a:t>
            </a:r>
            <a:r>
              <a:rPr lang="sv-SE" baseline="0" dirty="0" smtClean="0">
                <a:latin typeface="+mj-lt"/>
              </a:rPr>
              <a:t> på förvaltnings- och verksamhets-/arbetsplatsnivå.</a:t>
            </a:r>
            <a:endParaRPr lang="sv-SE" dirty="0" smtClean="0">
              <a:latin typeface="+mj-lt"/>
            </a:endParaRPr>
          </a:p>
          <a:p>
            <a:pPr marL="688156" indent="-688156" defTabSz="458771">
              <a:buFont typeface="Arial" panose="020B0604020202020204" pitchFamily="34" charset="0"/>
              <a:buChar char="•"/>
              <a:defRPr/>
            </a:pPr>
            <a:endParaRPr lang="sv-SE" dirty="0" smtClean="0">
              <a:latin typeface="+mj-lt"/>
            </a:endParaRPr>
          </a:p>
          <a:p>
            <a:pPr defTabSz="458771">
              <a:defRPr/>
            </a:pPr>
            <a:endParaRPr lang="sv-SE" dirty="0" smtClean="0">
              <a:latin typeface="+mj-lt"/>
            </a:endParaRPr>
          </a:p>
          <a:p>
            <a:pPr defTabSz="458771">
              <a:defRPr/>
            </a:pPr>
            <a:r>
              <a:rPr lang="sv-SE" b="1" dirty="0">
                <a:latin typeface="+mj-lt"/>
              </a:rPr>
              <a:t>Hur ser det ut inför årets löneöversyn?</a:t>
            </a:r>
          </a:p>
          <a:p>
            <a:pPr marL="633302" lvl="1" indent="-172719" defTabSz="458771">
              <a:buFont typeface="Arial" panose="020B0604020202020204" pitchFamily="34" charset="0"/>
              <a:buChar char="•"/>
              <a:defRPr/>
            </a:pPr>
            <a:r>
              <a:rPr lang="sv-SE" dirty="0">
                <a:latin typeface="+mj-lt"/>
              </a:rPr>
              <a:t>Du som chef: Informera om vilka ekonomiska ramar, prioriteringar/inriktningar förvaltningen och eventuellt du har på just din arbetsplats.  Det kan också vara så att du som chef valt att prioritera en eller flera bedömningsgrunder som särskilt viktiga ett enskilt år, vilket därmed kommer påverka din lönesättning av medarbetarna.</a:t>
            </a:r>
          </a:p>
          <a:p>
            <a:pPr defTabSz="458771">
              <a:buFont typeface="Arial" panose="020B0604020202020204" pitchFamily="34" charset="0"/>
              <a:defRPr/>
            </a:pPr>
            <a:endParaRPr lang="sv-SE" b="1" dirty="0">
              <a:latin typeface="+mj-lt"/>
            </a:endParaRPr>
          </a:p>
        </p:txBody>
      </p:sp>
      <p:sp>
        <p:nvSpPr>
          <p:cNvPr id="4" name="Platshållare för bildnummer 3"/>
          <p:cNvSpPr>
            <a:spLocks noGrp="1"/>
          </p:cNvSpPr>
          <p:nvPr>
            <p:ph type="sldNum" sz="quarter" idx="10"/>
          </p:nvPr>
        </p:nvSpPr>
        <p:spPr/>
        <p:txBody>
          <a:bodyPr/>
          <a:lstStyle/>
          <a:p>
            <a:fld id="{03759761-9EC3-BC46-AA52-FD0C8C7C84B7}" type="slidenum">
              <a:rPr lang="en-US" smtClean="0"/>
              <a:pPr/>
              <a:t>4</a:t>
            </a:fld>
            <a:endParaRPr lang="en-US"/>
          </a:p>
        </p:txBody>
      </p:sp>
    </p:spTree>
    <p:extLst>
      <p:ext uri="{BB962C8B-B14F-4D97-AF65-F5344CB8AC3E}">
        <p14:creationId xmlns:p14="http://schemas.microsoft.com/office/powerpoint/2010/main" val="12627268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Bilden beskriver vilka delar som påverkar lönen </a:t>
            </a:r>
            <a:r>
              <a:rPr lang="sv-SE" dirty="0" smtClean="0"/>
              <a:t>-</a:t>
            </a:r>
            <a:r>
              <a:rPr lang="sv-SE" baseline="0" dirty="0" smtClean="0"/>
              <a:t> </a:t>
            </a:r>
            <a:r>
              <a:rPr lang="sv-SE" dirty="0" smtClean="0"/>
              <a:t>de </a:t>
            </a:r>
            <a:r>
              <a:rPr lang="sv-SE" dirty="0"/>
              <a:t>olika delarna </a:t>
            </a:r>
            <a:r>
              <a:rPr lang="sv-SE" dirty="0" smtClean="0"/>
              <a:t>kan</a:t>
            </a:r>
            <a:r>
              <a:rPr lang="sv-SE" baseline="0" dirty="0" smtClean="0"/>
              <a:t> vara</a:t>
            </a:r>
            <a:r>
              <a:rPr lang="sv-SE" dirty="0" smtClean="0"/>
              <a:t> </a:t>
            </a:r>
            <a:r>
              <a:rPr lang="sv-SE" dirty="0"/>
              <a:t>olika stora, men A:et </a:t>
            </a:r>
            <a:r>
              <a:rPr lang="sv-SE" dirty="0" smtClean="0"/>
              <a:t>utgör</a:t>
            </a:r>
            <a:r>
              <a:rPr lang="sv-SE" baseline="0" dirty="0" smtClean="0"/>
              <a:t> grunden och </a:t>
            </a:r>
            <a:r>
              <a:rPr lang="sv-SE" dirty="0" smtClean="0"/>
              <a:t>är alltid den största delen av lönen.</a:t>
            </a:r>
            <a:r>
              <a:rPr lang="sv-SE" baseline="0" dirty="0" smtClean="0"/>
              <a:t> </a:t>
            </a:r>
            <a:r>
              <a:rPr lang="sv-SE" dirty="0" smtClean="0"/>
              <a:t> </a:t>
            </a:r>
            <a:endParaRPr lang="sv-SE" dirty="0"/>
          </a:p>
          <a:p>
            <a:endParaRPr lang="sv-SE" dirty="0"/>
          </a:p>
          <a:p>
            <a:pPr marL="172693" indent="-172693">
              <a:buFont typeface="Arial" panose="020B0604020202020204" pitchFamily="34" charset="0"/>
              <a:buChar char="•"/>
            </a:pPr>
            <a:r>
              <a:rPr lang="sv-SE" b="1" dirty="0"/>
              <a:t>A</a:t>
            </a:r>
            <a:r>
              <a:rPr lang="sv-SE" dirty="0"/>
              <a:t> är arbetets svårighetsgrad, </a:t>
            </a:r>
            <a:r>
              <a:rPr lang="sv-SE" dirty="0" smtClean="0"/>
              <a:t>det</a:t>
            </a:r>
            <a:r>
              <a:rPr lang="sv-SE" baseline="0" dirty="0" smtClean="0"/>
              <a:t> vill säga hur höga</a:t>
            </a:r>
            <a:r>
              <a:rPr lang="sv-SE" dirty="0" smtClean="0"/>
              <a:t> </a:t>
            </a:r>
            <a:r>
              <a:rPr lang="sv-SE" dirty="0"/>
              <a:t>kraven </a:t>
            </a:r>
            <a:r>
              <a:rPr lang="sv-SE" dirty="0" smtClean="0"/>
              <a:t>är i </a:t>
            </a:r>
            <a:r>
              <a:rPr lang="sv-SE" dirty="0"/>
              <a:t>en befattning, </a:t>
            </a:r>
            <a:r>
              <a:rPr lang="sv-SE" dirty="0" smtClean="0"/>
              <a:t>när det gäller till exempel kunskap och utbildningsnivå, </a:t>
            </a:r>
            <a:r>
              <a:rPr lang="sv-SE" dirty="0"/>
              <a:t>problemlösning, </a:t>
            </a:r>
            <a:r>
              <a:rPr lang="sv-SE" dirty="0" smtClean="0"/>
              <a:t>ansvar</a:t>
            </a:r>
            <a:r>
              <a:rPr lang="sv-SE" baseline="0" dirty="0" smtClean="0"/>
              <a:t> och</a:t>
            </a:r>
            <a:r>
              <a:rPr lang="sv-SE" dirty="0" smtClean="0"/>
              <a:t> arbetsförhållanden.</a:t>
            </a:r>
            <a:r>
              <a:rPr lang="sv-SE" baseline="0" dirty="0" smtClean="0"/>
              <a:t> </a:t>
            </a:r>
            <a:endParaRPr lang="sv-SE" dirty="0" smtClean="0"/>
          </a:p>
          <a:p>
            <a:endParaRPr lang="sv-SE" dirty="0"/>
          </a:p>
          <a:p>
            <a:pPr marL="172693" indent="-172693">
              <a:buFont typeface="Arial" panose="020B0604020202020204" pitchFamily="34" charset="0"/>
              <a:buChar char="•"/>
            </a:pPr>
            <a:r>
              <a:rPr lang="sv-SE" b="1" dirty="0"/>
              <a:t>I</a:t>
            </a:r>
            <a:r>
              <a:rPr lang="sv-SE" dirty="0"/>
              <a:t> är den </a:t>
            </a:r>
            <a:r>
              <a:rPr lang="sv-SE" dirty="0" smtClean="0"/>
              <a:t>enda del </a:t>
            </a:r>
            <a:r>
              <a:rPr lang="sv-SE" dirty="0"/>
              <a:t>som medarbetaren </a:t>
            </a:r>
            <a:r>
              <a:rPr lang="sv-SE" dirty="0" smtClean="0"/>
              <a:t>själv kan </a:t>
            </a:r>
            <a:r>
              <a:rPr lang="sv-SE" dirty="0"/>
              <a:t>påverka och som handlar om den individuella prestationen i relation till mål och resultat, </a:t>
            </a:r>
            <a:r>
              <a:rPr lang="sv-SE" dirty="0" smtClean="0"/>
              <a:t>det</a:t>
            </a:r>
            <a:r>
              <a:rPr lang="sv-SE" baseline="0" dirty="0" smtClean="0"/>
              <a:t> vill säga</a:t>
            </a:r>
            <a:r>
              <a:rPr lang="sv-SE" dirty="0" smtClean="0"/>
              <a:t> </a:t>
            </a:r>
            <a:r>
              <a:rPr lang="sv-SE" dirty="0"/>
              <a:t>hur medarbetaren utför sitt </a:t>
            </a:r>
            <a:r>
              <a:rPr lang="sv-SE" dirty="0" smtClean="0"/>
              <a:t>arbete</a:t>
            </a:r>
            <a:r>
              <a:rPr lang="sv-SE" baseline="0" dirty="0" smtClean="0"/>
              <a:t> och på så sätt bidrar till verksamhetens resultat och framgång. Med andra ord; hur bidrar jag till att verksamheten når sina mål?</a:t>
            </a:r>
            <a:endParaRPr lang="sv-SE" dirty="0"/>
          </a:p>
          <a:p>
            <a:pPr marL="172693" indent="-172693">
              <a:buFont typeface="Arial" panose="020B0604020202020204" pitchFamily="34" charset="0"/>
              <a:buChar char="•"/>
            </a:pPr>
            <a:endParaRPr lang="sv-SE" dirty="0"/>
          </a:p>
          <a:p>
            <a:pPr marL="172693" indent="-172693">
              <a:buFont typeface="Arial" panose="020B0604020202020204" pitchFamily="34" charset="0"/>
              <a:buChar char="•"/>
            </a:pPr>
            <a:r>
              <a:rPr lang="sv-SE" b="1" dirty="0"/>
              <a:t>M</a:t>
            </a:r>
            <a:r>
              <a:rPr lang="sv-SE" dirty="0"/>
              <a:t> är marknadskrafter som påverkar både ingångslöner och löneläge </a:t>
            </a:r>
            <a:r>
              <a:rPr lang="sv-SE" dirty="0" smtClean="0"/>
              <a:t>beroende </a:t>
            </a:r>
            <a:r>
              <a:rPr lang="sv-SE" dirty="0"/>
              <a:t>på om det är brist på personal i yrket eller inte</a:t>
            </a:r>
            <a:r>
              <a:rPr lang="sv-SE" dirty="0" smtClean="0"/>
              <a:t>.</a:t>
            </a:r>
            <a:r>
              <a:rPr lang="sv-SE" baseline="0" dirty="0" smtClean="0"/>
              <a:t> </a:t>
            </a:r>
            <a:endParaRPr lang="sv-SE" dirty="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5</a:t>
            </a:fld>
            <a:endParaRPr lang="en-US"/>
          </a:p>
        </p:txBody>
      </p:sp>
    </p:spTree>
    <p:extLst>
      <p:ext uri="{BB962C8B-B14F-4D97-AF65-F5344CB8AC3E}">
        <p14:creationId xmlns:p14="http://schemas.microsoft.com/office/powerpoint/2010/main" val="25407825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a:xfrm>
            <a:off x="679768" y="4715154"/>
            <a:ext cx="5438140" cy="4805683"/>
          </a:xfrm>
        </p:spPr>
        <p:txBody>
          <a:bodyPr/>
          <a:lstStyle/>
          <a:p>
            <a:pPr marL="172693" indent="-172693">
              <a:buFont typeface="Arial" panose="020B0604020202020204" pitchFamily="34" charset="0"/>
              <a:buChar char="•"/>
            </a:pPr>
            <a:r>
              <a:rPr lang="sv-SE" b="0" baseline="0" dirty="0" smtClean="0"/>
              <a:t>Dialogmodellen omfattar alla medarbetare utom medarbetare inom Kommunals avtalsområde (se nästa bild). Efter överenskommelse (på stadsnivå) kan dock även Kommunal omfattas av dialogmodellen. </a:t>
            </a:r>
          </a:p>
          <a:p>
            <a:pPr marL="460512" lvl="1"/>
            <a:endParaRPr lang="sv-SE" b="0" baseline="0" dirty="0" smtClean="0"/>
          </a:p>
          <a:p>
            <a:r>
              <a:rPr lang="sv-SE" b="1" dirty="0" smtClean="0"/>
              <a:t>Medarbetarsamtal</a:t>
            </a:r>
            <a:endParaRPr lang="sv-SE" b="1" dirty="0"/>
          </a:p>
          <a:p>
            <a:pPr marL="172693" indent="-172693">
              <a:buFont typeface="Arial" panose="020B0604020202020204" pitchFamily="34" charset="0"/>
              <a:buChar char="•"/>
            </a:pPr>
            <a:r>
              <a:rPr lang="sv-SE" dirty="0"/>
              <a:t>En gång om året </a:t>
            </a:r>
          </a:p>
          <a:p>
            <a:pPr marL="172693" indent="-172693">
              <a:buFont typeface="Arial" panose="020B0604020202020204" pitchFamily="34" charset="0"/>
              <a:buChar char="•"/>
            </a:pPr>
            <a:r>
              <a:rPr lang="sv-SE" dirty="0" smtClean="0"/>
              <a:t>Utgår från v</a:t>
            </a:r>
            <a:r>
              <a:rPr lang="sv-SE" dirty="0"/>
              <a:t>erksamhetens mål och ditt uppdrag som medarbetare inför det kommande </a:t>
            </a:r>
            <a:r>
              <a:rPr lang="sv-SE" dirty="0" smtClean="0"/>
              <a:t>året</a:t>
            </a:r>
            <a:endParaRPr lang="sv-SE" dirty="0"/>
          </a:p>
          <a:p>
            <a:pPr marL="172693" indent="-172693">
              <a:buFont typeface="Arial" panose="020B0604020202020204" pitchFamily="34" charset="0"/>
              <a:buChar char="•"/>
            </a:pPr>
            <a:r>
              <a:rPr lang="sv-SE" dirty="0" smtClean="0"/>
              <a:t>Slutsatserna av medarbetarsamtalet</a:t>
            </a:r>
            <a:r>
              <a:rPr lang="sv-SE" baseline="0" dirty="0" smtClean="0"/>
              <a:t> d</a:t>
            </a:r>
            <a:r>
              <a:rPr lang="sv-SE" dirty="0" smtClean="0"/>
              <a:t>okumenteras </a:t>
            </a:r>
            <a:r>
              <a:rPr lang="sv-SE" dirty="0"/>
              <a:t>i </a:t>
            </a:r>
            <a:r>
              <a:rPr lang="sv-SE" dirty="0" smtClean="0"/>
              <a:t>medarbetarplanen: </a:t>
            </a:r>
            <a:r>
              <a:rPr lang="sv-SE" baseline="0" dirty="0" smtClean="0"/>
              <a:t>vilka utvecklingsområden har du och vad behöver göras för att du ska uppnå dem?</a:t>
            </a:r>
            <a:endParaRPr lang="sv-SE" dirty="0"/>
          </a:p>
          <a:p>
            <a:pPr lvl="0"/>
            <a:endParaRPr lang="sv-SE" b="1" dirty="0"/>
          </a:p>
          <a:p>
            <a:pPr lvl="0"/>
            <a:r>
              <a:rPr lang="sv-SE" b="1" dirty="0"/>
              <a:t>Utvärderande lönesamtal</a:t>
            </a:r>
          </a:p>
          <a:p>
            <a:pPr marL="172693" indent="-172693">
              <a:buFont typeface="Arial" panose="020B0604020202020204" pitchFamily="34" charset="0"/>
              <a:buChar char="•"/>
            </a:pPr>
            <a:r>
              <a:rPr lang="sv-SE" dirty="0"/>
              <a:t>En gång om </a:t>
            </a:r>
            <a:r>
              <a:rPr lang="sv-SE" dirty="0" smtClean="0"/>
              <a:t>året</a:t>
            </a:r>
          </a:p>
          <a:p>
            <a:pPr marL="172693" indent="-172693">
              <a:buFont typeface="Arial" panose="020B0604020202020204" pitchFamily="34" charset="0"/>
              <a:buChar char="•"/>
            </a:pPr>
            <a:r>
              <a:rPr lang="sv-SE" b="0" dirty="0" smtClean="0">
                <a:solidFill>
                  <a:schemeClr val="tx1"/>
                </a:solidFill>
              </a:rPr>
              <a:t>Uppföljning</a:t>
            </a:r>
            <a:r>
              <a:rPr lang="sv-SE" b="1" baseline="0" dirty="0" smtClean="0">
                <a:solidFill>
                  <a:schemeClr val="tx1"/>
                </a:solidFill>
              </a:rPr>
              <a:t> </a:t>
            </a:r>
            <a:r>
              <a:rPr lang="sv-SE" baseline="0" dirty="0" smtClean="0">
                <a:solidFill>
                  <a:schemeClr val="tx1"/>
                </a:solidFill>
              </a:rPr>
              <a:t>och u</a:t>
            </a:r>
            <a:r>
              <a:rPr lang="sv-SE" dirty="0" smtClean="0">
                <a:solidFill>
                  <a:schemeClr val="tx1"/>
                </a:solidFill>
              </a:rPr>
              <a:t>tvärdering av medarbetarens </a:t>
            </a:r>
            <a:r>
              <a:rPr lang="sv-SE" dirty="0" smtClean="0"/>
              <a:t>arbetsinsats </a:t>
            </a:r>
            <a:r>
              <a:rPr lang="sv-SE" dirty="0"/>
              <a:t>under året som gått utifrån verksamhetens mål, resultat och </a:t>
            </a:r>
            <a:r>
              <a:rPr lang="sv-SE" dirty="0" smtClean="0"/>
              <a:t>utveckling.</a:t>
            </a:r>
            <a:r>
              <a:rPr lang="sv-SE" baseline="0" dirty="0" smtClean="0"/>
              <a:t> I samtalet görs även en uppföljning av medarbetarplanen för året som gått </a:t>
            </a:r>
          </a:p>
          <a:p>
            <a:pPr marL="172693" marR="0" lvl="0" indent="-17269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dirty="0" smtClean="0">
                <a:latin typeface="+mn-lt"/>
              </a:rPr>
              <a:t>Till det utvärderande lönesamtalet finns det samtalsunderlag som hjälp och stöd, se HR-sidan</a:t>
            </a:r>
            <a:endParaRPr lang="sv-SE" dirty="0"/>
          </a:p>
          <a:p>
            <a:pPr marL="172693" indent="-172693">
              <a:buFont typeface="Arial" panose="020B0604020202020204" pitchFamily="34" charset="0"/>
              <a:buChar char="•"/>
            </a:pPr>
            <a:r>
              <a:rPr lang="sv-SE" dirty="0"/>
              <a:t>Som underlag för bedömningen </a:t>
            </a:r>
            <a:r>
              <a:rPr lang="sv-SE" dirty="0" smtClean="0"/>
              <a:t>används </a:t>
            </a:r>
            <a:r>
              <a:rPr lang="sv-SE" dirty="0"/>
              <a:t>stadens bedömningsgrunder för </a:t>
            </a:r>
            <a:r>
              <a:rPr lang="sv-SE" dirty="0" smtClean="0"/>
              <a:t>lön </a:t>
            </a:r>
            <a:r>
              <a:rPr lang="sv-SE" u="sng" dirty="0" smtClean="0"/>
              <a:t>eller</a:t>
            </a:r>
            <a:r>
              <a:rPr lang="sv-SE" baseline="0" dirty="0" smtClean="0"/>
              <a:t> era egna nedbrutna bedömningsgrunder (se bild längre fram i bildspelet) på arbetsplatsen om sådana finns </a:t>
            </a:r>
            <a:r>
              <a:rPr lang="sv-SE" dirty="0" smtClean="0"/>
              <a:t> </a:t>
            </a:r>
            <a:endParaRPr lang="sv-SE" dirty="0"/>
          </a:p>
          <a:p>
            <a:pPr marL="172693" indent="-172693">
              <a:buFont typeface="Arial" panose="020B0604020202020204" pitchFamily="34" charset="0"/>
              <a:buChar char="•"/>
            </a:pPr>
            <a:r>
              <a:rPr lang="sv-SE" dirty="0" smtClean="0"/>
              <a:t>Samtalet </a:t>
            </a:r>
            <a:r>
              <a:rPr lang="sv-SE" dirty="0"/>
              <a:t>inte är löneförhandling, utan en </a:t>
            </a:r>
            <a:r>
              <a:rPr lang="sv-SE" dirty="0" smtClean="0"/>
              <a:t>utvärdering av medarbetarens prestation</a:t>
            </a:r>
            <a:endParaRPr lang="sv-SE" dirty="0"/>
          </a:p>
          <a:p>
            <a:pPr defTabSz="460512">
              <a:defRPr/>
            </a:pPr>
            <a:endParaRPr lang="sv-SE" dirty="0"/>
          </a:p>
          <a:p>
            <a:r>
              <a:rPr lang="sv-SE" b="1" dirty="0"/>
              <a:t>Lönesamtal – ny lön </a:t>
            </a:r>
          </a:p>
          <a:p>
            <a:pPr marL="172693" indent="-172693">
              <a:buFont typeface="Arial" panose="020B0604020202020204" pitchFamily="34" charset="0"/>
              <a:buChar char="•"/>
            </a:pPr>
            <a:r>
              <a:rPr lang="sv-SE" dirty="0" smtClean="0"/>
              <a:t>Efter det utvärderande lönesamtalet beslutar chefen om ny </a:t>
            </a:r>
            <a:r>
              <a:rPr lang="sv-SE" dirty="0"/>
              <a:t>lön </a:t>
            </a:r>
            <a:r>
              <a:rPr lang="sv-SE" dirty="0" smtClean="0"/>
              <a:t>och därefter genomförs ett nytt samtal </a:t>
            </a:r>
            <a:r>
              <a:rPr lang="sv-SE" dirty="0"/>
              <a:t>där </a:t>
            </a:r>
            <a:r>
              <a:rPr lang="sv-SE" dirty="0" smtClean="0"/>
              <a:t>chefen</a:t>
            </a:r>
            <a:r>
              <a:rPr lang="sv-SE" baseline="0" dirty="0" smtClean="0"/>
              <a:t> meddelar </a:t>
            </a:r>
            <a:r>
              <a:rPr lang="sv-SE" dirty="0" smtClean="0"/>
              <a:t>medarbetaren den nya lönen </a:t>
            </a:r>
            <a:r>
              <a:rPr lang="sv-SE" dirty="0"/>
              <a:t>och motiveringen till den, utifrån dialogen i det utvärderande </a:t>
            </a:r>
            <a:r>
              <a:rPr lang="sv-SE" dirty="0" smtClean="0"/>
              <a:t>lönesamtalet. Tips</a:t>
            </a:r>
            <a:r>
              <a:rPr lang="sv-SE" baseline="0" dirty="0" smtClean="0"/>
              <a:t> till dig som chef: informera om den nya lönen och inte om löneökningen! Motivera den nya lönen med hjälp av bedömningsgrunderna. Var även beredd på att kunna besvara frågan ”vad ska jag göra för att få högre lön?”, från din medarbetare.</a:t>
            </a:r>
            <a:r>
              <a:rPr lang="sv-SE" dirty="0" smtClean="0"/>
              <a:t> </a:t>
            </a:r>
            <a:endParaRPr lang="sv-SE" dirty="0"/>
          </a:p>
          <a:p>
            <a:pPr lvl="0"/>
            <a:endParaRPr lang="sv-SE" sz="1000" dirty="0"/>
          </a:p>
          <a:p>
            <a:pPr marL="172693" indent="-172693" defTabSz="460512">
              <a:buFont typeface="Arial" panose="020B0604020202020204" pitchFamily="34" charset="0"/>
              <a:buChar char="•"/>
              <a:defRPr/>
            </a:pPr>
            <a:r>
              <a:rPr lang="sv-SE" b="1" dirty="0"/>
              <a:t>Du som chef:  </a:t>
            </a:r>
            <a:r>
              <a:rPr lang="sv-SE" dirty="0"/>
              <a:t>Informera om tidplanen för de olika samtalen på arbetsplatsen </a:t>
            </a:r>
          </a:p>
          <a:p>
            <a:pPr lvl="0"/>
            <a:endParaRPr lang="sv-SE" sz="1000" dirty="0"/>
          </a:p>
          <a:p>
            <a:endParaRPr lang="sv-SE" sz="1800" dirty="0"/>
          </a:p>
          <a:p>
            <a:pPr marL="172040" indent="-172040">
              <a:buFontTx/>
              <a:buChar char="-"/>
            </a:pPr>
            <a:endParaRPr lang="sv-SE" b="0" baseline="0" dirty="0" smtClean="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6</a:t>
            </a:fld>
            <a:endParaRPr lang="en-US"/>
          </a:p>
        </p:txBody>
      </p:sp>
    </p:spTree>
    <p:extLst>
      <p:ext uri="{BB962C8B-B14F-4D97-AF65-F5344CB8AC3E}">
        <p14:creationId xmlns:p14="http://schemas.microsoft.com/office/powerpoint/2010/main" val="28748593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2693" indent="-172693">
              <a:buFont typeface="Arial" panose="020B0604020202020204" pitchFamily="34" charset="0"/>
              <a:buChar char="•"/>
            </a:pPr>
            <a:r>
              <a:rPr lang="sv-SE" b="0" baseline="0" dirty="0" smtClean="0"/>
              <a:t>Till dig som chef: Om endast dialogmodellen används på din enhet kan du hoppa över denna bild. </a:t>
            </a:r>
          </a:p>
          <a:p>
            <a:pPr marL="0" indent="0">
              <a:buFont typeface="Arial" panose="020B0604020202020204" pitchFamily="34" charset="0"/>
              <a:buNone/>
            </a:pPr>
            <a:endParaRPr lang="sv-SE" b="0" baseline="0" dirty="0" smtClean="0"/>
          </a:p>
          <a:p>
            <a:pPr marL="172693" indent="-172693">
              <a:buFont typeface="Arial" panose="020B0604020202020204" pitchFamily="34" charset="0"/>
              <a:buChar char="•"/>
            </a:pPr>
            <a:r>
              <a:rPr lang="sv-SE" b="0" baseline="0" dirty="0" smtClean="0"/>
              <a:t>Förhandlingsmodellen omfattar endast medarbetare inom Kommunals avtalsområde – </a:t>
            </a:r>
            <a:r>
              <a:rPr lang="sv-SE" b="1" i="1" baseline="0" dirty="0" smtClean="0"/>
              <a:t>om inte överenskommelse träffats om att använda dialogmodellen</a:t>
            </a:r>
            <a:r>
              <a:rPr lang="sv-SE" b="0" baseline="0" dirty="0" smtClean="0"/>
              <a:t>.</a:t>
            </a:r>
          </a:p>
          <a:p>
            <a:endParaRPr lang="sv-SE" b="0" baseline="0" dirty="0" smtClean="0"/>
          </a:p>
          <a:p>
            <a:pPr marL="172693" indent="-172693">
              <a:buFont typeface="Arial" panose="020B0604020202020204" pitchFamily="34" charset="0"/>
              <a:buChar char="•"/>
            </a:pPr>
            <a:r>
              <a:rPr lang="sv-SE" b="0" baseline="0" dirty="0" smtClean="0"/>
              <a:t>I Kommunals avtalsområde ingår medarbetare som:</a:t>
            </a:r>
          </a:p>
          <a:p>
            <a:pPr marL="629893" lvl="1" indent="-172693">
              <a:buFont typeface="Arial" panose="020B0604020202020204" pitchFamily="34" charset="0"/>
              <a:buChar char="•"/>
            </a:pPr>
            <a:r>
              <a:rPr lang="sv-SE" b="0" baseline="0" dirty="0" smtClean="0"/>
              <a:t>är medlemmar i Kommunal </a:t>
            </a:r>
          </a:p>
          <a:p>
            <a:pPr marL="633203" lvl="1" indent="-172693">
              <a:buFont typeface="Arial" panose="020B0604020202020204" pitchFamily="34" charset="0"/>
              <a:buChar char="•"/>
            </a:pPr>
            <a:r>
              <a:rPr lang="sv-SE" b="0" baseline="0" dirty="0" smtClean="0"/>
              <a:t>inte är medlemmar i Kommunal men som ingår i Kommunals yrkesgrupper, till exempel undersköterska, barnskötare, vaktmästare och vårdare.  </a:t>
            </a:r>
            <a:endParaRPr lang="sv-SE" dirty="0"/>
          </a:p>
          <a:p>
            <a:pPr lvl="1"/>
            <a:endParaRPr lang="sv-SE" dirty="0"/>
          </a:p>
          <a:p>
            <a:pPr marL="172693" indent="-172693">
              <a:buFont typeface="Arial" panose="020B0604020202020204" pitchFamily="34" charset="0"/>
              <a:buChar char="•"/>
            </a:pPr>
            <a:r>
              <a:rPr lang="sv-SE" dirty="0"/>
              <a:t>Processen för förhandlingsmodellen är densamma som i dialogmodellen (se </a:t>
            </a:r>
            <a:r>
              <a:rPr lang="sv-SE" dirty="0" smtClean="0"/>
              <a:t>förra bilden) </a:t>
            </a:r>
            <a:r>
              <a:rPr lang="sv-SE" dirty="0"/>
              <a:t>när det gäller medarbetarsamtal, medarbetarplan och utvärderande </a:t>
            </a:r>
            <a:r>
              <a:rPr lang="sv-SE" dirty="0" smtClean="0"/>
              <a:t>lönesamtal</a:t>
            </a:r>
            <a:endParaRPr lang="sv-SE" dirty="0"/>
          </a:p>
          <a:p>
            <a:pPr lvl="1"/>
            <a:endParaRPr lang="sv-SE" b="0" baseline="0" dirty="0" smtClean="0"/>
          </a:p>
          <a:p>
            <a:pPr marL="172693" indent="-172693">
              <a:buFont typeface="Arial" panose="020B0604020202020204" pitchFamily="34" charset="0"/>
              <a:buChar char="•"/>
            </a:pPr>
            <a:r>
              <a:rPr lang="sv-SE" b="0" baseline="0" dirty="0" smtClean="0"/>
              <a:t>Därefter skiljer sig hanteringen åt. I förhandlingsmodellen sätter chefen förslag på nya löner på sina medarbetare som sedan </a:t>
            </a:r>
            <a:r>
              <a:rPr lang="sv-SE" b="0" i="0" baseline="0" dirty="0" smtClean="0"/>
              <a:t>förhandlas mellan arbetsgivare och facklig företrädare för Kommunal. </a:t>
            </a:r>
          </a:p>
          <a:p>
            <a:endParaRPr lang="sv-SE" b="0" baseline="0" dirty="0" smtClean="0"/>
          </a:p>
          <a:p>
            <a:pPr marL="172693" indent="-172693">
              <a:buFont typeface="Arial" panose="020B0604020202020204" pitchFamily="34" charset="0"/>
              <a:buChar char="•"/>
            </a:pPr>
            <a:r>
              <a:rPr lang="sv-SE" b="1" baseline="0" dirty="0" smtClean="0"/>
              <a:t>Observera</a:t>
            </a:r>
            <a:r>
              <a:rPr lang="sv-SE" b="0" baseline="0" dirty="0" smtClean="0"/>
              <a:t> att det endast sker en förhandling om löner för medarbetare som är medlemmar i Kommunal. För medarbetare som </a:t>
            </a:r>
            <a:r>
              <a:rPr lang="sv-SE" b="1" i="1" baseline="0" dirty="0" smtClean="0"/>
              <a:t>inte</a:t>
            </a:r>
            <a:r>
              <a:rPr lang="sv-SE" b="0" baseline="0" dirty="0" smtClean="0"/>
              <a:t> är medlem i Kommunal (men som ingår i Kommunals yrkesgrupper, se ovan) sker ingen förhandling utan här sätter chefen lönen själv </a:t>
            </a:r>
          </a:p>
          <a:p>
            <a:endParaRPr lang="sv-SE" b="0" baseline="0" dirty="0" smtClean="0"/>
          </a:p>
          <a:p>
            <a:pPr marL="172693" indent="-172693">
              <a:buFont typeface="Arial" panose="020B0604020202020204" pitchFamily="34" charset="0"/>
              <a:buChar char="•"/>
            </a:pPr>
            <a:r>
              <a:rPr lang="sv-SE" b="0" baseline="0" dirty="0" smtClean="0"/>
              <a:t>I förhandlingsmodellen finns inget krav på att besked om ny lön ska lämnas i ett lönesamtal. Det innebär att besked om ny lön antingen kan lämnas muntligt av chefen till medarbetaren eller att medarbetaren får information om sin nya lön på sin lönespecifikation i Självservice P.</a:t>
            </a:r>
          </a:p>
          <a:p>
            <a:pPr marL="172040" indent="-172040">
              <a:buFontTx/>
              <a:buChar char="-"/>
            </a:pPr>
            <a:endParaRPr lang="sv-SE" b="0" baseline="0" dirty="0" smtClean="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7</a:t>
            </a:fld>
            <a:endParaRPr lang="en-US"/>
          </a:p>
        </p:txBody>
      </p:sp>
    </p:spTree>
    <p:extLst>
      <p:ext uri="{BB962C8B-B14F-4D97-AF65-F5344CB8AC3E}">
        <p14:creationId xmlns:p14="http://schemas.microsoft.com/office/powerpoint/2010/main" val="3784025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2693" indent="-172693">
              <a:buFont typeface="Arial" panose="020B0604020202020204" pitchFamily="34" charset="0"/>
              <a:buChar char="•"/>
            </a:pPr>
            <a:r>
              <a:rPr lang="sv-SE" dirty="0"/>
              <a:t>Helsingborgs stads bedömningsgrunder består av: </a:t>
            </a:r>
          </a:p>
          <a:p>
            <a:endParaRPr lang="sv-SE" dirty="0"/>
          </a:p>
          <a:p>
            <a:pPr marL="748489" lvl="1" indent="-287978">
              <a:buFont typeface="Arial" panose="020B0604020202020204" pitchFamily="34" charset="0"/>
              <a:buChar char="•"/>
            </a:pPr>
            <a:r>
              <a:rPr lang="sv-SE" dirty="0"/>
              <a:t>De fyra områden som finns i stadens medarbetar- och ledarpolicy </a:t>
            </a:r>
            <a:r>
              <a:rPr lang="sv-SE" dirty="0" smtClean="0"/>
              <a:t>(Jag</a:t>
            </a:r>
            <a:r>
              <a:rPr lang="sv-SE" baseline="0" dirty="0" smtClean="0"/>
              <a:t> vill lyckas, jag skapar värde, jag samspelar, jag leder mig själv). </a:t>
            </a:r>
            <a:endParaRPr lang="sv-SE" dirty="0"/>
          </a:p>
          <a:p>
            <a:pPr marL="748489" lvl="1" indent="-287978">
              <a:buFont typeface="Arial" panose="020B0604020202020204" pitchFamily="34" charset="0"/>
              <a:buChar char="•"/>
            </a:pPr>
            <a:r>
              <a:rPr lang="sv-SE" dirty="0"/>
              <a:t>Hur medarbetaren har uppnått sina personliga mål utifrån uppdraget och verksamhetens </a:t>
            </a:r>
            <a:r>
              <a:rPr lang="sv-SE" dirty="0" smtClean="0"/>
              <a:t>mål – se medarbetarplanen</a:t>
            </a:r>
            <a:endParaRPr lang="sv-SE" dirty="0"/>
          </a:p>
          <a:p>
            <a:pPr marL="0" indent="0">
              <a:buFont typeface="Arial" panose="020B0604020202020204" pitchFamily="34" charset="0"/>
              <a:buNone/>
            </a:pPr>
            <a:endParaRPr lang="sv-SE" dirty="0"/>
          </a:p>
          <a:p>
            <a:pPr marL="172693" indent="-172693">
              <a:buFont typeface="Arial" panose="020B0604020202020204" pitchFamily="34" charset="0"/>
              <a:buChar char="•"/>
            </a:pPr>
            <a:r>
              <a:rPr lang="sv-SE" dirty="0"/>
              <a:t>Det utvärderande lönesamtalet utgår från bedömningsgrunderna. </a:t>
            </a:r>
          </a:p>
          <a:p>
            <a:pPr marL="172693" indent="-172693">
              <a:buFont typeface="Arial" panose="020B0604020202020204" pitchFamily="34" charset="0"/>
              <a:buChar char="•"/>
            </a:pPr>
            <a:endParaRPr lang="sv-SE" dirty="0"/>
          </a:p>
          <a:p>
            <a:pPr marL="172693" indent="-172693">
              <a:buFont typeface="Arial" panose="020B0604020202020204" pitchFamily="34" charset="0"/>
              <a:buChar char="•"/>
            </a:pPr>
            <a:endParaRPr lang="sv-SE" dirty="0" smtClean="0"/>
          </a:p>
          <a:p>
            <a:endParaRPr lang="sv-SE" dirty="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8</a:t>
            </a:fld>
            <a:endParaRPr lang="en-US"/>
          </a:p>
        </p:txBody>
      </p:sp>
    </p:spTree>
    <p:extLst>
      <p:ext uri="{BB962C8B-B14F-4D97-AF65-F5344CB8AC3E}">
        <p14:creationId xmlns:p14="http://schemas.microsoft.com/office/powerpoint/2010/main" val="36214952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Efter dialogen i arbetsgruppen är det du som chef (ledningsgrupp) som avgör vilka bedömningsgrunder som är viktigast (dialog i gruppen, sedan ledningsbeslut). Det</a:t>
            </a:r>
            <a:r>
              <a:rPr lang="sv-SE" baseline="0" dirty="0" smtClean="0"/>
              <a:t> är</a:t>
            </a:r>
            <a:r>
              <a:rPr lang="sv-SE" dirty="0" smtClean="0"/>
              <a:t> möjligt att lägga till förvaltnings- eller verksamhetsspecifika bedömningsgrunder.</a:t>
            </a:r>
          </a:p>
          <a:p>
            <a:endParaRPr lang="sv-SE" dirty="0" smtClean="0"/>
          </a:p>
          <a:p>
            <a:r>
              <a:rPr lang="sv-SE" i="1" dirty="0" smtClean="0"/>
              <a:t>Det finns undersökningar</a:t>
            </a:r>
            <a:r>
              <a:rPr lang="sv-SE" i="1" baseline="0" dirty="0" smtClean="0"/>
              <a:t> som tydligt visar att medarbetare som känner till sina bedömningsgrunder är mer nöjda med sina löner och upplever lönerna som mer rättvisa. </a:t>
            </a:r>
            <a:r>
              <a:rPr lang="sv-SE" i="0" baseline="0" dirty="0" smtClean="0"/>
              <a:t>Därför är det viktigt att jobba med att bryta ner stadens bedömningsgrunder och göra dem till era egna.</a:t>
            </a:r>
            <a:endParaRPr lang="sv-SE" i="0" dirty="0" smtClean="0"/>
          </a:p>
          <a:p>
            <a:endParaRPr lang="sv-SE" dirty="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9</a:t>
            </a:fld>
            <a:endParaRPr lang="en-US"/>
          </a:p>
        </p:txBody>
      </p:sp>
    </p:spTree>
    <p:extLst>
      <p:ext uri="{BB962C8B-B14F-4D97-AF65-F5344CB8AC3E}">
        <p14:creationId xmlns:p14="http://schemas.microsoft.com/office/powerpoint/2010/main" val="19458438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460583" rtl="0" eaLnBrk="1" fontAlgn="auto" latinLnBrk="0" hangingPunct="1">
              <a:lnSpc>
                <a:spcPct val="100000"/>
              </a:lnSpc>
              <a:spcBef>
                <a:spcPts val="0"/>
              </a:spcBef>
              <a:spcAft>
                <a:spcPts val="0"/>
              </a:spcAft>
              <a:buClrTx/>
              <a:buSzTx/>
              <a:buFontTx/>
              <a:buNone/>
              <a:tabLst/>
              <a:defRPr/>
            </a:pPr>
            <a:r>
              <a:rPr lang="sv-SE" b="1" dirty="0" smtClean="0"/>
              <a:t>Du som chef: </a:t>
            </a:r>
            <a:r>
              <a:rPr lang="sv-SE" dirty="0" smtClean="0"/>
              <a:t>Gå igenom era egna bedömningsgrunder som finns på arbetsplatsen så att de fortfarande är välkända och relevanta</a:t>
            </a:r>
            <a:r>
              <a:rPr lang="sv-SE" baseline="0" dirty="0" smtClean="0"/>
              <a:t> för er</a:t>
            </a:r>
            <a:r>
              <a:rPr lang="sv-SE" dirty="0" smtClean="0"/>
              <a:t>. </a:t>
            </a:r>
          </a:p>
          <a:p>
            <a:pPr marL="0" marR="0" lvl="0" indent="0" algn="l" defTabSz="460583" rtl="0" eaLnBrk="1" fontAlgn="auto" latinLnBrk="0" hangingPunct="1">
              <a:lnSpc>
                <a:spcPct val="100000"/>
              </a:lnSpc>
              <a:spcBef>
                <a:spcPts val="0"/>
              </a:spcBef>
              <a:spcAft>
                <a:spcPts val="0"/>
              </a:spcAft>
              <a:buClrTx/>
              <a:buSzTx/>
              <a:buFontTx/>
              <a:buNone/>
              <a:tabLst/>
              <a:defRPr/>
            </a:pPr>
            <a:endParaRPr lang="sv-SE" dirty="0" smtClean="0"/>
          </a:p>
          <a:p>
            <a:pPr marL="0" marR="0" lvl="0" indent="0" algn="l" defTabSz="460583" rtl="0" eaLnBrk="1" fontAlgn="auto" latinLnBrk="0" hangingPunct="1">
              <a:lnSpc>
                <a:spcPct val="100000"/>
              </a:lnSpc>
              <a:spcBef>
                <a:spcPts val="0"/>
              </a:spcBef>
              <a:spcAft>
                <a:spcPts val="0"/>
              </a:spcAft>
              <a:buClrTx/>
              <a:buSzTx/>
              <a:buFontTx/>
              <a:buNone/>
              <a:tabLst/>
              <a:defRPr/>
            </a:pPr>
            <a:r>
              <a:rPr lang="sv-SE" dirty="0" smtClean="0"/>
              <a:t>Om ni inte har brutit ner bedömningsgrunderna,</a:t>
            </a:r>
            <a:r>
              <a:rPr lang="sv-SE" baseline="0" dirty="0" smtClean="0"/>
              <a:t> låt medarbetarna diskutera innebörden av dem i mindre grupper. Vad betyder det för oss utifrån uppdraget i vår verksamhet? ”Vi skapar värde i vårt uppdrag genom att”…</a:t>
            </a:r>
          </a:p>
          <a:p>
            <a:pPr marL="0" marR="0" lvl="0" indent="0" algn="l" defTabSz="460583" rtl="0" eaLnBrk="1" fontAlgn="auto" latinLnBrk="0" hangingPunct="1">
              <a:lnSpc>
                <a:spcPct val="100000"/>
              </a:lnSpc>
              <a:spcBef>
                <a:spcPts val="0"/>
              </a:spcBef>
              <a:spcAft>
                <a:spcPts val="0"/>
              </a:spcAft>
              <a:buClrTx/>
              <a:buSzTx/>
              <a:buFontTx/>
              <a:buNone/>
              <a:tabLst/>
              <a:defRPr/>
            </a:pPr>
            <a:endParaRPr lang="sv-SE" sz="1200" baseline="0" dirty="0" smtClean="0"/>
          </a:p>
          <a:p>
            <a:pPr marL="0" marR="0" lvl="0" indent="0" algn="l" defTabSz="460583" rtl="0" eaLnBrk="1" fontAlgn="auto" latinLnBrk="0" hangingPunct="1">
              <a:lnSpc>
                <a:spcPct val="100000"/>
              </a:lnSpc>
              <a:spcBef>
                <a:spcPts val="0"/>
              </a:spcBef>
              <a:spcAft>
                <a:spcPts val="0"/>
              </a:spcAft>
              <a:buClrTx/>
              <a:buSzTx/>
              <a:buFontTx/>
              <a:buNone/>
              <a:tabLst/>
              <a:defRPr/>
            </a:pPr>
            <a:r>
              <a:rPr lang="sv-SE" sz="1200" dirty="0" smtClean="0"/>
              <a:t>Målet</a:t>
            </a:r>
            <a:r>
              <a:rPr lang="sv-SE" sz="1200" baseline="0" dirty="0" smtClean="0"/>
              <a:t> med diskussionen är att hitta k</a:t>
            </a:r>
            <a:r>
              <a:rPr lang="sv-SE" sz="1200" dirty="0" smtClean="0"/>
              <a:t>onkreta beteenden</a:t>
            </a:r>
            <a:r>
              <a:rPr lang="sv-SE" sz="1200" baseline="0" dirty="0" smtClean="0"/>
              <a:t> som kan kopplas till var och en av bedömningsgrunderna.</a:t>
            </a:r>
          </a:p>
          <a:p>
            <a:pPr marL="0" marR="0" lvl="0" indent="0" algn="l" defTabSz="460583" rtl="0" eaLnBrk="1" fontAlgn="auto" latinLnBrk="0" hangingPunct="1">
              <a:lnSpc>
                <a:spcPct val="100000"/>
              </a:lnSpc>
              <a:spcBef>
                <a:spcPts val="0"/>
              </a:spcBef>
              <a:spcAft>
                <a:spcPts val="0"/>
              </a:spcAft>
              <a:buClrTx/>
              <a:buSzTx/>
              <a:buFontTx/>
              <a:buNone/>
              <a:tabLst/>
              <a:defRPr/>
            </a:pPr>
            <a:endParaRPr lang="sv-SE" baseline="0" dirty="0" smtClean="0"/>
          </a:p>
          <a:p>
            <a:r>
              <a:rPr lang="sv-SE" dirty="0" smtClean="0"/>
              <a:t>För därefter en dialog</a:t>
            </a:r>
            <a:r>
              <a:rPr lang="sv-SE" baseline="0" dirty="0" smtClean="0"/>
              <a:t> i storgrupp om vad grupperna kommit fram till och enas om en gemensam innebörd i form av konkreta beskrivningar till var och en av de fyra bedömningsgrunderna (Jag vill lyckas, jag skapar värde, jag samspelar och jag leder mig själv).</a:t>
            </a:r>
            <a:endParaRPr lang="sv-SE" dirty="0" smtClean="0"/>
          </a:p>
          <a:p>
            <a:pPr defTabSz="460583">
              <a:defRPr/>
            </a:pPr>
            <a:endParaRPr lang="sv-SE" baseline="0" dirty="0" smtClean="0"/>
          </a:p>
          <a:p>
            <a:endParaRPr lang="sv-SE" dirty="0" smtClean="0"/>
          </a:p>
          <a:p>
            <a:endParaRPr lang="sv-SE" dirty="0" smtClean="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10</a:t>
            </a:fld>
            <a:endParaRPr lang="en-US"/>
          </a:p>
        </p:txBody>
      </p:sp>
    </p:spTree>
    <p:extLst>
      <p:ext uri="{BB962C8B-B14F-4D97-AF65-F5344CB8AC3E}">
        <p14:creationId xmlns:p14="http://schemas.microsoft.com/office/powerpoint/2010/main" val="30131614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Chefen utvärderar</a:t>
            </a:r>
            <a:r>
              <a:rPr lang="sv-SE" baseline="0" dirty="0" smtClean="0"/>
              <a:t> prestationen genom att följa upp aktiviteterna i verksamhetsplanen, medarbetarplanen och använda verksamhetens bedömningsgrunder </a:t>
            </a:r>
          </a:p>
          <a:p>
            <a:endParaRPr lang="sv-SE" baseline="0"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sv-SE" sz="1200" dirty="0" smtClean="0"/>
              <a:t>.</a:t>
            </a:r>
          </a:p>
          <a:p>
            <a:endParaRPr lang="sv-SE" dirty="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11</a:t>
            </a:fld>
            <a:endParaRPr lang="en-US"/>
          </a:p>
        </p:txBody>
      </p:sp>
    </p:spTree>
    <p:extLst>
      <p:ext uri="{BB962C8B-B14F-4D97-AF65-F5344CB8AC3E}">
        <p14:creationId xmlns:p14="http://schemas.microsoft.com/office/powerpoint/2010/main" val="2860858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latin typeface="Calibri" panose="020F0502020204030204" pitchFamily="34" charset="0"/>
              </a:rPr>
              <a:t>ÖVNING</a:t>
            </a:r>
          </a:p>
          <a:p>
            <a:pPr defTabSz="460512">
              <a:defRPr/>
            </a:pPr>
            <a:r>
              <a:rPr lang="sv-SE" dirty="0">
                <a:latin typeface="Calibri" panose="020F0502020204030204" pitchFamily="34" charset="0"/>
              </a:rPr>
              <a:t>Jobba t ex tre och tre. Tidsåtgång: 10 min övning + 5 min genomgång. </a:t>
            </a:r>
            <a:endParaRPr lang="sv-SE" dirty="0" smtClean="0">
              <a:latin typeface="Calibri" panose="020F0502020204030204" pitchFamily="34" charset="0"/>
            </a:endParaRPr>
          </a:p>
          <a:p>
            <a:pPr defTabSz="460512">
              <a:defRPr/>
            </a:pPr>
            <a:endParaRPr lang="sv-SE" dirty="0" smtClean="0">
              <a:latin typeface="Calibri" panose="020F0502020204030204" pitchFamily="34" charset="0"/>
            </a:endParaRPr>
          </a:p>
          <a:p>
            <a:pPr defTabSz="460512">
              <a:defRPr/>
            </a:pPr>
            <a:r>
              <a:rPr lang="sv-SE" dirty="0" smtClean="0">
                <a:latin typeface="Calibri" panose="020F0502020204030204" pitchFamily="34" charset="0"/>
              </a:rPr>
              <a:t>Utifrån </a:t>
            </a:r>
            <a:r>
              <a:rPr lang="sv-SE" dirty="0">
                <a:latin typeface="Calibri" panose="020F0502020204030204" pitchFamily="34" charset="0"/>
              </a:rPr>
              <a:t>personbeskrivningarna skall ni genomföra en löneöversyn för de sex medarbetarna och motivera lönesättningen.</a:t>
            </a:r>
          </a:p>
          <a:p>
            <a:r>
              <a:rPr lang="sv-SE" b="1" dirty="0" smtClean="0">
                <a:latin typeface="Calibri" panose="020F0502020204030204" pitchFamily="34" charset="0"/>
              </a:rPr>
              <a:t>Det</a:t>
            </a:r>
            <a:r>
              <a:rPr lang="sv-SE" b="1" baseline="0" dirty="0" smtClean="0">
                <a:latin typeface="Calibri" panose="020F0502020204030204" pitchFamily="34" charset="0"/>
              </a:rPr>
              <a:t> </a:t>
            </a:r>
            <a:r>
              <a:rPr lang="sv-SE" b="1" dirty="0" smtClean="0">
                <a:latin typeface="Calibri" panose="020F0502020204030204" pitchFamily="34" charset="0"/>
              </a:rPr>
              <a:t>finns </a:t>
            </a:r>
            <a:r>
              <a:rPr lang="sv-SE" b="1" dirty="0">
                <a:latin typeface="Calibri" panose="020F0502020204030204" pitchFamily="34" charset="0"/>
              </a:rPr>
              <a:t>inget rätt/fel svar</a:t>
            </a:r>
            <a:r>
              <a:rPr lang="sv-SE" dirty="0">
                <a:latin typeface="Calibri" panose="020F0502020204030204" pitchFamily="34" charset="0"/>
              </a:rPr>
              <a:t>, ni delar med er av era resonemang, vilka löner ni valt att sätta</a:t>
            </a:r>
            <a:r>
              <a:rPr lang="sv-SE" dirty="0" smtClean="0">
                <a:latin typeface="Calibri" panose="020F0502020204030204" pitchFamily="34" charset="0"/>
              </a:rPr>
              <a:t>,</a:t>
            </a:r>
            <a:r>
              <a:rPr lang="sv-SE" baseline="0" dirty="0" smtClean="0">
                <a:latin typeface="Calibri" panose="020F0502020204030204" pitchFamily="34" charset="0"/>
              </a:rPr>
              <a:t> och för en</a:t>
            </a:r>
            <a:r>
              <a:rPr lang="sv-SE" dirty="0" smtClean="0">
                <a:latin typeface="Calibri" panose="020F0502020204030204" pitchFamily="34" charset="0"/>
              </a:rPr>
              <a:t> </a:t>
            </a:r>
            <a:r>
              <a:rPr lang="sv-SE" dirty="0">
                <a:latin typeface="Calibri" panose="020F0502020204030204" pitchFamily="34" charset="0"/>
              </a:rPr>
              <a:t>dialog </a:t>
            </a:r>
            <a:r>
              <a:rPr lang="sv-SE" dirty="0" smtClean="0">
                <a:latin typeface="Calibri" panose="020F0502020204030204" pitchFamily="34" charset="0"/>
              </a:rPr>
              <a:t>tillsammans.</a:t>
            </a:r>
            <a:r>
              <a:rPr lang="sv-SE" baseline="0" dirty="0" smtClean="0">
                <a:latin typeface="Calibri" panose="020F0502020204030204" pitchFamily="34" charset="0"/>
              </a:rPr>
              <a:t> </a:t>
            </a:r>
            <a:endParaRPr lang="sv-SE" dirty="0">
              <a:latin typeface="Calibri" panose="020F0502020204030204" pitchFamily="34" charset="0"/>
            </a:endParaRPr>
          </a:p>
          <a:p>
            <a:endParaRPr lang="sv-SE" dirty="0">
              <a:latin typeface="Calibri" panose="020F0502020204030204" pitchFamily="34" charset="0"/>
            </a:endParaRPr>
          </a:p>
          <a:p>
            <a:r>
              <a:rPr lang="sv-SE" dirty="0">
                <a:latin typeface="Calibri" panose="020F0502020204030204" pitchFamily="34" charset="0"/>
              </a:rPr>
              <a:t>Välj om du vill ge medarbetarna som jobbar med </a:t>
            </a:r>
            <a:r>
              <a:rPr lang="sv-SE" dirty="0" smtClean="0">
                <a:latin typeface="Calibri" panose="020F0502020204030204" pitchFamily="34" charset="0"/>
              </a:rPr>
              <a:t>övningen </a:t>
            </a:r>
            <a:r>
              <a:rPr lang="sv-SE" dirty="0">
                <a:latin typeface="Calibri" panose="020F0502020204030204" pitchFamily="34" charset="0"/>
              </a:rPr>
              <a:t>några ekonomiska ramar och vilka i så fall -  t ex 3 % eller x antal kr att fördela på de sex medarbetarna.  </a:t>
            </a:r>
          </a:p>
          <a:p>
            <a:endParaRPr lang="sv-SE" dirty="0">
              <a:latin typeface="Calibri" panose="020F0502020204030204" pitchFamily="34" charset="0"/>
            </a:endParaRPr>
          </a:p>
          <a:p>
            <a:r>
              <a:rPr lang="sv-SE" b="1" dirty="0">
                <a:latin typeface="Calibri" panose="020F0502020204030204" pitchFamily="34" charset="0"/>
              </a:rPr>
              <a:t>Räkneexempel </a:t>
            </a:r>
          </a:p>
          <a:p>
            <a:r>
              <a:rPr lang="sv-SE" b="0" dirty="0" smtClean="0"/>
              <a:t>Ram/utrymme</a:t>
            </a:r>
            <a:r>
              <a:rPr lang="sv-SE" b="0" baseline="0" dirty="0" smtClean="0"/>
              <a:t> per medarbetare: </a:t>
            </a:r>
            <a:r>
              <a:rPr lang="sv-SE" b="0" dirty="0" smtClean="0"/>
              <a:t> 3%</a:t>
            </a:r>
            <a:r>
              <a:rPr lang="sv-SE" b="0" baseline="0" dirty="0" smtClean="0"/>
              <a:t> x t ex 33 000 kr=</a:t>
            </a:r>
            <a:r>
              <a:rPr lang="sv-SE" b="0" dirty="0" smtClean="0"/>
              <a:t>0,03 x 33 000 = 990 kr</a:t>
            </a:r>
          </a:p>
          <a:p>
            <a:endParaRPr lang="sv-SE" dirty="0">
              <a:latin typeface="Calibri" panose="020F0502020204030204" pitchFamily="34" charset="0"/>
            </a:endParaRPr>
          </a:p>
          <a:p>
            <a:r>
              <a:rPr lang="sv-SE" b="1" dirty="0" smtClean="0">
                <a:latin typeface="Calibri" panose="020F0502020204030204" pitchFamily="34" charset="0"/>
              </a:rPr>
              <a:t>Genomgång</a:t>
            </a:r>
            <a:r>
              <a:rPr lang="sv-SE" dirty="0" smtClean="0">
                <a:latin typeface="Calibri" panose="020F0502020204030204" pitchFamily="34" charset="0"/>
              </a:rPr>
              <a:t> </a:t>
            </a:r>
            <a:endParaRPr lang="sv-SE" dirty="0">
              <a:latin typeface="Calibri" panose="020F0502020204030204" pitchFamily="34" charset="0"/>
            </a:endParaRPr>
          </a:p>
          <a:p>
            <a:r>
              <a:rPr lang="sv-SE" dirty="0"/>
              <a:t>Exempel på stödfrågor  </a:t>
            </a:r>
          </a:p>
          <a:p>
            <a:pPr lvl="0"/>
            <a:r>
              <a:rPr lang="sv-SE" dirty="0" smtClean="0"/>
              <a:t>-</a:t>
            </a:r>
            <a:r>
              <a:rPr lang="sv-SE" baseline="0" dirty="0" smtClean="0"/>
              <a:t> </a:t>
            </a:r>
            <a:r>
              <a:rPr lang="sv-SE" dirty="0" smtClean="0"/>
              <a:t>Vem </a:t>
            </a:r>
            <a:r>
              <a:rPr lang="sv-SE" dirty="0"/>
              <a:t>har ni gett det högsta och lägsta påslaget? Hur mycket blev det? Varför? </a:t>
            </a:r>
          </a:p>
          <a:p>
            <a:pPr marL="0" indent="0">
              <a:buFontTx/>
              <a:buNone/>
            </a:pPr>
            <a:r>
              <a:rPr lang="sv-SE" dirty="0" smtClean="0"/>
              <a:t>- Hur lönsätter</a:t>
            </a:r>
            <a:r>
              <a:rPr lang="sv-SE" baseline="0" dirty="0" smtClean="0"/>
              <a:t> ni</a:t>
            </a:r>
            <a:r>
              <a:rPr lang="sv-SE" dirty="0" smtClean="0"/>
              <a:t> Gunilla </a:t>
            </a:r>
            <a:r>
              <a:rPr lang="sv-SE" dirty="0"/>
              <a:t>som går i </a:t>
            </a:r>
            <a:r>
              <a:rPr lang="sv-SE" dirty="0" smtClean="0"/>
              <a:t>pension?</a:t>
            </a:r>
            <a:endParaRPr lang="sv-SE" baseline="0" dirty="0"/>
          </a:p>
          <a:p>
            <a:pPr marL="0" indent="0">
              <a:buFontTx/>
              <a:buNone/>
            </a:pPr>
            <a:r>
              <a:rPr lang="sv-SE" dirty="0" smtClean="0"/>
              <a:t>- Hur </a:t>
            </a:r>
            <a:r>
              <a:rPr lang="sv-SE" dirty="0"/>
              <a:t>lönesätter ni Ulrik som är sjukskriven? </a:t>
            </a:r>
            <a:endParaRPr lang="sv-SE" dirty="0" smtClean="0"/>
          </a:p>
          <a:p>
            <a:pPr marL="0" indent="0">
              <a:buFontTx/>
              <a:buNone/>
            </a:pPr>
            <a:r>
              <a:rPr lang="sv-SE" dirty="0" smtClean="0"/>
              <a:t>- Hur </a:t>
            </a:r>
            <a:r>
              <a:rPr lang="sv-SE" dirty="0" err="1" smtClean="0"/>
              <a:t>lönesätter</a:t>
            </a:r>
            <a:r>
              <a:rPr lang="sv-SE" dirty="0" smtClean="0"/>
              <a:t> ni Carina </a:t>
            </a:r>
            <a:r>
              <a:rPr lang="sv-SE" dirty="0"/>
              <a:t>som </a:t>
            </a:r>
            <a:r>
              <a:rPr lang="sv-SE" dirty="0" smtClean="0"/>
              <a:t>presterat</a:t>
            </a:r>
            <a:r>
              <a:rPr lang="sv-SE" baseline="0" dirty="0" smtClean="0"/>
              <a:t> bra</a:t>
            </a:r>
            <a:r>
              <a:rPr lang="sv-SE" dirty="0" smtClean="0"/>
              <a:t>? </a:t>
            </a:r>
          </a:p>
          <a:p>
            <a:pPr marL="0" indent="0">
              <a:buFontTx/>
              <a:buNone/>
            </a:pPr>
            <a:r>
              <a:rPr lang="sv-SE" dirty="0" smtClean="0"/>
              <a:t>- Hur </a:t>
            </a:r>
            <a:r>
              <a:rPr lang="sv-SE" dirty="0" err="1" smtClean="0"/>
              <a:t>lönesätter</a:t>
            </a:r>
            <a:r>
              <a:rPr lang="sv-SE" dirty="0" smtClean="0"/>
              <a:t> ni </a:t>
            </a:r>
            <a:r>
              <a:rPr lang="sv-SE" dirty="0" err="1" smtClean="0"/>
              <a:t>Kalid</a:t>
            </a:r>
            <a:r>
              <a:rPr lang="sv-SE" dirty="0" smtClean="0"/>
              <a:t> vars</a:t>
            </a:r>
            <a:r>
              <a:rPr lang="sv-SE" baseline="0" dirty="0" smtClean="0"/>
              <a:t> prestation försämrats?</a:t>
            </a:r>
            <a:endParaRPr lang="sv-SE" dirty="0"/>
          </a:p>
          <a:p>
            <a:pPr marL="172693" indent="-172693">
              <a:buFontTx/>
              <a:buChar char="-"/>
            </a:pPr>
            <a:endParaRPr lang="sv-SE" dirty="0"/>
          </a:p>
          <a:p>
            <a:endParaRPr lang="sv-SE" sz="1800" dirty="0"/>
          </a:p>
          <a:p>
            <a:endParaRPr lang="sv-SE" sz="1800" b="1" dirty="0"/>
          </a:p>
          <a:p>
            <a:endParaRPr lang="sv-SE" dirty="0"/>
          </a:p>
        </p:txBody>
      </p:sp>
      <p:sp>
        <p:nvSpPr>
          <p:cNvPr id="4" name="Platshållare för bildnummer 3"/>
          <p:cNvSpPr>
            <a:spLocks noGrp="1"/>
          </p:cNvSpPr>
          <p:nvPr>
            <p:ph type="sldNum" sz="quarter" idx="10"/>
          </p:nvPr>
        </p:nvSpPr>
        <p:spPr/>
        <p:txBody>
          <a:bodyPr/>
          <a:lstStyle/>
          <a:p>
            <a:fld id="{03759761-9EC3-BC46-AA52-FD0C8C7C84B7}"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36043285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000" dirty="0"/>
              <a:t>Lönespridning = skillnaden i lön mellan de med högst lön och de med lägst lön i en befattning.</a:t>
            </a:r>
          </a:p>
          <a:p>
            <a:endParaRPr lang="sv-SE" sz="1000" b="1" dirty="0">
              <a:latin typeface="Calibri" panose="020F0502020204030204" pitchFamily="34" charset="0"/>
            </a:endParaRPr>
          </a:p>
          <a:p>
            <a:r>
              <a:rPr lang="sv-SE" sz="1000" b="1" dirty="0">
                <a:latin typeface="Calibri" panose="020F0502020204030204" pitchFamily="34" charset="0"/>
              </a:rPr>
              <a:t>ÖVNING</a:t>
            </a:r>
            <a:r>
              <a:rPr lang="sv-SE" sz="1000" dirty="0">
                <a:latin typeface="Calibri" panose="020F0502020204030204" pitchFamily="34" charset="0"/>
              </a:rPr>
              <a:t> </a:t>
            </a:r>
          </a:p>
          <a:p>
            <a:pPr defTabSz="460767"/>
            <a:r>
              <a:rPr lang="sv-SE" sz="1000" dirty="0">
                <a:latin typeface="Calibri" panose="020F0502020204030204" pitchFamily="34" charset="0"/>
              </a:rPr>
              <a:t>Jobba t. ex. två och två eller tre och tre. Tid ca: 15 min + genomgång 10 min </a:t>
            </a:r>
          </a:p>
          <a:p>
            <a:pPr defTabSz="460767"/>
            <a:endParaRPr lang="sv-SE" sz="1000" dirty="0">
              <a:latin typeface="Calibri" panose="020F0502020204030204" pitchFamily="34" charset="0"/>
            </a:endParaRPr>
          </a:p>
          <a:p>
            <a:pPr defTabSz="921808">
              <a:defRPr sz="1800"/>
            </a:pPr>
            <a:r>
              <a:rPr lang="sv-SE" sz="1000" dirty="0">
                <a:latin typeface="Calibri" panose="020F0502020204030204" pitchFamily="34" charset="0"/>
              </a:rPr>
              <a:t>Här ser du </a:t>
            </a:r>
            <a:r>
              <a:rPr lang="sv-SE" sz="1000" dirty="0">
                <a:latin typeface="Calibri" panose="020F0502020204030204" pitchFamily="34" charset="0"/>
                <a:cs typeface="Arial"/>
                <a:sym typeface="Arial"/>
              </a:rPr>
              <a:t>en grupp </a:t>
            </a:r>
            <a:r>
              <a:rPr lang="sv-SE" sz="1000" dirty="0">
                <a:latin typeface="Calibri" panose="020F0502020204030204" pitchFamily="34" charset="0"/>
                <a:ea typeface="Arial"/>
                <a:cs typeface="Arial"/>
                <a:sym typeface="Arial"/>
              </a:rPr>
              <a:t>medarbetare: </a:t>
            </a:r>
          </a:p>
          <a:p>
            <a:pPr defTabSz="921808">
              <a:defRPr sz="1800"/>
            </a:pPr>
            <a:endParaRPr lang="sv-SE" sz="1000" dirty="0">
              <a:latin typeface="Calibri" panose="020F0502020204030204" pitchFamily="34" charset="0"/>
              <a:ea typeface="Arial"/>
              <a:cs typeface="Arial"/>
              <a:sym typeface="Arial"/>
            </a:endParaRPr>
          </a:p>
          <a:p>
            <a:r>
              <a:rPr lang="sv-SE" sz="1000" dirty="0">
                <a:latin typeface="Calibri" panose="020F0502020204030204" pitchFamily="34" charset="0"/>
              </a:rPr>
              <a:t>A: Hög lön, låg prestation</a:t>
            </a:r>
          </a:p>
          <a:p>
            <a:r>
              <a:rPr lang="sv-SE" sz="1000" dirty="0">
                <a:latin typeface="Calibri" panose="020F0502020204030204" pitchFamily="34" charset="0"/>
              </a:rPr>
              <a:t>B: Låg lön, låg prestation</a:t>
            </a:r>
          </a:p>
          <a:p>
            <a:r>
              <a:rPr lang="sv-SE" sz="1000" dirty="0">
                <a:latin typeface="Calibri" panose="020F0502020204030204" pitchFamily="34" charset="0"/>
              </a:rPr>
              <a:t>C: Hög prestation, låg lön </a:t>
            </a:r>
          </a:p>
          <a:p>
            <a:r>
              <a:rPr lang="sv-SE" sz="1000" dirty="0">
                <a:latin typeface="Calibri" panose="020F0502020204030204" pitchFamily="34" charset="0"/>
              </a:rPr>
              <a:t>D: Hög prestation, hög lön </a:t>
            </a:r>
          </a:p>
          <a:p>
            <a:r>
              <a:rPr lang="sv-SE" sz="1000" dirty="0">
                <a:latin typeface="Calibri" panose="020F0502020204030204" pitchFamily="34" charset="0"/>
              </a:rPr>
              <a:t>E: Medelprestation, medellön </a:t>
            </a:r>
          </a:p>
          <a:p>
            <a:pPr defTabSz="921808">
              <a:defRPr sz="1800"/>
            </a:pPr>
            <a:endParaRPr lang="sv-SE" sz="1000" dirty="0">
              <a:latin typeface="Calibri" panose="020F0502020204030204" pitchFamily="34" charset="0"/>
              <a:ea typeface="Arial"/>
              <a:cs typeface="Arial"/>
              <a:sym typeface="Arial"/>
            </a:endParaRPr>
          </a:p>
          <a:p>
            <a:pPr defTabSz="921808">
              <a:defRPr sz="1800"/>
            </a:pPr>
            <a:r>
              <a:rPr lang="sv-SE" sz="1000" dirty="0">
                <a:latin typeface="Calibri" panose="020F0502020204030204" pitchFamily="34" charset="0"/>
                <a:ea typeface="Calibri"/>
                <a:cs typeface="Arial"/>
                <a:sym typeface="Arial"/>
              </a:rPr>
              <a:t>Hur skulle ni sätta lön på A-E utifrån individuell och differentierad lönesättning?</a:t>
            </a:r>
          </a:p>
          <a:p>
            <a:pPr defTabSz="921808">
              <a:defRPr sz="1800"/>
            </a:pPr>
            <a:endParaRPr lang="sv-SE" sz="1000" dirty="0">
              <a:latin typeface="Calibri" panose="020F0502020204030204" pitchFamily="34" charset="0"/>
              <a:ea typeface="Calibri"/>
              <a:cs typeface="Arial"/>
              <a:sym typeface="Arial"/>
            </a:endParaRPr>
          </a:p>
          <a:p>
            <a:pPr marL="172805" indent="-172805" defTabSz="921808">
              <a:buFont typeface="Arial" panose="020B0604020202020204" pitchFamily="34" charset="0"/>
              <a:buChar char="•"/>
              <a:defRPr sz="1800"/>
            </a:pPr>
            <a:r>
              <a:rPr lang="sv-SE" sz="1000" dirty="0">
                <a:latin typeface="Calibri" panose="020F0502020204030204" pitchFamily="34" charset="0"/>
                <a:ea typeface="Calibri"/>
                <a:cs typeface="Arial"/>
                <a:sym typeface="Arial"/>
              </a:rPr>
              <a:t>Gör ni någon skillnad i påslag mellan A och B respektive C och D?</a:t>
            </a:r>
          </a:p>
          <a:p>
            <a:pPr marL="172805" indent="-172805" defTabSz="921808">
              <a:buFont typeface="Arial" panose="020B0604020202020204" pitchFamily="34" charset="0"/>
              <a:buChar char="•"/>
              <a:defRPr sz="1800"/>
            </a:pPr>
            <a:r>
              <a:rPr lang="sv-SE" sz="1000" dirty="0">
                <a:latin typeface="Calibri" panose="020F0502020204030204" pitchFamily="34" charset="0"/>
                <a:ea typeface="Calibri"/>
                <a:cs typeface="Arial"/>
                <a:sym typeface="Arial"/>
              </a:rPr>
              <a:t>Hur tänker ni om E-gruppen i förhållande till övriga?</a:t>
            </a:r>
            <a:endParaRPr lang="sv-SE" sz="1000" dirty="0">
              <a:latin typeface="Calibri" panose="020F0502020204030204" pitchFamily="34" charset="0"/>
              <a:ea typeface="Calibri"/>
              <a:cs typeface="Calibri"/>
              <a:sym typeface="Calibri"/>
            </a:endParaRPr>
          </a:p>
          <a:p>
            <a:pPr defTabSz="921808">
              <a:defRPr sz="1800"/>
            </a:pPr>
            <a:endParaRPr lang="sv-SE" sz="1000" dirty="0">
              <a:latin typeface="Calibri" panose="020F0502020204030204" pitchFamily="34" charset="0"/>
              <a:ea typeface="Arial"/>
              <a:cs typeface="Arial"/>
              <a:sym typeface="Arial"/>
            </a:endParaRPr>
          </a:p>
          <a:p>
            <a:pPr defTabSz="921808">
              <a:defRPr sz="1800"/>
            </a:pPr>
            <a:r>
              <a:rPr lang="sv-SE" sz="1000" b="1" dirty="0">
                <a:latin typeface="Calibri" panose="020F0502020204030204" pitchFamily="34" charset="0"/>
                <a:ea typeface="Calibri"/>
                <a:cs typeface="Arial"/>
                <a:sym typeface="Arial"/>
              </a:rPr>
              <a:t>Genomgång/”facit”</a:t>
            </a:r>
            <a:endParaRPr lang="sv-SE" sz="1000" b="1" dirty="0">
              <a:latin typeface="Calibri" panose="020F0502020204030204" pitchFamily="34" charset="0"/>
              <a:ea typeface="Calibri"/>
              <a:cs typeface="Calibri"/>
              <a:sym typeface="Calibri"/>
            </a:endParaRPr>
          </a:p>
          <a:p>
            <a:pPr defTabSz="921808">
              <a:defRPr sz="1800"/>
            </a:pPr>
            <a:r>
              <a:rPr lang="sv-SE" sz="1000" dirty="0">
                <a:latin typeface="Calibri" panose="020F0502020204030204" pitchFamily="34" charset="0"/>
                <a:ea typeface="Arial"/>
                <a:cs typeface="Arial"/>
                <a:sym typeface="Arial"/>
              </a:rPr>
              <a:t>A: 0 kr enligt prestation</a:t>
            </a:r>
            <a:endParaRPr lang="sv-SE" sz="1000" dirty="0">
              <a:latin typeface="Calibri" panose="020F0502020204030204" pitchFamily="34" charset="0"/>
              <a:ea typeface="Calibri"/>
              <a:cs typeface="Calibri"/>
              <a:sym typeface="Calibri"/>
            </a:endParaRPr>
          </a:p>
          <a:p>
            <a:pPr defTabSz="921808">
              <a:defRPr sz="1800"/>
            </a:pPr>
            <a:r>
              <a:rPr lang="sv-SE" sz="1000" dirty="0">
                <a:latin typeface="Calibri" panose="020F0502020204030204" pitchFamily="34" charset="0"/>
                <a:ea typeface="Arial"/>
                <a:cs typeface="Arial"/>
                <a:sym typeface="Arial"/>
              </a:rPr>
              <a:t>B: 0 kr enligt prestation </a:t>
            </a:r>
            <a:endParaRPr lang="sv-SE" sz="1000" dirty="0">
              <a:latin typeface="Calibri" panose="020F0502020204030204" pitchFamily="34" charset="0"/>
              <a:ea typeface="Calibri"/>
              <a:cs typeface="Calibri"/>
              <a:sym typeface="Calibri"/>
            </a:endParaRPr>
          </a:p>
          <a:p>
            <a:pPr defTabSz="921808">
              <a:defRPr sz="1800"/>
            </a:pPr>
            <a:r>
              <a:rPr lang="sv-SE" sz="1000" dirty="0">
                <a:latin typeface="Calibri" panose="020F0502020204030204" pitchFamily="34" charset="0"/>
                <a:ea typeface="Arial"/>
                <a:cs typeface="Arial"/>
                <a:sym typeface="Arial"/>
              </a:rPr>
              <a:t>C: Borde ha samma lön som D eftersom lön ska sättas efter prestation = bör prioriteras </a:t>
            </a:r>
            <a:endParaRPr lang="sv-SE" sz="1000" dirty="0">
              <a:latin typeface="Calibri" panose="020F0502020204030204" pitchFamily="34" charset="0"/>
              <a:ea typeface="Calibri"/>
              <a:cs typeface="Calibri"/>
              <a:sym typeface="Calibri"/>
            </a:endParaRPr>
          </a:p>
          <a:p>
            <a:pPr defTabSz="921808">
              <a:defRPr sz="1800"/>
            </a:pPr>
            <a:r>
              <a:rPr lang="sv-SE" sz="1000" dirty="0">
                <a:latin typeface="Calibri" panose="020F0502020204030204" pitchFamily="34" charset="0"/>
                <a:ea typeface="Arial"/>
                <a:cs typeface="Arial"/>
                <a:sym typeface="Arial"/>
              </a:rPr>
              <a:t>D: Bra prestation = hög lönenivå som ska bibehållas, viktigt att högpresterande inte halkar efter </a:t>
            </a:r>
            <a:endParaRPr lang="sv-SE" sz="1000" dirty="0">
              <a:latin typeface="Calibri" panose="020F0502020204030204" pitchFamily="34" charset="0"/>
              <a:ea typeface="Calibri"/>
              <a:cs typeface="Calibri"/>
              <a:sym typeface="Calibri"/>
            </a:endParaRPr>
          </a:p>
          <a:p>
            <a:pPr defTabSz="921808">
              <a:defRPr sz="1800"/>
            </a:pPr>
            <a:r>
              <a:rPr lang="sv-SE" sz="1000" dirty="0">
                <a:latin typeface="Calibri" panose="020F0502020204030204" pitchFamily="34" charset="0"/>
                <a:ea typeface="Arial"/>
                <a:cs typeface="Arial"/>
                <a:sym typeface="Arial"/>
              </a:rPr>
              <a:t>E: Lönepåslag för normalprestation. Måste lägga lite mindre på denna gruppen för att åstadkomma lönespridning. </a:t>
            </a:r>
          </a:p>
          <a:p>
            <a:pPr defTabSz="921808">
              <a:defRPr sz="1800"/>
            </a:pPr>
            <a:r>
              <a:rPr lang="sv-SE" sz="1000" dirty="0">
                <a:latin typeface="Calibri" panose="020F0502020204030204" pitchFamily="34" charset="0"/>
                <a:ea typeface="Arial"/>
                <a:cs typeface="Arial"/>
                <a:sym typeface="Arial"/>
              </a:rPr>
              <a:t>Resonemanget dras till sin spets här – dvs A och B kanske inte ska ha 0 kr, men i alla fall ett mycket litet påslag. Ska också finnas en tydlig skillnad mellan C/D och E-gruppen.</a:t>
            </a:r>
            <a:r>
              <a:rPr lang="sv-SE" sz="1000" dirty="0">
                <a:latin typeface="Calibri" panose="020F0502020204030204" pitchFamily="34" charset="0"/>
              </a:rPr>
              <a:t>		</a:t>
            </a:r>
            <a:endParaRPr lang="sv-SE" sz="1000" dirty="0">
              <a:latin typeface="Calibri" panose="020F0502020204030204" pitchFamily="34" charset="0"/>
              <a:ea typeface="Arial"/>
              <a:cs typeface="Arial"/>
              <a:sym typeface="Arial"/>
            </a:endParaRPr>
          </a:p>
          <a:p>
            <a:endParaRPr lang="sv-SE" sz="1000" dirty="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13</a:t>
            </a:fld>
            <a:endParaRPr lang="en-US"/>
          </a:p>
        </p:txBody>
      </p:sp>
    </p:spTree>
    <p:extLst>
      <p:ext uri="{BB962C8B-B14F-4D97-AF65-F5344CB8AC3E}">
        <p14:creationId xmlns:p14="http://schemas.microsoft.com/office/powerpoint/2010/main" val="41448719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latin typeface="Calibri" panose="020F0502020204030204" pitchFamily="34" charset="0"/>
              </a:rPr>
              <a:t>ÖVNING</a:t>
            </a:r>
          </a:p>
          <a:p>
            <a:r>
              <a:rPr lang="sv-SE" dirty="0">
                <a:latin typeface="Calibri" panose="020F0502020204030204" pitchFamily="34" charset="0"/>
              </a:rPr>
              <a:t>Jobba t ex tre och tre. Tidsåtgång: 20 min övning + 10 min genomgång </a:t>
            </a:r>
          </a:p>
          <a:p>
            <a:endParaRPr lang="sv-SE" dirty="0">
              <a:latin typeface="Calibri" panose="020F0502020204030204" pitchFamily="34" charset="0"/>
            </a:endParaRPr>
          </a:p>
          <a:p>
            <a:r>
              <a:rPr lang="sv-SE" dirty="0" smtClean="0">
                <a:latin typeface="Calibri" panose="020F0502020204030204" pitchFamily="34" charset="0"/>
              </a:rPr>
              <a:t>Denna övning syftar till att skapa en förståelse för chefens dilemma och de svårigheter som uppstår när en yrkesgrupp är svårrekryterad och marknaden</a:t>
            </a:r>
            <a:r>
              <a:rPr lang="sv-SE" baseline="0" dirty="0" smtClean="0">
                <a:latin typeface="Calibri" panose="020F0502020204030204" pitchFamily="34" charset="0"/>
              </a:rPr>
              <a:t> påverkar lönestrukturen.</a:t>
            </a:r>
            <a:endParaRPr lang="sv-SE" dirty="0">
              <a:latin typeface="Calibri" panose="020F0502020204030204" pitchFamily="34" charset="0"/>
            </a:endParaRPr>
          </a:p>
          <a:p>
            <a:endParaRPr lang="sv-SE" dirty="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14</a:t>
            </a:fld>
            <a:endParaRPr lang="en-US"/>
          </a:p>
        </p:txBody>
      </p:sp>
    </p:spTree>
    <p:extLst>
      <p:ext uri="{BB962C8B-B14F-4D97-AF65-F5344CB8AC3E}">
        <p14:creationId xmlns:p14="http://schemas.microsoft.com/office/powerpoint/2010/main" val="33478953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15</a:t>
            </a:fld>
            <a:endParaRPr lang="en-US"/>
          </a:p>
        </p:txBody>
      </p:sp>
    </p:spTree>
    <p:extLst>
      <p:ext uri="{BB962C8B-B14F-4D97-AF65-F5344CB8AC3E}">
        <p14:creationId xmlns:p14="http://schemas.microsoft.com/office/powerpoint/2010/main" val="35508036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defTabSz="460583">
              <a:defRPr/>
            </a:pPr>
            <a:r>
              <a:rPr lang="sv-SE" dirty="0" smtClean="0"/>
              <a:t>Låt medarbetarna a</a:t>
            </a:r>
            <a:r>
              <a:rPr lang="sv-SE" dirty="0"/>
              <a:t>rbeta i mindre grupper, ex. 3-4 personer i ca 20 min. Sedan dialog i helgrupp i ca 20 min.</a:t>
            </a:r>
          </a:p>
          <a:p>
            <a:pPr defTabSz="460583">
              <a:defRPr/>
            </a:pPr>
            <a:endParaRPr lang="sv-SE" dirty="0"/>
          </a:p>
          <a:p>
            <a:r>
              <a:rPr lang="sv-SE" b="1" dirty="0"/>
              <a:t>Stöd till chef i dialogen med medarbetarna</a:t>
            </a:r>
            <a:endParaRPr lang="sv-SE" dirty="0"/>
          </a:p>
          <a:p>
            <a:r>
              <a:rPr lang="sv-SE" b="1" dirty="0"/>
              <a:t>Sara</a:t>
            </a:r>
            <a:r>
              <a:rPr lang="sv-SE" dirty="0"/>
              <a:t> uppfyller ett av tre lönekriterier. Inte relevant för lönesättningen att hon är missnöjd med arbetsvillkor och lön. En rimlig lönesättning kan vara 1,0-1,5% vilket innebär en ny lön på 30 300 - 30 450 kronor.</a:t>
            </a:r>
          </a:p>
          <a:p>
            <a:r>
              <a:rPr lang="sv-SE" b="1" dirty="0"/>
              <a:t>Johan</a:t>
            </a:r>
            <a:r>
              <a:rPr lang="sv-SE" dirty="0"/>
              <a:t> uppfyller alla tre lönekriterier. Inte relevant för lönesättningen att han varit sjukskriven (det är inte heller relevant om en medarbetare varit föräldraledig/tjänstledig eller ska gå i pension, dessa saker får inte missgynna medarbetares lönesättning). Eftersom Johan uppfyller alla tre lönekriterierna men i dagsläget har lägst lön bör han prioriteras, En rimlig lönesättning kan vara 4,0-5,0% vilket innebär en ny lön på 30 000 – 30 500 kronor. </a:t>
            </a:r>
          </a:p>
          <a:p>
            <a:r>
              <a:rPr lang="sv-SE" b="1" dirty="0"/>
              <a:t>Dragan</a:t>
            </a:r>
            <a:r>
              <a:rPr lang="sv-SE" dirty="0"/>
              <a:t> uppfyller ett av tre lönekriterier. Inte relevant för lönesättningen att han alltid gör sitt bästa om det inte uppfyller lönekriterierna. En rimlig lönesättning kan vara 1,0-1,5% vilket innebär en ny lön på 31 300 – 31 500 kronor.</a:t>
            </a:r>
          </a:p>
          <a:p>
            <a:r>
              <a:rPr lang="sv-SE" b="1" dirty="0"/>
              <a:t>Mona</a:t>
            </a:r>
            <a:r>
              <a:rPr lang="sv-SE" dirty="0"/>
              <a:t> uppfyller alla tre lönekriterier. En rimlig lönesättning kan vara 3,0-3,6% vilket innebär en ny lön på 34 000 – 34 200 kronor.</a:t>
            </a:r>
          </a:p>
          <a:p>
            <a:endParaRPr lang="sv-SE" dirty="0"/>
          </a:p>
          <a:p>
            <a:r>
              <a:rPr lang="sv-SE" dirty="0"/>
              <a:t>Om alla fyra får den högre lönen av de föreslagna lönerna ovan, blir utfallet 3%, vilket alltså är högre än den ekonomiska ramen. Om de alla hamnar på den lägre lönenivån blir utfallet 2,1%.</a:t>
            </a:r>
          </a:p>
          <a:p>
            <a:pPr defTabSz="460583">
              <a:defRPr/>
            </a:pPr>
            <a:endParaRPr lang="sv-SE" dirty="0"/>
          </a:p>
          <a:p>
            <a:endParaRPr lang="sv-SE" dirty="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16</a:t>
            </a:fld>
            <a:endParaRPr lang="en-US"/>
          </a:p>
        </p:txBody>
      </p:sp>
    </p:spTree>
    <p:extLst>
      <p:ext uri="{BB962C8B-B14F-4D97-AF65-F5344CB8AC3E}">
        <p14:creationId xmlns:p14="http://schemas.microsoft.com/office/powerpoint/2010/main" val="32420586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17</a:t>
            </a:fld>
            <a:endParaRPr lang="en-US"/>
          </a:p>
        </p:txBody>
      </p:sp>
    </p:spTree>
    <p:extLst>
      <p:ext uri="{BB962C8B-B14F-4D97-AF65-F5344CB8AC3E}">
        <p14:creationId xmlns:p14="http://schemas.microsoft.com/office/powerpoint/2010/main" val="38424971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2693" indent="-172693">
              <a:buFont typeface="Arial" panose="020B0604020202020204" pitchFamily="34" charset="0"/>
              <a:buChar char="•"/>
            </a:pPr>
            <a:endParaRPr lang="sv-SE" baseline="0" dirty="0" smtClean="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18</a:t>
            </a:fld>
            <a:endParaRPr lang="en-US"/>
          </a:p>
        </p:txBody>
      </p:sp>
    </p:spTree>
    <p:extLst>
      <p:ext uri="{BB962C8B-B14F-4D97-AF65-F5344CB8AC3E}">
        <p14:creationId xmlns:p14="http://schemas.microsoft.com/office/powerpoint/2010/main" val="5455305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örsta sida med vit bakgrund">
    <p:bg>
      <p:bgPr>
        <a:solidFill>
          <a:schemeClr val="bg1"/>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113585" y="1122364"/>
            <a:ext cx="7006431" cy="2219324"/>
          </a:xfrm>
          <a:prstGeom prst="rect">
            <a:avLst/>
          </a:prstGeom>
        </p:spPr>
        <p:txBody>
          <a:bodyPr anchor="b">
            <a:normAutofit/>
          </a:bodyPr>
          <a:lstStyle>
            <a:lvl1pPr algn="l">
              <a:defRPr sz="4800">
                <a:solidFill>
                  <a:schemeClr val="tx1"/>
                </a:solidFill>
              </a:defRPr>
            </a:lvl1pPr>
          </a:lstStyle>
          <a:p>
            <a:r>
              <a:rPr lang="sv-SE" smtClean="0"/>
              <a:t>Klicka här för att ändra format</a:t>
            </a:r>
            <a:endParaRPr lang="en-US" dirty="0"/>
          </a:p>
        </p:txBody>
      </p:sp>
      <p:sp>
        <p:nvSpPr>
          <p:cNvPr id="5" name="Subtitle 2"/>
          <p:cNvSpPr>
            <a:spLocks noGrp="1"/>
          </p:cNvSpPr>
          <p:nvPr>
            <p:ph type="subTitle" idx="1"/>
          </p:nvPr>
        </p:nvSpPr>
        <p:spPr>
          <a:xfrm>
            <a:off x="1113585" y="3476625"/>
            <a:ext cx="7006431" cy="1781175"/>
          </a:xfrm>
          <a:prstGeom prst="rect">
            <a:avLst/>
          </a:prstGeom>
        </p:spPr>
        <p:txBody>
          <a:bodyPr>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smtClean="0"/>
              <a:t>Klicka här för att ändra format på underrubrik i bakgrunden</a:t>
            </a:r>
            <a:endParaRPr lang="en-US" dirty="0"/>
          </a:p>
        </p:txBody>
      </p:sp>
    </p:spTree>
    <p:extLst>
      <p:ext uri="{BB962C8B-B14F-4D97-AF65-F5344CB8AC3E}">
        <p14:creationId xmlns:p14="http://schemas.microsoft.com/office/powerpoint/2010/main" val="38902070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örsta sida med röd bakgrund">
    <p:bg>
      <p:bgPr>
        <a:solidFill>
          <a:srgbClr val="D9000F"/>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113585" y="1122364"/>
            <a:ext cx="7006431" cy="2219324"/>
          </a:xfrm>
          <a:prstGeom prst="rect">
            <a:avLst/>
          </a:prstGeom>
        </p:spPr>
        <p:txBody>
          <a:bodyPr anchor="b">
            <a:normAutofit/>
          </a:bodyPr>
          <a:lstStyle>
            <a:lvl1pPr algn="l">
              <a:defRPr sz="4800">
                <a:solidFill>
                  <a:srgbClr val="FFFFFF"/>
                </a:solidFill>
              </a:defRPr>
            </a:lvl1pPr>
          </a:lstStyle>
          <a:p>
            <a:r>
              <a:rPr lang="sv-SE" dirty="0" smtClean="0"/>
              <a:t>Klicka här för att ändra format</a:t>
            </a:r>
            <a:endParaRPr lang="en-US" dirty="0"/>
          </a:p>
        </p:txBody>
      </p:sp>
      <p:sp>
        <p:nvSpPr>
          <p:cNvPr id="5" name="Subtitle 2"/>
          <p:cNvSpPr>
            <a:spLocks noGrp="1"/>
          </p:cNvSpPr>
          <p:nvPr>
            <p:ph type="subTitle" idx="1"/>
          </p:nvPr>
        </p:nvSpPr>
        <p:spPr>
          <a:xfrm>
            <a:off x="1113585" y="3476625"/>
            <a:ext cx="7006431" cy="1781175"/>
          </a:xfrm>
          <a:prstGeom prst="rect">
            <a:avLst/>
          </a:prstGeom>
        </p:spPr>
        <p:txBody>
          <a:bodyPr>
            <a:normAutofit/>
          </a:bodyPr>
          <a:lstStyle>
            <a:lvl1pPr marL="0" indent="0" algn="l">
              <a:buNone/>
              <a:defRPr sz="200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smtClean="0"/>
              <a:t>Klicka här för att ändra format på underrubrik i bakgrunden</a:t>
            </a:r>
            <a:endParaRPr lang="en-US" dirty="0"/>
          </a:p>
        </p:txBody>
      </p:sp>
      <p:sp>
        <p:nvSpPr>
          <p:cNvPr id="6" name="Rektangel 5"/>
          <p:cNvSpPr/>
          <p:nvPr userDrawn="1"/>
        </p:nvSpPr>
        <p:spPr>
          <a:xfrm>
            <a:off x="-1679" y="1"/>
            <a:ext cx="24765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7" name="Rektangel 6"/>
          <p:cNvSpPr/>
          <p:nvPr userDrawn="1"/>
        </p:nvSpPr>
        <p:spPr>
          <a:xfrm>
            <a:off x="-3357" y="1371600"/>
            <a:ext cx="24765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8" name="Rektangel 7"/>
          <p:cNvSpPr/>
          <p:nvPr userDrawn="1"/>
        </p:nvSpPr>
        <p:spPr>
          <a:xfrm>
            <a:off x="-3357" y="2743199"/>
            <a:ext cx="24765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 name="Rektangel 8"/>
          <p:cNvSpPr/>
          <p:nvPr userDrawn="1"/>
        </p:nvSpPr>
        <p:spPr>
          <a:xfrm>
            <a:off x="-3357" y="4114798"/>
            <a:ext cx="24765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 name="Rektangel 9"/>
          <p:cNvSpPr/>
          <p:nvPr userDrawn="1"/>
        </p:nvSpPr>
        <p:spPr>
          <a:xfrm>
            <a:off x="-3357" y="5486399"/>
            <a:ext cx="24765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13417132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örsta sida med lila bakgrund">
    <p:bg>
      <p:bgPr>
        <a:solidFill>
          <a:srgbClr val="93006D"/>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113585" y="1122364"/>
            <a:ext cx="7006431" cy="2219324"/>
          </a:xfrm>
          <a:prstGeom prst="rect">
            <a:avLst/>
          </a:prstGeom>
        </p:spPr>
        <p:txBody>
          <a:bodyPr anchor="b">
            <a:normAutofit/>
          </a:bodyPr>
          <a:lstStyle>
            <a:lvl1pPr algn="l">
              <a:defRPr sz="4800">
                <a:solidFill>
                  <a:srgbClr val="FFFFFF"/>
                </a:solidFill>
              </a:defRPr>
            </a:lvl1pPr>
          </a:lstStyle>
          <a:p>
            <a:r>
              <a:rPr lang="sv-SE" dirty="0" smtClean="0"/>
              <a:t>Klicka här för att ändra format</a:t>
            </a:r>
            <a:endParaRPr lang="en-US" dirty="0"/>
          </a:p>
        </p:txBody>
      </p:sp>
      <p:sp>
        <p:nvSpPr>
          <p:cNvPr id="5" name="Subtitle 2"/>
          <p:cNvSpPr>
            <a:spLocks noGrp="1"/>
          </p:cNvSpPr>
          <p:nvPr>
            <p:ph type="subTitle" idx="1"/>
          </p:nvPr>
        </p:nvSpPr>
        <p:spPr>
          <a:xfrm>
            <a:off x="1113585" y="3476625"/>
            <a:ext cx="7006431" cy="1781175"/>
          </a:xfrm>
          <a:prstGeom prst="rect">
            <a:avLst/>
          </a:prstGeom>
        </p:spPr>
        <p:txBody>
          <a:bodyPr>
            <a:normAutofit/>
          </a:bodyPr>
          <a:lstStyle>
            <a:lvl1pPr marL="0" indent="0" algn="l">
              <a:buNone/>
              <a:defRPr sz="200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smtClean="0"/>
              <a:t>Klicka här för att ändra format på underrubrik i bakgrunden</a:t>
            </a:r>
            <a:endParaRPr lang="en-US" dirty="0"/>
          </a:p>
        </p:txBody>
      </p:sp>
      <p:sp>
        <p:nvSpPr>
          <p:cNvPr id="6" name="Rektangel 5"/>
          <p:cNvSpPr/>
          <p:nvPr userDrawn="1"/>
        </p:nvSpPr>
        <p:spPr>
          <a:xfrm>
            <a:off x="-1679" y="1"/>
            <a:ext cx="24765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7" name="Rektangel 6"/>
          <p:cNvSpPr/>
          <p:nvPr userDrawn="1"/>
        </p:nvSpPr>
        <p:spPr>
          <a:xfrm>
            <a:off x="-3357" y="1371600"/>
            <a:ext cx="24765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8" name="Rektangel 7"/>
          <p:cNvSpPr/>
          <p:nvPr userDrawn="1"/>
        </p:nvSpPr>
        <p:spPr>
          <a:xfrm>
            <a:off x="-3357" y="2743199"/>
            <a:ext cx="24765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 name="Rektangel 8"/>
          <p:cNvSpPr/>
          <p:nvPr userDrawn="1"/>
        </p:nvSpPr>
        <p:spPr>
          <a:xfrm>
            <a:off x="-3357" y="4114798"/>
            <a:ext cx="24765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 name="Rektangel 9"/>
          <p:cNvSpPr/>
          <p:nvPr userDrawn="1"/>
        </p:nvSpPr>
        <p:spPr>
          <a:xfrm>
            <a:off x="-3357" y="5486399"/>
            <a:ext cx="24765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3515518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örsta sida med blå bakgrund">
    <p:bg>
      <p:bgPr>
        <a:solidFill>
          <a:srgbClr val="0F81D3"/>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113585" y="1122364"/>
            <a:ext cx="7006431" cy="2219324"/>
          </a:xfrm>
          <a:prstGeom prst="rect">
            <a:avLst/>
          </a:prstGeom>
        </p:spPr>
        <p:txBody>
          <a:bodyPr anchor="b">
            <a:normAutofit/>
          </a:bodyPr>
          <a:lstStyle>
            <a:lvl1pPr algn="l">
              <a:defRPr sz="4800">
                <a:solidFill>
                  <a:srgbClr val="FFFFFF"/>
                </a:solidFill>
              </a:defRPr>
            </a:lvl1pPr>
          </a:lstStyle>
          <a:p>
            <a:r>
              <a:rPr lang="sv-SE" dirty="0" smtClean="0"/>
              <a:t>Klicka här för att ändra format</a:t>
            </a:r>
            <a:endParaRPr lang="en-US" dirty="0"/>
          </a:p>
        </p:txBody>
      </p:sp>
      <p:sp>
        <p:nvSpPr>
          <p:cNvPr id="5" name="Subtitle 2"/>
          <p:cNvSpPr>
            <a:spLocks noGrp="1"/>
          </p:cNvSpPr>
          <p:nvPr>
            <p:ph type="subTitle" idx="1"/>
          </p:nvPr>
        </p:nvSpPr>
        <p:spPr>
          <a:xfrm>
            <a:off x="1113585" y="3476625"/>
            <a:ext cx="7006431" cy="1781175"/>
          </a:xfrm>
          <a:prstGeom prst="rect">
            <a:avLst/>
          </a:prstGeom>
        </p:spPr>
        <p:txBody>
          <a:bodyPr>
            <a:normAutofit/>
          </a:bodyPr>
          <a:lstStyle>
            <a:lvl1pPr marL="0" indent="0" algn="l">
              <a:buNone/>
              <a:defRPr sz="200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smtClean="0"/>
              <a:t>Klicka här för att ändra format på underrubrik i bakgrunden</a:t>
            </a:r>
            <a:endParaRPr lang="en-US" dirty="0"/>
          </a:p>
        </p:txBody>
      </p:sp>
      <p:sp>
        <p:nvSpPr>
          <p:cNvPr id="6" name="Rektangel 5"/>
          <p:cNvSpPr/>
          <p:nvPr userDrawn="1"/>
        </p:nvSpPr>
        <p:spPr>
          <a:xfrm>
            <a:off x="-1679" y="1"/>
            <a:ext cx="247650" cy="1371600"/>
          </a:xfrm>
          <a:prstGeom prst="rect">
            <a:avLst/>
          </a:prstGeom>
          <a:solidFill>
            <a:srgbClr val="40A4E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7" name="Rektangel 6"/>
          <p:cNvSpPr/>
          <p:nvPr userDrawn="1"/>
        </p:nvSpPr>
        <p:spPr>
          <a:xfrm>
            <a:off x="-3357" y="1371600"/>
            <a:ext cx="247650" cy="1371600"/>
          </a:xfrm>
          <a:prstGeom prst="rect">
            <a:avLst/>
          </a:prstGeom>
          <a:solidFill>
            <a:srgbClr val="0953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8" name="Rektangel 7"/>
          <p:cNvSpPr/>
          <p:nvPr userDrawn="1"/>
        </p:nvSpPr>
        <p:spPr>
          <a:xfrm>
            <a:off x="-3357" y="2743199"/>
            <a:ext cx="247650" cy="1371600"/>
          </a:xfrm>
          <a:prstGeom prst="rect">
            <a:avLst/>
          </a:prstGeom>
          <a:solidFill>
            <a:srgbClr val="4B8EC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 name="Rektangel 8"/>
          <p:cNvSpPr/>
          <p:nvPr userDrawn="1"/>
        </p:nvSpPr>
        <p:spPr>
          <a:xfrm>
            <a:off x="-3357" y="4114798"/>
            <a:ext cx="247650" cy="1371600"/>
          </a:xfrm>
          <a:prstGeom prst="rect">
            <a:avLst/>
          </a:prstGeom>
          <a:solidFill>
            <a:srgbClr val="08497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 name="Rektangel 9"/>
          <p:cNvSpPr/>
          <p:nvPr userDrawn="1"/>
        </p:nvSpPr>
        <p:spPr>
          <a:xfrm>
            <a:off x="-3357" y="5486399"/>
            <a:ext cx="247650" cy="1371600"/>
          </a:xfrm>
          <a:prstGeom prst="rect">
            <a:avLst/>
          </a:prstGeom>
          <a:solidFill>
            <a:srgbClr val="0F81D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23365331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örsta sida med grön bakgrund">
    <p:bg>
      <p:bgPr>
        <a:solidFill>
          <a:srgbClr val="65AE1E"/>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113585" y="1122364"/>
            <a:ext cx="7006431" cy="2219324"/>
          </a:xfrm>
          <a:prstGeom prst="rect">
            <a:avLst/>
          </a:prstGeom>
        </p:spPr>
        <p:txBody>
          <a:bodyPr anchor="b">
            <a:normAutofit/>
          </a:bodyPr>
          <a:lstStyle>
            <a:lvl1pPr algn="l">
              <a:defRPr sz="4800">
                <a:solidFill>
                  <a:srgbClr val="FFFFFF"/>
                </a:solidFill>
              </a:defRPr>
            </a:lvl1pPr>
          </a:lstStyle>
          <a:p>
            <a:r>
              <a:rPr lang="sv-SE" dirty="0" smtClean="0"/>
              <a:t>Klicka här för att ändra format</a:t>
            </a:r>
            <a:endParaRPr lang="en-US" dirty="0"/>
          </a:p>
        </p:txBody>
      </p:sp>
      <p:sp>
        <p:nvSpPr>
          <p:cNvPr id="5" name="Subtitle 2"/>
          <p:cNvSpPr>
            <a:spLocks noGrp="1"/>
          </p:cNvSpPr>
          <p:nvPr>
            <p:ph type="subTitle" idx="1"/>
          </p:nvPr>
        </p:nvSpPr>
        <p:spPr>
          <a:xfrm>
            <a:off x="1113585" y="3476625"/>
            <a:ext cx="7006431" cy="1781175"/>
          </a:xfrm>
          <a:prstGeom prst="rect">
            <a:avLst/>
          </a:prstGeom>
        </p:spPr>
        <p:txBody>
          <a:bodyPr>
            <a:normAutofit/>
          </a:bodyPr>
          <a:lstStyle>
            <a:lvl1pPr marL="0" indent="0" algn="l">
              <a:buNone/>
              <a:defRPr sz="200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smtClean="0"/>
              <a:t>Klicka här för att ändra format på underrubrik i bakgrunden</a:t>
            </a:r>
            <a:endParaRPr lang="en-US" dirty="0"/>
          </a:p>
        </p:txBody>
      </p:sp>
      <p:sp>
        <p:nvSpPr>
          <p:cNvPr id="6" name="Rektangel 5"/>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7" name="Rektangel 6"/>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8" name="Rektangel 7"/>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 name="Rektangel 8"/>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 name="Rektangel 9"/>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2704168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ubrik och brödtext - Röd bård">
    <p:spTree>
      <p:nvGrpSpPr>
        <p:cNvPr id="1" name=""/>
        <p:cNvGrpSpPr/>
        <p:nvPr/>
      </p:nvGrpSpPr>
      <p:grpSpPr>
        <a:xfrm>
          <a:off x="0" y="0"/>
          <a:ext cx="0" cy="0"/>
          <a:chOff x="0" y="0"/>
          <a:chExt cx="0" cy="0"/>
        </a:xfrm>
      </p:grpSpPr>
      <p:sp>
        <p:nvSpPr>
          <p:cNvPr id="12" name="textruta 11"/>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t>2019-10-28</a:t>
            </a:fld>
            <a:endParaRPr lang="sv-SE" sz="1000" dirty="0" smtClean="0">
              <a:solidFill>
                <a:schemeClr val="tx1"/>
              </a:solidFill>
              <a:latin typeface="Arial"/>
              <a:cs typeface="Arial"/>
            </a:endParaRPr>
          </a:p>
          <a:p>
            <a:pPr algn="r"/>
            <a:r>
              <a:rPr lang="sv-SE" sz="900" dirty="0" smtClean="0">
                <a:solidFill>
                  <a:schemeClr val="tx1"/>
                </a:solidFill>
                <a:latin typeface="Arial"/>
                <a:cs typeface="Arial"/>
              </a:rPr>
              <a:t>Sida </a:t>
            </a:r>
            <a:fld id="{DB8626CC-5B25-4DDA-833E-9A441BDD6043}" type="slidenum">
              <a:rPr lang="sv-SE" sz="900" smtClean="0">
                <a:solidFill>
                  <a:schemeClr val="tx1"/>
                </a:solidFill>
                <a:latin typeface="Arial"/>
                <a:cs typeface="Arial"/>
              </a:rPr>
              <a:t>‹#›</a:t>
            </a:fld>
            <a:endParaRPr lang="sv-SE" sz="900" dirty="0">
              <a:solidFill>
                <a:schemeClr val="tx1"/>
              </a:solidFill>
              <a:latin typeface="Arial"/>
              <a:cs typeface="Arial"/>
            </a:endParaRPr>
          </a:p>
        </p:txBody>
      </p:sp>
      <p:sp>
        <p:nvSpPr>
          <p:cNvPr id="18" name="Rektangel 17"/>
          <p:cNvSpPr/>
          <p:nvPr userDrawn="1"/>
        </p:nvSpPr>
        <p:spPr>
          <a:xfrm>
            <a:off x="-1679" y="1"/>
            <a:ext cx="24765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Title 1"/>
          <p:cNvSpPr>
            <a:spLocks noGrp="1"/>
          </p:cNvSpPr>
          <p:nvPr>
            <p:ph type="title"/>
          </p:nvPr>
        </p:nvSpPr>
        <p:spPr>
          <a:xfrm>
            <a:off x="1100666" y="274639"/>
            <a:ext cx="7907867" cy="1143000"/>
          </a:xfrm>
          <a:prstGeom prst="rect">
            <a:avLst/>
          </a:prstGeom>
        </p:spPr>
        <p:txBody>
          <a:bodyPr anchor="b"/>
          <a:lstStyle/>
          <a:p>
            <a:r>
              <a:rPr lang="sv-SE" dirty="0" smtClean="0"/>
              <a:t>Klicka här för att ändra format</a:t>
            </a:r>
            <a:endParaRPr lang="en-US" dirty="0"/>
          </a:p>
        </p:txBody>
      </p:sp>
      <p:sp>
        <p:nvSpPr>
          <p:cNvPr id="14" name="Content Placeholder 2"/>
          <p:cNvSpPr>
            <a:spLocks noGrp="1"/>
          </p:cNvSpPr>
          <p:nvPr>
            <p:ph idx="1"/>
          </p:nvPr>
        </p:nvSpPr>
        <p:spPr>
          <a:xfrm>
            <a:off x="1100666" y="1600202"/>
            <a:ext cx="7907867" cy="4202113"/>
          </a:xfrm>
          <a:prstGeom prst="rect">
            <a:avLst/>
          </a:prstGeom>
        </p:spPr>
        <p:txBody>
          <a:bodyPr/>
          <a:lstStyle>
            <a:lvl1pP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3411300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ubrik och brödtext - Lila bård">
    <p:spTree>
      <p:nvGrpSpPr>
        <p:cNvPr id="1" name=""/>
        <p:cNvGrpSpPr/>
        <p:nvPr/>
      </p:nvGrpSpPr>
      <p:grpSpPr>
        <a:xfrm>
          <a:off x="0" y="0"/>
          <a:ext cx="0" cy="0"/>
          <a:chOff x="0" y="0"/>
          <a:chExt cx="0" cy="0"/>
        </a:xfrm>
      </p:grpSpPr>
      <p:sp>
        <p:nvSpPr>
          <p:cNvPr id="18" name="Rektangel 17"/>
          <p:cNvSpPr/>
          <p:nvPr userDrawn="1"/>
        </p:nvSpPr>
        <p:spPr>
          <a:xfrm>
            <a:off x="-1679" y="1"/>
            <a:ext cx="24765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textruta 12"/>
          <p:cNvSpPr txBox="1"/>
          <p:nvPr userDrawn="1"/>
        </p:nvSpPr>
        <p:spPr>
          <a:xfrm>
            <a:off x="6706924" y="6356350"/>
            <a:ext cx="949325" cy="338138"/>
          </a:xfrm>
          <a:prstGeom prst="rect">
            <a:avLst/>
          </a:prstGeom>
          <a:noFill/>
        </p:spPr>
        <p:txBody>
          <a:bodyPr wrap="square" lIns="0" rIns="0" rtlCol="0" anchor="ctr" anchorCtr="0">
            <a:noAutofit/>
          </a:bodyPr>
          <a:lstStyle/>
          <a:p>
            <a:pPr algn="r"/>
            <a:endParaRPr lang="sv-SE" sz="1000" dirty="0" smtClean="0">
              <a:solidFill>
                <a:schemeClr val="tx1"/>
              </a:solidFill>
              <a:latin typeface="Arial"/>
              <a:cs typeface="Arial"/>
            </a:endParaRPr>
          </a:p>
          <a:p>
            <a:pPr algn="r"/>
            <a:r>
              <a:rPr lang="sv-SE" sz="900" dirty="0" smtClean="0">
                <a:solidFill>
                  <a:schemeClr val="tx1"/>
                </a:solidFill>
                <a:latin typeface="Arial"/>
                <a:cs typeface="Arial"/>
              </a:rPr>
              <a:t>Sida </a:t>
            </a:r>
            <a:fld id="{DB8626CC-5B25-4DDA-833E-9A441BDD6043}" type="slidenum">
              <a:rPr lang="sv-SE" sz="900" smtClean="0">
                <a:solidFill>
                  <a:schemeClr val="tx1"/>
                </a:solidFill>
                <a:latin typeface="Arial"/>
                <a:cs typeface="Arial"/>
              </a:rPr>
              <a:t>‹#›</a:t>
            </a:fld>
            <a:endParaRPr lang="sv-SE" sz="900" dirty="0">
              <a:solidFill>
                <a:schemeClr val="tx1"/>
              </a:solidFill>
              <a:latin typeface="Arial"/>
              <a:cs typeface="Arial"/>
            </a:endParaRPr>
          </a:p>
        </p:txBody>
      </p:sp>
      <p:sp>
        <p:nvSpPr>
          <p:cNvPr id="23" name="Content Placeholder 2"/>
          <p:cNvSpPr>
            <a:spLocks noGrp="1"/>
          </p:cNvSpPr>
          <p:nvPr>
            <p:ph idx="1"/>
          </p:nvPr>
        </p:nvSpPr>
        <p:spPr>
          <a:xfrm>
            <a:off x="1100666" y="1600202"/>
            <a:ext cx="7907867" cy="4202113"/>
          </a:xfrm>
          <a:prstGeom prst="rect">
            <a:avLst/>
          </a:prstGeom>
        </p:spPr>
        <p:txBody>
          <a:bodyPr/>
          <a:lstStyle>
            <a:lvl1pP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100666" y="274639"/>
            <a:ext cx="7907867" cy="1143000"/>
          </a:xfrm>
          <a:prstGeom prst="rect">
            <a:avLst/>
          </a:prstGeom>
        </p:spPr>
        <p:txBody>
          <a:bodyPr anchor="b"/>
          <a:lstStyle/>
          <a:p>
            <a:r>
              <a:rPr lang="sv-SE" dirty="0" smtClean="0"/>
              <a:t>Klicka här för att ändra format</a:t>
            </a:r>
            <a:endParaRPr lang="en-US" dirty="0"/>
          </a:p>
        </p:txBody>
      </p:sp>
    </p:spTree>
    <p:extLst>
      <p:ext uri="{BB962C8B-B14F-4D97-AF65-F5344CB8AC3E}">
        <p14:creationId xmlns:p14="http://schemas.microsoft.com/office/powerpoint/2010/main" val="73223984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ubrik och brödtext - Blå bård">
    <p:spTree>
      <p:nvGrpSpPr>
        <p:cNvPr id="1" name=""/>
        <p:cNvGrpSpPr/>
        <p:nvPr/>
      </p:nvGrpSpPr>
      <p:grpSpPr>
        <a:xfrm>
          <a:off x="0" y="0"/>
          <a:ext cx="0" cy="0"/>
          <a:chOff x="0" y="0"/>
          <a:chExt cx="0" cy="0"/>
        </a:xfrm>
      </p:grpSpPr>
      <p:sp>
        <p:nvSpPr>
          <p:cNvPr id="12" name="textruta 11"/>
          <p:cNvSpPr txBox="1"/>
          <p:nvPr userDrawn="1"/>
        </p:nvSpPr>
        <p:spPr>
          <a:xfrm>
            <a:off x="6706924" y="6356350"/>
            <a:ext cx="949325" cy="338138"/>
          </a:xfrm>
          <a:prstGeom prst="rect">
            <a:avLst/>
          </a:prstGeom>
          <a:noFill/>
        </p:spPr>
        <p:txBody>
          <a:bodyPr wrap="square" lIns="0" rIns="0" rtlCol="0" anchor="ctr" anchorCtr="0">
            <a:noAutofit/>
          </a:bodyPr>
          <a:lstStyle/>
          <a:p>
            <a:pPr algn="r"/>
            <a:endParaRPr lang="sv-SE" sz="1000" dirty="0" smtClean="0">
              <a:solidFill>
                <a:schemeClr val="tx1"/>
              </a:solidFill>
              <a:latin typeface="Arial"/>
              <a:cs typeface="Arial"/>
            </a:endParaRPr>
          </a:p>
          <a:p>
            <a:pPr algn="r"/>
            <a:r>
              <a:rPr lang="sv-SE" sz="900" dirty="0" smtClean="0">
                <a:solidFill>
                  <a:schemeClr val="tx1"/>
                </a:solidFill>
                <a:latin typeface="Arial"/>
                <a:cs typeface="Arial"/>
              </a:rPr>
              <a:t>Sida </a:t>
            </a:r>
            <a:fld id="{DB8626CC-5B25-4DDA-833E-9A441BDD6043}" type="slidenum">
              <a:rPr lang="sv-SE" sz="900" smtClean="0">
                <a:solidFill>
                  <a:schemeClr val="tx1"/>
                </a:solidFill>
                <a:latin typeface="Arial"/>
                <a:cs typeface="Arial"/>
              </a:rPr>
              <a:t>‹#›</a:t>
            </a:fld>
            <a:endParaRPr lang="sv-SE" sz="900" dirty="0">
              <a:solidFill>
                <a:schemeClr val="tx1"/>
              </a:solidFill>
              <a:latin typeface="Arial"/>
              <a:cs typeface="Arial"/>
            </a:endParaRPr>
          </a:p>
        </p:txBody>
      </p:sp>
      <p:sp>
        <p:nvSpPr>
          <p:cNvPr id="18" name="Rektangel 17"/>
          <p:cNvSpPr/>
          <p:nvPr userDrawn="1"/>
        </p:nvSpPr>
        <p:spPr>
          <a:xfrm>
            <a:off x="-1679" y="1"/>
            <a:ext cx="247650" cy="1371600"/>
          </a:xfrm>
          <a:prstGeom prst="rect">
            <a:avLst/>
          </a:prstGeom>
          <a:solidFill>
            <a:srgbClr val="40A4E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0953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4B8EC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08497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0F81D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100666" y="1600202"/>
            <a:ext cx="7907867" cy="4202113"/>
          </a:xfrm>
          <a:prstGeom prst="rect">
            <a:avLst/>
          </a:prstGeom>
        </p:spPr>
        <p:txBody>
          <a:bodyPr/>
          <a:lstStyle>
            <a:lvl1pP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3" name="Title 1"/>
          <p:cNvSpPr>
            <a:spLocks noGrp="1"/>
          </p:cNvSpPr>
          <p:nvPr>
            <p:ph type="title"/>
          </p:nvPr>
        </p:nvSpPr>
        <p:spPr>
          <a:xfrm>
            <a:off x="1100666" y="274639"/>
            <a:ext cx="7907867" cy="1143000"/>
          </a:xfrm>
          <a:prstGeom prst="rect">
            <a:avLst/>
          </a:prstGeom>
        </p:spPr>
        <p:txBody>
          <a:bodyPr anchor="b"/>
          <a:lstStyle/>
          <a:p>
            <a:r>
              <a:rPr lang="sv-SE" dirty="0" smtClean="0"/>
              <a:t>Klicka här för att ändra format</a:t>
            </a:r>
            <a:endParaRPr lang="en-US" dirty="0"/>
          </a:p>
        </p:txBody>
      </p:sp>
    </p:spTree>
    <p:extLst>
      <p:ext uri="{BB962C8B-B14F-4D97-AF65-F5344CB8AC3E}">
        <p14:creationId xmlns:p14="http://schemas.microsoft.com/office/powerpoint/2010/main" val="662777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ubrik och brödtext - Grön bård">
    <p:spTree>
      <p:nvGrpSpPr>
        <p:cNvPr id="1" name=""/>
        <p:cNvGrpSpPr/>
        <p:nvPr/>
      </p:nvGrpSpPr>
      <p:grpSpPr>
        <a:xfrm>
          <a:off x="0" y="0"/>
          <a:ext cx="0" cy="0"/>
          <a:chOff x="0" y="0"/>
          <a:chExt cx="0" cy="0"/>
        </a:xfrm>
      </p:grpSpPr>
      <p:sp>
        <p:nvSpPr>
          <p:cNvPr id="12" name="textruta 11"/>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t>2019-10-28</a:t>
            </a:fld>
            <a:endParaRPr lang="sv-SE" sz="1000" dirty="0" smtClean="0">
              <a:solidFill>
                <a:schemeClr val="tx1"/>
              </a:solidFill>
              <a:latin typeface="Arial"/>
              <a:cs typeface="Arial"/>
            </a:endParaRPr>
          </a:p>
          <a:p>
            <a:pPr algn="r"/>
            <a:r>
              <a:rPr lang="sv-SE" sz="900" dirty="0" smtClean="0">
                <a:solidFill>
                  <a:schemeClr val="tx1"/>
                </a:solidFill>
                <a:latin typeface="Arial"/>
                <a:cs typeface="Arial"/>
              </a:rPr>
              <a:t>Sida </a:t>
            </a:r>
            <a:fld id="{DB8626CC-5B25-4DDA-833E-9A441BDD6043}" type="slidenum">
              <a:rPr lang="sv-SE" sz="900" smtClean="0">
                <a:solidFill>
                  <a:schemeClr val="tx1"/>
                </a:solidFill>
                <a:latin typeface="Arial"/>
                <a:cs typeface="Arial"/>
              </a:rPr>
              <a:t>‹#›</a:t>
            </a:fld>
            <a:endParaRPr lang="sv-SE" sz="900" dirty="0">
              <a:solidFill>
                <a:schemeClr val="tx1"/>
              </a:solidFill>
              <a:latin typeface="Arial"/>
              <a:cs typeface="Arial"/>
            </a:endParaRPr>
          </a:p>
        </p:txBody>
      </p:sp>
      <p:sp>
        <p:nvSpPr>
          <p:cNvPr id="18" name="Rektangel 17"/>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100666" y="1600202"/>
            <a:ext cx="7907867" cy="4202113"/>
          </a:xfrm>
          <a:prstGeom prst="rect">
            <a:avLst/>
          </a:prstGeom>
        </p:spPr>
        <p:txBody>
          <a:bodyPr/>
          <a:lstStyle>
            <a:lvl1pP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3" name="Title 1"/>
          <p:cNvSpPr>
            <a:spLocks noGrp="1"/>
          </p:cNvSpPr>
          <p:nvPr>
            <p:ph type="title"/>
          </p:nvPr>
        </p:nvSpPr>
        <p:spPr>
          <a:xfrm>
            <a:off x="1100666" y="274639"/>
            <a:ext cx="7907867" cy="1143000"/>
          </a:xfrm>
          <a:prstGeom prst="rect">
            <a:avLst/>
          </a:prstGeom>
        </p:spPr>
        <p:txBody>
          <a:bodyPr anchor="b"/>
          <a:lstStyle/>
          <a:p>
            <a:r>
              <a:rPr lang="sv-SE" dirty="0" smtClean="0"/>
              <a:t>Klicka här för att ändra format</a:t>
            </a:r>
            <a:endParaRPr lang="en-US" dirty="0"/>
          </a:p>
        </p:txBody>
      </p:sp>
    </p:spTree>
    <p:extLst>
      <p:ext uri="{BB962C8B-B14F-4D97-AF65-F5344CB8AC3E}">
        <p14:creationId xmlns:p14="http://schemas.microsoft.com/office/powerpoint/2010/main" val="24191719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Röd bård">
    <p:spTree>
      <p:nvGrpSpPr>
        <p:cNvPr id="1" name=""/>
        <p:cNvGrpSpPr/>
        <p:nvPr/>
      </p:nvGrpSpPr>
      <p:grpSpPr>
        <a:xfrm>
          <a:off x="0" y="0"/>
          <a:ext cx="0" cy="0"/>
          <a:chOff x="0" y="0"/>
          <a:chExt cx="0" cy="0"/>
        </a:xfrm>
      </p:grpSpPr>
      <p:sp>
        <p:nvSpPr>
          <p:cNvPr id="12" name="textruta 11"/>
          <p:cNvSpPr txBox="1"/>
          <p:nvPr userDrawn="1"/>
        </p:nvSpPr>
        <p:spPr>
          <a:xfrm>
            <a:off x="6706924" y="6356350"/>
            <a:ext cx="949325" cy="338138"/>
          </a:xfrm>
          <a:prstGeom prst="rect">
            <a:avLst/>
          </a:prstGeom>
          <a:noFill/>
        </p:spPr>
        <p:txBody>
          <a:bodyPr wrap="square" lIns="0" rIns="0" rtlCol="0" anchor="ctr" anchorCtr="0">
            <a:noAutofit/>
          </a:bodyPr>
          <a:lstStyle/>
          <a:p>
            <a:pPr algn="r"/>
            <a:endParaRPr lang="sv-SE" sz="1000" dirty="0" smtClean="0">
              <a:solidFill>
                <a:schemeClr val="tx1"/>
              </a:solidFill>
              <a:latin typeface="Arial"/>
              <a:cs typeface="Arial"/>
            </a:endParaRPr>
          </a:p>
          <a:p>
            <a:pPr algn="r"/>
            <a:r>
              <a:rPr lang="sv-SE" sz="900" dirty="0" smtClean="0">
                <a:solidFill>
                  <a:schemeClr val="tx1"/>
                </a:solidFill>
                <a:latin typeface="Arial"/>
                <a:cs typeface="Arial"/>
              </a:rPr>
              <a:t>Sida </a:t>
            </a:r>
            <a:fld id="{DB8626CC-5B25-4DDA-833E-9A441BDD6043}" type="slidenum">
              <a:rPr lang="sv-SE" sz="900" smtClean="0">
                <a:solidFill>
                  <a:schemeClr val="tx1"/>
                </a:solidFill>
                <a:latin typeface="Arial"/>
                <a:cs typeface="Arial"/>
              </a:rPr>
              <a:t>‹#›</a:t>
            </a:fld>
            <a:endParaRPr lang="sv-SE" sz="900" dirty="0">
              <a:solidFill>
                <a:schemeClr val="tx1"/>
              </a:solidFill>
              <a:latin typeface="Arial"/>
              <a:cs typeface="Arial"/>
            </a:endParaRPr>
          </a:p>
        </p:txBody>
      </p:sp>
      <p:sp>
        <p:nvSpPr>
          <p:cNvPr id="18" name="Rektangel 17"/>
          <p:cNvSpPr/>
          <p:nvPr userDrawn="1"/>
        </p:nvSpPr>
        <p:spPr>
          <a:xfrm>
            <a:off x="-1679" y="1"/>
            <a:ext cx="24765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Title 1"/>
          <p:cNvSpPr>
            <a:spLocks noGrp="1"/>
          </p:cNvSpPr>
          <p:nvPr>
            <p:ph type="title"/>
          </p:nvPr>
        </p:nvSpPr>
        <p:spPr>
          <a:xfrm>
            <a:off x="1100666" y="274639"/>
            <a:ext cx="7907867" cy="1143000"/>
          </a:xfrm>
          <a:prstGeom prst="rect">
            <a:avLst/>
          </a:prstGeom>
        </p:spPr>
        <p:txBody>
          <a:bodyPr anchor="b"/>
          <a:lstStyle/>
          <a:p>
            <a:r>
              <a:rPr lang="sv-SE" dirty="0" smtClean="0"/>
              <a:t>Klicka här för att ändra format</a:t>
            </a:r>
            <a:endParaRPr lang="en-US" dirty="0"/>
          </a:p>
        </p:txBody>
      </p:sp>
      <p:sp>
        <p:nvSpPr>
          <p:cNvPr id="14" name="Content Placeholder 2"/>
          <p:cNvSpPr>
            <a:spLocks noGrp="1"/>
          </p:cNvSpPr>
          <p:nvPr>
            <p:ph idx="1"/>
          </p:nvPr>
        </p:nvSpPr>
        <p:spPr>
          <a:xfrm>
            <a:off x="1100666" y="1600202"/>
            <a:ext cx="7907867" cy="4202113"/>
          </a:xfrm>
          <a:prstGeom prst="rect">
            <a:avLst/>
          </a:prstGeom>
        </p:spPr>
        <p:txBody>
          <a:bodyPr/>
          <a:lstStyle>
            <a:lvl1pPr marL="288000" indent="-288000">
              <a:buFont typeface="Arial" panose="020B0604020202020204" pitchFamily="34" charset="0"/>
              <a:buChar cha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3431084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Lila bård">
    <p:spTree>
      <p:nvGrpSpPr>
        <p:cNvPr id="1" name=""/>
        <p:cNvGrpSpPr/>
        <p:nvPr/>
      </p:nvGrpSpPr>
      <p:grpSpPr>
        <a:xfrm>
          <a:off x="0" y="0"/>
          <a:ext cx="0" cy="0"/>
          <a:chOff x="0" y="0"/>
          <a:chExt cx="0" cy="0"/>
        </a:xfrm>
      </p:grpSpPr>
      <p:sp>
        <p:nvSpPr>
          <p:cNvPr id="18" name="Rektangel 17"/>
          <p:cNvSpPr/>
          <p:nvPr userDrawn="1"/>
        </p:nvSpPr>
        <p:spPr>
          <a:xfrm>
            <a:off x="-1679" y="1"/>
            <a:ext cx="24765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textruta 12"/>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t>2019-10-28</a:t>
            </a:fld>
            <a:endParaRPr lang="sv-SE" sz="1000" dirty="0" smtClean="0">
              <a:solidFill>
                <a:schemeClr val="tx1"/>
              </a:solidFill>
              <a:latin typeface="Arial"/>
              <a:cs typeface="Arial"/>
            </a:endParaRPr>
          </a:p>
          <a:p>
            <a:pPr algn="r"/>
            <a:r>
              <a:rPr lang="sv-SE" sz="900" dirty="0" smtClean="0">
                <a:solidFill>
                  <a:schemeClr val="tx1"/>
                </a:solidFill>
                <a:latin typeface="Arial"/>
                <a:cs typeface="Arial"/>
              </a:rPr>
              <a:t>Sida </a:t>
            </a:r>
            <a:fld id="{DB8626CC-5B25-4DDA-833E-9A441BDD6043}" type="slidenum">
              <a:rPr lang="sv-SE" sz="900" smtClean="0">
                <a:solidFill>
                  <a:schemeClr val="tx1"/>
                </a:solidFill>
                <a:latin typeface="Arial"/>
                <a:cs typeface="Arial"/>
              </a:rPr>
              <a:t>‹#›</a:t>
            </a:fld>
            <a:endParaRPr lang="sv-SE" sz="900" dirty="0">
              <a:solidFill>
                <a:schemeClr val="tx1"/>
              </a:solidFill>
              <a:latin typeface="Arial"/>
              <a:cs typeface="Arial"/>
            </a:endParaRPr>
          </a:p>
        </p:txBody>
      </p:sp>
      <p:sp>
        <p:nvSpPr>
          <p:cNvPr id="23" name="Content Placeholder 2"/>
          <p:cNvSpPr>
            <a:spLocks noGrp="1"/>
          </p:cNvSpPr>
          <p:nvPr>
            <p:ph idx="1"/>
          </p:nvPr>
        </p:nvSpPr>
        <p:spPr>
          <a:xfrm>
            <a:off x="1100666" y="1600202"/>
            <a:ext cx="7907867" cy="4202113"/>
          </a:xfrm>
          <a:prstGeom prst="rect">
            <a:avLst/>
          </a:prstGeom>
        </p:spPr>
        <p:txBody>
          <a:bodyPr/>
          <a:lstStyle>
            <a:lvl1pPr marL="288000" indent="-288000">
              <a:buFont typeface="Arial" panose="020B0604020202020204" pitchFamily="34" charset="0"/>
              <a:buChar cha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100666" y="274639"/>
            <a:ext cx="7907867" cy="1143000"/>
          </a:xfrm>
          <a:prstGeom prst="rect">
            <a:avLst/>
          </a:prstGeom>
        </p:spPr>
        <p:txBody>
          <a:bodyPr anchor="b"/>
          <a:lstStyle/>
          <a:p>
            <a:r>
              <a:rPr lang="sv-SE" dirty="0" smtClean="0"/>
              <a:t>Klicka här för att ändra format</a:t>
            </a:r>
            <a:endParaRPr lang="en-US" dirty="0"/>
          </a:p>
        </p:txBody>
      </p:sp>
    </p:spTree>
    <p:extLst>
      <p:ext uri="{BB962C8B-B14F-4D97-AF65-F5344CB8AC3E}">
        <p14:creationId xmlns:p14="http://schemas.microsoft.com/office/powerpoint/2010/main" val="28291535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Blå bård">
    <p:spTree>
      <p:nvGrpSpPr>
        <p:cNvPr id="1" name=""/>
        <p:cNvGrpSpPr/>
        <p:nvPr/>
      </p:nvGrpSpPr>
      <p:grpSpPr>
        <a:xfrm>
          <a:off x="0" y="0"/>
          <a:ext cx="0" cy="0"/>
          <a:chOff x="0" y="0"/>
          <a:chExt cx="0" cy="0"/>
        </a:xfrm>
      </p:grpSpPr>
      <p:sp>
        <p:nvSpPr>
          <p:cNvPr id="12" name="textruta 11"/>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t>2019-10-28</a:t>
            </a:fld>
            <a:endParaRPr lang="sv-SE" sz="1000" dirty="0" smtClean="0">
              <a:solidFill>
                <a:schemeClr val="tx1"/>
              </a:solidFill>
              <a:latin typeface="Arial"/>
              <a:cs typeface="Arial"/>
            </a:endParaRPr>
          </a:p>
          <a:p>
            <a:pPr algn="r"/>
            <a:r>
              <a:rPr lang="sv-SE" sz="900" dirty="0" smtClean="0">
                <a:solidFill>
                  <a:schemeClr val="tx1"/>
                </a:solidFill>
                <a:latin typeface="Arial"/>
                <a:cs typeface="Arial"/>
              </a:rPr>
              <a:t>Sida </a:t>
            </a:r>
            <a:fld id="{DB8626CC-5B25-4DDA-833E-9A441BDD6043}" type="slidenum">
              <a:rPr lang="sv-SE" sz="900" smtClean="0">
                <a:solidFill>
                  <a:schemeClr val="tx1"/>
                </a:solidFill>
                <a:latin typeface="Arial"/>
                <a:cs typeface="Arial"/>
              </a:rPr>
              <a:t>‹#›</a:t>
            </a:fld>
            <a:endParaRPr lang="sv-SE" sz="900" dirty="0">
              <a:solidFill>
                <a:schemeClr val="tx1"/>
              </a:solidFill>
              <a:latin typeface="Arial"/>
              <a:cs typeface="Arial"/>
            </a:endParaRPr>
          </a:p>
        </p:txBody>
      </p:sp>
      <p:sp>
        <p:nvSpPr>
          <p:cNvPr id="18" name="Rektangel 17"/>
          <p:cNvSpPr/>
          <p:nvPr userDrawn="1"/>
        </p:nvSpPr>
        <p:spPr>
          <a:xfrm>
            <a:off x="-1679" y="1"/>
            <a:ext cx="247650" cy="1371600"/>
          </a:xfrm>
          <a:prstGeom prst="rect">
            <a:avLst/>
          </a:prstGeom>
          <a:solidFill>
            <a:srgbClr val="40A4E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0953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4B8EC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08497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0F81D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100666" y="1600202"/>
            <a:ext cx="7907867" cy="4202113"/>
          </a:xfrm>
          <a:prstGeom prst="rect">
            <a:avLst/>
          </a:prstGeom>
        </p:spPr>
        <p:txBody>
          <a:bodyPr/>
          <a:lstStyle>
            <a:lvl1pPr marL="288000" indent="-288000">
              <a:buFont typeface="Arial" panose="020B0604020202020204" pitchFamily="34" charset="0"/>
              <a:buChar cha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3" name="Title 1"/>
          <p:cNvSpPr>
            <a:spLocks noGrp="1"/>
          </p:cNvSpPr>
          <p:nvPr>
            <p:ph type="title"/>
          </p:nvPr>
        </p:nvSpPr>
        <p:spPr>
          <a:xfrm>
            <a:off x="1100666" y="274639"/>
            <a:ext cx="7907867" cy="1143000"/>
          </a:xfrm>
          <a:prstGeom prst="rect">
            <a:avLst/>
          </a:prstGeom>
        </p:spPr>
        <p:txBody>
          <a:bodyPr anchor="b"/>
          <a:lstStyle/>
          <a:p>
            <a:r>
              <a:rPr lang="sv-SE" dirty="0" smtClean="0"/>
              <a:t>Klicka här för att ändra format</a:t>
            </a:r>
            <a:endParaRPr lang="en-US" dirty="0"/>
          </a:p>
        </p:txBody>
      </p:sp>
    </p:spTree>
    <p:extLst>
      <p:ext uri="{BB962C8B-B14F-4D97-AF65-F5344CB8AC3E}">
        <p14:creationId xmlns:p14="http://schemas.microsoft.com/office/powerpoint/2010/main" val="20983596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Grön bård">
    <p:spTree>
      <p:nvGrpSpPr>
        <p:cNvPr id="1" name=""/>
        <p:cNvGrpSpPr/>
        <p:nvPr/>
      </p:nvGrpSpPr>
      <p:grpSpPr>
        <a:xfrm>
          <a:off x="0" y="0"/>
          <a:ext cx="0" cy="0"/>
          <a:chOff x="0" y="0"/>
          <a:chExt cx="0" cy="0"/>
        </a:xfrm>
      </p:grpSpPr>
      <p:sp>
        <p:nvSpPr>
          <p:cNvPr id="12" name="textruta 11"/>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t>2019-10-28</a:t>
            </a:fld>
            <a:endParaRPr lang="sv-SE" sz="1000" dirty="0" smtClean="0">
              <a:solidFill>
                <a:schemeClr val="tx1"/>
              </a:solidFill>
              <a:latin typeface="Arial"/>
              <a:cs typeface="Arial"/>
            </a:endParaRPr>
          </a:p>
          <a:p>
            <a:pPr algn="r"/>
            <a:r>
              <a:rPr lang="sv-SE" sz="900" dirty="0" smtClean="0">
                <a:solidFill>
                  <a:schemeClr val="tx1"/>
                </a:solidFill>
                <a:latin typeface="Arial"/>
                <a:cs typeface="Arial"/>
              </a:rPr>
              <a:t>Sida </a:t>
            </a:r>
            <a:fld id="{DB8626CC-5B25-4DDA-833E-9A441BDD6043}" type="slidenum">
              <a:rPr lang="sv-SE" sz="900" smtClean="0">
                <a:solidFill>
                  <a:schemeClr val="tx1"/>
                </a:solidFill>
                <a:latin typeface="Arial"/>
                <a:cs typeface="Arial"/>
              </a:rPr>
              <a:t>‹#›</a:t>
            </a:fld>
            <a:endParaRPr lang="sv-SE" sz="900" dirty="0">
              <a:solidFill>
                <a:schemeClr val="tx1"/>
              </a:solidFill>
              <a:latin typeface="Arial"/>
              <a:cs typeface="Arial"/>
            </a:endParaRPr>
          </a:p>
        </p:txBody>
      </p:sp>
      <p:sp>
        <p:nvSpPr>
          <p:cNvPr id="18" name="Rektangel 17"/>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100666" y="1600202"/>
            <a:ext cx="7907867" cy="4202113"/>
          </a:xfrm>
          <a:prstGeom prst="rect">
            <a:avLst/>
          </a:prstGeom>
        </p:spPr>
        <p:txBody>
          <a:bodyPr/>
          <a:lstStyle>
            <a:lvl1pPr marL="288000" indent="-288000">
              <a:buFont typeface="Arial" panose="020B0604020202020204" pitchFamily="34" charset="0"/>
              <a:buChar cha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3" name="Title 1"/>
          <p:cNvSpPr>
            <a:spLocks noGrp="1"/>
          </p:cNvSpPr>
          <p:nvPr>
            <p:ph type="title"/>
          </p:nvPr>
        </p:nvSpPr>
        <p:spPr>
          <a:xfrm>
            <a:off x="1100666" y="274639"/>
            <a:ext cx="7907867" cy="1143000"/>
          </a:xfrm>
          <a:prstGeom prst="rect">
            <a:avLst/>
          </a:prstGeom>
        </p:spPr>
        <p:txBody>
          <a:bodyPr anchor="b"/>
          <a:lstStyle/>
          <a:p>
            <a:r>
              <a:rPr lang="sv-SE" dirty="0" smtClean="0"/>
              <a:t>Klicka här för att ändra format</a:t>
            </a:r>
            <a:endParaRPr lang="en-US" dirty="0"/>
          </a:p>
        </p:txBody>
      </p:sp>
    </p:spTree>
    <p:extLst>
      <p:ext uri="{BB962C8B-B14F-4D97-AF65-F5344CB8AC3E}">
        <p14:creationId xmlns:p14="http://schemas.microsoft.com/office/powerpoint/2010/main" val="2630323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Utfallande bild utan bård">
    <p:spTree>
      <p:nvGrpSpPr>
        <p:cNvPr id="1" name=""/>
        <p:cNvGrpSpPr/>
        <p:nvPr/>
      </p:nvGrpSpPr>
      <p:grpSpPr>
        <a:xfrm>
          <a:off x="0" y="0"/>
          <a:ext cx="0" cy="0"/>
          <a:chOff x="0" y="0"/>
          <a:chExt cx="0" cy="0"/>
        </a:xfrm>
      </p:grpSpPr>
      <p:sp>
        <p:nvSpPr>
          <p:cNvPr id="15" name="Platshållare för bild 14"/>
          <p:cNvSpPr>
            <a:spLocks noGrp="1"/>
          </p:cNvSpPr>
          <p:nvPr>
            <p:ph type="pic" sz="quarter" idx="10"/>
          </p:nvPr>
        </p:nvSpPr>
        <p:spPr>
          <a:xfrm>
            <a:off x="0" y="0"/>
            <a:ext cx="9144000" cy="6858000"/>
          </a:xfrm>
          <a:prstGeom prst="rect">
            <a:avLst/>
          </a:prstGeom>
        </p:spPr>
        <p:txBody>
          <a:bodyPr/>
          <a:lstStyle/>
          <a:p>
            <a:endParaRPr lang="sv-SE" dirty="0"/>
          </a:p>
        </p:txBody>
      </p:sp>
    </p:spTree>
    <p:extLst>
      <p:ext uri="{BB962C8B-B14F-4D97-AF65-F5344CB8AC3E}">
        <p14:creationId xmlns:p14="http://schemas.microsoft.com/office/powerpoint/2010/main" val="9240031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Utfallande bild u. bård m. text">
    <p:spTree>
      <p:nvGrpSpPr>
        <p:cNvPr id="1" name=""/>
        <p:cNvGrpSpPr/>
        <p:nvPr/>
      </p:nvGrpSpPr>
      <p:grpSpPr>
        <a:xfrm>
          <a:off x="0" y="0"/>
          <a:ext cx="0" cy="0"/>
          <a:chOff x="0" y="0"/>
          <a:chExt cx="0" cy="0"/>
        </a:xfrm>
      </p:grpSpPr>
      <p:sp>
        <p:nvSpPr>
          <p:cNvPr id="15" name="Platshållare för bild 14"/>
          <p:cNvSpPr>
            <a:spLocks noGrp="1"/>
          </p:cNvSpPr>
          <p:nvPr>
            <p:ph type="pic" sz="quarter" idx="10"/>
          </p:nvPr>
        </p:nvSpPr>
        <p:spPr>
          <a:xfrm>
            <a:off x="0" y="0"/>
            <a:ext cx="9144000" cy="6858000"/>
          </a:xfrm>
          <a:prstGeom prst="rect">
            <a:avLst/>
          </a:prstGeom>
        </p:spPr>
        <p:txBody>
          <a:bodyPr/>
          <a:lstStyle/>
          <a:p>
            <a:endParaRPr lang="sv-SE"/>
          </a:p>
        </p:txBody>
      </p:sp>
      <p:sp>
        <p:nvSpPr>
          <p:cNvPr id="3" name="Title 1"/>
          <p:cNvSpPr>
            <a:spLocks noGrp="1"/>
          </p:cNvSpPr>
          <p:nvPr>
            <p:ph type="title" hasCustomPrompt="1"/>
          </p:nvPr>
        </p:nvSpPr>
        <p:spPr>
          <a:xfrm>
            <a:off x="1055688" y="897994"/>
            <a:ext cx="5486400" cy="473607"/>
          </a:xfrm>
          <a:prstGeom prst="rect">
            <a:avLst/>
          </a:prstGeom>
        </p:spPr>
        <p:txBody>
          <a:bodyPr anchor="b">
            <a:normAutofit/>
          </a:bodyPr>
          <a:lstStyle>
            <a:lvl1pPr algn="l">
              <a:defRPr sz="1400" b="1"/>
            </a:lvl1pPr>
          </a:lstStyle>
          <a:p>
            <a:pPr lvl="0"/>
            <a:r>
              <a:rPr lang="sv-SE" dirty="0" smtClean="0"/>
              <a:t>Klicka här för att ändra format på bakgrundstexten</a:t>
            </a:r>
          </a:p>
        </p:txBody>
      </p:sp>
      <p:sp>
        <p:nvSpPr>
          <p:cNvPr id="4" name="Text Placeholder 3"/>
          <p:cNvSpPr>
            <a:spLocks noGrp="1"/>
          </p:cNvSpPr>
          <p:nvPr>
            <p:ph type="body" sz="half" idx="2"/>
          </p:nvPr>
        </p:nvSpPr>
        <p:spPr>
          <a:xfrm>
            <a:off x="1055688" y="1401603"/>
            <a:ext cx="5486400" cy="337245"/>
          </a:xfrm>
          <a:prstGeom prst="rect">
            <a:avLst/>
          </a:prstGeom>
        </p:spPr>
        <p:txBody>
          <a:bodyPr>
            <a:normAutofit/>
          </a:bodyPr>
          <a:lstStyle>
            <a:lvl1pPr marL="0" indent="0">
              <a:buNone/>
              <a:defRPr sz="1200" b="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dirty="0" smtClean="0"/>
              <a:t>Klicka här för att ändra format på bakgrundstexten</a:t>
            </a:r>
          </a:p>
        </p:txBody>
      </p:sp>
    </p:spTree>
    <p:extLst>
      <p:ext uri="{BB962C8B-B14F-4D97-AF65-F5344CB8AC3E}">
        <p14:creationId xmlns:p14="http://schemas.microsoft.com/office/powerpoint/2010/main" val="40966995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Utfallande bild med bård">
    <p:spTree>
      <p:nvGrpSpPr>
        <p:cNvPr id="1" name=""/>
        <p:cNvGrpSpPr/>
        <p:nvPr/>
      </p:nvGrpSpPr>
      <p:grpSpPr>
        <a:xfrm>
          <a:off x="0" y="0"/>
          <a:ext cx="0" cy="0"/>
          <a:chOff x="0" y="0"/>
          <a:chExt cx="0" cy="0"/>
        </a:xfrm>
      </p:grpSpPr>
      <p:sp>
        <p:nvSpPr>
          <p:cNvPr id="16" name="Rektangel 15"/>
          <p:cNvSpPr/>
          <p:nvPr userDrawn="1"/>
        </p:nvSpPr>
        <p:spPr>
          <a:xfrm>
            <a:off x="-1679" y="1"/>
            <a:ext cx="24765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 name="Rektangel 16"/>
          <p:cNvSpPr/>
          <p:nvPr userDrawn="1"/>
        </p:nvSpPr>
        <p:spPr>
          <a:xfrm>
            <a:off x="-3357" y="1371600"/>
            <a:ext cx="24765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 name="Rektangel 17"/>
          <p:cNvSpPr/>
          <p:nvPr userDrawn="1"/>
        </p:nvSpPr>
        <p:spPr>
          <a:xfrm>
            <a:off x="-3357" y="2743199"/>
            <a:ext cx="24765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4114798"/>
            <a:ext cx="24765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5486399"/>
            <a:ext cx="24765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Picture Placeholder 2"/>
          <p:cNvSpPr>
            <a:spLocks noGrp="1"/>
          </p:cNvSpPr>
          <p:nvPr>
            <p:ph type="pic" idx="1"/>
          </p:nvPr>
        </p:nvSpPr>
        <p:spPr>
          <a:xfrm>
            <a:off x="245970" y="-2"/>
            <a:ext cx="8898029" cy="6858002"/>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Tree>
    <p:extLst>
      <p:ext uri="{BB962C8B-B14F-4D97-AF65-F5344CB8AC3E}">
        <p14:creationId xmlns:p14="http://schemas.microsoft.com/office/powerpoint/2010/main" val="4260260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Utfallande bild m. bård m. text">
    <p:spTree>
      <p:nvGrpSpPr>
        <p:cNvPr id="1" name=""/>
        <p:cNvGrpSpPr/>
        <p:nvPr/>
      </p:nvGrpSpPr>
      <p:grpSpPr>
        <a:xfrm>
          <a:off x="0" y="0"/>
          <a:ext cx="0" cy="0"/>
          <a:chOff x="0" y="0"/>
          <a:chExt cx="0" cy="0"/>
        </a:xfrm>
      </p:grpSpPr>
      <p:sp>
        <p:nvSpPr>
          <p:cNvPr id="16" name="Rektangel 15"/>
          <p:cNvSpPr/>
          <p:nvPr userDrawn="1"/>
        </p:nvSpPr>
        <p:spPr>
          <a:xfrm>
            <a:off x="-1679" y="1"/>
            <a:ext cx="24765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 name="Rektangel 16"/>
          <p:cNvSpPr/>
          <p:nvPr userDrawn="1"/>
        </p:nvSpPr>
        <p:spPr>
          <a:xfrm>
            <a:off x="-3357" y="1371600"/>
            <a:ext cx="24765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 name="Rektangel 17"/>
          <p:cNvSpPr/>
          <p:nvPr userDrawn="1"/>
        </p:nvSpPr>
        <p:spPr>
          <a:xfrm>
            <a:off x="-3357" y="2743199"/>
            <a:ext cx="24765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4114798"/>
            <a:ext cx="24765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5486399"/>
            <a:ext cx="24765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Picture Placeholder 2"/>
          <p:cNvSpPr>
            <a:spLocks noGrp="1"/>
          </p:cNvSpPr>
          <p:nvPr>
            <p:ph type="pic" idx="1"/>
          </p:nvPr>
        </p:nvSpPr>
        <p:spPr>
          <a:xfrm>
            <a:off x="245970" y="-2"/>
            <a:ext cx="8898029" cy="6858002"/>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8" name="Title 1"/>
          <p:cNvSpPr>
            <a:spLocks noGrp="1"/>
          </p:cNvSpPr>
          <p:nvPr>
            <p:ph type="title" hasCustomPrompt="1"/>
          </p:nvPr>
        </p:nvSpPr>
        <p:spPr>
          <a:xfrm>
            <a:off x="1055688" y="897994"/>
            <a:ext cx="5486400" cy="473607"/>
          </a:xfrm>
          <a:prstGeom prst="rect">
            <a:avLst/>
          </a:prstGeom>
        </p:spPr>
        <p:txBody>
          <a:bodyPr anchor="b">
            <a:normAutofit/>
          </a:bodyPr>
          <a:lstStyle>
            <a:lvl1pPr algn="l">
              <a:defRPr sz="1400" b="1"/>
            </a:lvl1pPr>
          </a:lstStyle>
          <a:p>
            <a:pPr lvl="0"/>
            <a:r>
              <a:rPr lang="sv-SE" dirty="0" smtClean="0"/>
              <a:t>Klicka här för att ändra format på bakgrundstexten</a:t>
            </a:r>
          </a:p>
        </p:txBody>
      </p:sp>
      <p:sp>
        <p:nvSpPr>
          <p:cNvPr id="9" name="Text Placeholder 3"/>
          <p:cNvSpPr>
            <a:spLocks noGrp="1"/>
          </p:cNvSpPr>
          <p:nvPr>
            <p:ph type="body" sz="half" idx="2"/>
          </p:nvPr>
        </p:nvSpPr>
        <p:spPr>
          <a:xfrm>
            <a:off x="1055688" y="1401603"/>
            <a:ext cx="5486400" cy="337245"/>
          </a:xfrm>
          <a:prstGeom prst="rect">
            <a:avLst/>
          </a:prstGeom>
        </p:spPr>
        <p:txBody>
          <a:bodyPr>
            <a:normAutofit/>
          </a:bodyPr>
          <a:lstStyle>
            <a:lvl1pPr marL="0" indent="0">
              <a:buNone/>
              <a:defRPr sz="1200" b="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dirty="0" smtClean="0"/>
              <a:t>Klicka här för att ändra format på bakgrundstexten</a:t>
            </a:r>
          </a:p>
        </p:txBody>
      </p:sp>
    </p:spTree>
    <p:extLst>
      <p:ext uri="{BB962C8B-B14F-4D97-AF65-F5344CB8AC3E}">
        <p14:creationId xmlns:p14="http://schemas.microsoft.com/office/powerpoint/2010/main" val="28703755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48746"/>
            <a:ext cx="5486400" cy="473607"/>
          </a:xfrm>
          <a:prstGeom prst="rect">
            <a:avLst/>
          </a:prstGeom>
        </p:spPr>
        <p:txBody>
          <a:bodyPr anchor="b">
            <a:normAutofit/>
          </a:bodyPr>
          <a:lstStyle>
            <a:lvl1pPr algn="l">
              <a:defRPr sz="1400" b="1"/>
            </a:lvl1pPr>
          </a:lstStyle>
          <a:p>
            <a:pPr lvl="0"/>
            <a:r>
              <a:rPr lang="sv-SE" dirty="0" smtClean="0"/>
              <a:t>Klicka här för att ändra format på bakgrundstexten</a:t>
            </a:r>
          </a:p>
        </p:txBody>
      </p:sp>
      <p:sp>
        <p:nvSpPr>
          <p:cNvPr id="3" name="Picture Placeholder 2"/>
          <p:cNvSpPr>
            <a:spLocks noGrp="1"/>
          </p:cNvSpPr>
          <p:nvPr>
            <p:ph type="pic" idx="1"/>
          </p:nvPr>
        </p:nvSpPr>
        <p:spPr>
          <a:xfrm>
            <a:off x="1792288" y="711198"/>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52355"/>
            <a:ext cx="5486400" cy="337245"/>
          </a:xfrm>
          <a:prstGeom prst="rect">
            <a:avLst/>
          </a:prstGeom>
        </p:spPr>
        <p:txBody>
          <a:bodyPr>
            <a:normAutofit/>
          </a:bodyPr>
          <a:lstStyle>
            <a:lvl1pPr marL="0" indent="0">
              <a:buNone/>
              <a:defRPr sz="1200" b="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dirty="0" smtClean="0"/>
              <a:t>Klicka här för att ändra format på bakgrundstexten</a:t>
            </a:r>
          </a:p>
        </p:txBody>
      </p:sp>
      <p:pic>
        <p:nvPicPr>
          <p:cNvPr id="14" name="Bildobjekt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72270" y="5994399"/>
            <a:ext cx="672656" cy="662825"/>
          </a:xfrm>
          <a:prstGeom prst="rect">
            <a:avLst/>
          </a:prstGeom>
        </p:spPr>
      </p:pic>
      <p:sp>
        <p:nvSpPr>
          <p:cNvPr id="15" name="textruta 14"/>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t>2019-10-28</a:t>
            </a:fld>
            <a:endParaRPr lang="sv-SE" sz="1000" dirty="0" smtClean="0">
              <a:solidFill>
                <a:schemeClr val="tx1"/>
              </a:solidFill>
              <a:latin typeface="Arial"/>
              <a:cs typeface="Arial"/>
            </a:endParaRPr>
          </a:p>
          <a:p>
            <a:pPr algn="r"/>
            <a:r>
              <a:rPr lang="sv-SE" sz="900" dirty="0" smtClean="0">
                <a:solidFill>
                  <a:schemeClr val="tx1"/>
                </a:solidFill>
                <a:latin typeface="Arial"/>
                <a:cs typeface="Arial"/>
              </a:rPr>
              <a:t>Sida </a:t>
            </a:r>
            <a:fld id="{DB8626CC-5B25-4DDA-833E-9A441BDD6043}" type="slidenum">
              <a:rPr lang="sv-SE" sz="900" smtClean="0">
                <a:solidFill>
                  <a:schemeClr val="tx1"/>
                </a:solidFill>
                <a:latin typeface="Arial"/>
                <a:cs typeface="Arial"/>
              </a:rPr>
              <a:t>‹#›</a:t>
            </a:fld>
            <a:endParaRPr lang="sv-SE" sz="900" dirty="0">
              <a:solidFill>
                <a:schemeClr val="tx1"/>
              </a:solidFill>
              <a:latin typeface="Arial"/>
              <a:cs typeface="Arial"/>
            </a:endParaRPr>
          </a:p>
        </p:txBody>
      </p:sp>
      <p:sp>
        <p:nvSpPr>
          <p:cNvPr id="16" name="Rektangel 15"/>
          <p:cNvSpPr/>
          <p:nvPr userDrawn="1"/>
        </p:nvSpPr>
        <p:spPr>
          <a:xfrm>
            <a:off x="-1679" y="1"/>
            <a:ext cx="24765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 name="Rektangel 16"/>
          <p:cNvSpPr/>
          <p:nvPr userDrawn="1"/>
        </p:nvSpPr>
        <p:spPr>
          <a:xfrm>
            <a:off x="-3357" y="1371600"/>
            <a:ext cx="24765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 name="Rektangel 17"/>
          <p:cNvSpPr/>
          <p:nvPr userDrawn="1"/>
        </p:nvSpPr>
        <p:spPr>
          <a:xfrm>
            <a:off x="-3357" y="2743199"/>
            <a:ext cx="24765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4114798"/>
            <a:ext cx="24765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5486399"/>
            <a:ext cx="24765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3959968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om med bård och logga">
    <p:spTree>
      <p:nvGrpSpPr>
        <p:cNvPr id="1" name=""/>
        <p:cNvGrpSpPr/>
        <p:nvPr/>
      </p:nvGrpSpPr>
      <p:grpSpPr>
        <a:xfrm>
          <a:off x="0" y="0"/>
          <a:ext cx="0" cy="0"/>
          <a:chOff x="0" y="0"/>
          <a:chExt cx="0" cy="0"/>
        </a:xfrm>
      </p:grpSpPr>
      <p:pic>
        <p:nvPicPr>
          <p:cNvPr id="10" name="Bildobjekt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72270" y="5994399"/>
            <a:ext cx="672656" cy="662825"/>
          </a:xfrm>
          <a:prstGeom prst="rect">
            <a:avLst/>
          </a:prstGeom>
        </p:spPr>
      </p:pic>
      <p:sp>
        <p:nvSpPr>
          <p:cNvPr id="11" name="textruta 10"/>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t>2019-10-28</a:t>
            </a:fld>
            <a:endParaRPr lang="sv-SE" sz="1000" dirty="0" smtClean="0">
              <a:solidFill>
                <a:schemeClr val="tx1"/>
              </a:solidFill>
              <a:latin typeface="Arial"/>
              <a:cs typeface="Arial"/>
            </a:endParaRPr>
          </a:p>
          <a:p>
            <a:pPr algn="r"/>
            <a:r>
              <a:rPr lang="sv-SE" sz="900" dirty="0" smtClean="0">
                <a:solidFill>
                  <a:schemeClr val="tx1"/>
                </a:solidFill>
                <a:latin typeface="Arial"/>
                <a:cs typeface="Arial"/>
              </a:rPr>
              <a:t>Sida </a:t>
            </a:r>
            <a:fld id="{DB8626CC-5B25-4DDA-833E-9A441BDD6043}" type="slidenum">
              <a:rPr lang="sv-SE" sz="900" smtClean="0">
                <a:solidFill>
                  <a:schemeClr val="tx1"/>
                </a:solidFill>
                <a:latin typeface="Arial"/>
                <a:cs typeface="Arial"/>
              </a:rPr>
              <a:t>‹#›</a:t>
            </a:fld>
            <a:endParaRPr lang="sv-SE" sz="900" dirty="0">
              <a:solidFill>
                <a:schemeClr val="tx1"/>
              </a:solidFill>
              <a:latin typeface="Arial"/>
              <a:cs typeface="Arial"/>
            </a:endParaRPr>
          </a:p>
        </p:txBody>
      </p:sp>
      <p:sp>
        <p:nvSpPr>
          <p:cNvPr id="12" name="Rektangel 11"/>
          <p:cNvSpPr/>
          <p:nvPr userDrawn="1"/>
        </p:nvSpPr>
        <p:spPr>
          <a:xfrm>
            <a:off x="-1679" y="1"/>
            <a:ext cx="24765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Rektangel 12"/>
          <p:cNvSpPr/>
          <p:nvPr userDrawn="1"/>
        </p:nvSpPr>
        <p:spPr>
          <a:xfrm>
            <a:off x="-3357" y="1371600"/>
            <a:ext cx="24765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 name="Rektangel 13"/>
          <p:cNvSpPr/>
          <p:nvPr userDrawn="1"/>
        </p:nvSpPr>
        <p:spPr>
          <a:xfrm>
            <a:off x="-3357" y="2743199"/>
            <a:ext cx="24765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Rektangel 14"/>
          <p:cNvSpPr/>
          <p:nvPr userDrawn="1"/>
        </p:nvSpPr>
        <p:spPr>
          <a:xfrm>
            <a:off x="-3357" y="4114798"/>
            <a:ext cx="24765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 name="Rektangel 15"/>
          <p:cNvSpPr/>
          <p:nvPr userDrawn="1"/>
        </p:nvSpPr>
        <p:spPr>
          <a:xfrm>
            <a:off x="-3357" y="5486399"/>
            <a:ext cx="24765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37427127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Rubrik och brödtext - Röd bård med röd bakgrund">
    <p:bg>
      <p:bgPr>
        <a:solidFill>
          <a:srgbClr val="D9000F"/>
        </a:solidFill>
        <a:effectLst/>
      </p:bgPr>
    </p:bg>
    <p:spTree>
      <p:nvGrpSpPr>
        <p:cNvPr id="1" name=""/>
        <p:cNvGrpSpPr/>
        <p:nvPr/>
      </p:nvGrpSpPr>
      <p:grpSpPr>
        <a:xfrm>
          <a:off x="0" y="0"/>
          <a:ext cx="0" cy="0"/>
          <a:chOff x="0" y="0"/>
          <a:chExt cx="0" cy="0"/>
        </a:xfrm>
      </p:grpSpPr>
      <p:sp>
        <p:nvSpPr>
          <p:cNvPr id="12" name="textruta 11"/>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t>2019-10-28</a:t>
            </a:fld>
            <a:endParaRPr lang="sv-SE" sz="1000" dirty="0" smtClean="0">
              <a:solidFill>
                <a:srgbClr val="FFFFFF"/>
              </a:solidFill>
              <a:latin typeface="Arial"/>
              <a:cs typeface="Arial"/>
            </a:endParaRPr>
          </a:p>
          <a:p>
            <a:pPr algn="r"/>
            <a:r>
              <a:rPr lang="sv-SE" sz="900" dirty="0" smtClean="0">
                <a:solidFill>
                  <a:srgbClr val="FFFFFF"/>
                </a:solidFill>
                <a:latin typeface="Arial"/>
                <a:cs typeface="Arial"/>
              </a:rPr>
              <a:t>Sida </a:t>
            </a:r>
            <a:fld id="{DB8626CC-5B25-4DDA-833E-9A441BDD6043}" type="slidenum">
              <a:rPr lang="sv-SE" sz="900" smtClean="0">
                <a:solidFill>
                  <a:srgbClr val="FFFFFF"/>
                </a:solidFill>
                <a:latin typeface="Arial"/>
                <a:cs typeface="Arial"/>
              </a:rPr>
              <a:t>‹#›</a:t>
            </a:fld>
            <a:endParaRPr lang="sv-SE" sz="900" dirty="0">
              <a:solidFill>
                <a:srgbClr val="FFFFFF"/>
              </a:solidFill>
              <a:latin typeface="Arial"/>
              <a:cs typeface="Arial"/>
            </a:endParaRPr>
          </a:p>
        </p:txBody>
      </p:sp>
      <p:sp>
        <p:nvSpPr>
          <p:cNvPr id="18" name="Rektangel 17"/>
          <p:cNvSpPr/>
          <p:nvPr userDrawn="1"/>
        </p:nvSpPr>
        <p:spPr>
          <a:xfrm>
            <a:off x="-1679" y="1"/>
            <a:ext cx="24765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Title 1"/>
          <p:cNvSpPr>
            <a:spLocks noGrp="1"/>
          </p:cNvSpPr>
          <p:nvPr>
            <p:ph type="title"/>
          </p:nvPr>
        </p:nvSpPr>
        <p:spPr>
          <a:xfrm>
            <a:off x="1100666" y="274639"/>
            <a:ext cx="7907867" cy="1143000"/>
          </a:xfrm>
          <a:prstGeom prst="rect">
            <a:avLst/>
          </a:prstGeom>
        </p:spPr>
        <p:txBody>
          <a:bodyPr anchor="b"/>
          <a:lstStyle>
            <a:lvl1pPr>
              <a:defRPr>
                <a:solidFill>
                  <a:srgbClr val="FFFFFF"/>
                </a:solidFill>
              </a:defRPr>
            </a:lvl1pPr>
          </a:lstStyle>
          <a:p>
            <a:r>
              <a:rPr lang="sv-SE" dirty="0" smtClean="0"/>
              <a:t>Klicka här för att ändra format</a:t>
            </a:r>
            <a:endParaRPr lang="en-US" dirty="0"/>
          </a:p>
        </p:txBody>
      </p:sp>
      <p:sp>
        <p:nvSpPr>
          <p:cNvPr id="14" name="Content Placeholder 2"/>
          <p:cNvSpPr>
            <a:spLocks noGrp="1"/>
          </p:cNvSpPr>
          <p:nvPr>
            <p:ph idx="1"/>
          </p:nvPr>
        </p:nvSpPr>
        <p:spPr>
          <a:xfrm>
            <a:off x="1100666" y="1600202"/>
            <a:ext cx="7907867" cy="4202113"/>
          </a:xfrm>
          <a:prstGeom prst="rect">
            <a:avLst/>
          </a:prstGeom>
        </p:spPr>
        <p:txBody>
          <a:bodyPr/>
          <a:lstStyle>
            <a:lvl1pP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34901596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Rubrik och brödtext - Lila bård med lila bakgrund">
    <p:bg>
      <p:bgPr>
        <a:solidFill>
          <a:srgbClr val="93006D"/>
        </a:solidFill>
        <a:effectLst/>
      </p:bgPr>
    </p:bg>
    <p:spTree>
      <p:nvGrpSpPr>
        <p:cNvPr id="1" name=""/>
        <p:cNvGrpSpPr/>
        <p:nvPr/>
      </p:nvGrpSpPr>
      <p:grpSpPr>
        <a:xfrm>
          <a:off x="0" y="0"/>
          <a:ext cx="0" cy="0"/>
          <a:chOff x="0" y="0"/>
          <a:chExt cx="0" cy="0"/>
        </a:xfrm>
      </p:grpSpPr>
      <p:sp>
        <p:nvSpPr>
          <p:cNvPr id="18" name="Rektangel 17"/>
          <p:cNvSpPr/>
          <p:nvPr userDrawn="1"/>
        </p:nvSpPr>
        <p:spPr>
          <a:xfrm>
            <a:off x="-1679" y="1"/>
            <a:ext cx="24765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 name="textruta 11"/>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t>2019-10-28</a:t>
            </a:fld>
            <a:endParaRPr lang="sv-SE" sz="1000" dirty="0" smtClean="0">
              <a:solidFill>
                <a:srgbClr val="FFFFFF"/>
              </a:solidFill>
              <a:latin typeface="Arial"/>
              <a:cs typeface="Arial"/>
            </a:endParaRPr>
          </a:p>
          <a:p>
            <a:pPr algn="r"/>
            <a:r>
              <a:rPr lang="sv-SE" sz="900" dirty="0" smtClean="0">
                <a:solidFill>
                  <a:srgbClr val="FFFFFF"/>
                </a:solidFill>
                <a:latin typeface="Arial"/>
                <a:cs typeface="Arial"/>
              </a:rPr>
              <a:t>Sida </a:t>
            </a:r>
            <a:fld id="{DB8626CC-5B25-4DDA-833E-9A441BDD6043}" type="slidenum">
              <a:rPr lang="sv-SE" sz="900" smtClean="0">
                <a:solidFill>
                  <a:srgbClr val="FFFFFF"/>
                </a:solidFill>
                <a:latin typeface="Arial"/>
                <a:cs typeface="Arial"/>
              </a:rPr>
              <a:t>‹#›</a:t>
            </a:fld>
            <a:endParaRPr lang="sv-SE" sz="900" dirty="0">
              <a:solidFill>
                <a:srgbClr val="FFFFFF"/>
              </a:solidFill>
              <a:latin typeface="Arial"/>
              <a:cs typeface="Arial"/>
            </a:endParaRPr>
          </a:p>
        </p:txBody>
      </p:sp>
      <p:sp>
        <p:nvSpPr>
          <p:cNvPr id="14" name="Content Placeholder 2"/>
          <p:cNvSpPr>
            <a:spLocks noGrp="1"/>
          </p:cNvSpPr>
          <p:nvPr>
            <p:ph idx="1"/>
          </p:nvPr>
        </p:nvSpPr>
        <p:spPr>
          <a:xfrm>
            <a:off x="1100666" y="1600202"/>
            <a:ext cx="7907867" cy="4202113"/>
          </a:xfrm>
          <a:prstGeom prst="rect">
            <a:avLst/>
          </a:prstGeom>
        </p:spPr>
        <p:txBody>
          <a:bodyPr/>
          <a:lstStyle>
            <a:lvl1pP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0" name="Title 1"/>
          <p:cNvSpPr>
            <a:spLocks noGrp="1"/>
          </p:cNvSpPr>
          <p:nvPr>
            <p:ph type="title"/>
          </p:nvPr>
        </p:nvSpPr>
        <p:spPr>
          <a:xfrm>
            <a:off x="1100666" y="274639"/>
            <a:ext cx="7907867" cy="1143000"/>
          </a:xfrm>
          <a:prstGeom prst="rect">
            <a:avLst/>
          </a:prstGeom>
        </p:spPr>
        <p:txBody>
          <a:bodyPr anchor="b"/>
          <a:lstStyle>
            <a:lvl1pPr>
              <a:defRPr>
                <a:solidFill>
                  <a:srgbClr val="FFFFFF"/>
                </a:solidFill>
              </a:defRPr>
            </a:lvl1pPr>
          </a:lstStyle>
          <a:p>
            <a:r>
              <a:rPr lang="sv-SE" dirty="0" smtClean="0"/>
              <a:t>Klicka här för att ändra format</a:t>
            </a:r>
            <a:endParaRPr lang="en-US" dirty="0"/>
          </a:p>
        </p:txBody>
      </p:sp>
    </p:spTree>
    <p:extLst>
      <p:ext uri="{BB962C8B-B14F-4D97-AF65-F5344CB8AC3E}">
        <p14:creationId xmlns:p14="http://schemas.microsoft.com/office/powerpoint/2010/main" val="40833703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Rubrik och brödtext - Blå bård med blå bakgrund">
    <p:bg>
      <p:bgPr>
        <a:solidFill>
          <a:srgbClr val="0F81D3"/>
        </a:solidFill>
        <a:effectLst/>
      </p:bgPr>
    </p:bg>
    <p:spTree>
      <p:nvGrpSpPr>
        <p:cNvPr id="1" name=""/>
        <p:cNvGrpSpPr/>
        <p:nvPr/>
      </p:nvGrpSpPr>
      <p:grpSpPr>
        <a:xfrm>
          <a:off x="0" y="0"/>
          <a:ext cx="0" cy="0"/>
          <a:chOff x="0" y="0"/>
          <a:chExt cx="0" cy="0"/>
        </a:xfrm>
      </p:grpSpPr>
      <p:sp>
        <p:nvSpPr>
          <p:cNvPr id="18" name="Rektangel 17"/>
          <p:cNvSpPr/>
          <p:nvPr userDrawn="1"/>
        </p:nvSpPr>
        <p:spPr>
          <a:xfrm>
            <a:off x="-1679" y="1"/>
            <a:ext cx="247650" cy="1371600"/>
          </a:xfrm>
          <a:prstGeom prst="rect">
            <a:avLst/>
          </a:prstGeom>
          <a:solidFill>
            <a:srgbClr val="40A4E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0953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4B8EC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08497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0F81D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textruta 14"/>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t>2019-10-28</a:t>
            </a:fld>
            <a:endParaRPr lang="sv-SE" sz="1000" dirty="0" smtClean="0">
              <a:solidFill>
                <a:srgbClr val="FFFFFF"/>
              </a:solidFill>
              <a:latin typeface="Arial"/>
              <a:cs typeface="Arial"/>
            </a:endParaRPr>
          </a:p>
          <a:p>
            <a:pPr algn="r"/>
            <a:r>
              <a:rPr lang="sv-SE" sz="900" dirty="0" smtClean="0">
                <a:solidFill>
                  <a:srgbClr val="FFFFFF"/>
                </a:solidFill>
                <a:latin typeface="Arial"/>
                <a:cs typeface="Arial"/>
              </a:rPr>
              <a:t>Sida </a:t>
            </a:r>
            <a:fld id="{DB8626CC-5B25-4DDA-833E-9A441BDD6043}" type="slidenum">
              <a:rPr lang="sv-SE" sz="900" smtClean="0">
                <a:solidFill>
                  <a:srgbClr val="FFFFFF"/>
                </a:solidFill>
                <a:latin typeface="Arial"/>
                <a:cs typeface="Arial"/>
              </a:rPr>
              <a:t>‹#›</a:t>
            </a:fld>
            <a:endParaRPr lang="sv-SE" sz="900" dirty="0">
              <a:solidFill>
                <a:srgbClr val="FFFFFF"/>
              </a:solidFill>
              <a:latin typeface="Arial"/>
              <a:cs typeface="Arial"/>
            </a:endParaRPr>
          </a:p>
        </p:txBody>
      </p:sp>
      <p:sp>
        <p:nvSpPr>
          <p:cNvPr id="11" name="Content Placeholder 2"/>
          <p:cNvSpPr>
            <a:spLocks noGrp="1"/>
          </p:cNvSpPr>
          <p:nvPr>
            <p:ph idx="1"/>
          </p:nvPr>
        </p:nvSpPr>
        <p:spPr>
          <a:xfrm>
            <a:off x="1100666" y="1600202"/>
            <a:ext cx="7907867" cy="4202113"/>
          </a:xfrm>
          <a:prstGeom prst="rect">
            <a:avLst/>
          </a:prstGeom>
        </p:spPr>
        <p:txBody>
          <a:bodyPr/>
          <a:lstStyle>
            <a:lvl1pP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100666" y="274639"/>
            <a:ext cx="7907867" cy="1143000"/>
          </a:xfrm>
          <a:prstGeom prst="rect">
            <a:avLst/>
          </a:prstGeom>
        </p:spPr>
        <p:txBody>
          <a:bodyPr anchor="b"/>
          <a:lstStyle>
            <a:lvl1pPr>
              <a:defRPr>
                <a:solidFill>
                  <a:srgbClr val="FFFFFF"/>
                </a:solidFill>
              </a:defRPr>
            </a:lvl1pPr>
          </a:lstStyle>
          <a:p>
            <a:r>
              <a:rPr lang="sv-SE" dirty="0" smtClean="0"/>
              <a:t>Klicka här för att ändra format</a:t>
            </a:r>
            <a:endParaRPr lang="en-US" dirty="0"/>
          </a:p>
        </p:txBody>
      </p:sp>
    </p:spTree>
    <p:extLst>
      <p:ext uri="{BB962C8B-B14F-4D97-AF65-F5344CB8AC3E}">
        <p14:creationId xmlns:p14="http://schemas.microsoft.com/office/powerpoint/2010/main" val="31870525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Rubrik och brödtext - Grön bård med grön bakgrund">
    <p:bg>
      <p:bgPr>
        <a:solidFill>
          <a:srgbClr val="65AE1E"/>
        </a:solidFill>
        <a:effectLst/>
      </p:bgPr>
    </p:bg>
    <p:spTree>
      <p:nvGrpSpPr>
        <p:cNvPr id="1" name=""/>
        <p:cNvGrpSpPr/>
        <p:nvPr/>
      </p:nvGrpSpPr>
      <p:grpSpPr>
        <a:xfrm>
          <a:off x="0" y="0"/>
          <a:ext cx="0" cy="0"/>
          <a:chOff x="0" y="0"/>
          <a:chExt cx="0" cy="0"/>
        </a:xfrm>
      </p:grpSpPr>
      <p:sp>
        <p:nvSpPr>
          <p:cNvPr id="18" name="Rektangel 17"/>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textruta 14"/>
          <p:cNvSpPr txBox="1"/>
          <p:nvPr userDrawn="1"/>
        </p:nvSpPr>
        <p:spPr>
          <a:xfrm>
            <a:off x="6706924" y="6356350"/>
            <a:ext cx="949325" cy="338138"/>
          </a:xfrm>
          <a:prstGeom prst="rect">
            <a:avLst/>
          </a:prstGeom>
          <a:noFill/>
        </p:spPr>
        <p:txBody>
          <a:bodyPr wrap="square" lIns="0" rIns="0" rtlCol="0" anchor="ctr" anchorCtr="0">
            <a:noAutofit/>
          </a:bodyPr>
          <a:lstStyle/>
          <a:p>
            <a:pPr algn="r"/>
            <a:endParaRPr lang="sv-SE" sz="1000" dirty="0" smtClean="0">
              <a:solidFill>
                <a:srgbClr val="FFFFFF"/>
              </a:solidFill>
              <a:latin typeface="Arial"/>
              <a:cs typeface="Arial"/>
            </a:endParaRPr>
          </a:p>
          <a:p>
            <a:pPr algn="r"/>
            <a:r>
              <a:rPr lang="sv-SE" sz="900" dirty="0" smtClean="0">
                <a:solidFill>
                  <a:srgbClr val="FFFFFF"/>
                </a:solidFill>
                <a:latin typeface="Arial"/>
                <a:cs typeface="Arial"/>
              </a:rPr>
              <a:t>Sida </a:t>
            </a:r>
            <a:fld id="{DB8626CC-5B25-4DDA-833E-9A441BDD6043}" type="slidenum">
              <a:rPr lang="sv-SE" sz="900" smtClean="0">
                <a:solidFill>
                  <a:srgbClr val="FFFFFF"/>
                </a:solidFill>
                <a:latin typeface="Arial"/>
                <a:cs typeface="Arial"/>
              </a:rPr>
              <a:t>‹#›</a:t>
            </a:fld>
            <a:endParaRPr lang="sv-SE" sz="900" dirty="0">
              <a:solidFill>
                <a:srgbClr val="FFFFFF"/>
              </a:solidFill>
              <a:latin typeface="Arial"/>
              <a:cs typeface="Arial"/>
            </a:endParaRPr>
          </a:p>
        </p:txBody>
      </p:sp>
      <p:sp>
        <p:nvSpPr>
          <p:cNvPr id="11" name="Content Placeholder 2"/>
          <p:cNvSpPr>
            <a:spLocks noGrp="1"/>
          </p:cNvSpPr>
          <p:nvPr>
            <p:ph idx="1"/>
          </p:nvPr>
        </p:nvSpPr>
        <p:spPr>
          <a:xfrm>
            <a:off x="1100666" y="1600202"/>
            <a:ext cx="7907867" cy="4202113"/>
          </a:xfrm>
          <a:prstGeom prst="rect">
            <a:avLst/>
          </a:prstGeom>
        </p:spPr>
        <p:txBody>
          <a:bodyPr/>
          <a:lstStyle>
            <a:lvl1pP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100666" y="274639"/>
            <a:ext cx="7907867" cy="1143000"/>
          </a:xfrm>
          <a:prstGeom prst="rect">
            <a:avLst/>
          </a:prstGeom>
        </p:spPr>
        <p:txBody>
          <a:bodyPr anchor="b"/>
          <a:lstStyle>
            <a:lvl1pPr>
              <a:defRPr>
                <a:solidFill>
                  <a:srgbClr val="FFFFFF"/>
                </a:solidFill>
              </a:defRPr>
            </a:lvl1pPr>
          </a:lstStyle>
          <a:p>
            <a:r>
              <a:rPr lang="sv-SE" dirty="0" smtClean="0"/>
              <a:t>Klicka här för att ändra format</a:t>
            </a:r>
            <a:endParaRPr lang="en-US" dirty="0"/>
          </a:p>
        </p:txBody>
      </p:sp>
    </p:spTree>
    <p:extLst>
      <p:ext uri="{BB962C8B-B14F-4D97-AF65-F5344CB8AC3E}">
        <p14:creationId xmlns:p14="http://schemas.microsoft.com/office/powerpoint/2010/main" val="2176201732"/>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Röd bård med röd bakgrund">
    <p:bg>
      <p:bgPr>
        <a:solidFill>
          <a:srgbClr val="D9000F"/>
        </a:solidFill>
        <a:effectLst/>
      </p:bgPr>
    </p:bg>
    <p:spTree>
      <p:nvGrpSpPr>
        <p:cNvPr id="1" name=""/>
        <p:cNvGrpSpPr/>
        <p:nvPr/>
      </p:nvGrpSpPr>
      <p:grpSpPr>
        <a:xfrm>
          <a:off x="0" y="0"/>
          <a:ext cx="0" cy="0"/>
          <a:chOff x="0" y="0"/>
          <a:chExt cx="0" cy="0"/>
        </a:xfrm>
      </p:grpSpPr>
      <p:sp>
        <p:nvSpPr>
          <p:cNvPr id="12" name="textruta 11"/>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t>2019-10-28</a:t>
            </a:fld>
            <a:endParaRPr lang="sv-SE" sz="1000" dirty="0" smtClean="0">
              <a:solidFill>
                <a:srgbClr val="FFFFFF"/>
              </a:solidFill>
              <a:latin typeface="Arial"/>
              <a:cs typeface="Arial"/>
            </a:endParaRPr>
          </a:p>
          <a:p>
            <a:pPr algn="r"/>
            <a:r>
              <a:rPr lang="sv-SE" sz="900" dirty="0" smtClean="0">
                <a:solidFill>
                  <a:srgbClr val="FFFFFF"/>
                </a:solidFill>
                <a:latin typeface="Arial"/>
                <a:cs typeface="Arial"/>
              </a:rPr>
              <a:t>Sida </a:t>
            </a:r>
            <a:fld id="{DB8626CC-5B25-4DDA-833E-9A441BDD6043}" type="slidenum">
              <a:rPr lang="sv-SE" sz="900" smtClean="0">
                <a:solidFill>
                  <a:srgbClr val="FFFFFF"/>
                </a:solidFill>
                <a:latin typeface="Arial"/>
                <a:cs typeface="Arial"/>
              </a:rPr>
              <a:t>‹#›</a:t>
            </a:fld>
            <a:endParaRPr lang="sv-SE" sz="900" dirty="0">
              <a:solidFill>
                <a:srgbClr val="FFFFFF"/>
              </a:solidFill>
              <a:latin typeface="Arial"/>
              <a:cs typeface="Arial"/>
            </a:endParaRPr>
          </a:p>
        </p:txBody>
      </p:sp>
      <p:sp>
        <p:nvSpPr>
          <p:cNvPr id="18" name="Rektangel 17"/>
          <p:cNvSpPr/>
          <p:nvPr userDrawn="1"/>
        </p:nvSpPr>
        <p:spPr>
          <a:xfrm>
            <a:off x="-1679" y="1"/>
            <a:ext cx="24765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Title 1"/>
          <p:cNvSpPr>
            <a:spLocks noGrp="1"/>
          </p:cNvSpPr>
          <p:nvPr>
            <p:ph type="title"/>
          </p:nvPr>
        </p:nvSpPr>
        <p:spPr>
          <a:xfrm>
            <a:off x="1100666" y="274639"/>
            <a:ext cx="7907867" cy="1143000"/>
          </a:xfrm>
          <a:prstGeom prst="rect">
            <a:avLst/>
          </a:prstGeom>
        </p:spPr>
        <p:txBody>
          <a:bodyPr anchor="b"/>
          <a:lstStyle>
            <a:lvl1pPr>
              <a:defRPr>
                <a:solidFill>
                  <a:srgbClr val="FFFFFF"/>
                </a:solidFill>
              </a:defRPr>
            </a:lvl1pPr>
          </a:lstStyle>
          <a:p>
            <a:r>
              <a:rPr lang="sv-SE" dirty="0" smtClean="0"/>
              <a:t>Klicka här för att ändra format</a:t>
            </a:r>
            <a:endParaRPr lang="en-US" dirty="0"/>
          </a:p>
        </p:txBody>
      </p:sp>
      <p:sp>
        <p:nvSpPr>
          <p:cNvPr id="14" name="Content Placeholder 2"/>
          <p:cNvSpPr>
            <a:spLocks noGrp="1"/>
          </p:cNvSpPr>
          <p:nvPr>
            <p:ph idx="1"/>
          </p:nvPr>
        </p:nvSpPr>
        <p:spPr>
          <a:xfrm>
            <a:off x="1100666" y="1600202"/>
            <a:ext cx="7907867" cy="4202113"/>
          </a:xfrm>
          <a:prstGeom prst="rect">
            <a:avLst/>
          </a:prstGeom>
        </p:spPr>
        <p:txBody>
          <a:bodyPr/>
          <a:lstStyle>
            <a:lvl1pPr marL="288000" indent="-288000">
              <a:buFont typeface="Arial" panose="020B0604020202020204" pitchFamily="34" charset="0"/>
              <a:buChar cha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Tree>
    <p:extLst>
      <p:ext uri="{BB962C8B-B14F-4D97-AF65-F5344CB8AC3E}">
        <p14:creationId xmlns:p14="http://schemas.microsoft.com/office/powerpoint/2010/main" val="2601178580"/>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Lila bård med lila bakgrund">
    <p:bg>
      <p:bgPr>
        <a:solidFill>
          <a:srgbClr val="93006D"/>
        </a:solidFill>
        <a:effectLst/>
      </p:bgPr>
    </p:bg>
    <p:spTree>
      <p:nvGrpSpPr>
        <p:cNvPr id="1" name=""/>
        <p:cNvGrpSpPr/>
        <p:nvPr/>
      </p:nvGrpSpPr>
      <p:grpSpPr>
        <a:xfrm>
          <a:off x="0" y="0"/>
          <a:ext cx="0" cy="0"/>
          <a:chOff x="0" y="0"/>
          <a:chExt cx="0" cy="0"/>
        </a:xfrm>
      </p:grpSpPr>
      <p:sp>
        <p:nvSpPr>
          <p:cNvPr id="18" name="Rektangel 17"/>
          <p:cNvSpPr/>
          <p:nvPr userDrawn="1"/>
        </p:nvSpPr>
        <p:spPr>
          <a:xfrm>
            <a:off x="-1679" y="1"/>
            <a:ext cx="247650" cy="1371600"/>
          </a:xfrm>
          <a:prstGeom prst="rect">
            <a:avLst/>
          </a:prstGeom>
          <a:solidFill>
            <a:srgbClr val="C736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5C0C6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9634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66004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93006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 name="textruta 11"/>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t>2019-10-28</a:t>
            </a:fld>
            <a:endParaRPr lang="sv-SE" sz="1000" dirty="0" smtClean="0">
              <a:solidFill>
                <a:srgbClr val="FFFFFF"/>
              </a:solidFill>
              <a:latin typeface="Arial"/>
              <a:cs typeface="Arial"/>
            </a:endParaRPr>
          </a:p>
          <a:p>
            <a:pPr algn="r"/>
            <a:r>
              <a:rPr lang="sv-SE" sz="900" dirty="0" smtClean="0">
                <a:solidFill>
                  <a:srgbClr val="FFFFFF"/>
                </a:solidFill>
                <a:latin typeface="Arial"/>
                <a:cs typeface="Arial"/>
              </a:rPr>
              <a:t>Sida </a:t>
            </a:r>
            <a:fld id="{DB8626CC-5B25-4DDA-833E-9A441BDD6043}" type="slidenum">
              <a:rPr lang="sv-SE" sz="900" smtClean="0">
                <a:solidFill>
                  <a:srgbClr val="FFFFFF"/>
                </a:solidFill>
                <a:latin typeface="Arial"/>
                <a:cs typeface="Arial"/>
              </a:rPr>
              <a:t>‹#›</a:t>
            </a:fld>
            <a:endParaRPr lang="sv-SE" sz="900" dirty="0">
              <a:solidFill>
                <a:srgbClr val="FFFFFF"/>
              </a:solidFill>
              <a:latin typeface="Arial"/>
              <a:cs typeface="Arial"/>
            </a:endParaRPr>
          </a:p>
        </p:txBody>
      </p:sp>
      <p:sp>
        <p:nvSpPr>
          <p:cNvPr id="14" name="Content Placeholder 2"/>
          <p:cNvSpPr>
            <a:spLocks noGrp="1"/>
          </p:cNvSpPr>
          <p:nvPr>
            <p:ph idx="1"/>
          </p:nvPr>
        </p:nvSpPr>
        <p:spPr>
          <a:xfrm>
            <a:off x="1100666" y="1600202"/>
            <a:ext cx="7907867" cy="4202113"/>
          </a:xfrm>
          <a:prstGeom prst="rect">
            <a:avLst/>
          </a:prstGeom>
        </p:spPr>
        <p:txBody>
          <a:bodyPr/>
          <a:lstStyle>
            <a:lvl1pPr marL="288000" indent="-288000">
              <a:buFont typeface="Arial" panose="020B0604020202020204" pitchFamily="34" charset="0"/>
              <a:buChar cha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0" name="Title 1"/>
          <p:cNvSpPr>
            <a:spLocks noGrp="1"/>
          </p:cNvSpPr>
          <p:nvPr>
            <p:ph type="title"/>
          </p:nvPr>
        </p:nvSpPr>
        <p:spPr>
          <a:xfrm>
            <a:off x="1100666" y="274639"/>
            <a:ext cx="7907867" cy="1143000"/>
          </a:xfrm>
          <a:prstGeom prst="rect">
            <a:avLst/>
          </a:prstGeom>
        </p:spPr>
        <p:txBody>
          <a:bodyPr anchor="b"/>
          <a:lstStyle>
            <a:lvl1pPr>
              <a:defRPr>
                <a:solidFill>
                  <a:srgbClr val="FFFFFF"/>
                </a:solidFill>
              </a:defRPr>
            </a:lvl1pPr>
          </a:lstStyle>
          <a:p>
            <a:r>
              <a:rPr lang="sv-SE" dirty="0" smtClean="0"/>
              <a:t>Klicka här för att ändra format</a:t>
            </a:r>
            <a:endParaRPr lang="en-US" dirty="0"/>
          </a:p>
        </p:txBody>
      </p:sp>
    </p:spTree>
    <p:extLst>
      <p:ext uri="{BB962C8B-B14F-4D97-AF65-F5344CB8AC3E}">
        <p14:creationId xmlns:p14="http://schemas.microsoft.com/office/powerpoint/2010/main" val="58741325"/>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Blå bård med blå bakgrund">
    <p:bg>
      <p:bgPr>
        <a:solidFill>
          <a:srgbClr val="0F81D3"/>
        </a:solidFill>
        <a:effectLst/>
      </p:bgPr>
    </p:bg>
    <p:spTree>
      <p:nvGrpSpPr>
        <p:cNvPr id="1" name=""/>
        <p:cNvGrpSpPr/>
        <p:nvPr/>
      </p:nvGrpSpPr>
      <p:grpSpPr>
        <a:xfrm>
          <a:off x="0" y="0"/>
          <a:ext cx="0" cy="0"/>
          <a:chOff x="0" y="0"/>
          <a:chExt cx="0" cy="0"/>
        </a:xfrm>
      </p:grpSpPr>
      <p:sp>
        <p:nvSpPr>
          <p:cNvPr id="18" name="Rektangel 17"/>
          <p:cNvSpPr/>
          <p:nvPr userDrawn="1"/>
        </p:nvSpPr>
        <p:spPr>
          <a:xfrm>
            <a:off x="-1679" y="1"/>
            <a:ext cx="247650" cy="1371600"/>
          </a:xfrm>
          <a:prstGeom prst="rect">
            <a:avLst/>
          </a:prstGeom>
          <a:solidFill>
            <a:srgbClr val="40A4E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0953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4B8EC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08497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0F81D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textruta 14"/>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t>2019-10-28</a:t>
            </a:fld>
            <a:endParaRPr lang="sv-SE" sz="1000" dirty="0" smtClean="0">
              <a:solidFill>
                <a:srgbClr val="FFFFFF"/>
              </a:solidFill>
              <a:latin typeface="Arial"/>
              <a:cs typeface="Arial"/>
            </a:endParaRPr>
          </a:p>
          <a:p>
            <a:pPr algn="r"/>
            <a:r>
              <a:rPr lang="sv-SE" sz="900" dirty="0" smtClean="0">
                <a:solidFill>
                  <a:srgbClr val="FFFFFF"/>
                </a:solidFill>
                <a:latin typeface="Arial"/>
                <a:cs typeface="Arial"/>
              </a:rPr>
              <a:t>Sida </a:t>
            </a:r>
            <a:fld id="{DB8626CC-5B25-4DDA-833E-9A441BDD6043}" type="slidenum">
              <a:rPr lang="sv-SE" sz="900" smtClean="0">
                <a:solidFill>
                  <a:srgbClr val="FFFFFF"/>
                </a:solidFill>
                <a:latin typeface="Arial"/>
                <a:cs typeface="Arial"/>
              </a:rPr>
              <a:t>‹#›</a:t>
            </a:fld>
            <a:endParaRPr lang="sv-SE" sz="900" dirty="0">
              <a:solidFill>
                <a:srgbClr val="FFFFFF"/>
              </a:solidFill>
              <a:latin typeface="Arial"/>
              <a:cs typeface="Arial"/>
            </a:endParaRPr>
          </a:p>
        </p:txBody>
      </p:sp>
      <p:sp>
        <p:nvSpPr>
          <p:cNvPr id="11" name="Content Placeholder 2"/>
          <p:cNvSpPr>
            <a:spLocks noGrp="1"/>
          </p:cNvSpPr>
          <p:nvPr>
            <p:ph idx="1"/>
          </p:nvPr>
        </p:nvSpPr>
        <p:spPr>
          <a:xfrm>
            <a:off x="1100666" y="1600202"/>
            <a:ext cx="7907867" cy="4202113"/>
          </a:xfrm>
          <a:prstGeom prst="rect">
            <a:avLst/>
          </a:prstGeom>
        </p:spPr>
        <p:txBody>
          <a:bodyPr/>
          <a:lstStyle>
            <a:lvl1pPr marL="288000" indent="-288000">
              <a:buFont typeface="Arial" panose="020B0604020202020204" pitchFamily="34" charset="0"/>
              <a:buChar cha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100666" y="274639"/>
            <a:ext cx="7907867" cy="1143000"/>
          </a:xfrm>
          <a:prstGeom prst="rect">
            <a:avLst/>
          </a:prstGeom>
        </p:spPr>
        <p:txBody>
          <a:bodyPr anchor="b"/>
          <a:lstStyle>
            <a:lvl1pPr>
              <a:defRPr>
                <a:solidFill>
                  <a:srgbClr val="FFFFFF"/>
                </a:solidFill>
              </a:defRPr>
            </a:lvl1pPr>
          </a:lstStyle>
          <a:p>
            <a:r>
              <a:rPr lang="sv-SE" dirty="0" smtClean="0"/>
              <a:t>Klicka här för att ändra format</a:t>
            </a:r>
            <a:endParaRPr lang="en-US" dirty="0"/>
          </a:p>
        </p:txBody>
      </p:sp>
    </p:spTree>
    <p:extLst>
      <p:ext uri="{BB962C8B-B14F-4D97-AF65-F5344CB8AC3E}">
        <p14:creationId xmlns:p14="http://schemas.microsoft.com/office/powerpoint/2010/main" val="2751451912"/>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unktlista, Rubrik och brödtext - Grön bård med grön bakgrund">
    <p:bg>
      <p:bgPr>
        <a:solidFill>
          <a:srgbClr val="65AE1E"/>
        </a:solidFill>
        <a:effectLst/>
      </p:bgPr>
    </p:bg>
    <p:spTree>
      <p:nvGrpSpPr>
        <p:cNvPr id="1" name=""/>
        <p:cNvGrpSpPr/>
        <p:nvPr/>
      </p:nvGrpSpPr>
      <p:grpSpPr>
        <a:xfrm>
          <a:off x="0" y="0"/>
          <a:ext cx="0" cy="0"/>
          <a:chOff x="0" y="0"/>
          <a:chExt cx="0" cy="0"/>
        </a:xfrm>
      </p:grpSpPr>
      <p:sp>
        <p:nvSpPr>
          <p:cNvPr id="18" name="Rektangel 17"/>
          <p:cNvSpPr/>
          <p:nvPr userDrawn="1"/>
        </p:nvSpPr>
        <p:spPr>
          <a:xfrm>
            <a:off x="-1679" y="1"/>
            <a:ext cx="24765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3357" y="1371600"/>
            <a:ext cx="24765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3357" y="2743199"/>
            <a:ext cx="24765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3357" y="4114798"/>
            <a:ext cx="24765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3357" y="5486399"/>
            <a:ext cx="24765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 name="textruta 14"/>
          <p:cNvSpPr txBox="1"/>
          <p:nvPr userDrawn="1"/>
        </p:nvSpPr>
        <p:spPr>
          <a:xfrm>
            <a:off x="6706924"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t>2019-10-28</a:t>
            </a:fld>
            <a:endParaRPr lang="sv-SE" sz="1000" dirty="0" smtClean="0">
              <a:solidFill>
                <a:srgbClr val="FFFFFF"/>
              </a:solidFill>
              <a:latin typeface="Arial"/>
              <a:cs typeface="Arial"/>
            </a:endParaRPr>
          </a:p>
          <a:p>
            <a:pPr algn="r"/>
            <a:r>
              <a:rPr lang="sv-SE" sz="900" dirty="0" smtClean="0">
                <a:solidFill>
                  <a:srgbClr val="FFFFFF"/>
                </a:solidFill>
                <a:latin typeface="Arial"/>
                <a:cs typeface="Arial"/>
              </a:rPr>
              <a:t>Sida </a:t>
            </a:r>
            <a:fld id="{DB8626CC-5B25-4DDA-833E-9A441BDD6043}" type="slidenum">
              <a:rPr lang="sv-SE" sz="900" smtClean="0">
                <a:solidFill>
                  <a:srgbClr val="FFFFFF"/>
                </a:solidFill>
                <a:latin typeface="Arial"/>
                <a:cs typeface="Arial"/>
              </a:rPr>
              <a:t>‹#›</a:t>
            </a:fld>
            <a:endParaRPr lang="sv-SE" sz="900" dirty="0">
              <a:solidFill>
                <a:srgbClr val="FFFFFF"/>
              </a:solidFill>
              <a:latin typeface="Arial"/>
              <a:cs typeface="Arial"/>
            </a:endParaRPr>
          </a:p>
        </p:txBody>
      </p:sp>
      <p:sp>
        <p:nvSpPr>
          <p:cNvPr id="11" name="Content Placeholder 2"/>
          <p:cNvSpPr>
            <a:spLocks noGrp="1"/>
          </p:cNvSpPr>
          <p:nvPr>
            <p:ph idx="1"/>
          </p:nvPr>
        </p:nvSpPr>
        <p:spPr>
          <a:xfrm>
            <a:off x="1100666" y="1600202"/>
            <a:ext cx="7907867" cy="4202113"/>
          </a:xfrm>
          <a:prstGeom prst="rect">
            <a:avLst/>
          </a:prstGeom>
        </p:spPr>
        <p:txBody>
          <a:bodyPr/>
          <a:lstStyle>
            <a:lvl1pPr marL="288000" indent="-288000">
              <a:buFont typeface="Arial" panose="020B0604020202020204" pitchFamily="34" charset="0"/>
              <a:buChar char="•"/>
              <a:defRPr sz="2000" b="0">
                <a:solidFill>
                  <a:srgbClr val="FFFFFF"/>
                </a:solidFill>
                <a:latin typeface="Arial"/>
                <a:cs typeface="Arial"/>
              </a:defRPr>
            </a:lvl1pPr>
            <a:lvl2pPr>
              <a:defRPr sz="1800">
                <a:solidFill>
                  <a:srgbClr val="FFFFFF"/>
                </a:solidFill>
                <a:latin typeface="Arial"/>
                <a:cs typeface="Arial"/>
              </a:defRPr>
            </a:lvl2pPr>
            <a:lvl3pPr>
              <a:defRPr sz="1600">
                <a:solidFill>
                  <a:srgbClr val="FFFFFF"/>
                </a:solidFill>
                <a:latin typeface="Arial"/>
                <a:cs typeface="Arial"/>
              </a:defRPr>
            </a:lvl3pPr>
            <a:lvl4pPr>
              <a:defRPr sz="1400">
                <a:solidFill>
                  <a:srgbClr val="FFFFFF"/>
                </a:solidFill>
                <a:latin typeface="Arial"/>
                <a:cs typeface="Arial"/>
              </a:defRPr>
            </a:lvl4pPr>
            <a:lvl5pPr>
              <a:defRPr sz="1200">
                <a:solidFill>
                  <a:srgbClr val="FFFFFF"/>
                </a:solidFill>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2" name="Title 1"/>
          <p:cNvSpPr>
            <a:spLocks noGrp="1"/>
          </p:cNvSpPr>
          <p:nvPr>
            <p:ph type="title"/>
          </p:nvPr>
        </p:nvSpPr>
        <p:spPr>
          <a:xfrm>
            <a:off x="1100666" y="274639"/>
            <a:ext cx="7907867" cy="1143000"/>
          </a:xfrm>
          <a:prstGeom prst="rect">
            <a:avLst/>
          </a:prstGeom>
        </p:spPr>
        <p:txBody>
          <a:bodyPr anchor="b"/>
          <a:lstStyle>
            <a:lvl1pPr>
              <a:defRPr>
                <a:solidFill>
                  <a:srgbClr val="FFFFFF"/>
                </a:solidFill>
              </a:defRPr>
            </a:lvl1pPr>
          </a:lstStyle>
          <a:p>
            <a:r>
              <a:rPr lang="sv-SE" dirty="0" smtClean="0"/>
              <a:t>Klicka här för att ändra format</a:t>
            </a:r>
            <a:endParaRPr lang="en-US" dirty="0"/>
          </a:p>
        </p:txBody>
      </p:sp>
    </p:spTree>
    <p:extLst>
      <p:ext uri="{BB962C8B-B14F-4D97-AF65-F5344CB8AC3E}">
        <p14:creationId xmlns:p14="http://schemas.microsoft.com/office/powerpoint/2010/main" val="1652184082"/>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8565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theme" Target="../theme/theme2.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2" Type="http://schemas.openxmlformats.org/officeDocument/2006/relationships/slideLayout" Target="../slideLayouts/slideLayout7.xml"/><Relationship Id="rId16" Type="http://schemas.openxmlformats.org/officeDocument/2006/relationships/image" Target="../media/image3.png"/><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theme" Target="../theme/theme3.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10" Type="http://schemas.openxmlformats.org/officeDocument/2006/relationships/image" Target="../media/image4.png"/><Relationship Id="rId4" Type="http://schemas.openxmlformats.org/officeDocument/2006/relationships/slideLayout" Target="../slideLayouts/slideLayout23.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Rektangel 9"/>
          <p:cNvSpPr/>
          <p:nvPr/>
        </p:nvSpPr>
        <p:spPr>
          <a:xfrm>
            <a:off x="-1679" y="1"/>
            <a:ext cx="247650" cy="1371600"/>
          </a:xfrm>
          <a:prstGeom prst="rect">
            <a:avLst/>
          </a:prstGeom>
          <a:solidFill>
            <a:srgbClr val="F7A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1" name="Rektangel 10"/>
          <p:cNvSpPr/>
          <p:nvPr/>
        </p:nvSpPr>
        <p:spPr>
          <a:xfrm>
            <a:off x="-3357" y="1371600"/>
            <a:ext cx="247650" cy="1371600"/>
          </a:xfrm>
          <a:prstGeom prst="rect">
            <a:avLst/>
          </a:prstGeom>
          <a:solidFill>
            <a:srgbClr val="BD00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 name="Rektangel 11"/>
          <p:cNvSpPr/>
          <p:nvPr/>
        </p:nvSpPr>
        <p:spPr>
          <a:xfrm>
            <a:off x="-3357" y="2743199"/>
            <a:ext cx="247650" cy="1371600"/>
          </a:xfrm>
          <a:prstGeom prst="rect">
            <a:avLst/>
          </a:prstGeom>
          <a:solidFill>
            <a:srgbClr val="EC670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 name="Rektangel 12"/>
          <p:cNvSpPr/>
          <p:nvPr/>
        </p:nvSpPr>
        <p:spPr>
          <a:xfrm>
            <a:off x="-3357" y="4114798"/>
            <a:ext cx="247650" cy="1371600"/>
          </a:xfrm>
          <a:prstGeom prst="rect">
            <a:avLst/>
          </a:prstGeom>
          <a:solidFill>
            <a:srgbClr val="9C000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 name="Rektangel 13"/>
          <p:cNvSpPr/>
          <p:nvPr/>
        </p:nvSpPr>
        <p:spPr>
          <a:xfrm>
            <a:off x="-3357" y="5486399"/>
            <a:ext cx="247650" cy="1371600"/>
          </a:xfrm>
          <a:prstGeom prst="rect">
            <a:avLst/>
          </a:prstGeom>
          <a:solidFill>
            <a:srgbClr val="D9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 name="textruta 17"/>
          <p:cNvSpPr txBox="1"/>
          <p:nvPr/>
        </p:nvSpPr>
        <p:spPr>
          <a:xfrm>
            <a:off x="7721600"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chemeClr val="tx1"/>
                </a:solidFill>
                <a:latin typeface="Arial"/>
                <a:cs typeface="Arial"/>
              </a:rPr>
              <a:t>2019-10-28</a:t>
            </a:fld>
            <a:endParaRPr lang="sv-SE" sz="1000" dirty="0" smtClean="0">
              <a:solidFill>
                <a:schemeClr val="tx1"/>
              </a:solidFill>
              <a:latin typeface="Arial"/>
              <a:cs typeface="Arial"/>
            </a:endParaRPr>
          </a:p>
          <a:p>
            <a:pPr algn="r"/>
            <a:r>
              <a:rPr lang="sv-SE" sz="900" dirty="0" smtClean="0">
                <a:solidFill>
                  <a:schemeClr val="tx1"/>
                </a:solidFill>
                <a:latin typeface="Arial"/>
                <a:cs typeface="Arial"/>
              </a:rPr>
              <a:t>Sida </a:t>
            </a:r>
            <a:fld id="{DB8626CC-5B25-4DDA-833E-9A441BDD6043}" type="slidenum">
              <a:rPr lang="sv-SE" sz="900" smtClean="0">
                <a:solidFill>
                  <a:schemeClr val="tx1"/>
                </a:solidFill>
                <a:latin typeface="Arial"/>
                <a:cs typeface="Arial"/>
              </a:rPr>
              <a:t>‹#›</a:t>
            </a:fld>
            <a:endParaRPr lang="sv-SE" sz="900" dirty="0">
              <a:solidFill>
                <a:schemeClr val="tx1"/>
              </a:solidFill>
              <a:latin typeface="Arial"/>
              <a:cs typeface="Arial"/>
            </a:endParaRPr>
          </a:p>
        </p:txBody>
      </p:sp>
      <p:sp>
        <p:nvSpPr>
          <p:cNvPr id="19" name="TextBox 14"/>
          <p:cNvSpPr txBox="1"/>
          <p:nvPr/>
        </p:nvSpPr>
        <p:spPr>
          <a:xfrm>
            <a:off x="1113585" y="612980"/>
            <a:ext cx="3960440" cy="554579"/>
          </a:xfrm>
          <a:prstGeom prst="rect">
            <a:avLst/>
          </a:prstGeom>
          <a:noFill/>
        </p:spPr>
        <p:txBody>
          <a:bodyPr wrap="none" lIns="0" tIns="0" rIns="0" bIns="0" rtlCol="0" anchor="t" anchorCtr="0">
            <a:noAutofit/>
          </a:bodyPr>
          <a:lstStyle/>
          <a:p>
            <a:pPr>
              <a:lnSpc>
                <a:spcPts val="1500"/>
              </a:lnSpc>
            </a:pPr>
            <a:r>
              <a:rPr lang="sv-SE" sz="1050" b="0" i="0" u="none" kern="100" cap="all" spc="80" baseline="0" noProof="0" dirty="0" smtClean="0">
                <a:solidFill>
                  <a:srgbClr val="000000"/>
                </a:solidFill>
                <a:latin typeface="Arial"/>
                <a:cs typeface="Arial"/>
              </a:rPr>
              <a:t>Stadsledningsförvaltningen</a:t>
            </a:r>
          </a:p>
          <a:p>
            <a:pPr>
              <a:lnSpc>
                <a:spcPts val="1500"/>
              </a:lnSpc>
            </a:pPr>
            <a:r>
              <a:rPr lang="sv-SE" sz="900" b="0" i="0" u="none" kern="100" cap="all" spc="80" baseline="0" noProof="0" dirty="0" smtClean="0">
                <a:solidFill>
                  <a:srgbClr val="000000"/>
                </a:solidFill>
                <a:latin typeface="Arial"/>
                <a:cs typeface="Arial"/>
              </a:rPr>
              <a:t>Avdelning</a:t>
            </a:r>
            <a:endParaRPr lang="sv-SE" sz="900" b="0" i="0" u="none" kern="100" cap="all" spc="80" baseline="0" noProof="0" dirty="0">
              <a:solidFill>
                <a:srgbClr val="000000"/>
              </a:solidFill>
              <a:latin typeface="Arial"/>
              <a:cs typeface="Arial"/>
            </a:endParaRPr>
          </a:p>
        </p:txBody>
      </p:sp>
      <p:pic>
        <p:nvPicPr>
          <p:cNvPr id="21" name="Bildobjekt 20" descr="HBG_logo_liggande_CMYK.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950" y="235973"/>
            <a:ext cx="1862210" cy="527170"/>
          </a:xfrm>
          <a:prstGeom prst="rect">
            <a:avLst/>
          </a:prstGeom>
        </p:spPr>
      </p:pic>
      <p:sp>
        <p:nvSpPr>
          <p:cNvPr id="24" name="textruta 23"/>
          <p:cNvSpPr txBox="1"/>
          <p:nvPr/>
        </p:nvSpPr>
        <p:spPr>
          <a:xfrm>
            <a:off x="1113585" y="6261463"/>
            <a:ext cx="2847975" cy="426675"/>
          </a:xfrm>
          <a:prstGeom prst="rect">
            <a:avLst/>
          </a:prstGeom>
          <a:noFill/>
        </p:spPr>
        <p:txBody>
          <a:bodyPr wrap="square" lIns="0" r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cap="all" dirty="0" smtClean="0"/>
              <a:t>Stadsledningsförvaltningen</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000" cap="all" dirty="0" smtClean="0"/>
              <a:t>HR-avdelningen</a:t>
            </a:r>
            <a:endParaRPr kumimoji="0" lang="sv-SE" sz="1000" b="0" i="0" u="none" strike="noStrike" kern="0" cap="none" spc="0" normalizeH="0" baseline="0" noProof="0" dirty="0" smtClean="0">
              <a:ln>
                <a:noFill/>
              </a:ln>
              <a:solidFill>
                <a:schemeClr val="tx1"/>
              </a:solidFill>
              <a:effectLst/>
              <a:uLnTx/>
              <a:uFillTx/>
              <a:latin typeface="Arial"/>
              <a:cs typeface="Arial"/>
            </a:endParaRPr>
          </a:p>
        </p:txBody>
      </p:sp>
    </p:spTree>
    <p:extLst>
      <p:ext uri="{BB962C8B-B14F-4D97-AF65-F5344CB8AC3E}">
        <p14:creationId xmlns:p14="http://schemas.microsoft.com/office/powerpoint/2010/main" val="1319773295"/>
      </p:ext>
    </p:extLst>
  </p:cSld>
  <p:clrMap bg1="lt1" tx1="dk1" bg2="lt2" tx2="dk2" accent1="accent1" accent2="accent2" accent3="accent3" accent4="accent4" accent5="accent5" accent6="accent6" hlink="hlink" folHlink="folHlink"/>
  <p:sldLayoutIdLst>
    <p:sldLayoutId id="2147483687" r:id="rId1"/>
  </p:sldLayoutIdLst>
  <p:timing>
    <p:tnLst>
      <p:par>
        <p:cTn id="1" dur="indefinite" restart="never" nodeType="tmRoot"/>
      </p:par>
    </p:tnLst>
  </p:timing>
  <p:hf sldNum="0" hdr="0" ftr="0" dt="0"/>
  <p:txStyles>
    <p:titleStyle>
      <a:lvl1pPr algn="l" defTabSz="457200" rtl="0" eaLnBrk="1" latinLnBrk="0" hangingPunct="1">
        <a:spcBef>
          <a:spcPct val="0"/>
        </a:spcBef>
        <a:buNone/>
        <a:defRPr sz="4000" b="1" i="0" kern="1200">
          <a:solidFill>
            <a:schemeClr val="tx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D9000F"/>
        </a:solidFill>
        <a:effectLst/>
      </p:bgPr>
    </p:bg>
    <p:spTree>
      <p:nvGrpSpPr>
        <p:cNvPr id="1" name=""/>
        <p:cNvGrpSpPr/>
        <p:nvPr/>
      </p:nvGrpSpPr>
      <p:grpSpPr>
        <a:xfrm>
          <a:off x="0" y="0"/>
          <a:ext cx="0" cy="0"/>
          <a:chOff x="0" y="0"/>
          <a:chExt cx="0" cy="0"/>
        </a:xfrm>
      </p:grpSpPr>
      <p:sp>
        <p:nvSpPr>
          <p:cNvPr id="18" name="textruta 17"/>
          <p:cNvSpPr txBox="1"/>
          <p:nvPr/>
        </p:nvSpPr>
        <p:spPr>
          <a:xfrm>
            <a:off x="7721600" y="6356350"/>
            <a:ext cx="949325" cy="338138"/>
          </a:xfrm>
          <a:prstGeom prst="rect">
            <a:avLst/>
          </a:prstGeom>
          <a:noFill/>
        </p:spPr>
        <p:txBody>
          <a:bodyPr wrap="square" lIns="0" rIns="0" rtlCol="0" anchor="ctr" anchorCtr="0">
            <a:noAutofit/>
          </a:bodyPr>
          <a:lstStyle/>
          <a:p>
            <a:pPr algn="r"/>
            <a:fld id="{6436A833-0D65-4636-8D77-8C76B506C22D}" type="datetime1">
              <a:rPr lang="sv-SE" sz="1000" smtClean="0">
                <a:solidFill>
                  <a:srgbClr val="FFFFFF"/>
                </a:solidFill>
                <a:latin typeface="Arial"/>
                <a:cs typeface="Arial"/>
              </a:rPr>
              <a:t>2019-10-28</a:t>
            </a:fld>
            <a:endParaRPr lang="sv-SE" sz="1000" dirty="0" smtClean="0">
              <a:solidFill>
                <a:srgbClr val="FFFFFF"/>
              </a:solidFill>
              <a:latin typeface="Arial"/>
              <a:cs typeface="Arial"/>
            </a:endParaRPr>
          </a:p>
          <a:p>
            <a:pPr algn="r"/>
            <a:r>
              <a:rPr lang="sv-SE" sz="900" dirty="0" smtClean="0">
                <a:solidFill>
                  <a:srgbClr val="FFFFFF"/>
                </a:solidFill>
                <a:latin typeface="Arial"/>
                <a:cs typeface="Arial"/>
              </a:rPr>
              <a:t>Sida 1 </a:t>
            </a:r>
            <a:endParaRPr lang="sv-SE" sz="900" dirty="0">
              <a:solidFill>
                <a:srgbClr val="FFFFFF"/>
              </a:solidFill>
              <a:latin typeface="Arial"/>
              <a:cs typeface="Arial"/>
            </a:endParaRPr>
          </a:p>
        </p:txBody>
      </p:sp>
      <p:sp>
        <p:nvSpPr>
          <p:cNvPr id="24" name="textruta 23"/>
          <p:cNvSpPr txBox="1"/>
          <p:nvPr/>
        </p:nvSpPr>
        <p:spPr>
          <a:xfrm>
            <a:off x="1113585" y="6483350"/>
            <a:ext cx="2847975" cy="204788"/>
          </a:xfrm>
          <a:prstGeom prst="rect">
            <a:avLst/>
          </a:prstGeom>
          <a:noFill/>
        </p:spPr>
        <p:txBody>
          <a:bodyPr wrap="square" lIns="0" r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0" i="0" u="none" strike="noStrike" kern="0" cap="none" spc="0" normalizeH="0" baseline="0" noProof="0" dirty="0" smtClean="0">
              <a:ln>
                <a:noFill/>
              </a:ln>
              <a:solidFill>
                <a:srgbClr val="FFFFFF"/>
              </a:solidFill>
              <a:effectLst/>
              <a:uLnTx/>
              <a:uFillTx/>
              <a:latin typeface="Arial"/>
              <a:cs typeface="Arial"/>
            </a:endParaRPr>
          </a:p>
        </p:txBody>
      </p:sp>
      <p:pic>
        <p:nvPicPr>
          <p:cNvPr id="17" name="Bildobjekt 16" descr="HBG_logo_liggande_VIT.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5950" y="233335"/>
            <a:ext cx="1861185" cy="536158"/>
          </a:xfrm>
          <a:prstGeom prst="rect">
            <a:avLst/>
          </a:prstGeom>
        </p:spPr>
      </p:pic>
      <p:sp>
        <p:nvSpPr>
          <p:cNvPr id="20" name="TextBox 14"/>
          <p:cNvSpPr txBox="1"/>
          <p:nvPr/>
        </p:nvSpPr>
        <p:spPr>
          <a:xfrm>
            <a:off x="1113585" y="612980"/>
            <a:ext cx="3960440" cy="554579"/>
          </a:xfrm>
          <a:prstGeom prst="rect">
            <a:avLst/>
          </a:prstGeom>
          <a:noFill/>
        </p:spPr>
        <p:txBody>
          <a:bodyPr wrap="none" lIns="0" tIns="0" rIns="0" bIns="0" rtlCol="0" anchor="t" anchorCtr="0">
            <a:noAutofit/>
          </a:bodyPr>
          <a:lstStyle/>
          <a:p>
            <a:pPr>
              <a:lnSpc>
                <a:spcPts val="1500"/>
              </a:lnSpc>
            </a:pPr>
            <a:r>
              <a:rPr lang="sv-SE" sz="1050" b="0" i="0" u="none" kern="100" cap="all" spc="80" baseline="0" noProof="0" dirty="0" smtClean="0">
                <a:solidFill>
                  <a:schemeClr val="bg1"/>
                </a:solidFill>
                <a:latin typeface="Arial"/>
                <a:cs typeface="Arial"/>
              </a:rPr>
              <a:t>Stadsledningsförvaltningen</a:t>
            </a:r>
          </a:p>
          <a:p>
            <a:pPr>
              <a:lnSpc>
                <a:spcPts val="1500"/>
              </a:lnSpc>
            </a:pPr>
            <a:r>
              <a:rPr lang="sv-SE" sz="900" b="0" i="0" u="none" kern="100" cap="all" spc="80" baseline="0" noProof="0" dirty="0" smtClean="0">
                <a:solidFill>
                  <a:schemeClr val="bg1"/>
                </a:solidFill>
                <a:latin typeface="Arial"/>
                <a:cs typeface="Arial"/>
              </a:rPr>
              <a:t>HR-avdelningen</a:t>
            </a:r>
            <a:endParaRPr lang="sv-SE" sz="900" b="0" i="0" u="none" kern="100" cap="all" spc="80" baseline="0" noProof="0" dirty="0">
              <a:solidFill>
                <a:schemeClr val="bg1"/>
              </a:solidFill>
              <a:latin typeface="Arial"/>
              <a:cs typeface="Arial"/>
            </a:endParaRPr>
          </a:p>
        </p:txBody>
      </p:sp>
    </p:spTree>
    <p:extLst>
      <p:ext uri="{BB962C8B-B14F-4D97-AF65-F5344CB8AC3E}">
        <p14:creationId xmlns:p14="http://schemas.microsoft.com/office/powerpoint/2010/main" val="4188822141"/>
      </p:ext>
    </p:extLst>
  </p:cSld>
  <p:clrMap bg1="lt1" tx1="dk1" bg2="lt2" tx2="dk2" accent1="accent1" accent2="accent2" accent3="accent3" accent4="accent4" accent5="accent5" accent6="accent6" hlink="hlink" folHlink="folHlink"/>
  <p:sldLayoutIdLst>
    <p:sldLayoutId id="2147483697" r:id="rId1"/>
    <p:sldLayoutId id="2147483711" r:id="rId2"/>
    <p:sldLayoutId id="2147483713" r:id="rId3"/>
    <p:sldLayoutId id="2147483715" r:id="rId4"/>
  </p:sldLayoutIdLst>
  <p:timing>
    <p:tnLst>
      <p:par>
        <p:cTn id="1" dur="indefinite" restart="never" nodeType="tmRoot"/>
      </p:par>
    </p:tnLst>
  </p:timing>
  <p:hf sldNum="0" hdr="0" ftr="0" dt="0"/>
  <p:txStyles>
    <p:titleStyle>
      <a:lvl1pPr algn="l" defTabSz="457200" rtl="0" eaLnBrk="1" latinLnBrk="0" hangingPunct="1">
        <a:spcBef>
          <a:spcPct val="0"/>
        </a:spcBef>
        <a:buNone/>
        <a:defRPr sz="4000" b="1" i="0" kern="1200">
          <a:solidFill>
            <a:schemeClr val="tx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Bildobjekt 3"/>
          <p:cNvPicPr>
            <a:picLocks/>
          </p:cNvPicPr>
          <p:nvPr userDrawn="1"/>
        </p:nvPicPr>
        <p:blipFill>
          <a:blip r:embed="rId16" cstate="print">
            <a:extLst>
              <a:ext uri="{28A0092B-C50C-407E-A947-70E740481C1C}">
                <a14:useLocalDpi xmlns:a14="http://schemas.microsoft.com/office/drawing/2010/main" val="0"/>
              </a:ext>
            </a:extLst>
          </a:blip>
          <a:stretch>
            <a:fillRect/>
          </a:stretch>
        </p:blipFill>
        <p:spPr>
          <a:xfrm>
            <a:off x="8072270" y="5994399"/>
            <a:ext cx="626400" cy="662400"/>
          </a:xfrm>
          <a:prstGeom prst="rect">
            <a:avLst/>
          </a:prstGeom>
        </p:spPr>
      </p:pic>
    </p:spTree>
    <p:extLst>
      <p:ext uri="{BB962C8B-B14F-4D97-AF65-F5344CB8AC3E}">
        <p14:creationId xmlns:p14="http://schemas.microsoft.com/office/powerpoint/2010/main" val="2892551757"/>
      </p:ext>
    </p:extLst>
  </p:cSld>
  <p:clrMap bg1="lt1" tx1="dk1" bg2="lt2" tx2="dk2" accent1="accent1" accent2="accent2" accent3="accent3" accent4="accent4" accent5="accent5" accent6="accent6" hlink="hlink" folHlink="folHlink"/>
  <p:sldLayoutIdLst>
    <p:sldLayoutId id="2147483662" r:id="rId1"/>
    <p:sldLayoutId id="2147483676" r:id="rId2"/>
    <p:sldLayoutId id="2147483677" r:id="rId3"/>
    <p:sldLayoutId id="2147483678" r:id="rId4"/>
    <p:sldLayoutId id="2147483718" r:id="rId5"/>
    <p:sldLayoutId id="2147483719" r:id="rId6"/>
    <p:sldLayoutId id="2147483720" r:id="rId7"/>
    <p:sldLayoutId id="2147483721" r:id="rId8"/>
    <p:sldLayoutId id="2147483667" r:id="rId9"/>
    <p:sldLayoutId id="2147483680" r:id="rId10"/>
    <p:sldLayoutId id="2147483673" r:id="rId11"/>
    <p:sldLayoutId id="2147483679" r:id="rId12"/>
    <p:sldLayoutId id="2147483669" r:id="rId13"/>
    <p:sldLayoutId id="2147483674" r:id="rId14"/>
  </p:sldLayoutIdLst>
  <p:timing>
    <p:tnLst>
      <p:par>
        <p:cTn id="1" dur="indefinite" restart="never" nodeType="tmRoot"/>
      </p:par>
    </p:tnLst>
  </p:timing>
  <p:hf sldNum="0" hdr="0" ftr="0" dt="0"/>
  <p:txStyles>
    <p:titleStyle>
      <a:lvl1pPr algn="l" defTabSz="457200" rtl="0" eaLnBrk="1" latinLnBrk="0" hangingPunct="1">
        <a:spcBef>
          <a:spcPct val="0"/>
        </a:spcBef>
        <a:buNone/>
        <a:defRPr sz="3600" b="1" kern="1200">
          <a:solidFill>
            <a:schemeClr val="tx1"/>
          </a:solidFill>
          <a:latin typeface="Arial"/>
          <a:ea typeface="+mj-ea"/>
          <a:cs typeface="Arial"/>
        </a:defRPr>
      </a:lvl1pPr>
    </p:titleStyle>
    <p:bodyStyle>
      <a:lvl1pPr marL="0" indent="0" algn="l" defTabSz="457200" rtl="0" eaLnBrk="1" latinLnBrk="0" hangingPunct="1">
        <a:spcBef>
          <a:spcPct val="20000"/>
        </a:spcBef>
        <a:buFont typeface="Arial"/>
        <a:buNone/>
        <a:defRPr sz="2400" b="1"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D9000F"/>
        </a:solidFill>
        <a:effectLst/>
      </p:bgPr>
    </p:bg>
    <p:spTree>
      <p:nvGrpSpPr>
        <p:cNvPr id="1" name=""/>
        <p:cNvGrpSpPr/>
        <p:nvPr/>
      </p:nvGrpSpPr>
      <p:grpSpPr>
        <a:xfrm>
          <a:off x="0" y="0"/>
          <a:ext cx="0" cy="0"/>
          <a:chOff x="0" y="0"/>
          <a:chExt cx="0" cy="0"/>
        </a:xfrm>
      </p:grpSpPr>
      <p:pic>
        <p:nvPicPr>
          <p:cNvPr id="4" name="Bildobjekt 3"/>
          <p:cNvPicPr>
            <a:picLocks/>
          </p:cNvPicPr>
          <p:nvPr/>
        </p:nvPicPr>
        <p:blipFill>
          <a:blip r:embed="rId10" cstate="print">
            <a:extLst>
              <a:ext uri="{28A0092B-C50C-407E-A947-70E740481C1C}">
                <a14:useLocalDpi xmlns:a14="http://schemas.microsoft.com/office/drawing/2010/main" val="0"/>
              </a:ext>
            </a:extLst>
          </a:blip>
          <a:stretch>
            <a:fillRect/>
          </a:stretch>
        </p:blipFill>
        <p:spPr>
          <a:xfrm>
            <a:off x="8077640" y="6002866"/>
            <a:ext cx="626400" cy="662400"/>
          </a:xfrm>
          <a:prstGeom prst="rect">
            <a:avLst/>
          </a:prstGeom>
        </p:spPr>
      </p:pic>
    </p:spTree>
    <p:extLst>
      <p:ext uri="{BB962C8B-B14F-4D97-AF65-F5344CB8AC3E}">
        <p14:creationId xmlns:p14="http://schemas.microsoft.com/office/powerpoint/2010/main" val="820715918"/>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722" r:id="rId5"/>
    <p:sldLayoutId id="2147483723" r:id="rId6"/>
    <p:sldLayoutId id="2147483724" r:id="rId7"/>
    <p:sldLayoutId id="2147483725" r:id="rId8"/>
  </p:sldLayoutIdLst>
  <p:timing>
    <p:tnLst>
      <p:par>
        <p:cTn id="1" dur="indefinite" restart="never" nodeType="tmRoot"/>
      </p:par>
    </p:tnLst>
  </p:timing>
  <p:hf sldNum="0" hdr="0" ftr="0" dt="0"/>
  <p:txStyles>
    <p:titleStyle>
      <a:lvl1pPr algn="l" defTabSz="457200" rtl="0" eaLnBrk="1" latinLnBrk="0" hangingPunct="1">
        <a:spcBef>
          <a:spcPct val="0"/>
        </a:spcBef>
        <a:buNone/>
        <a:defRPr sz="3600" b="1" kern="1200">
          <a:solidFill>
            <a:schemeClr val="tx1"/>
          </a:solidFill>
          <a:latin typeface="Arial"/>
          <a:ea typeface="+mj-ea"/>
          <a:cs typeface="Arial"/>
        </a:defRPr>
      </a:lvl1pPr>
    </p:titleStyle>
    <p:bodyStyle>
      <a:lvl1pPr marL="0" indent="0" algn="l" defTabSz="457200" rtl="0" eaLnBrk="1" latinLnBrk="0" hangingPunct="1">
        <a:spcBef>
          <a:spcPct val="20000"/>
        </a:spcBef>
        <a:buFont typeface="Arial"/>
        <a:buNone/>
        <a:defRPr sz="2400" b="1"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 name="TextBox 14"/>
          <p:cNvSpPr txBox="1"/>
          <p:nvPr/>
        </p:nvSpPr>
        <p:spPr>
          <a:xfrm>
            <a:off x="210154" y="6647449"/>
            <a:ext cx="2228246" cy="210552"/>
          </a:xfrm>
          <a:prstGeom prst="rect">
            <a:avLst/>
          </a:prstGeom>
          <a:noFill/>
        </p:spPr>
        <p:txBody>
          <a:bodyPr wrap="square" lIns="0" tIns="0" rIns="0" bIns="0" rtlCol="0"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fld id="{BC93184F-B175-4846-9DF4-4602C06F09C4}" type="datetime1">
              <a:rPr kumimoji="0" lang="sv-SE" sz="900" b="1" i="0" u="none" strike="noStrike" kern="1200" cap="none" spc="0" normalizeH="0" baseline="0" noProof="0" smtClean="0">
                <a:ln>
                  <a:noFill/>
                </a:ln>
                <a:solidFill>
                  <a:schemeClr val="bg1"/>
                </a:solidFill>
                <a:effectLst/>
                <a:uLnTx/>
                <a:uFillTx/>
                <a:latin typeface="HelveticaNeueLT Std" pitchFamily="34" charset="0"/>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2019-10-28</a:t>
            </a:fld>
            <a:endParaRPr lang="en-US" b="1" dirty="0">
              <a:solidFill>
                <a:schemeClr val="bg1"/>
              </a:solidFill>
              <a:effectLst/>
              <a:latin typeface="HelveticaNeueLT Std" pitchFamily="34" charset="0"/>
            </a:endParaRPr>
          </a:p>
        </p:txBody>
      </p:sp>
    </p:spTree>
    <p:extLst>
      <p:ext uri="{BB962C8B-B14F-4D97-AF65-F5344CB8AC3E}">
        <p14:creationId xmlns:p14="http://schemas.microsoft.com/office/powerpoint/2010/main" val="1402180591"/>
      </p:ext>
    </p:extLst>
  </p:cSld>
  <p:clrMap bg1="lt1" tx1="dk1" bg2="lt2" tx2="dk2" accent1="accent1" accent2="accent2" accent3="accent3" accent4="accent4" accent5="accent5" accent6="accent6" hlink="hlink" folHlink="folHlink"/>
  <p:sldLayoutIdLst>
    <p:sldLayoutId id="2147483717" r:id="rId1"/>
  </p:sldLayoutIdLst>
  <p:hf sldNum="0" hdr="0" ftr="0" dt="0"/>
  <p:txStyles>
    <p:titleStyle>
      <a:lvl1pPr algn="l" defTabSz="457200" rtl="0" eaLnBrk="1" latinLnBrk="0" hangingPunct="1">
        <a:spcBef>
          <a:spcPct val="0"/>
        </a:spcBef>
        <a:buNone/>
        <a:defRPr sz="3600" b="1" kern="1200">
          <a:solidFill>
            <a:schemeClr val="tx1"/>
          </a:solidFill>
          <a:latin typeface="Arial"/>
          <a:ea typeface="+mj-ea"/>
          <a:cs typeface="Arial"/>
        </a:defRPr>
      </a:lvl1pPr>
    </p:titleStyle>
    <p:bodyStyle>
      <a:lvl1pPr marL="0" indent="0" algn="l" defTabSz="457200" rtl="0" eaLnBrk="1" latinLnBrk="0" hangingPunct="1">
        <a:spcBef>
          <a:spcPct val="20000"/>
        </a:spcBef>
        <a:buFont typeface="Arial"/>
        <a:buNone/>
        <a:defRPr sz="2400" b="1"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hyperlink" Target="https://youtu.be/5psH9YRvCbM"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1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intranat.helsingborg.se/hr/lon-ersattningar-och-formaner/sa-satts-din-lon/"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1113585" y="1924018"/>
            <a:ext cx="7770533" cy="2219324"/>
          </a:xfrm>
        </p:spPr>
        <p:txBody>
          <a:bodyPr/>
          <a:lstStyle/>
          <a:p>
            <a:r>
              <a:rPr lang="sv-SE" dirty="0" smtClean="0">
                <a:latin typeface="+mn-lt"/>
              </a:rPr>
              <a:t>Lönesättning i Helsingborgs stad</a:t>
            </a:r>
            <a:endParaRPr lang="sv-SE" dirty="0">
              <a:latin typeface="+mn-lt"/>
            </a:endParaRPr>
          </a:p>
        </p:txBody>
      </p:sp>
    </p:spTree>
    <p:extLst>
      <p:ext uri="{BB962C8B-B14F-4D97-AF65-F5344CB8AC3E}">
        <p14:creationId xmlns:p14="http://schemas.microsoft.com/office/powerpoint/2010/main" val="8838727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2056" y="1305216"/>
            <a:ext cx="7325710" cy="4112073"/>
          </a:xfrm>
          <a:prstGeom prst="rect">
            <a:avLst/>
          </a:prstGeom>
        </p:spPr>
      </p:pic>
    </p:spTree>
    <p:extLst>
      <p:ext uri="{BB962C8B-B14F-4D97-AF65-F5344CB8AC3E}">
        <p14:creationId xmlns:p14="http://schemas.microsoft.com/office/powerpoint/2010/main" val="3888256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lstStyle/>
          <a:p>
            <a:pPr marL="342900" indent="-342900">
              <a:buFont typeface="Arial" panose="020B0604020202020204" pitchFamily="34" charset="0"/>
              <a:buChar char="•"/>
            </a:pPr>
            <a:r>
              <a:rPr lang="sv-SE" dirty="0" smtClean="0">
                <a:latin typeface="+mn-lt"/>
              </a:rPr>
              <a:t>Lönen ska </a:t>
            </a:r>
            <a:r>
              <a:rPr lang="sv-SE" dirty="0">
                <a:latin typeface="+mn-lt"/>
              </a:rPr>
              <a:t>vara individuell och </a:t>
            </a:r>
            <a:r>
              <a:rPr lang="sv-SE" dirty="0" smtClean="0">
                <a:latin typeface="+mn-lt"/>
              </a:rPr>
              <a:t>differentierad</a:t>
            </a:r>
          </a:p>
          <a:p>
            <a:endParaRPr lang="sv-SE" dirty="0" smtClean="0">
              <a:latin typeface="+mn-lt"/>
            </a:endParaRPr>
          </a:p>
          <a:p>
            <a:pPr marL="342900" indent="-342900">
              <a:buFont typeface="Arial" panose="020B0604020202020204" pitchFamily="34" charset="0"/>
              <a:buChar char="•"/>
            </a:pPr>
            <a:r>
              <a:rPr lang="sv-SE" dirty="0" smtClean="0">
                <a:latin typeface="+mn-lt"/>
              </a:rPr>
              <a:t>Att </a:t>
            </a:r>
            <a:r>
              <a:rPr lang="sv-SE" dirty="0">
                <a:latin typeface="+mn-lt"/>
              </a:rPr>
              <a:t>lönen är individuell betyder </a:t>
            </a:r>
            <a:r>
              <a:rPr lang="sv-SE" dirty="0" smtClean="0">
                <a:latin typeface="+mn-lt"/>
              </a:rPr>
              <a:t>att </a:t>
            </a:r>
            <a:r>
              <a:rPr lang="sv-SE" dirty="0">
                <a:latin typeface="+mn-lt"/>
              </a:rPr>
              <a:t>den ska avspegla </a:t>
            </a:r>
            <a:r>
              <a:rPr lang="sv-SE" b="1" i="1" dirty="0">
                <a:latin typeface="+mn-lt"/>
              </a:rPr>
              <a:t>hur</a:t>
            </a:r>
            <a:r>
              <a:rPr lang="sv-SE" dirty="0">
                <a:latin typeface="+mn-lt"/>
              </a:rPr>
              <a:t> du utför ditt </a:t>
            </a:r>
            <a:r>
              <a:rPr lang="sv-SE" dirty="0" smtClean="0">
                <a:latin typeface="+mn-lt"/>
              </a:rPr>
              <a:t>arbete </a:t>
            </a:r>
          </a:p>
          <a:p>
            <a:endParaRPr lang="sv-SE" dirty="0" smtClean="0">
              <a:latin typeface="+mn-lt"/>
            </a:endParaRPr>
          </a:p>
          <a:p>
            <a:pPr marL="342900" indent="-342900">
              <a:buFont typeface="Arial" panose="020B0604020202020204" pitchFamily="34" charset="0"/>
              <a:buChar char="•"/>
            </a:pPr>
            <a:r>
              <a:rPr lang="sv-SE" dirty="0" smtClean="0">
                <a:latin typeface="+mn-lt"/>
              </a:rPr>
              <a:t>Med </a:t>
            </a:r>
            <a:r>
              <a:rPr lang="sv-SE" dirty="0">
                <a:latin typeface="+mn-lt"/>
              </a:rPr>
              <a:t>differentierad lön menas att lönen kan vara </a:t>
            </a:r>
            <a:r>
              <a:rPr lang="sv-SE" b="1" i="1" dirty="0">
                <a:latin typeface="+mn-lt"/>
              </a:rPr>
              <a:t>olika stor </a:t>
            </a:r>
            <a:r>
              <a:rPr lang="sv-SE" dirty="0">
                <a:latin typeface="+mn-lt"/>
              </a:rPr>
              <a:t>inom en yrkesgrupp, </a:t>
            </a:r>
            <a:r>
              <a:rPr lang="sv-SE" dirty="0" smtClean="0">
                <a:latin typeface="+mn-lt"/>
              </a:rPr>
              <a:t>bland annat beroende </a:t>
            </a:r>
            <a:r>
              <a:rPr lang="sv-SE" dirty="0">
                <a:latin typeface="+mn-lt"/>
              </a:rPr>
              <a:t>på arbetsuppgifternas </a:t>
            </a:r>
            <a:r>
              <a:rPr lang="sv-SE" dirty="0" smtClean="0">
                <a:latin typeface="+mn-lt"/>
              </a:rPr>
              <a:t>svårighetsgrad</a:t>
            </a:r>
            <a:endParaRPr lang="sv-SE" dirty="0">
              <a:latin typeface="+mn-lt"/>
            </a:endParaRPr>
          </a:p>
        </p:txBody>
      </p:sp>
      <p:sp>
        <p:nvSpPr>
          <p:cNvPr id="3" name="Rubrik 2"/>
          <p:cNvSpPr>
            <a:spLocks noGrp="1"/>
          </p:cNvSpPr>
          <p:nvPr>
            <p:ph type="title"/>
          </p:nvPr>
        </p:nvSpPr>
        <p:spPr/>
        <p:txBody>
          <a:bodyPr/>
          <a:lstStyle/>
          <a:p>
            <a:r>
              <a:rPr lang="sv-SE" dirty="0" smtClean="0">
                <a:latin typeface="+mn-lt"/>
              </a:rPr>
              <a:t>Din lön i Helsingborgs stad</a:t>
            </a:r>
            <a:endParaRPr lang="sv-SE" dirty="0">
              <a:latin typeface="+mn-lt"/>
            </a:endParaRPr>
          </a:p>
        </p:txBody>
      </p:sp>
    </p:spTree>
    <p:extLst>
      <p:ext uri="{BB962C8B-B14F-4D97-AF65-F5344CB8AC3E}">
        <p14:creationId xmlns:p14="http://schemas.microsoft.com/office/powerpoint/2010/main" val="40709345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lstStyle/>
          <a:p>
            <a:r>
              <a:rPr lang="sv-SE" sz="2400" dirty="0" smtClean="0">
                <a:latin typeface="+mn-lt"/>
              </a:rPr>
              <a:t>Varje år sker en översyn av medarbetares löner</a:t>
            </a:r>
          </a:p>
          <a:p>
            <a:endParaRPr lang="sv-SE" dirty="0" smtClean="0">
              <a:latin typeface="+mn-lt"/>
            </a:endParaRPr>
          </a:p>
          <a:p>
            <a:r>
              <a:rPr lang="sv-SE" dirty="0" smtClean="0">
                <a:latin typeface="+mn-lt"/>
              </a:rPr>
              <a:t>Utgångspunkterna för denna löneöversyn är:</a:t>
            </a:r>
          </a:p>
          <a:p>
            <a:endParaRPr lang="sv-SE" dirty="0">
              <a:latin typeface="+mn-lt"/>
            </a:endParaRPr>
          </a:p>
          <a:p>
            <a:pPr marL="342900" indent="-342900">
              <a:buFont typeface="Arial" panose="020B0604020202020204" pitchFamily="34" charset="0"/>
              <a:buChar char="•"/>
            </a:pPr>
            <a:r>
              <a:rPr lang="sv-SE" dirty="0" smtClean="0">
                <a:latin typeface="+mn-lt"/>
              </a:rPr>
              <a:t>De centrala löneavtalen</a:t>
            </a:r>
          </a:p>
          <a:p>
            <a:pPr marL="342900" indent="-342900">
              <a:buFont typeface="Arial" panose="020B0604020202020204" pitchFamily="34" charset="0"/>
              <a:buChar char="•"/>
            </a:pPr>
            <a:endParaRPr lang="sv-SE" dirty="0" smtClean="0">
              <a:latin typeface="+mn-lt"/>
            </a:endParaRPr>
          </a:p>
          <a:p>
            <a:pPr marL="342900" indent="-342900">
              <a:buFont typeface="Arial" panose="020B0604020202020204" pitchFamily="34" charset="0"/>
              <a:buChar char="•"/>
            </a:pPr>
            <a:r>
              <a:rPr lang="sv-SE" dirty="0" smtClean="0">
                <a:latin typeface="+mn-lt"/>
              </a:rPr>
              <a:t>Budget och ekonomiska förutsättningar</a:t>
            </a:r>
          </a:p>
          <a:p>
            <a:pPr marL="342900" indent="-342900">
              <a:buFont typeface="Arial" panose="020B0604020202020204" pitchFamily="34" charset="0"/>
              <a:buChar char="•"/>
            </a:pPr>
            <a:endParaRPr lang="sv-SE" dirty="0" smtClean="0">
              <a:latin typeface="+mn-lt"/>
            </a:endParaRPr>
          </a:p>
          <a:p>
            <a:pPr marL="342900" indent="-342900">
              <a:buFont typeface="Arial" panose="020B0604020202020204" pitchFamily="34" charset="0"/>
              <a:buChar char="•"/>
            </a:pPr>
            <a:r>
              <a:rPr lang="sv-SE" dirty="0" smtClean="0">
                <a:latin typeface="+mn-lt"/>
              </a:rPr>
              <a:t>Prioriteringar</a:t>
            </a:r>
          </a:p>
          <a:p>
            <a:pPr marL="342900" indent="-342900">
              <a:buFont typeface="Arial" panose="020B0604020202020204" pitchFamily="34" charset="0"/>
              <a:buChar char="•"/>
            </a:pPr>
            <a:endParaRPr lang="sv-SE" dirty="0">
              <a:latin typeface="+mn-lt"/>
            </a:endParaRPr>
          </a:p>
          <a:p>
            <a:pPr marL="342900" indent="-342900">
              <a:buFont typeface="Arial" panose="020B0604020202020204" pitchFamily="34" charset="0"/>
              <a:buChar char="•"/>
            </a:pPr>
            <a:r>
              <a:rPr lang="sv-SE" dirty="0" smtClean="0">
                <a:latin typeface="+mn-lt"/>
              </a:rPr>
              <a:t>Verksamhetsplanen</a:t>
            </a:r>
            <a:endParaRPr lang="sv-SE" dirty="0">
              <a:latin typeface="+mn-lt"/>
            </a:endParaRPr>
          </a:p>
          <a:p>
            <a:pPr marL="342900" indent="-342900">
              <a:buFont typeface="Arial" panose="020B0604020202020204" pitchFamily="34" charset="0"/>
              <a:buChar char="•"/>
            </a:pPr>
            <a:endParaRPr lang="sv-SE" dirty="0">
              <a:latin typeface="+mn-lt"/>
            </a:endParaRPr>
          </a:p>
        </p:txBody>
      </p:sp>
      <p:sp>
        <p:nvSpPr>
          <p:cNvPr id="3" name="Rubrik 2"/>
          <p:cNvSpPr>
            <a:spLocks noGrp="1"/>
          </p:cNvSpPr>
          <p:nvPr>
            <p:ph type="title"/>
          </p:nvPr>
        </p:nvSpPr>
        <p:spPr/>
        <p:txBody>
          <a:bodyPr/>
          <a:lstStyle/>
          <a:p>
            <a:r>
              <a:rPr lang="sv-SE" dirty="0" smtClean="0">
                <a:latin typeface="+mn-lt"/>
              </a:rPr>
              <a:t>Utgångspunkter för årlig löneöversyn</a:t>
            </a:r>
            <a:endParaRPr lang="sv-SE" dirty="0">
              <a:latin typeface="+mn-lt"/>
            </a:endParaRPr>
          </a:p>
        </p:txBody>
      </p:sp>
    </p:spTree>
    <p:extLst>
      <p:ext uri="{BB962C8B-B14F-4D97-AF65-F5344CB8AC3E}">
        <p14:creationId xmlns:p14="http://schemas.microsoft.com/office/powerpoint/2010/main" val="34838611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lstStyle/>
          <a:p>
            <a:pPr lvl="3" indent="-342000">
              <a:spcBef>
                <a:spcPts val="3400"/>
              </a:spcBef>
              <a:defRPr sz="1800"/>
            </a:pPr>
            <a:r>
              <a:rPr lang="sv-SE" sz="2000" b="1" dirty="0">
                <a:latin typeface="+mn-lt"/>
              </a:rPr>
              <a:t>Marknad</a:t>
            </a:r>
            <a:r>
              <a:rPr lang="sv-SE" sz="2000" dirty="0">
                <a:latin typeface="+mn-lt"/>
              </a:rPr>
              <a:t> </a:t>
            </a:r>
            <a:r>
              <a:rPr lang="sv-SE" sz="2000" dirty="0" smtClean="0">
                <a:latin typeface="+mn-lt"/>
              </a:rPr>
              <a:t>– Efterfrågan på arbetsmarknaden</a:t>
            </a:r>
            <a:endParaRPr lang="sv-SE" sz="2000" dirty="0">
              <a:latin typeface="+mn-lt"/>
            </a:endParaRPr>
          </a:p>
          <a:p>
            <a:pPr lvl="3" indent="-342000">
              <a:spcBef>
                <a:spcPts val="3400"/>
              </a:spcBef>
              <a:defRPr sz="1800"/>
            </a:pPr>
            <a:r>
              <a:rPr lang="sv-SE" sz="2000" b="1" dirty="0">
                <a:latin typeface="+mn-lt"/>
              </a:rPr>
              <a:t>Individuell </a:t>
            </a:r>
            <a:r>
              <a:rPr lang="sv-SE" sz="2000" b="1" dirty="0" smtClean="0">
                <a:latin typeface="+mn-lt"/>
              </a:rPr>
              <a:t>prestation </a:t>
            </a:r>
            <a:r>
              <a:rPr lang="sv-SE" sz="2000" dirty="0" smtClean="0">
                <a:latin typeface="+mn-lt"/>
              </a:rPr>
              <a:t>– Hur du utför ditt arbete och dina resultat</a:t>
            </a:r>
            <a:endParaRPr lang="sv-SE" sz="2000" dirty="0">
              <a:latin typeface="+mn-lt"/>
            </a:endParaRPr>
          </a:p>
          <a:p>
            <a:pPr lvl="3" indent="-342000">
              <a:spcBef>
                <a:spcPts val="3400"/>
              </a:spcBef>
              <a:defRPr sz="1800"/>
            </a:pPr>
            <a:r>
              <a:rPr lang="sv-SE" sz="2000" b="1" dirty="0">
                <a:latin typeface="+mn-lt"/>
              </a:rPr>
              <a:t>Arbetets svårighetsgrad </a:t>
            </a:r>
            <a:r>
              <a:rPr lang="sv-SE" sz="2000" dirty="0" smtClean="0">
                <a:latin typeface="+mn-lt"/>
              </a:rPr>
              <a:t>– värdering av dina arbetsuppgifter</a:t>
            </a:r>
            <a:endParaRPr lang="sv-SE" sz="2000" dirty="0">
              <a:latin typeface="+mn-lt"/>
            </a:endParaRPr>
          </a:p>
          <a:p>
            <a:endParaRPr lang="sv-SE" dirty="0">
              <a:latin typeface="+mn-lt"/>
            </a:endParaRPr>
          </a:p>
        </p:txBody>
      </p:sp>
      <p:sp>
        <p:nvSpPr>
          <p:cNvPr id="3" name="Rubrik 2"/>
          <p:cNvSpPr>
            <a:spLocks noGrp="1"/>
          </p:cNvSpPr>
          <p:nvPr>
            <p:ph type="title"/>
          </p:nvPr>
        </p:nvSpPr>
        <p:spPr/>
        <p:txBody>
          <a:bodyPr/>
          <a:lstStyle/>
          <a:p>
            <a:pPr lvl="0" algn="ctr"/>
            <a:r>
              <a:rPr lang="sv-SE" dirty="0" smtClean="0">
                <a:latin typeface="+mn-lt"/>
              </a:rPr>
              <a:t/>
            </a:r>
            <a:br>
              <a:rPr lang="sv-SE" dirty="0" smtClean="0">
                <a:latin typeface="+mn-lt"/>
              </a:rPr>
            </a:br>
            <a:r>
              <a:rPr lang="sv-SE" dirty="0">
                <a:latin typeface="+mn-lt"/>
              </a:rPr>
              <a:t/>
            </a:r>
            <a:br>
              <a:rPr lang="sv-SE" dirty="0">
                <a:latin typeface="+mn-lt"/>
              </a:rPr>
            </a:br>
            <a:r>
              <a:rPr lang="sv-SE" dirty="0" smtClean="0">
                <a:latin typeface="+mn-lt"/>
              </a:rPr>
              <a:t/>
            </a:r>
            <a:br>
              <a:rPr lang="sv-SE" dirty="0" smtClean="0">
                <a:latin typeface="+mn-lt"/>
              </a:rPr>
            </a:br>
            <a:r>
              <a:rPr lang="sv-SE" dirty="0" smtClean="0">
                <a:latin typeface="+mn-lt"/>
              </a:rPr>
              <a:t/>
            </a:r>
            <a:br>
              <a:rPr lang="sv-SE" dirty="0" smtClean="0">
                <a:latin typeface="+mn-lt"/>
              </a:rPr>
            </a:br>
            <a:r>
              <a:rPr lang="sv-SE" dirty="0" smtClean="0">
                <a:latin typeface="+mn-lt"/>
              </a:rPr>
              <a:t>Vad </a:t>
            </a:r>
            <a:r>
              <a:rPr lang="sv-SE" dirty="0">
                <a:latin typeface="+mn-lt"/>
              </a:rPr>
              <a:t>påverkar lönen?</a:t>
            </a:r>
            <a:br>
              <a:rPr lang="sv-SE" dirty="0">
                <a:latin typeface="+mn-lt"/>
              </a:rPr>
            </a:br>
            <a:endParaRPr lang="sv-SE" dirty="0">
              <a:latin typeface="+mn-lt"/>
            </a:endParaRPr>
          </a:p>
        </p:txBody>
      </p:sp>
      <p:sp>
        <p:nvSpPr>
          <p:cNvPr id="5" name="Shape 121"/>
          <p:cNvSpPr/>
          <p:nvPr/>
        </p:nvSpPr>
        <p:spPr>
          <a:xfrm>
            <a:off x="794092" y="1553547"/>
            <a:ext cx="1415681" cy="3567117"/>
          </a:xfrm>
          <a:prstGeom prst="rect">
            <a:avLst/>
          </a:prstGeom>
          <a:solidFill>
            <a:srgbClr val="93006D"/>
          </a:solidFill>
          <a:ln w="25400">
            <a:solidFill>
              <a:srgbClr val="205172"/>
            </a:solidFill>
            <a:miter lim="400000"/>
          </a:ln>
          <a:effectLst>
            <a:outerShdw blurRad="50800" dist="127000" dir="2700000" algn="tl" rotWithShape="0">
              <a:srgbClr val="000000">
                <a:alpha val="80000"/>
              </a:srgbClr>
            </a:outerShdw>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a:p>
        </p:txBody>
      </p:sp>
      <p:sp>
        <p:nvSpPr>
          <p:cNvPr id="7" name="Shape 128"/>
          <p:cNvSpPr/>
          <p:nvPr/>
        </p:nvSpPr>
        <p:spPr>
          <a:xfrm>
            <a:off x="1216055" y="1495729"/>
            <a:ext cx="622102" cy="8382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4800" b="1">
                <a:solidFill>
                  <a:srgbClr val="FFFFFF"/>
                </a:solidFill>
              </a:defRPr>
            </a:lvl1pPr>
          </a:lstStyle>
          <a:p>
            <a:pPr lvl="0">
              <a:defRPr sz="1800" b="0">
                <a:solidFill>
                  <a:srgbClr val="000000"/>
                </a:solidFill>
              </a:defRPr>
            </a:pPr>
            <a:r>
              <a:rPr sz="4800" b="1" dirty="0">
                <a:solidFill>
                  <a:srgbClr val="FFFFFF"/>
                </a:solidFill>
              </a:rPr>
              <a:t>M</a:t>
            </a:r>
          </a:p>
        </p:txBody>
      </p:sp>
      <p:sp>
        <p:nvSpPr>
          <p:cNvPr id="8" name="Shape 125"/>
          <p:cNvSpPr/>
          <p:nvPr/>
        </p:nvSpPr>
        <p:spPr>
          <a:xfrm>
            <a:off x="1396304" y="2170683"/>
            <a:ext cx="283668" cy="83820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defRPr sz="4800" b="1">
                <a:solidFill>
                  <a:srgbClr val="FFFFFF"/>
                </a:solidFill>
              </a:defRPr>
            </a:lvl1pPr>
          </a:lstStyle>
          <a:p>
            <a:pPr lvl="0">
              <a:defRPr sz="1800" b="0">
                <a:solidFill>
                  <a:srgbClr val="000000"/>
                </a:solidFill>
              </a:defRPr>
            </a:pPr>
            <a:r>
              <a:rPr sz="4800" b="1" dirty="0" smtClean="0">
                <a:solidFill>
                  <a:srgbClr val="FFFFFF"/>
                </a:solidFill>
              </a:rPr>
              <a:t>I</a:t>
            </a:r>
            <a:endParaRPr sz="4800" b="1" dirty="0">
              <a:solidFill>
                <a:srgbClr val="FFFFFF"/>
              </a:solidFill>
            </a:endParaRPr>
          </a:p>
        </p:txBody>
      </p:sp>
      <p:sp>
        <p:nvSpPr>
          <p:cNvPr id="9" name="Shape 122"/>
          <p:cNvSpPr/>
          <p:nvPr/>
        </p:nvSpPr>
        <p:spPr>
          <a:xfrm>
            <a:off x="1308643" y="3558930"/>
            <a:ext cx="554535" cy="83820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defRPr sz="4800" b="1">
                <a:solidFill>
                  <a:srgbClr val="FFFFFF"/>
                </a:solidFill>
              </a:defRPr>
            </a:lvl1pPr>
          </a:lstStyle>
          <a:p>
            <a:pPr lvl="0">
              <a:defRPr sz="1800" b="0">
                <a:solidFill>
                  <a:srgbClr val="000000"/>
                </a:solidFill>
              </a:defRPr>
            </a:pPr>
            <a:r>
              <a:rPr sz="4800" b="1" dirty="0">
                <a:solidFill>
                  <a:srgbClr val="FFFFFF"/>
                </a:solidFill>
              </a:rPr>
              <a:t>A</a:t>
            </a:r>
          </a:p>
        </p:txBody>
      </p:sp>
      <p:sp>
        <p:nvSpPr>
          <p:cNvPr id="10" name="Shape 126"/>
          <p:cNvSpPr/>
          <p:nvPr/>
        </p:nvSpPr>
        <p:spPr>
          <a:xfrm flipV="1">
            <a:off x="780333" y="2266075"/>
            <a:ext cx="1512000" cy="12223"/>
          </a:xfrm>
          <a:prstGeom prst="line">
            <a:avLst/>
          </a:prstGeom>
          <a:noFill/>
          <a:ln w="38100" cap="flat">
            <a:solidFill>
              <a:schemeClr val="bg1"/>
            </a:solidFill>
            <a:prstDash val="solid"/>
            <a:miter lim="400000"/>
          </a:ln>
          <a:effectLst/>
        </p:spPr>
        <p:txBody>
          <a:bodyPr wrap="square" lIns="0" tIns="0" rIns="0" bIns="0" numCol="1" anchor="t">
            <a:noAutofit/>
          </a:bodyPr>
          <a:lstStyle/>
          <a:p>
            <a:pPr lvl="0" defTabSz="457200">
              <a:defRPr sz="1200">
                <a:latin typeface="+mn-lt"/>
                <a:ea typeface="+mn-ea"/>
                <a:cs typeface="+mn-cs"/>
                <a:sym typeface="Helvetica"/>
              </a:defRPr>
            </a:pPr>
            <a:endParaRPr/>
          </a:p>
        </p:txBody>
      </p:sp>
      <p:sp>
        <p:nvSpPr>
          <p:cNvPr id="11" name="Shape 123"/>
          <p:cNvSpPr/>
          <p:nvPr/>
        </p:nvSpPr>
        <p:spPr>
          <a:xfrm flipV="1">
            <a:off x="760474" y="2912502"/>
            <a:ext cx="1476000" cy="12223"/>
          </a:xfrm>
          <a:prstGeom prst="line">
            <a:avLst/>
          </a:prstGeom>
          <a:noFill/>
          <a:ln w="38100" cap="flat">
            <a:solidFill>
              <a:schemeClr val="bg1"/>
            </a:solidFill>
            <a:prstDash val="solid"/>
            <a:miter lim="400000"/>
          </a:ln>
          <a:effectLst/>
        </p:spPr>
        <p:txBody>
          <a:bodyPr wrap="square" lIns="0" tIns="0" rIns="0" bIns="0" numCol="1" anchor="t">
            <a:noAutofit/>
          </a:bodyPr>
          <a:lstStyle/>
          <a:p>
            <a:pPr lvl="0" defTabSz="457200">
              <a:defRPr sz="1200">
                <a:latin typeface="+mn-lt"/>
                <a:ea typeface="+mn-ea"/>
                <a:cs typeface="+mn-cs"/>
                <a:sym typeface="Helvetica"/>
              </a:defRPr>
            </a:pPr>
            <a:endParaRPr/>
          </a:p>
        </p:txBody>
      </p:sp>
      <p:sp>
        <p:nvSpPr>
          <p:cNvPr id="4" name="textruta 3"/>
          <p:cNvSpPr txBox="1"/>
          <p:nvPr/>
        </p:nvSpPr>
        <p:spPr>
          <a:xfrm>
            <a:off x="2917371" y="4310743"/>
            <a:ext cx="4101738" cy="1200329"/>
          </a:xfrm>
          <a:prstGeom prst="rect">
            <a:avLst/>
          </a:prstGeom>
          <a:noFill/>
        </p:spPr>
        <p:txBody>
          <a:bodyPr wrap="square" rtlCol="0">
            <a:spAutoFit/>
          </a:bodyPr>
          <a:lstStyle/>
          <a:p>
            <a:r>
              <a:rPr lang="sv-SE" dirty="0" smtClean="0"/>
              <a:t>De tre delarna kan vara olika stora, men A utgör alltid den största delen av din lön</a:t>
            </a:r>
          </a:p>
          <a:p>
            <a:endParaRPr lang="sv-SE" dirty="0"/>
          </a:p>
          <a:p>
            <a:r>
              <a:rPr lang="sv-SE" dirty="0" smtClean="0"/>
              <a:t>Den enda delen som du kan påverka är I</a:t>
            </a:r>
            <a:endParaRPr lang="sv-SE" dirty="0"/>
          </a:p>
        </p:txBody>
      </p:sp>
    </p:spTree>
    <p:extLst>
      <p:ext uri="{BB962C8B-B14F-4D97-AF65-F5344CB8AC3E}">
        <p14:creationId xmlns:p14="http://schemas.microsoft.com/office/powerpoint/2010/main" val="40057709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Platshållare för innehåll 6"/>
          <p:cNvGraphicFramePr>
            <a:graphicFrameLocks noGrp="1"/>
          </p:cNvGraphicFramePr>
          <p:nvPr>
            <p:ph idx="1"/>
            <p:extLst>
              <p:ext uri="{D42A27DB-BD31-4B8C-83A1-F6EECF244321}">
                <p14:modId xmlns:p14="http://schemas.microsoft.com/office/powerpoint/2010/main" val="2662381942"/>
              </p:ext>
            </p:extLst>
          </p:nvPr>
        </p:nvGraphicFramePr>
        <p:xfrm>
          <a:off x="1100138" y="1600200"/>
          <a:ext cx="7908925" cy="42021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ubrik 1"/>
          <p:cNvSpPr>
            <a:spLocks noGrp="1"/>
          </p:cNvSpPr>
          <p:nvPr>
            <p:ph type="title"/>
          </p:nvPr>
        </p:nvSpPr>
        <p:spPr/>
        <p:txBody>
          <a:bodyPr/>
          <a:lstStyle/>
          <a:p>
            <a:r>
              <a:rPr lang="sv-SE" sz="2800" dirty="0" smtClean="0">
                <a:latin typeface="+mn-lt"/>
              </a:rPr>
              <a:t>Löneöversyn – process (dialogmodell)</a:t>
            </a:r>
            <a:endParaRPr lang="sv-SE" sz="2800" dirty="0">
              <a:latin typeface="+mn-lt"/>
            </a:endParaRPr>
          </a:p>
        </p:txBody>
      </p:sp>
      <p:sp>
        <p:nvSpPr>
          <p:cNvPr id="10" name="Vänster 9"/>
          <p:cNvSpPr/>
          <p:nvPr/>
        </p:nvSpPr>
        <p:spPr>
          <a:xfrm>
            <a:off x="5323562" y="1991901"/>
            <a:ext cx="802354" cy="400943"/>
          </a:xfrm>
          <a:prstGeom prst="leftArrow">
            <a:avLst/>
          </a:prstGeom>
          <a:gradFill>
            <a:gsLst>
              <a:gs pos="68000">
                <a:srgbClr val="C73686"/>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 name="Höger 12"/>
          <p:cNvSpPr/>
          <p:nvPr/>
        </p:nvSpPr>
        <p:spPr>
          <a:xfrm>
            <a:off x="3589659" y="1950056"/>
            <a:ext cx="787235" cy="442788"/>
          </a:xfrm>
          <a:prstGeom prst="rightArrow">
            <a:avLst/>
          </a:prstGeom>
          <a:gradFill>
            <a:gsLst>
              <a:gs pos="68000">
                <a:srgbClr val="C73686"/>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 name="Höger 13"/>
          <p:cNvSpPr/>
          <p:nvPr/>
        </p:nvSpPr>
        <p:spPr>
          <a:xfrm>
            <a:off x="1557927" y="1950056"/>
            <a:ext cx="787235" cy="442788"/>
          </a:xfrm>
          <a:prstGeom prst="rightArrow">
            <a:avLst/>
          </a:prstGeom>
          <a:gradFill>
            <a:gsLst>
              <a:gs pos="68000">
                <a:srgbClr val="C73686"/>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7191691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Platshållare för innehåll 6"/>
          <p:cNvGraphicFramePr>
            <a:graphicFrameLocks noGrp="1"/>
          </p:cNvGraphicFramePr>
          <p:nvPr>
            <p:ph idx="1"/>
            <p:extLst>
              <p:ext uri="{D42A27DB-BD31-4B8C-83A1-F6EECF244321}">
                <p14:modId xmlns:p14="http://schemas.microsoft.com/office/powerpoint/2010/main" val="2485453775"/>
              </p:ext>
            </p:extLst>
          </p:nvPr>
        </p:nvGraphicFramePr>
        <p:xfrm>
          <a:off x="1100138" y="1600200"/>
          <a:ext cx="7908925" cy="42021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ubrik 1"/>
          <p:cNvSpPr>
            <a:spLocks noGrp="1"/>
          </p:cNvSpPr>
          <p:nvPr>
            <p:ph type="title"/>
          </p:nvPr>
        </p:nvSpPr>
        <p:spPr/>
        <p:txBody>
          <a:bodyPr/>
          <a:lstStyle/>
          <a:p>
            <a:r>
              <a:rPr lang="sv-SE" sz="2800" dirty="0" smtClean="0">
                <a:latin typeface="+mn-lt"/>
              </a:rPr>
              <a:t>Löneöversyn – process (förhandlingsmodell)</a:t>
            </a:r>
            <a:endParaRPr lang="sv-SE" sz="2800" dirty="0">
              <a:latin typeface="+mn-lt"/>
            </a:endParaRPr>
          </a:p>
        </p:txBody>
      </p:sp>
      <p:sp>
        <p:nvSpPr>
          <p:cNvPr id="10" name="Vänster 9"/>
          <p:cNvSpPr/>
          <p:nvPr/>
        </p:nvSpPr>
        <p:spPr>
          <a:xfrm>
            <a:off x="7112501" y="1740846"/>
            <a:ext cx="802354" cy="400943"/>
          </a:xfrm>
          <a:prstGeom prst="leftArrow">
            <a:avLst/>
          </a:prstGeom>
          <a:solidFill>
            <a:srgbClr val="93006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 name="Höger 12"/>
          <p:cNvSpPr/>
          <p:nvPr/>
        </p:nvSpPr>
        <p:spPr>
          <a:xfrm>
            <a:off x="4537543" y="1725065"/>
            <a:ext cx="787235" cy="421866"/>
          </a:xfrm>
          <a:prstGeom prst="rightArrow">
            <a:avLst/>
          </a:prstGeom>
          <a:solidFill>
            <a:srgbClr val="93006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 name="Höger 13"/>
          <p:cNvSpPr/>
          <p:nvPr/>
        </p:nvSpPr>
        <p:spPr>
          <a:xfrm>
            <a:off x="1962585" y="1699001"/>
            <a:ext cx="787235" cy="442788"/>
          </a:xfrm>
          <a:prstGeom prst="rightArrow">
            <a:avLst/>
          </a:prstGeom>
          <a:solidFill>
            <a:srgbClr val="93006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11" name="Grupp 10"/>
          <p:cNvGrpSpPr/>
          <p:nvPr/>
        </p:nvGrpSpPr>
        <p:grpSpPr>
          <a:xfrm>
            <a:off x="1197062" y="3877473"/>
            <a:ext cx="2545685" cy="1680845"/>
            <a:chOff x="8495" y="1260633"/>
            <a:chExt cx="2545685" cy="1680845"/>
          </a:xfrm>
        </p:grpSpPr>
        <p:sp>
          <p:nvSpPr>
            <p:cNvPr id="12" name="Rektangel med rundade hörn 11"/>
            <p:cNvSpPr/>
            <p:nvPr/>
          </p:nvSpPr>
          <p:spPr>
            <a:xfrm>
              <a:off x="8495" y="1260633"/>
              <a:ext cx="2545685" cy="1680845"/>
            </a:xfrm>
            <a:prstGeom prst="roundRect">
              <a:avLst/>
            </a:prstGeom>
            <a:solidFill>
              <a:srgbClr val="93006D"/>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5" name="textruta 14"/>
            <p:cNvSpPr txBox="1"/>
            <p:nvPr/>
          </p:nvSpPr>
          <p:spPr>
            <a:xfrm>
              <a:off x="90547" y="1342685"/>
              <a:ext cx="2381581" cy="151674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sv-SE" sz="2200" kern="1200" dirty="0" smtClean="0"/>
                <a:t>Chef sätter löneförslag </a:t>
              </a:r>
              <a:endParaRPr lang="sv-SE" sz="2200" kern="1200" dirty="0"/>
            </a:p>
          </p:txBody>
        </p:sp>
      </p:grpSp>
      <p:sp>
        <p:nvSpPr>
          <p:cNvPr id="16" name="Höger 13"/>
          <p:cNvSpPr/>
          <p:nvPr/>
        </p:nvSpPr>
        <p:spPr>
          <a:xfrm>
            <a:off x="306238" y="4477832"/>
            <a:ext cx="787235" cy="442788"/>
          </a:xfrm>
          <a:prstGeom prst="rightArrow">
            <a:avLst/>
          </a:prstGeom>
          <a:solidFill>
            <a:srgbClr val="93006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17" name="Grupp 16"/>
          <p:cNvGrpSpPr/>
          <p:nvPr/>
        </p:nvGrpSpPr>
        <p:grpSpPr>
          <a:xfrm>
            <a:off x="3824799" y="3877472"/>
            <a:ext cx="2545685" cy="1680845"/>
            <a:chOff x="2681619" y="1260633"/>
            <a:chExt cx="2545685" cy="1680845"/>
          </a:xfrm>
          <a:solidFill>
            <a:srgbClr val="C73686"/>
          </a:solidFill>
        </p:grpSpPr>
        <p:sp>
          <p:nvSpPr>
            <p:cNvPr id="18" name="Rektangel med rundade hörn 17"/>
            <p:cNvSpPr/>
            <p:nvPr/>
          </p:nvSpPr>
          <p:spPr>
            <a:xfrm>
              <a:off x="2681619" y="1260633"/>
              <a:ext cx="2545685" cy="1680845"/>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9" name="textruta 18"/>
            <p:cNvSpPr txBox="1"/>
            <p:nvPr/>
          </p:nvSpPr>
          <p:spPr>
            <a:xfrm>
              <a:off x="2763671" y="1342685"/>
              <a:ext cx="2381581" cy="151674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sv-SE" sz="2200" kern="1200" dirty="0" smtClean="0"/>
                <a:t>Löneförslaget förhandlas mellan arbetsgivare och facklig organisation</a:t>
              </a:r>
              <a:endParaRPr lang="sv-SE" sz="2200" kern="1200" dirty="0"/>
            </a:p>
          </p:txBody>
        </p:sp>
      </p:grpSp>
      <p:grpSp>
        <p:nvGrpSpPr>
          <p:cNvPr id="20" name="Grupp 19"/>
          <p:cNvGrpSpPr/>
          <p:nvPr/>
        </p:nvGrpSpPr>
        <p:grpSpPr>
          <a:xfrm>
            <a:off x="6505853" y="3884880"/>
            <a:ext cx="2545685" cy="1680845"/>
            <a:chOff x="5341325" y="1285695"/>
            <a:chExt cx="2545685" cy="1680845"/>
          </a:xfrm>
        </p:grpSpPr>
        <p:sp>
          <p:nvSpPr>
            <p:cNvPr id="21" name="Rektangel med rundade hörn 20"/>
            <p:cNvSpPr/>
            <p:nvPr/>
          </p:nvSpPr>
          <p:spPr>
            <a:xfrm>
              <a:off x="5341325" y="1285695"/>
              <a:ext cx="2545685" cy="1680845"/>
            </a:xfrm>
            <a:prstGeom prst="roundRect">
              <a:avLst/>
            </a:prstGeom>
            <a:solidFill>
              <a:srgbClr val="93006D"/>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2" name="textruta 21"/>
            <p:cNvSpPr txBox="1"/>
            <p:nvPr/>
          </p:nvSpPr>
          <p:spPr>
            <a:xfrm>
              <a:off x="5423377" y="1367747"/>
              <a:ext cx="2381581" cy="151674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sv-SE" sz="2200" kern="1200" dirty="0" smtClean="0"/>
                <a:t>Besked om ny lön </a:t>
              </a:r>
              <a:endParaRPr lang="sv-SE" sz="2200" kern="1200" dirty="0"/>
            </a:p>
          </p:txBody>
        </p:sp>
      </p:grpSp>
    </p:spTree>
    <p:extLst>
      <p:ext uri="{BB962C8B-B14F-4D97-AF65-F5344CB8AC3E}">
        <p14:creationId xmlns:p14="http://schemas.microsoft.com/office/powerpoint/2010/main" val="23796263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434"/>
          <p:cNvSpPr/>
          <p:nvPr/>
        </p:nvSpPr>
        <p:spPr>
          <a:xfrm>
            <a:off x="463300" y="184785"/>
            <a:ext cx="8402404" cy="93613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Autofit/>
          </a:bodyPr>
          <a:lstStyle>
            <a:lvl1pPr>
              <a:defRPr sz="2600" b="1">
                <a:latin typeface="HelveticaNeueLT Std"/>
                <a:ea typeface="HelveticaNeueLT Std"/>
                <a:cs typeface="HelveticaNeueLT Std"/>
                <a:sym typeface="HelveticaNeueLT Std"/>
              </a:defRPr>
            </a:lvl1pPr>
          </a:lstStyle>
          <a:p>
            <a:pPr lvl="0" algn="ctr">
              <a:defRPr sz="1800" b="0"/>
            </a:pPr>
            <a:r>
              <a:rPr lang="sv-SE" sz="3600" b="1" dirty="0" smtClean="0">
                <a:solidFill>
                  <a:schemeClr val="tx1"/>
                </a:solidFill>
                <a:latin typeface="+mn-lt"/>
                <a:cs typeface="Arial" panose="020B0604020202020204" pitchFamily="34" charset="0"/>
              </a:rPr>
              <a:t>Bedömningsgrunder för medarbetaren </a:t>
            </a:r>
            <a:endParaRPr sz="3600" b="1" dirty="0">
              <a:solidFill>
                <a:schemeClr val="tx1"/>
              </a:solidFill>
              <a:latin typeface="+mn-lt"/>
              <a:cs typeface="Arial" panose="020B0604020202020204" pitchFamily="34" charset="0"/>
            </a:endParaRPr>
          </a:p>
        </p:txBody>
      </p:sp>
      <p:pic>
        <p:nvPicPr>
          <p:cNvPr id="5" name="Bildobjekt 4" descr="jagvill.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3617" y="825684"/>
            <a:ext cx="6054642" cy="3840631"/>
          </a:xfrm>
          <a:prstGeom prst="rect">
            <a:avLst/>
          </a:prstGeom>
        </p:spPr>
      </p:pic>
      <p:sp>
        <p:nvSpPr>
          <p:cNvPr id="6" name="Ellips 5"/>
          <p:cNvSpPr/>
          <p:nvPr/>
        </p:nvSpPr>
        <p:spPr>
          <a:xfrm>
            <a:off x="463300" y="1416148"/>
            <a:ext cx="2317479" cy="519348"/>
          </a:xfrm>
          <a:prstGeom prst="ellipse">
            <a:avLst/>
          </a:prstGeom>
          <a:solidFill>
            <a:srgbClr val="FFFFFF"/>
          </a:solidFill>
          <a:ln w="25400" cap="flat">
            <a:solidFill>
              <a:srgbClr val="93B1CC"/>
            </a:solidFill>
            <a:prstDash val="solid"/>
            <a:bevel/>
          </a:ln>
          <a:effectLst>
            <a:outerShdw blurRad="38100" dist="23000" dir="5400000" rotWithShape="0">
              <a:srgbClr val="000000">
                <a:alpha val="35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r>
              <a:rPr kumimoji="0" lang="sv-SE" sz="1800" b="0" i="0" u="none" strike="noStrike" cap="none" spc="0" normalizeH="0" baseline="0" dirty="0" smtClean="0">
                <a:ln>
                  <a:noFill/>
                </a:ln>
                <a:solidFill>
                  <a:schemeClr val="tx1"/>
                </a:solidFill>
                <a:effectLst/>
                <a:uFillTx/>
                <a:ea typeface="HelveticaNeueLT Std Lt"/>
                <a:cs typeface="HelveticaNeueLT Std Lt"/>
                <a:sym typeface="HelveticaNeueLT Std Lt"/>
              </a:rPr>
              <a:t>Måluppfyllelse</a:t>
            </a:r>
            <a:r>
              <a:rPr kumimoji="0" lang="sv-SE" sz="1800" b="0" i="0" u="none" strike="noStrike" cap="none" spc="0" normalizeH="0" dirty="0" smtClean="0">
                <a:ln>
                  <a:noFill/>
                </a:ln>
                <a:solidFill>
                  <a:schemeClr val="tx1"/>
                </a:solidFill>
                <a:effectLst/>
                <a:uFillTx/>
                <a:ea typeface="HelveticaNeueLT Std Lt"/>
                <a:cs typeface="HelveticaNeueLT Std Lt"/>
                <a:sym typeface="HelveticaNeueLT Std Lt"/>
              </a:rPr>
              <a:t> </a:t>
            </a:r>
            <a:endParaRPr kumimoji="0" lang="sv-SE" sz="1800" b="0" i="0" u="none" strike="noStrike" cap="none" spc="0" normalizeH="0" baseline="0" dirty="0">
              <a:ln>
                <a:noFill/>
              </a:ln>
              <a:solidFill>
                <a:schemeClr val="tx1"/>
              </a:solidFill>
              <a:effectLst/>
              <a:uFillTx/>
              <a:ea typeface="HelveticaNeueLT Std Lt"/>
              <a:cs typeface="HelveticaNeueLT Std Lt"/>
              <a:sym typeface="HelveticaNeueLT Std Lt"/>
            </a:endParaRPr>
          </a:p>
        </p:txBody>
      </p:sp>
      <p:sp>
        <p:nvSpPr>
          <p:cNvPr id="8" name="Shape 437"/>
          <p:cNvSpPr/>
          <p:nvPr/>
        </p:nvSpPr>
        <p:spPr>
          <a:xfrm>
            <a:off x="5871983" y="3833998"/>
            <a:ext cx="2993721" cy="369332"/>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p>
            <a:pPr lvl="0"/>
            <a:r>
              <a:rPr lang="sv-SE" dirty="0" smtClean="0"/>
              <a:t>Vad innebär det konkret?</a:t>
            </a:r>
            <a:endParaRPr dirty="0"/>
          </a:p>
        </p:txBody>
      </p:sp>
      <p:grpSp>
        <p:nvGrpSpPr>
          <p:cNvPr id="2" name="Grupp 1"/>
          <p:cNvGrpSpPr/>
          <p:nvPr/>
        </p:nvGrpSpPr>
        <p:grpSpPr>
          <a:xfrm>
            <a:off x="1312315" y="5307214"/>
            <a:ext cx="6065548" cy="453822"/>
            <a:chOff x="1312315" y="5307214"/>
            <a:chExt cx="6065548" cy="453822"/>
          </a:xfrm>
        </p:grpSpPr>
        <p:grpSp>
          <p:nvGrpSpPr>
            <p:cNvPr id="24" name="Grupp 23"/>
            <p:cNvGrpSpPr/>
            <p:nvPr/>
          </p:nvGrpSpPr>
          <p:grpSpPr>
            <a:xfrm>
              <a:off x="1312315" y="5307214"/>
              <a:ext cx="1134555" cy="453822"/>
              <a:chOff x="606" y="269417"/>
              <a:chExt cx="1134555" cy="453822"/>
            </a:xfrm>
          </p:grpSpPr>
          <p:sp>
            <p:nvSpPr>
              <p:cNvPr id="25" name="Femhörning 24"/>
              <p:cNvSpPr/>
              <p:nvPr/>
            </p:nvSpPr>
            <p:spPr>
              <a:xfrm>
                <a:off x="606" y="269417"/>
                <a:ext cx="1134555" cy="453822"/>
              </a:xfrm>
              <a:prstGeom prst="homePlate">
                <a:avLst/>
              </a:prstGeom>
              <a:solidFill>
                <a:srgbClr val="205172"/>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sp>
          <p:sp>
            <p:nvSpPr>
              <p:cNvPr id="26" name="Femhörning 4"/>
              <p:cNvSpPr/>
              <p:nvPr/>
            </p:nvSpPr>
            <p:spPr>
              <a:xfrm>
                <a:off x="606" y="269417"/>
                <a:ext cx="1021100" cy="45382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8006" tIns="24003" rIns="12002" bIns="24003" numCol="1" spcCol="1270" anchor="ctr" anchorCtr="0">
                <a:noAutofit/>
              </a:bodyPr>
              <a:lstStyle/>
              <a:p>
                <a:pPr lvl="0" algn="ctr" defTabSz="400050">
                  <a:lnSpc>
                    <a:spcPct val="90000"/>
                  </a:lnSpc>
                  <a:spcBef>
                    <a:spcPct val="0"/>
                  </a:spcBef>
                  <a:spcAft>
                    <a:spcPct val="35000"/>
                  </a:spcAft>
                </a:pPr>
                <a:r>
                  <a:rPr lang="sv-SE" sz="1200" kern="1200" dirty="0" smtClean="0"/>
                  <a:t>Behöver utveckla</a:t>
                </a:r>
                <a:endParaRPr lang="sv-SE" sz="1200" kern="1200" dirty="0"/>
              </a:p>
            </p:txBody>
          </p:sp>
        </p:grpSp>
        <p:grpSp>
          <p:nvGrpSpPr>
            <p:cNvPr id="27" name="Grupp 26"/>
            <p:cNvGrpSpPr/>
            <p:nvPr/>
          </p:nvGrpSpPr>
          <p:grpSpPr>
            <a:xfrm>
              <a:off x="2219959" y="5307214"/>
              <a:ext cx="4250260" cy="453822"/>
              <a:chOff x="908250" y="269417"/>
              <a:chExt cx="4250260" cy="453822"/>
            </a:xfrm>
          </p:grpSpPr>
          <p:sp>
            <p:nvSpPr>
              <p:cNvPr id="28" name="V-form 27"/>
              <p:cNvSpPr/>
              <p:nvPr/>
            </p:nvSpPr>
            <p:spPr>
              <a:xfrm>
                <a:off x="908250" y="269417"/>
                <a:ext cx="4250260" cy="453822"/>
              </a:xfrm>
              <a:prstGeom prst="chevron">
                <a:avLst/>
              </a:prstGeom>
              <a:solidFill>
                <a:srgbClr val="205172"/>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sp>
          <p:sp>
            <p:nvSpPr>
              <p:cNvPr id="29" name="V-form 6"/>
              <p:cNvSpPr/>
              <p:nvPr/>
            </p:nvSpPr>
            <p:spPr>
              <a:xfrm>
                <a:off x="1135161" y="269417"/>
                <a:ext cx="3796438" cy="45382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6005" tIns="24003" rIns="12002" bIns="24003" numCol="1" spcCol="1270" anchor="ctr" anchorCtr="0">
                <a:noAutofit/>
              </a:bodyPr>
              <a:lstStyle/>
              <a:p>
                <a:pPr lvl="0" algn="ctr" defTabSz="400050">
                  <a:lnSpc>
                    <a:spcPct val="90000"/>
                  </a:lnSpc>
                  <a:spcBef>
                    <a:spcPct val="0"/>
                  </a:spcBef>
                  <a:spcAft>
                    <a:spcPct val="35000"/>
                  </a:spcAft>
                </a:pPr>
                <a:r>
                  <a:rPr lang="sv-SE" sz="1200" kern="1200" dirty="0" smtClean="0"/>
                  <a:t>Bra</a:t>
                </a:r>
                <a:endParaRPr lang="sv-SE" sz="1200" kern="1200" dirty="0"/>
              </a:p>
            </p:txBody>
          </p:sp>
        </p:grpSp>
        <p:grpSp>
          <p:nvGrpSpPr>
            <p:cNvPr id="30" name="Grupp 29"/>
            <p:cNvGrpSpPr/>
            <p:nvPr/>
          </p:nvGrpSpPr>
          <p:grpSpPr>
            <a:xfrm>
              <a:off x="6243308" y="5307214"/>
              <a:ext cx="1134555" cy="453822"/>
              <a:chOff x="4931599" y="269417"/>
              <a:chExt cx="1134555" cy="453822"/>
            </a:xfrm>
          </p:grpSpPr>
          <p:sp>
            <p:nvSpPr>
              <p:cNvPr id="31" name="V-form 30"/>
              <p:cNvSpPr/>
              <p:nvPr/>
            </p:nvSpPr>
            <p:spPr>
              <a:xfrm>
                <a:off x="4931599" y="269417"/>
                <a:ext cx="1134555" cy="453822"/>
              </a:xfrm>
              <a:prstGeom prst="chevron">
                <a:avLst/>
              </a:prstGeom>
              <a:solidFill>
                <a:srgbClr val="205172"/>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sp>
          <p:sp>
            <p:nvSpPr>
              <p:cNvPr id="32" name="V-form 8"/>
              <p:cNvSpPr/>
              <p:nvPr/>
            </p:nvSpPr>
            <p:spPr>
              <a:xfrm>
                <a:off x="5158510" y="269417"/>
                <a:ext cx="680733" cy="45382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6005" tIns="24003" rIns="12002" bIns="24003" numCol="1" spcCol="1270" anchor="ctr" anchorCtr="0">
                <a:noAutofit/>
              </a:bodyPr>
              <a:lstStyle/>
              <a:p>
                <a:pPr lvl="0" algn="ctr" defTabSz="400050">
                  <a:lnSpc>
                    <a:spcPct val="90000"/>
                  </a:lnSpc>
                  <a:spcBef>
                    <a:spcPct val="0"/>
                  </a:spcBef>
                  <a:spcAft>
                    <a:spcPct val="35000"/>
                  </a:spcAft>
                </a:pPr>
                <a:r>
                  <a:rPr lang="sv-SE" sz="1200" dirty="0" smtClean="0"/>
                  <a:t>Mycket </a:t>
                </a:r>
                <a:r>
                  <a:rPr lang="sv-SE" sz="1200" kern="1200" dirty="0" smtClean="0"/>
                  <a:t>bra</a:t>
                </a:r>
                <a:endParaRPr lang="sv-SE" sz="1200" kern="1200" dirty="0"/>
              </a:p>
            </p:txBody>
          </p:sp>
        </p:grpSp>
      </p:grpSp>
    </p:spTree>
    <p:extLst>
      <p:ext uri="{BB962C8B-B14F-4D97-AF65-F5344CB8AC3E}">
        <p14:creationId xmlns:p14="http://schemas.microsoft.com/office/powerpoint/2010/main" val="18299047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855340" y="1700563"/>
            <a:ext cx="7907867" cy="4309944"/>
          </a:xfrm>
        </p:spPr>
        <p:txBody>
          <a:bodyPr/>
          <a:lstStyle/>
          <a:p>
            <a:pPr marL="342900" indent="-342900">
              <a:buFont typeface="Arial" panose="020B0604020202020204" pitchFamily="34" charset="0"/>
              <a:buChar char="•"/>
            </a:pPr>
            <a:r>
              <a:rPr lang="sv-SE" sz="2400" dirty="0" smtClean="0">
                <a:latin typeface="+mn-lt"/>
              </a:rPr>
              <a:t>Stadens </a:t>
            </a:r>
            <a:r>
              <a:rPr lang="sv-SE" sz="2400" dirty="0">
                <a:latin typeface="+mn-lt"/>
              </a:rPr>
              <a:t>bedömningsgrunder </a:t>
            </a:r>
            <a:r>
              <a:rPr lang="sv-SE" sz="2400" dirty="0" smtClean="0">
                <a:latin typeface="+mn-lt"/>
              </a:rPr>
              <a:t>bryts ner </a:t>
            </a:r>
            <a:r>
              <a:rPr lang="sv-SE" sz="2400" dirty="0">
                <a:latin typeface="+mn-lt"/>
              </a:rPr>
              <a:t>genom att ge konkreta exempel på vad </a:t>
            </a:r>
            <a:r>
              <a:rPr lang="sv-SE" sz="2400" dirty="0" smtClean="0">
                <a:latin typeface="+mn-lt"/>
              </a:rPr>
              <a:t>bedömningsgrunderna </a:t>
            </a:r>
            <a:r>
              <a:rPr lang="sv-SE" sz="2400" dirty="0">
                <a:latin typeface="+mn-lt"/>
              </a:rPr>
              <a:t>innebär i verksamheten, t ex vad betyder ”jag skapar värde” i vår verksamhet? </a:t>
            </a:r>
          </a:p>
          <a:p>
            <a:endParaRPr lang="sv-SE" sz="2400" dirty="0" smtClean="0">
              <a:latin typeface="+mn-lt"/>
            </a:endParaRPr>
          </a:p>
          <a:p>
            <a:pPr marL="342900" indent="-342900">
              <a:buFont typeface="Arial" panose="020B0604020202020204" pitchFamily="34" charset="0"/>
              <a:buChar char="•"/>
            </a:pPr>
            <a:r>
              <a:rPr lang="sv-SE" sz="2400" dirty="0" smtClean="0">
                <a:latin typeface="+mn-lt"/>
              </a:rPr>
              <a:t>Att känna till vilka bedömningsgrunder som används ökar förståelsen för: </a:t>
            </a:r>
          </a:p>
          <a:p>
            <a:pPr marL="1085850" lvl="1" indent="-342900">
              <a:buFont typeface="Arial" panose="020B0604020202020204" pitchFamily="34" charset="0"/>
              <a:buChar char="•"/>
            </a:pPr>
            <a:r>
              <a:rPr lang="sv-SE" dirty="0" smtClean="0">
                <a:latin typeface="+mn-lt"/>
              </a:rPr>
              <a:t> </a:t>
            </a:r>
            <a:r>
              <a:rPr lang="sv-SE" sz="2000" dirty="0" smtClean="0">
                <a:latin typeface="+mn-lt"/>
              </a:rPr>
              <a:t>chefens bedömning av medarbetarens prestation</a:t>
            </a:r>
          </a:p>
          <a:p>
            <a:pPr marL="1085850" lvl="1" indent="-342900">
              <a:buFont typeface="Arial" panose="020B0604020202020204" pitchFamily="34" charset="0"/>
              <a:buChar char="•"/>
            </a:pPr>
            <a:r>
              <a:rPr lang="sv-SE" sz="2000" dirty="0" smtClean="0">
                <a:latin typeface="+mn-lt"/>
              </a:rPr>
              <a:t> vad chefen baserar sitt beslut om ny lön på</a:t>
            </a:r>
          </a:p>
          <a:p>
            <a:pPr marL="1085850" lvl="1" indent="-342900">
              <a:buFont typeface="Arial" panose="020B0604020202020204" pitchFamily="34" charset="0"/>
              <a:buChar char="•"/>
            </a:pPr>
            <a:r>
              <a:rPr lang="sv-SE" sz="2000" dirty="0" smtClean="0">
                <a:latin typeface="+mn-lt"/>
              </a:rPr>
              <a:t> hur medarbetaren kan påverka sin lön </a:t>
            </a:r>
          </a:p>
          <a:p>
            <a:pPr marL="342900" indent="-342900">
              <a:buFont typeface="Arial" panose="020B0604020202020204" pitchFamily="34" charset="0"/>
              <a:buChar char="•"/>
            </a:pPr>
            <a:endParaRPr lang="sv-SE" dirty="0" smtClean="0">
              <a:latin typeface="+mn-lt"/>
            </a:endParaRPr>
          </a:p>
          <a:p>
            <a:endParaRPr lang="sv-SE" dirty="0" smtClean="0">
              <a:latin typeface="+mn-lt"/>
            </a:endParaRPr>
          </a:p>
        </p:txBody>
      </p:sp>
      <p:sp>
        <p:nvSpPr>
          <p:cNvPr id="3" name="Rubrik 2"/>
          <p:cNvSpPr>
            <a:spLocks noGrp="1"/>
          </p:cNvSpPr>
          <p:nvPr>
            <p:ph type="title"/>
          </p:nvPr>
        </p:nvSpPr>
        <p:spPr>
          <a:xfrm>
            <a:off x="758284" y="274639"/>
            <a:ext cx="8250250" cy="838544"/>
          </a:xfrm>
        </p:spPr>
        <p:txBody>
          <a:bodyPr/>
          <a:lstStyle/>
          <a:p>
            <a:r>
              <a:rPr lang="sv-SE" dirty="0" smtClean="0">
                <a:latin typeface="+mn-lt"/>
              </a:rPr>
              <a:t>Verksamhetens bedömningsgrunder  </a:t>
            </a:r>
            <a:endParaRPr lang="sv-SE" dirty="0">
              <a:latin typeface="+mn-lt"/>
            </a:endParaRPr>
          </a:p>
        </p:txBody>
      </p:sp>
    </p:spTree>
    <p:extLst>
      <p:ext uri="{BB962C8B-B14F-4D97-AF65-F5344CB8AC3E}">
        <p14:creationId xmlns:p14="http://schemas.microsoft.com/office/powerpoint/2010/main" val="35060292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371069" y="2391519"/>
            <a:ext cx="4066178" cy="4309710"/>
          </a:xfrm>
        </p:spPr>
        <p:txBody>
          <a:bodyPr/>
          <a:lstStyle/>
          <a:p>
            <a:r>
              <a:rPr lang="sv-SE" b="1" dirty="0">
                <a:latin typeface="+mn-lt"/>
              </a:rPr>
              <a:t>Jag vill lyckas</a:t>
            </a:r>
          </a:p>
          <a:p>
            <a:pPr marL="342900" indent="-342900">
              <a:buFont typeface="Arial" panose="020B0604020202020204" pitchFamily="34" charset="0"/>
              <a:buChar char="•"/>
            </a:pPr>
            <a:r>
              <a:rPr lang="sv-SE" sz="1800" dirty="0" smtClean="0">
                <a:latin typeface="+mn-lt"/>
              </a:rPr>
              <a:t>Tar ansvar för det egna uppdraget</a:t>
            </a:r>
          </a:p>
          <a:p>
            <a:pPr marL="342900" indent="-342900">
              <a:buFont typeface="Arial" panose="020B0604020202020204" pitchFamily="34" charset="0"/>
              <a:buChar char="•"/>
            </a:pPr>
            <a:r>
              <a:rPr lang="sv-SE" sz="1800" dirty="0" smtClean="0">
                <a:latin typeface="+mn-lt"/>
              </a:rPr>
              <a:t>Har förståelse för sin del i det gemensamma uppdraget</a:t>
            </a:r>
          </a:p>
          <a:p>
            <a:pPr marL="342900" indent="-342900">
              <a:buFont typeface="Arial" panose="020B0604020202020204" pitchFamily="34" charset="0"/>
              <a:buChar char="•"/>
            </a:pPr>
            <a:r>
              <a:rPr lang="sv-SE" sz="1800" dirty="0" smtClean="0">
                <a:latin typeface="+mn-lt"/>
              </a:rPr>
              <a:t>Delaktighet i verksamhetens utveckling</a:t>
            </a:r>
          </a:p>
          <a:p>
            <a:r>
              <a:rPr lang="sv-SE" b="1" dirty="0" smtClean="0">
                <a:latin typeface="+mn-lt"/>
              </a:rPr>
              <a:t>Jag </a:t>
            </a:r>
            <a:r>
              <a:rPr lang="sv-SE" b="1" dirty="0">
                <a:latin typeface="+mn-lt"/>
              </a:rPr>
              <a:t>skapar värde</a:t>
            </a:r>
          </a:p>
          <a:p>
            <a:pPr marL="342900" indent="-342900">
              <a:buFont typeface="Arial" panose="020B0604020202020204" pitchFamily="34" charset="0"/>
              <a:buChar char="•"/>
            </a:pPr>
            <a:r>
              <a:rPr lang="sv-SE" sz="1800" dirty="0" smtClean="0">
                <a:latin typeface="+mn-lt"/>
              </a:rPr>
              <a:t>Levererar tjänster med hög kvalitet</a:t>
            </a:r>
          </a:p>
          <a:p>
            <a:pPr marL="342900" indent="-342900">
              <a:buFont typeface="Arial" panose="020B0604020202020204" pitchFamily="34" charset="0"/>
              <a:buChar char="•"/>
            </a:pPr>
            <a:r>
              <a:rPr lang="sv-SE" sz="1800" dirty="0" smtClean="0">
                <a:latin typeface="+mn-lt"/>
              </a:rPr>
              <a:t>Skapar värde i mötet med de vi finns till för i vårt uppdrag</a:t>
            </a:r>
          </a:p>
          <a:p>
            <a:endParaRPr lang="sv-SE" dirty="0">
              <a:latin typeface="+mn-lt"/>
            </a:endParaRPr>
          </a:p>
        </p:txBody>
      </p:sp>
      <p:sp>
        <p:nvSpPr>
          <p:cNvPr id="3" name="Rubrik 2"/>
          <p:cNvSpPr>
            <a:spLocks noGrp="1"/>
          </p:cNvSpPr>
          <p:nvPr>
            <p:ph type="title"/>
          </p:nvPr>
        </p:nvSpPr>
        <p:spPr>
          <a:xfrm>
            <a:off x="467622" y="474786"/>
            <a:ext cx="7907867" cy="1582614"/>
          </a:xfrm>
        </p:spPr>
        <p:txBody>
          <a:bodyPr/>
          <a:lstStyle/>
          <a:p>
            <a:r>
              <a:rPr lang="sv-SE" dirty="0" smtClean="0">
                <a:latin typeface="+mn-lt"/>
              </a:rPr>
              <a:t>Grupparbete, del 1 </a:t>
            </a:r>
            <a:br>
              <a:rPr lang="sv-SE" dirty="0" smtClean="0">
                <a:latin typeface="+mn-lt"/>
              </a:rPr>
            </a:br>
            <a:r>
              <a:rPr lang="sv-SE" sz="1400" dirty="0" smtClean="0">
                <a:latin typeface="+mn-lt"/>
              </a:rPr>
              <a:t/>
            </a:r>
            <a:br>
              <a:rPr lang="sv-SE" sz="1400" dirty="0" smtClean="0">
                <a:latin typeface="+mn-lt"/>
              </a:rPr>
            </a:br>
            <a:r>
              <a:rPr lang="sv-SE" sz="2800" dirty="0" smtClean="0">
                <a:latin typeface="+mn-lt"/>
              </a:rPr>
              <a:t>Bryt ner stadens bedömningsgrunder, vad betyder de för oss i vår verksamhet?</a:t>
            </a:r>
            <a:endParaRPr lang="sv-SE" sz="2000" dirty="0">
              <a:latin typeface="+mn-lt"/>
            </a:endParaRPr>
          </a:p>
        </p:txBody>
      </p:sp>
      <p:sp>
        <p:nvSpPr>
          <p:cNvPr id="4" name="Platshållare för innehåll 1"/>
          <p:cNvSpPr txBox="1">
            <a:spLocks/>
          </p:cNvSpPr>
          <p:nvPr/>
        </p:nvSpPr>
        <p:spPr>
          <a:xfrm>
            <a:off x="4756801" y="2375129"/>
            <a:ext cx="4127317" cy="4101547"/>
          </a:xfrm>
          <a:prstGeom prst="rect">
            <a:avLst/>
          </a:prstGeom>
        </p:spPr>
        <p:txBody>
          <a:bodyPr/>
          <a:lstStyle>
            <a:lvl1pPr marL="0" indent="0" algn="l" defTabSz="457200" rtl="0" eaLnBrk="1" latinLnBrk="0" hangingPunct="1">
              <a:spcBef>
                <a:spcPct val="20000"/>
              </a:spcBef>
              <a:buFont typeface="Arial"/>
              <a:buNone/>
              <a:defRPr sz="2000" b="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4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sv-SE" b="1" dirty="0" smtClean="0">
                <a:latin typeface="+mn-lt"/>
              </a:rPr>
              <a:t>Jag </a:t>
            </a:r>
            <a:r>
              <a:rPr lang="sv-SE" b="1" dirty="0">
                <a:latin typeface="+mn-lt"/>
              </a:rPr>
              <a:t>samspelar</a:t>
            </a:r>
          </a:p>
          <a:p>
            <a:pPr marL="342900" indent="-342900">
              <a:buFont typeface="Arial" panose="020B0604020202020204" pitchFamily="34" charset="0"/>
              <a:buChar char="•"/>
            </a:pPr>
            <a:r>
              <a:rPr lang="sv-SE" sz="1800" dirty="0" smtClean="0">
                <a:latin typeface="+mn-lt"/>
              </a:rPr>
              <a:t>Samspelar </a:t>
            </a:r>
            <a:r>
              <a:rPr lang="sv-SE" sz="1800" dirty="0">
                <a:latin typeface="+mn-lt"/>
              </a:rPr>
              <a:t>med de vi finns till för i vårt uppdrag</a:t>
            </a:r>
          </a:p>
          <a:p>
            <a:pPr marL="342900" indent="-342900">
              <a:buFont typeface="Arial" panose="020B0604020202020204" pitchFamily="34" charset="0"/>
              <a:buChar char="•"/>
            </a:pPr>
            <a:r>
              <a:rPr lang="sv-SE" sz="1800" dirty="0" smtClean="0">
                <a:latin typeface="+mn-lt"/>
              </a:rPr>
              <a:t>Samspelar </a:t>
            </a:r>
            <a:r>
              <a:rPr lang="sv-SE" sz="1800" dirty="0">
                <a:latin typeface="+mn-lt"/>
              </a:rPr>
              <a:t>med arbetskamrater</a:t>
            </a:r>
          </a:p>
          <a:p>
            <a:pPr marL="342900" indent="-342900">
              <a:buFont typeface="Arial" panose="020B0604020202020204" pitchFamily="34" charset="0"/>
              <a:buChar char="•"/>
            </a:pPr>
            <a:r>
              <a:rPr lang="sv-SE" sz="1800" dirty="0" smtClean="0">
                <a:latin typeface="+mn-lt"/>
              </a:rPr>
              <a:t>Delar </a:t>
            </a:r>
            <a:r>
              <a:rPr lang="sv-SE" sz="1800" dirty="0">
                <a:latin typeface="+mn-lt"/>
              </a:rPr>
              <a:t>med sig av kunskaper och erfarenheter</a:t>
            </a:r>
          </a:p>
          <a:p>
            <a:r>
              <a:rPr lang="sv-SE" b="1" dirty="0">
                <a:latin typeface="+mn-lt"/>
              </a:rPr>
              <a:t>Jag leder mig själv</a:t>
            </a:r>
          </a:p>
          <a:p>
            <a:pPr marL="342900" indent="-342900">
              <a:buFont typeface="Arial" panose="020B0604020202020204" pitchFamily="34" charset="0"/>
              <a:buChar char="•"/>
            </a:pPr>
            <a:r>
              <a:rPr lang="sv-SE" sz="1800" dirty="0">
                <a:latin typeface="+mn-lt"/>
              </a:rPr>
              <a:t>Har god kännedom om sina styrkor och förbättringsområden i </a:t>
            </a:r>
            <a:r>
              <a:rPr lang="sv-SE" sz="1800" dirty="0" smtClean="0">
                <a:latin typeface="+mn-lt"/>
              </a:rPr>
              <a:t>yrkesrollen</a:t>
            </a:r>
          </a:p>
          <a:p>
            <a:r>
              <a:rPr lang="sv-SE" b="1" dirty="0" smtClean="0">
                <a:latin typeface="+mn-lt"/>
              </a:rPr>
              <a:t>Ev. övrigt </a:t>
            </a:r>
          </a:p>
        </p:txBody>
      </p:sp>
    </p:spTree>
    <p:extLst>
      <p:ext uri="{BB962C8B-B14F-4D97-AF65-F5344CB8AC3E}">
        <p14:creationId xmlns:p14="http://schemas.microsoft.com/office/powerpoint/2010/main" val="5832680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lstStyle/>
          <a:p>
            <a:pPr lvl="0"/>
            <a:r>
              <a:rPr lang="sv-SE" sz="2800" b="1" dirty="0" smtClean="0">
                <a:latin typeface="+mj-lt"/>
              </a:rPr>
              <a:t>Diskutera: </a:t>
            </a:r>
          </a:p>
          <a:p>
            <a:pPr marL="342900" lvl="0" indent="-342900">
              <a:buFont typeface="Arial" panose="020B0604020202020204" pitchFamily="34" charset="0"/>
              <a:buChar char="•"/>
            </a:pPr>
            <a:r>
              <a:rPr lang="sv-SE" sz="2400" dirty="0" smtClean="0">
                <a:latin typeface="+mj-lt"/>
              </a:rPr>
              <a:t>Utifrån verksamhetens bedömningsgrunder, hur kan </a:t>
            </a:r>
            <a:r>
              <a:rPr lang="sv-SE" sz="2400" dirty="0">
                <a:latin typeface="+mj-lt"/>
              </a:rPr>
              <a:t>vår chef utvärdera:  </a:t>
            </a:r>
          </a:p>
          <a:p>
            <a:pPr marL="1085850" lvl="1" indent="-342900">
              <a:buFont typeface="Arial" panose="020B0604020202020204" pitchFamily="34" charset="0"/>
              <a:buChar char="•"/>
            </a:pPr>
            <a:r>
              <a:rPr lang="sv-SE" sz="2000" dirty="0" smtClean="0">
                <a:latin typeface="+mj-lt"/>
              </a:rPr>
              <a:t>Hur jag har bidragit till verksamhetens resultat och utveckling?</a:t>
            </a:r>
          </a:p>
          <a:p>
            <a:pPr marL="1085850" lvl="1" indent="-342900">
              <a:buFont typeface="Arial" panose="020B0604020202020204" pitchFamily="34" charset="0"/>
              <a:buChar char="•"/>
            </a:pPr>
            <a:r>
              <a:rPr lang="sv-SE" sz="2000" dirty="0" smtClean="0">
                <a:latin typeface="+mj-lt"/>
              </a:rPr>
              <a:t>Hur/var </a:t>
            </a:r>
            <a:r>
              <a:rPr lang="sv-SE" sz="2000" dirty="0">
                <a:latin typeface="+mj-lt"/>
              </a:rPr>
              <a:t>syns det?</a:t>
            </a:r>
          </a:p>
        </p:txBody>
      </p:sp>
      <p:sp>
        <p:nvSpPr>
          <p:cNvPr id="3" name="Rubrik 2"/>
          <p:cNvSpPr>
            <a:spLocks noGrp="1"/>
          </p:cNvSpPr>
          <p:nvPr>
            <p:ph type="title"/>
          </p:nvPr>
        </p:nvSpPr>
        <p:spPr/>
        <p:txBody>
          <a:bodyPr/>
          <a:lstStyle/>
          <a:p>
            <a:r>
              <a:rPr lang="sv-SE" dirty="0" smtClean="0">
                <a:latin typeface="+mj-lt"/>
              </a:rPr>
              <a:t>Grupparbete, del 2  </a:t>
            </a:r>
            <a:endParaRPr lang="sv-SE" dirty="0">
              <a:latin typeface="+mj-lt"/>
            </a:endParaRPr>
          </a:p>
        </p:txBody>
      </p:sp>
    </p:spTree>
    <p:extLst>
      <p:ext uri="{BB962C8B-B14F-4D97-AF65-F5344CB8AC3E}">
        <p14:creationId xmlns:p14="http://schemas.microsoft.com/office/powerpoint/2010/main" val="39017898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p:cNvSpPr txBox="1"/>
          <p:nvPr/>
        </p:nvSpPr>
        <p:spPr>
          <a:xfrm>
            <a:off x="636105" y="476367"/>
            <a:ext cx="6900862" cy="646331"/>
          </a:xfrm>
          <a:prstGeom prst="rect">
            <a:avLst/>
          </a:prstGeom>
          <a:noFill/>
        </p:spPr>
        <p:txBody>
          <a:bodyPr wrap="square" rtlCol="0">
            <a:spAutoFit/>
          </a:bodyPr>
          <a:lstStyle/>
          <a:p>
            <a:r>
              <a:rPr lang="sv-SE" sz="3600" dirty="0" smtClean="0">
                <a:solidFill>
                  <a:prstClr val="black"/>
                </a:solidFill>
                <a:cs typeface="Arial" panose="020B0604020202020204" pitchFamily="34" charset="0"/>
              </a:rPr>
              <a:t>Övning 1:  Löneöversyn</a:t>
            </a:r>
            <a:endParaRPr lang="sv-SE" sz="3600" dirty="0">
              <a:solidFill>
                <a:prstClr val="black"/>
              </a:solidFill>
              <a:cs typeface="Arial" panose="020B0604020202020204" pitchFamily="34" charset="0"/>
            </a:endParaRPr>
          </a:p>
        </p:txBody>
      </p:sp>
      <p:graphicFrame>
        <p:nvGraphicFramePr>
          <p:cNvPr id="5" name="Platshållare för innehåll 3"/>
          <p:cNvGraphicFramePr>
            <a:graphicFrameLocks noGrp="1"/>
          </p:cNvGraphicFramePr>
          <p:nvPr>
            <p:ph idx="1"/>
            <p:extLst>
              <p:ext uri="{D42A27DB-BD31-4B8C-83A1-F6EECF244321}">
                <p14:modId xmlns:p14="http://schemas.microsoft.com/office/powerpoint/2010/main" val="2681354366"/>
              </p:ext>
            </p:extLst>
          </p:nvPr>
        </p:nvGraphicFramePr>
        <p:xfrm>
          <a:off x="1100138" y="1600200"/>
          <a:ext cx="7909131" cy="4001965"/>
        </p:xfrm>
        <a:graphic>
          <a:graphicData uri="http://schemas.openxmlformats.org/drawingml/2006/table">
            <a:tbl>
              <a:tblPr/>
              <a:tblGrid>
                <a:gridCol w="1009843">
                  <a:extLst>
                    <a:ext uri="{9D8B030D-6E8A-4147-A177-3AD203B41FA5}">
                      <a16:colId xmlns:a16="http://schemas.microsoft.com/office/drawing/2014/main" val="20000"/>
                    </a:ext>
                  </a:extLst>
                </a:gridCol>
                <a:gridCol w="930949">
                  <a:extLst>
                    <a:ext uri="{9D8B030D-6E8A-4147-A177-3AD203B41FA5}">
                      <a16:colId xmlns:a16="http://schemas.microsoft.com/office/drawing/2014/main" val="20001"/>
                    </a:ext>
                  </a:extLst>
                </a:gridCol>
                <a:gridCol w="694269">
                  <a:extLst>
                    <a:ext uri="{9D8B030D-6E8A-4147-A177-3AD203B41FA5}">
                      <a16:colId xmlns:a16="http://schemas.microsoft.com/office/drawing/2014/main" val="20002"/>
                    </a:ext>
                  </a:extLst>
                </a:gridCol>
                <a:gridCol w="883979">
                  <a:extLst>
                    <a:ext uri="{9D8B030D-6E8A-4147-A177-3AD203B41FA5}">
                      <a16:colId xmlns:a16="http://schemas.microsoft.com/office/drawing/2014/main" val="20003"/>
                    </a:ext>
                  </a:extLst>
                </a:gridCol>
                <a:gridCol w="1107854">
                  <a:extLst>
                    <a:ext uri="{9D8B030D-6E8A-4147-A177-3AD203B41FA5}">
                      <a16:colId xmlns:a16="http://schemas.microsoft.com/office/drawing/2014/main" val="20004"/>
                    </a:ext>
                  </a:extLst>
                </a:gridCol>
                <a:gridCol w="3282237">
                  <a:extLst>
                    <a:ext uri="{9D8B030D-6E8A-4147-A177-3AD203B41FA5}">
                      <a16:colId xmlns:a16="http://schemas.microsoft.com/office/drawing/2014/main" val="20005"/>
                    </a:ext>
                  </a:extLst>
                </a:gridCol>
              </a:tblGrid>
              <a:tr h="396917">
                <a:tc>
                  <a:txBody>
                    <a:bodyPr/>
                    <a:lstStyle/>
                    <a:p>
                      <a:pPr algn="ctr" rtl="0" fontAlgn="b"/>
                      <a:r>
                        <a:rPr lang="sv-SE" sz="1200" b="0" i="0" u="none" strike="noStrike" dirty="0">
                          <a:solidFill>
                            <a:srgbClr val="000000"/>
                          </a:solidFill>
                          <a:effectLst/>
                          <a:latin typeface="+mn-lt"/>
                          <a:cs typeface="Arial" panose="020B0604020202020204" pitchFamily="34" charset="0"/>
                        </a:rPr>
                        <a:t>Födelseår</a:t>
                      </a:r>
                    </a:p>
                  </a:txBody>
                  <a:tcPr marL="7397" marR="7397" marT="77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sv-SE" sz="1200" b="0" i="0" u="none" strike="noStrike">
                          <a:solidFill>
                            <a:srgbClr val="000000"/>
                          </a:solidFill>
                          <a:effectLst/>
                          <a:latin typeface="+mn-lt"/>
                          <a:cs typeface="Arial" panose="020B0604020202020204" pitchFamily="34" charset="0"/>
                        </a:rPr>
                        <a:t>Förnamn</a:t>
                      </a:r>
                    </a:p>
                  </a:txBody>
                  <a:tcPr marL="7397" marR="7397" marT="77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sv-SE" sz="1200" b="0" i="0" u="none" strike="noStrike">
                          <a:solidFill>
                            <a:srgbClr val="000000"/>
                          </a:solidFill>
                          <a:effectLst/>
                          <a:latin typeface="+mn-lt"/>
                          <a:cs typeface="Arial" panose="020B0604020202020204" pitchFamily="34" charset="0"/>
                        </a:rPr>
                        <a:t>Lön</a:t>
                      </a:r>
                    </a:p>
                  </a:txBody>
                  <a:tcPr marL="7397" marR="7397" marT="77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sv-SE" sz="1200" b="0" i="0" u="none" strike="noStrike">
                          <a:solidFill>
                            <a:srgbClr val="000000"/>
                          </a:solidFill>
                          <a:effectLst/>
                          <a:latin typeface="+mn-lt"/>
                          <a:cs typeface="Arial" panose="020B0604020202020204" pitchFamily="34" charset="0"/>
                        </a:rPr>
                        <a:t>Påslag</a:t>
                      </a:r>
                    </a:p>
                  </a:txBody>
                  <a:tcPr marL="7397" marR="7397" marT="77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sv-SE" sz="1200" b="0" i="0" u="none" strike="noStrike" dirty="0">
                          <a:solidFill>
                            <a:srgbClr val="000000"/>
                          </a:solidFill>
                          <a:effectLst/>
                          <a:latin typeface="+mn-lt"/>
                          <a:cs typeface="Arial" panose="020B0604020202020204" pitchFamily="34" charset="0"/>
                        </a:rPr>
                        <a:t>Ny lön</a:t>
                      </a:r>
                    </a:p>
                  </a:txBody>
                  <a:tcPr marL="7397" marR="7397" marT="77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sv-SE" sz="1200" b="0" i="0" u="none" strike="noStrike">
                          <a:solidFill>
                            <a:srgbClr val="000000"/>
                          </a:solidFill>
                          <a:effectLst/>
                          <a:latin typeface="+mn-lt"/>
                          <a:cs typeface="Arial" panose="020B0604020202020204" pitchFamily="34" charset="0"/>
                        </a:rPr>
                        <a:t>Kommentar</a:t>
                      </a:r>
                    </a:p>
                  </a:txBody>
                  <a:tcPr marL="7397" marR="7397" marT="77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72650">
                <a:tc>
                  <a:txBody>
                    <a:bodyPr/>
                    <a:lstStyle/>
                    <a:p>
                      <a:pPr algn="ctr" rtl="0" fontAlgn="ctr"/>
                      <a:r>
                        <a:rPr lang="sv-SE" sz="1200" b="0" i="0" u="none" strike="noStrike" dirty="0">
                          <a:solidFill>
                            <a:srgbClr val="000000"/>
                          </a:solidFill>
                          <a:effectLst/>
                          <a:latin typeface="+mn-lt"/>
                          <a:cs typeface="Arial" panose="020B0604020202020204" pitchFamily="34" charset="0"/>
                        </a:rPr>
                        <a:t>1964</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sv-SE" sz="1200" b="0" i="0" u="none" strike="noStrike" dirty="0">
                          <a:solidFill>
                            <a:srgbClr val="000000"/>
                          </a:solidFill>
                          <a:effectLst/>
                          <a:latin typeface="+mn-lt"/>
                          <a:cs typeface="Arial" panose="020B0604020202020204" pitchFamily="34" charset="0"/>
                        </a:rPr>
                        <a:t>ANNIKA</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sv-SE" sz="1200" b="0" i="0" u="none" strike="noStrike" dirty="0">
                          <a:solidFill>
                            <a:srgbClr val="000000"/>
                          </a:solidFill>
                          <a:effectLst/>
                          <a:latin typeface="+mn-lt"/>
                          <a:cs typeface="Arial" panose="020B0604020202020204" pitchFamily="34" charset="0"/>
                        </a:rPr>
                        <a:t>35 000</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sv-SE" sz="1200" b="0" i="0" u="none" strike="noStrike" dirty="0">
                          <a:solidFill>
                            <a:srgbClr val="000000"/>
                          </a:solidFill>
                          <a:effectLst/>
                          <a:latin typeface="+mn-lt"/>
                          <a:cs typeface="Arial" panose="020B0604020202020204" pitchFamily="34" charset="0"/>
                        </a:rPr>
                        <a:t> </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sv-SE" sz="1200" b="0" i="0" u="none" strike="noStrike" dirty="0">
                          <a:solidFill>
                            <a:srgbClr val="000000"/>
                          </a:solidFill>
                          <a:effectLst/>
                          <a:latin typeface="+mn-lt"/>
                          <a:cs typeface="Arial" panose="020B0604020202020204" pitchFamily="34" charset="0"/>
                        </a:rPr>
                        <a:t> </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85725" lvl="0" indent="0" algn="l" rtl="0" fontAlgn="ctr"/>
                      <a:r>
                        <a:rPr lang="sv-SE" sz="1200" b="0" i="0" u="none" strike="noStrike" dirty="0" smtClean="0">
                          <a:solidFill>
                            <a:srgbClr val="000000"/>
                          </a:solidFill>
                          <a:effectLst/>
                          <a:latin typeface="+mn-lt"/>
                          <a:cs typeface="Arial" panose="020B0604020202020204" pitchFamily="34" charset="0"/>
                        </a:rPr>
                        <a:t>Enhetens </a:t>
                      </a:r>
                      <a:r>
                        <a:rPr lang="sv-SE" sz="1200" b="0" i="0" u="none" strike="noStrike" dirty="0">
                          <a:solidFill>
                            <a:srgbClr val="000000"/>
                          </a:solidFill>
                          <a:effectLst/>
                          <a:latin typeface="+mn-lt"/>
                          <a:cs typeface="Arial" panose="020B0604020202020204" pitchFamily="34" charset="0"/>
                        </a:rPr>
                        <a:t>klart lysande stjärna. </a:t>
                      </a:r>
                      <a:r>
                        <a:rPr lang="sv-SE" sz="1200" b="0" i="0" u="none" strike="noStrike" dirty="0" smtClean="0">
                          <a:solidFill>
                            <a:srgbClr val="000000"/>
                          </a:solidFill>
                          <a:effectLst/>
                          <a:latin typeface="+mn-lt"/>
                          <a:cs typeface="Arial" panose="020B0604020202020204" pitchFamily="34" charset="0"/>
                        </a:rPr>
                        <a:t>Presterar mycket bra.</a:t>
                      </a:r>
                    </a:p>
                    <a:p>
                      <a:pPr lvl="0" algn="l" rtl="0" fontAlgn="ctr"/>
                      <a:endParaRPr lang="sv-SE" sz="1200" b="0" i="0" u="none" strike="noStrike" dirty="0" smtClean="0">
                        <a:solidFill>
                          <a:srgbClr val="000000"/>
                        </a:solidFill>
                        <a:effectLst/>
                        <a:latin typeface="+mn-lt"/>
                        <a:cs typeface="Arial" panose="020B0604020202020204" pitchFamily="34" charset="0"/>
                      </a:endParaRP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695477">
                <a:tc>
                  <a:txBody>
                    <a:bodyPr/>
                    <a:lstStyle/>
                    <a:p>
                      <a:pPr algn="ctr" rtl="0" fontAlgn="ctr"/>
                      <a:r>
                        <a:rPr lang="sv-SE" sz="1200" b="0" i="0" u="none" strike="noStrike" dirty="0">
                          <a:solidFill>
                            <a:srgbClr val="000000"/>
                          </a:solidFill>
                          <a:effectLst/>
                          <a:latin typeface="+mn-lt"/>
                          <a:cs typeface="Arial" panose="020B0604020202020204" pitchFamily="34" charset="0"/>
                        </a:rPr>
                        <a:t>1960</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sv-SE" sz="1200" b="0" i="0" u="none" strike="noStrike" dirty="0" smtClean="0">
                          <a:solidFill>
                            <a:srgbClr val="000000"/>
                          </a:solidFill>
                          <a:effectLst/>
                          <a:latin typeface="+mn-lt"/>
                          <a:cs typeface="Arial" panose="020B0604020202020204" pitchFamily="34" charset="0"/>
                        </a:rPr>
                        <a:t>ANTONIA</a:t>
                      </a:r>
                      <a:endParaRPr lang="sv-SE" sz="1200" b="0" i="0" u="none" strike="noStrike" dirty="0">
                        <a:solidFill>
                          <a:srgbClr val="000000"/>
                        </a:solidFill>
                        <a:effectLst/>
                        <a:latin typeface="+mn-lt"/>
                        <a:cs typeface="Arial" panose="020B0604020202020204" pitchFamily="34" charset="0"/>
                      </a:endParaRP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sv-SE" sz="1200" b="0" i="0" u="none" strike="noStrike" dirty="0">
                          <a:solidFill>
                            <a:srgbClr val="000000"/>
                          </a:solidFill>
                          <a:effectLst/>
                          <a:latin typeface="+mn-lt"/>
                          <a:cs typeface="Arial" panose="020B0604020202020204" pitchFamily="34" charset="0"/>
                        </a:rPr>
                        <a:t>26 200</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sv-SE" sz="1200" b="0" i="0" u="none" strike="noStrike" dirty="0">
                          <a:solidFill>
                            <a:srgbClr val="000000"/>
                          </a:solidFill>
                          <a:effectLst/>
                          <a:latin typeface="+mn-lt"/>
                          <a:cs typeface="Arial" panose="020B0604020202020204" pitchFamily="34" charset="0"/>
                        </a:rPr>
                        <a:t> </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sv-SE" sz="1200" b="0" i="0" u="none" strike="noStrike" dirty="0">
                          <a:solidFill>
                            <a:srgbClr val="000000"/>
                          </a:solidFill>
                          <a:effectLst/>
                          <a:latin typeface="+mn-lt"/>
                          <a:cs typeface="Arial" panose="020B0604020202020204" pitchFamily="34" charset="0"/>
                        </a:rPr>
                        <a:t> </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85725" lvl="0" indent="0" algn="l" rtl="0" fontAlgn="ctr"/>
                      <a:r>
                        <a:rPr lang="sv-SE" sz="1200" b="0" i="0" u="none" strike="noStrike" dirty="0" smtClean="0">
                          <a:solidFill>
                            <a:srgbClr val="000000"/>
                          </a:solidFill>
                          <a:effectLst/>
                          <a:latin typeface="+mn-lt"/>
                          <a:cs typeface="Arial" panose="020B0604020202020204" pitchFamily="34" charset="0"/>
                        </a:rPr>
                        <a:t>Vill </a:t>
                      </a:r>
                      <a:r>
                        <a:rPr lang="sv-SE" sz="1200" b="0" i="0" u="none" strike="noStrike" dirty="0">
                          <a:solidFill>
                            <a:srgbClr val="000000"/>
                          </a:solidFill>
                          <a:effectLst/>
                          <a:latin typeface="+mn-lt"/>
                          <a:cs typeface="Arial" panose="020B0604020202020204" pitchFamily="34" charset="0"/>
                        </a:rPr>
                        <a:t>gärna göra ett bra jobb, men presterar </a:t>
                      </a:r>
                      <a:r>
                        <a:rPr lang="sv-SE" sz="1200" b="0" i="0" u="none" strike="noStrike" dirty="0" smtClean="0">
                          <a:solidFill>
                            <a:srgbClr val="000000"/>
                          </a:solidFill>
                          <a:effectLst/>
                          <a:latin typeface="+mn-lt"/>
                          <a:cs typeface="Arial" panose="020B0604020202020204" pitchFamily="34" charset="0"/>
                        </a:rPr>
                        <a:t>under medel </a:t>
                      </a:r>
                      <a:r>
                        <a:rPr lang="sv-SE" sz="1200" b="0" i="0" u="none" strike="noStrike" baseline="0" dirty="0" smtClean="0">
                          <a:solidFill>
                            <a:srgbClr val="000000"/>
                          </a:solidFill>
                          <a:effectLst/>
                          <a:latin typeface="+mn-lt"/>
                          <a:cs typeface="Arial" panose="020B0604020202020204" pitchFamily="34" charset="0"/>
                        </a:rPr>
                        <a:t>och har</a:t>
                      </a:r>
                      <a:r>
                        <a:rPr lang="sv-SE" sz="1200" b="0" i="0" u="none" strike="noStrike" dirty="0" smtClean="0">
                          <a:solidFill>
                            <a:srgbClr val="000000"/>
                          </a:solidFill>
                          <a:effectLst/>
                          <a:latin typeface="+mn-lt"/>
                          <a:cs typeface="Arial" panose="020B0604020202020204" pitchFamily="34" charset="0"/>
                        </a:rPr>
                        <a:t> mycket att utveckla. Hög sjukfrånvaro.</a:t>
                      </a:r>
                    </a:p>
                    <a:p>
                      <a:pPr lvl="0" algn="l" rtl="0" fontAlgn="ctr"/>
                      <a:endParaRPr lang="sv-SE" sz="1200" b="0" i="0" u="none" strike="noStrike" dirty="0">
                        <a:solidFill>
                          <a:srgbClr val="000000"/>
                        </a:solidFill>
                        <a:effectLst/>
                        <a:latin typeface="+mn-lt"/>
                        <a:cs typeface="Arial" panose="020B0604020202020204" pitchFamily="34" charset="0"/>
                      </a:endParaRP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668561">
                <a:tc>
                  <a:txBody>
                    <a:bodyPr/>
                    <a:lstStyle/>
                    <a:p>
                      <a:pPr algn="ctr" rtl="0" fontAlgn="ctr"/>
                      <a:r>
                        <a:rPr lang="sv-SE" sz="1200" b="0" i="0" u="none" strike="noStrike" dirty="0">
                          <a:solidFill>
                            <a:srgbClr val="000000"/>
                          </a:solidFill>
                          <a:effectLst/>
                          <a:latin typeface="+mn-lt"/>
                          <a:cs typeface="Arial" panose="020B0604020202020204" pitchFamily="34" charset="0"/>
                        </a:rPr>
                        <a:t>1970</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sv-SE" sz="1200" b="0" i="0" u="none" strike="noStrike" dirty="0">
                          <a:solidFill>
                            <a:srgbClr val="000000"/>
                          </a:solidFill>
                          <a:effectLst/>
                          <a:latin typeface="+mn-lt"/>
                          <a:cs typeface="Arial" panose="020B0604020202020204" pitchFamily="34" charset="0"/>
                        </a:rPr>
                        <a:t>ULRIK</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sv-SE" sz="1200" b="0" i="0" u="none" strike="noStrike">
                          <a:solidFill>
                            <a:srgbClr val="000000"/>
                          </a:solidFill>
                          <a:effectLst/>
                          <a:latin typeface="+mn-lt"/>
                          <a:cs typeface="Arial" panose="020B0604020202020204" pitchFamily="34" charset="0"/>
                        </a:rPr>
                        <a:t>32 000</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sv-SE" sz="1200" b="0" i="0" u="none" strike="noStrike">
                          <a:solidFill>
                            <a:srgbClr val="000000"/>
                          </a:solidFill>
                          <a:effectLst/>
                          <a:latin typeface="+mn-lt"/>
                          <a:cs typeface="Arial" panose="020B0604020202020204" pitchFamily="34" charset="0"/>
                        </a:rPr>
                        <a:t> </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sv-SE" sz="1200" b="0" i="0" u="none" strike="noStrike" dirty="0">
                          <a:solidFill>
                            <a:srgbClr val="000000"/>
                          </a:solidFill>
                          <a:effectLst/>
                          <a:latin typeface="+mn-lt"/>
                          <a:cs typeface="Arial" panose="020B0604020202020204" pitchFamily="34" charset="0"/>
                        </a:rPr>
                        <a:t> </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85725" lvl="0" indent="0" algn="l" rtl="0" fontAlgn="ctr">
                        <a:tabLst>
                          <a:tab pos="180975" algn="l"/>
                        </a:tabLst>
                      </a:pPr>
                      <a:r>
                        <a:rPr lang="sv-SE" sz="1200" b="0" i="0" u="none" strike="noStrike" dirty="0" smtClean="0">
                          <a:solidFill>
                            <a:srgbClr val="000000"/>
                          </a:solidFill>
                          <a:effectLst/>
                          <a:latin typeface="+mn-lt"/>
                          <a:cs typeface="Arial" panose="020B0604020202020204" pitchFamily="34" charset="0"/>
                        </a:rPr>
                        <a:t>Sjukskriven </a:t>
                      </a:r>
                      <a:r>
                        <a:rPr lang="sv-SE" sz="1200" b="0" i="0" u="none" strike="noStrike" dirty="0">
                          <a:solidFill>
                            <a:srgbClr val="000000"/>
                          </a:solidFill>
                          <a:effectLst/>
                          <a:latin typeface="+mn-lt"/>
                          <a:cs typeface="Arial" panose="020B0604020202020204" pitchFamily="34" charset="0"/>
                        </a:rPr>
                        <a:t>p.g.a. utbrändhet sedan augusti </a:t>
                      </a:r>
                      <a:r>
                        <a:rPr lang="sv-SE" sz="1200" b="0" i="0" u="none" strike="noStrike" dirty="0" smtClean="0">
                          <a:solidFill>
                            <a:srgbClr val="000000"/>
                          </a:solidFill>
                          <a:effectLst/>
                          <a:latin typeface="+mn-lt"/>
                          <a:cs typeface="Arial" panose="020B0604020202020204" pitchFamily="34" charset="0"/>
                        </a:rPr>
                        <a:t>2018. Normalpresterande. </a:t>
                      </a:r>
                    </a:p>
                    <a:p>
                      <a:pPr lvl="0" algn="l" rtl="0" fontAlgn="ctr"/>
                      <a:endParaRPr lang="sv-SE" sz="1200" b="0" i="0" u="none" strike="noStrike" dirty="0">
                        <a:solidFill>
                          <a:srgbClr val="000000"/>
                        </a:solidFill>
                        <a:effectLst/>
                        <a:latin typeface="+mn-lt"/>
                        <a:cs typeface="Arial" panose="020B0604020202020204" pitchFamily="34" charset="0"/>
                      </a:endParaRP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32444">
                <a:tc>
                  <a:txBody>
                    <a:bodyPr/>
                    <a:lstStyle/>
                    <a:p>
                      <a:pPr algn="ctr" rtl="0" fontAlgn="ctr"/>
                      <a:r>
                        <a:rPr lang="sv-SE" sz="1200" b="0" i="0" u="none" strike="noStrike" dirty="0">
                          <a:solidFill>
                            <a:srgbClr val="000000"/>
                          </a:solidFill>
                          <a:effectLst/>
                          <a:latin typeface="+mn-lt"/>
                          <a:cs typeface="Arial" panose="020B0604020202020204" pitchFamily="34" charset="0"/>
                        </a:rPr>
                        <a:t>1950</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sv-SE" sz="1200" b="0" i="0" u="none" strike="noStrike" dirty="0" smtClean="0">
                          <a:solidFill>
                            <a:srgbClr val="000000"/>
                          </a:solidFill>
                          <a:effectLst/>
                          <a:latin typeface="+mn-lt"/>
                          <a:cs typeface="Arial" panose="020B0604020202020204" pitchFamily="34" charset="0"/>
                        </a:rPr>
                        <a:t>GUNILLA </a:t>
                      </a:r>
                      <a:endParaRPr lang="sv-SE" sz="1200" b="0" i="0" u="none" strike="noStrike" dirty="0">
                        <a:solidFill>
                          <a:srgbClr val="000000"/>
                        </a:solidFill>
                        <a:effectLst/>
                        <a:latin typeface="+mn-lt"/>
                        <a:cs typeface="Arial" panose="020B0604020202020204" pitchFamily="34" charset="0"/>
                      </a:endParaRP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sv-SE" sz="1200" b="0" i="0" u="none" strike="noStrike" dirty="0">
                          <a:solidFill>
                            <a:srgbClr val="000000"/>
                          </a:solidFill>
                          <a:effectLst/>
                          <a:latin typeface="+mn-lt"/>
                          <a:cs typeface="Arial" panose="020B0604020202020204" pitchFamily="34" charset="0"/>
                        </a:rPr>
                        <a:t>33 050</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sv-SE" sz="1200" b="0" i="0" u="none" strike="noStrike">
                          <a:solidFill>
                            <a:srgbClr val="000000"/>
                          </a:solidFill>
                          <a:effectLst/>
                          <a:latin typeface="+mn-lt"/>
                          <a:cs typeface="Arial" panose="020B0604020202020204" pitchFamily="34" charset="0"/>
                        </a:rPr>
                        <a:t> </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sv-SE" sz="1200" b="0" i="0" u="none" strike="noStrike" dirty="0">
                          <a:solidFill>
                            <a:srgbClr val="000000"/>
                          </a:solidFill>
                          <a:effectLst/>
                          <a:latin typeface="+mn-lt"/>
                          <a:cs typeface="Arial" panose="020B0604020202020204" pitchFamily="34" charset="0"/>
                        </a:rPr>
                        <a:t> </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lvl="0" indent="85725" algn="l" rtl="0" fontAlgn="ctr"/>
                      <a:r>
                        <a:rPr lang="sv-SE" sz="1200" b="0" i="0" u="none" strike="noStrike" dirty="0" smtClean="0">
                          <a:solidFill>
                            <a:srgbClr val="000000"/>
                          </a:solidFill>
                          <a:effectLst/>
                          <a:latin typeface="+mn-lt"/>
                          <a:cs typeface="Arial" panose="020B0604020202020204" pitchFamily="34" charset="0"/>
                        </a:rPr>
                        <a:t>Går </a:t>
                      </a:r>
                      <a:r>
                        <a:rPr lang="sv-SE" sz="1200" b="0" i="0" u="none" strike="noStrike" dirty="0">
                          <a:solidFill>
                            <a:srgbClr val="000000"/>
                          </a:solidFill>
                          <a:effectLst/>
                          <a:latin typeface="+mn-lt"/>
                          <a:cs typeface="Arial" panose="020B0604020202020204" pitchFamily="34" charset="0"/>
                        </a:rPr>
                        <a:t>i pension 1 sept. Presterar bra.</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631811">
                <a:tc>
                  <a:txBody>
                    <a:bodyPr/>
                    <a:lstStyle/>
                    <a:p>
                      <a:pPr algn="ctr" rtl="0" fontAlgn="ctr"/>
                      <a:r>
                        <a:rPr lang="sv-SE" sz="1200" b="0" i="0" u="none" strike="noStrike" dirty="0" smtClean="0">
                          <a:solidFill>
                            <a:srgbClr val="000000"/>
                          </a:solidFill>
                          <a:effectLst/>
                          <a:latin typeface="+mn-lt"/>
                          <a:cs typeface="Arial" panose="020B0604020202020204" pitchFamily="34" charset="0"/>
                        </a:rPr>
                        <a:t>1986</a:t>
                      </a:r>
                      <a:endParaRPr lang="sv-SE" sz="1200" b="0" i="0" u="none" strike="noStrike" dirty="0">
                        <a:solidFill>
                          <a:srgbClr val="000000"/>
                        </a:solidFill>
                        <a:effectLst/>
                        <a:latin typeface="+mn-lt"/>
                        <a:cs typeface="Arial" panose="020B0604020202020204" pitchFamily="34" charset="0"/>
                      </a:endParaRP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sv-SE" sz="1200" b="0" i="0" u="none" strike="noStrike" dirty="0" smtClean="0">
                          <a:solidFill>
                            <a:srgbClr val="000000"/>
                          </a:solidFill>
                          <a:effectLst/>
                          <a:latin typeface="+mn-lt"/>
                          <a:cs typeface="Arial" panose="020B0604020202020204" pitchFamily="34" charset="0"/>
                        </a:rPr>
                        <a:t>KALID</a:t>
                      </a:r>
                      <a:endParaRPr lang="sv-SE" sz="1200" b="0" i="0" u="none" strike="noStrike" dirty="0">
                        <a:solidFill>
                          <a:srgbClr val="000000"/>
                        </a:solidFill>
                        <a:effectLst/>
                        <a:latin typeface="+mn-lt"/>
                        <a:cs typeface="Arial" panose="020B0604020202020204" pitchFamily="34" charset="0"/>
                      </a:endParaRP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sv-SE" sz="1200" b="0" i="0" u="none" strike="noStrike" dirty="0" smtClean="0">
                          <a:solidFill>
                            <a:srgbClr val="000000"/>
                          </a:solidFill>
                          <a:effectLst/>
                          <a:latin typeface="+mn-lt"/>
                          <a:cs typeface="Arial" panose="020B0604020202020204" pitchFamily="34" charset="0"/>
                        </a:rPr>
                        <a:t>30</a:t>
                      </a:r>
                      <a:r>
                        <a:rPr lang="sv-SE" sz="1200" b="0" i="0" u="none" strike="noStrike" baseline="0" dirty="0" smtClean="0">
                          <a:solidFill>
                            <a:srgbClr val="000000"/>
                          </a:solidFill>
                          <a:effectLst/>
                          <a:latin typeface="+mn-lt"/>
                          <a:cs typeface="Arial" panose="020B0604020202020204" pitchFamily="34" charset="0"/>
                        </a:rPr>
                        <a:t> 000</a:t>
                      </a:r>
                      <a:endParaRPr lang="sv-SE" sz="1200" b="0" i="0" u="none" strike="noStrike" dirty="0">
                        <a:solidFill>
                          <a:srgbClr val="000000"/>
                        </a:solidFill>
                        <a:effectLst/>
                        <a:latin typeface="+mn-lt"/>
                        <a:cs typeface="Arial" panose="020B0604020202020204" pitchFamily="34" charset="0"/>
                      </a:endParaRP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sv-SE" sz="1200" b="0" i="0" u="none" strike="noStrike" dirty="0">
                          <a:solidFill>
                            <a:srgbClr val="000000"/>
                          </a:solidFill>
                          <a:effectLst/>
                          <a:latin typeface="+mn-lt"/>
                          <a:cs typeface="Arial" panose="020B0604020202020204" pitchFamily="34" charset="0"/>
                        </a:rPr>
                        <a:t> </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sv-SE" sz="1200" b="0" i="0" u="none" strike="noStrike" dirty="0">
                          <a:solidFill>
                            <a:srgbClr val="000000"/>
                          </a:solidFill>
                          <a:effectLst/>
                          <a:latin typeface="+mn-lt"/>
                          <a:cs typeface="Arial" panose="020B0604020202020204" pitchFamily="34" charset="0"/>
                        </a:rPr>
                        <a:t> </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85725" lvl="0" indent="0" algn="l" rtl="0" fontAlgn="ctr"/>
                      <a:r>
                        <a:rPr lang="sv-SE" sz="1200" b="0" i="0" u="none" strike="noStrike" dirty="0" smtClean="0">
                          <a:solidFill>
                            <a:srgbClr val="000000"/>
                          </a:solidFill>
                          <a:effectLst/>
                          <a:latin typeface="+mn-lt"/>
                          <a:cs typeface="Arial" panose="020B0604020202020204" pitchFamily="34" charset="0"/>
                        </a:rPr>
                        <a:t>Har </a:t>
                      </a:r>
                      <a:r>
                        <a:rPr lang="sv-SE" sz="1200" b="0" i="0" u="none" strike="noStrike" dirty="0">
                          <a:solidFill>
                            <a:srgbClr val="000000"/>
                          </a:solidFill>
                          <a:effectLst/>
                          <a:latin typeface="+mn-lt"/>
                          <a:cs typeface="Arial" panose="020B0604020202020204" pitchFamily="34" charset="0"/>
                        </a:rPr>
                        <a:t>tidigare </a:t>
                      </a:r>
                      <a:r>
                        <a:rPr lang="sv-SE" sz="1200" b="0" i="0" u="none" strike="noStrike" dirty="0" smtClean="0">
                          <a:solidFill>
                            <a:srgbClr val="000000"/>
                          </a:solidFill>
                          <a:effectLst/>
                          <a:latin typeface="+mn-lt"/>
                          <a:cs typeface="Arial" panose="020B0604020202020204" pitchFamily="34" charset="0"/>
                        </a:rPr>
                        <a:t>presterat</a:t>
                      </a:r>
                      <a:r>
                        <a:rPr lang="sv-SE" sz="1200" b="0" i="0" u="none" strike="noStrike" baseline="0" dirty="0" smtClean="0">
                          <a:solidFill>
                            <a:srgbClr val="000000"/>
                          </a:solidFill>
                          <a:effectLst/>
                          <a:latin typeface="+mn-lt"/>
                          <a:cs typeface="Arial" panose="020B0604020202020204" pitchFamily="34" charset="0"/>
                        </a:rPr>
                        <a:t> mycket bra</a:t>
                      </a:r>
                      <a:r>
                        <a:rPr lang="sv-SE" sz="1200" b="0" i="0" u="none" strike="noStrike" dirty="0" smtClean="0">
                          <a:solidFill>
                            <a:srgbClr val="000000"/>
                          </a:solidFill>
                          <a:effectLst/>
                          <a:latin typeface="+mn-lt"/>
                          <a:cs typeface="Arial" panose="020B0604020202020204" pitchFamily="34" charset="0"/>
                        </a:rPr>
                        <a:t>,</a:t>
                      </a:r>
                      <a:r>
                        <a:rPr lang="sv-SE" sz="1200" b="0" i="0" u="none" strike="noStrike" baseline="0" dirty="0" smtClean="0">
                          <a:solidFill>
                            <a:srgbClr val="000000"/>
                          </a:solidFill>
                          <a:effectLst/>
                          <a:latin typeface="+mn-lt"/>
                          <a:cs typeface="Arial" panose="020B0604020202020204" pitchFamily="34" charset="0"/>
                        </a:rPr>
                        <a:t> men prestationen har försämrats och ligger nu på knappt medelnivå.</a:t>
                      </a:r>
                      <a:endParaRPr lang="sv-SE" sz="1200" b="0" i="0" u="none" strike="noStrike" dirty="0" smtClean="0">
                        <a:solidFill>
                          <a:srgbClr val="000000"/>
                        </a:solidFill>
                        <a:effectLst/>
                        <a:latin typeface="+mn-lt"/>
                        <a:cs typeface="Arial" panose="020B0604020202020204" pitchFamily="34" charset="0"/>
                      </a:endParaRPr>
                    </a:p>
                    <a:p>
                      <a:pPr lvl="0" algn="l" rtl="0" fontAlgn="ctr"/>
                      <a:endParaRPr lang="sv-SE" sz="1200" b="0" i="0" u="none" strike="noStrike" dirty="0">
                        <a:solidFill>
                          <a:srgbClr val="000000"/>
                        </a:solidFill>
                        <a:effectLst/>
                        <a:latin typeface="+mn-lt"/>
                        <a:cs typeface="Arial" panose="020B0604020202020204" pitchFamily="34" charset="0"/>
                      </a:endParaRP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569071">
                <a:tc>
                  <a:txBody>
                    <a:bodyPr/>
                    <a:lstStyle/>
                    <a:p>
                      <a:pPr algn="ctr" rtl="0" fontAlgn="ctr"/>
                      <a:r>
                        <a:rPr lang="sv-SE" sz="1200" b="0" i="0" u="none" strike="noStrike" dirty="0">
                          <a:solidFill>
                            <a:srgbClr val="000000"/>
                          </a:solidFill>
                          <a:effectLst/>
                          <a:latin typeface="+mn-lt"/>
                          <a:cs typeface="Arial" panose="020B0604020202020204" pitchFamily="34" charset="0"/>
                        </a:rPr>
                        <a:t>1962</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sv-SE" sz="1200" b="0" i="0" u="none" strike="noStrike" dirty="0" smtClean="0">
                          <a:solidFill>
                            <a:srgbClr val="000000"/>
                          </a:solidFill>
                          <a:effectLst/>
                          <a:latin typeface="+mn-lt"/>
                          <a:cs typeface="Arial" panose="020B0604020202020204" pitchFamily="34" charset="0"/>
                        </a:rPr>
                        <a:t>CARINA</a:t>
                      </a:r>
                      <a:endParaRPr lang="sv-SE" sz="1200" b="0" i="0" u="none" strike="noStrike" dirty="0">
                        <a:solidFill>
                          <a:srgbClr val="000000"/>
                        </a:solidFill>
                        <a:effectLst/>
                        <a:latin typeface="+mn-lt"/>
                        <a:cs typeface="Arial" panose="020B0604020202020204" pitchFamily="34" charset="0"/>
                      </a:endParaRP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sv-SE" sz="1200" b="0" i="0" u="none" strike="noStrike" dirty="0" smtClean="0">
                          <a:solidFill>
                            <a:srgbClr val="000000"/>
                          </a:solidFill>
                          <a:effectLst/>
                          <a:latin typeface="+mn-lt"/>
                          <a:cs typeface="Arial" panose="020B0604020202020204" pitchFamily="34" charset="0"/>
                        </a:rPr>
                        <a:t>33 000</a:t>
                      </a:r>
                      <a:endParaRPr lang="sv-SE" sz="1200" b="0" i="0" u="none" strike="noStrike" dirty="0">
                        <a:solidFill>
                          <a:srgbClr val="000000"/>
                        </a:solidFill>
                        <a:effectLst/>
                        <a:latin typeface="+mn-lt"/>
                        <a:cs typeface="Arial" panose="020B0604020202020204" pitchFamily="34" charset="0"/>
                      </a:endParaRP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sv-SE" sz="1200" b="0" i="0" u="none" strike="noStrike" dirty="0">
                          <a:solidFill>
                            <a:srgbClr val="000000"/>
                          </a:solidFill>
                          <a:effectLst/>
                          <a:latin typeface="+mn-lt"/>
                          <a:cs typeface="Arial" panose="020B0604020202020204" pitchFamily="34" charset="0"/>
                        </a:rPr>
                        <a:t> </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sv-SE" sz="1200" b="0" i="0" u="none" strike="noStrike" dirty="0">
                          <a:solidFill>
                            <a:srgbClr val="000000"/>
                          </a:solidFill>
                          <a:effectLst/>
                          <a:latin typeface="+mn-lt"/>
                          <a:cs typeface="Arial" panose="020B0604020202020204" pitchFamily="34" charset="0"/>
                        </a:rPr>
                        <a:t> </a:t>
                      </a: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85725" lvl="0" indent="0" algn="l" rtl="0" fontAlgn="ctr"/>
                      <a:r>
                        <a:rPr lang="sv-SE" sz="1200" b="0" i="0" u="none" strike="noStrike" dirty="0" smtClean="0">
                          <a:solidFill>
                            <a:srgbClr val="000000"/>
                          </a:solidFill>
                          <a:effectLst/>
                          <a:latin typeface="+mn-lt"/>
                          <a:cs typeface="Arial" panose="020B0604020202020204" pitchFamily="34" charset="0"/>
                        </a:rPr>
                        <a:t>Jobbat </a:t>
                      </a:r>
                      <a:r>
                        <a:rPr lang="sv-SE" sz="1200" b="0" i="0" u="none" strike="noStrike" dirty="0">
                          <a:solidFill>
                            <a:srgbClr val="000000"/>
                          </a:solidFill>
                          <a:effectLst/>
                          <a:latin typeface="+mn-lt"/>
                          <a:cs typeface="Arial" panose="020B0604020202020204" pitchFamily="34" charset="0"/>
                        </a:rPr>
                        <a:t>25 år på avdelningen. </a:t>
                      </a:r>
                      <a:r>
                        <a:rPr lang="sv-SE" sz="1200" b="0" i="0" u="none" strike="noStrike" dirty="0" smtClean="0">
                          <a:solidFill>
                            <a:srgbClr val="000000"/>
                          </a:solidFill>
                          <a:effectLst/>
                          <a:latin typeface="+mn-lt"/>
                          <a:cs typeface="Arial" panose="020B0604020202020204" pitchFamily="34" charset="0"/>
                        </a:rPr>
                        <a:t>Presterar bra. Missnöjd med arbetsvillkor och lön.</a:t>
                      </a:r>
                      <a:endParaRPr lang="sv-SE" sz="1200" b="0" i="0" u="none" strike="noStrike" dirty="0">
                        <a:solidFill>
                          <a:srgbClr val="000000"/>
                        </a:solidFill>
                        <a:effectLst/>
                        <a:latin typeface="+mn-lt"/>
                        <a:cs typeface="Arial" panose="020B0604020202020204" pitchFamily="34" charset="0"/>
                      </a:endParaRPr>
                    </a:p>
                  </a:txBody>
                  <a:tcPr marL="7397" marR="7397" marT="77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2741098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265"/>
          <p:cNvSpPr>
            <a:spLocks noGrp="1"/>
          </p:cNvSpPr>
          <p:nvPr>
            <p:ph idx="1"/>
          </p:nvPr>
        </p:nvSpPr>
        <p:spPr>
          <a:prstGeom prst="rect">
            <a:avLst/>
          </a:prstGeom>
        </p:spPr>
        <p:txBody>
          <a:bodyPr/>
          <a:lstStyle>
            <a:lvl1pPr indent="-685800">
              <a:buSzTx/>
              <a:buNone/>
            </a:lvl1pPr>
          </a:lstStyle>
          <a:p>
            <a:pPr lvl="0">
              <a:defRPr sz="1800"/>
            </a:pPr>
            <a:r>
              <a:rPr sz="2000" dirty="0">
                <a:latin typeface="+mn-lt"/>
              </a:rPr>
              <a:t>             </a:t>
            </a:r>
            <a:r>
              <a:rPr lang="sv-SE" sz="2000" dirty="0" smtClean="0">
                <a:latin typeface="+mn-lt"/>
              </a:rPr>
              <a:t>			</a:t>
            </a:r>
            <a:r>
              <a:rPr lang="sv-SE" dirty="0" smtClean="0">
                <a:latin typeface="+mn-lt"/>
              </a:rPr>
              <a:t>Hur </a:t>
            </a:r>
            <a:r>
              <a:rPr lang="sv-SE" dirty="0" err="1" smtClean="0">
                <a:latin typeface="+mn-lt"/>
              </a:rPr>
              <a:t>lönesätter</a:t>
            </a:r>
            <a:r>
              <a:rPr lang="sv-SE" dirty="0" smtClean="0">
                <a:latin typeface="+mn-lt"/>
              </a:rPr>
              <a:t> vi medarbetarna A – D?</a:t>
            </a:r>
            <a:endParaRPr sz="2000" dirty="0">
              <a:latin typeface="+mn-lt"/>
            </a:endParaRPr>
          </a:p>
        </p:txBody>
      </p:sp>
      <p:sp>
        <p:nvSpPr>
          <p:cNvPr id="4" name="Shape 264"/>
          <p:cNvSpPr>
            <a:spLocks noGrp="1"/>
          </p:cNvSpPr>
          <p:nvPr>
            <p:ph type="title"/>
          </p:nvPr>
        </p:nvSpPr>
        <p:spPr>
          <a:prstGeom prst="rect">
            <a:avLst/>
          </a:prstGeom>
        </p:spPr>
        <p:txBody>
          <a:bodyPr lIns="0" tIns="0" rIns="0" bIns="0" anchor="t"/>
          <a:lstStyle/>
          <a:p>
            <a:pPr lvl="0" algn="ctr">
              <a:defRPr sz="1800" b="0"/>
            </a:pPr>
            <a:r>
              <a:rPr lang="sv-SE" sz="3400" dirty="0" smtClean="0">
                <a:latin typeface="+mn-lt"/>
              </a:rPr>
              <a:t>Övning 2: </a:t>
            </a:r>
            <a:r>
              <a:rPr sz="3400" dirty="0" err="1" smtClean="0">
                <a:latin typeface="+mn-lt"/>
              </a:rPr>
              <a:t>Löneläge</a:t>
            </a:r>
            <a:r>
              <a:rPr sz="3400" dirty="0" smtClean="0">
                <a:latin typeface="+mn-lt"/>
              </a:rPr>
              <a:t> - </a:t>
            </a:r>
            <a:r>
              <a:rPr sz="3400" dirty="0" err="1" smtClean="0">
                <a:latin typeface="+mn-lt"/>
              </a:rPr>
              <a:t>Lönespridning</a:t>
            </a:r>
            <a:endParaRPr sz="3400" dirty="0">
              <a:latin typeface="+mn-lt"/>
            </a:endParaRPr>
          </a:p>
        </p:txBody>
      </p:sp>
      <p:sp>
        <p:nvSpPr>
          <p:cNvPr id="7" name="Shape 267"/>
          <p:cNvSpPr/>
          <p:nvPr/>
        </p:nvSpPr>
        <p:spPr>
          <a:xfrm>
            <a:off x="1916113" y="5453062"/>
            <a:ext cx="5329238" cy="1"/>
          </a:xfrm>
          <a:prstGeom prst="line">
            <a:avLst/>
          </a:prstGeom>
          <a:ln>
            <a:solidFill/>
            <a:round/>
            <a:tailEnd type="triangle"/>
          </a:ln>
        </p:spPr>
        <p:txBody>
          <a:bodyPr lIns="0" tIns="0" rIns="0" bIns="0"/>
          <a:lstStyle/>
          <a:p>
            <a:pPr lvl="0" defTabSz="457200">
              <a:defRPr sz="1200">
                <a:latin typeface="+mn-lt"/>
                <a:ea typeface="+mn-ea"/>
                <a:cs typeface="+mn-cs"/>
                <a:sym typeface="Helvetica"/>
              </a:defRPr>
            </a:pPr>
            <a:endParaRPr/>
          </a:p>
        </p:txBody>
      </p:sp>
      <p:sp>
        <p:nvSpPr>
          <p:cNvPr id="8" name="Shape 266"/>
          <p:cNvSpPr/>
          <p:nvPr/>
        </p:nvSpPr>
        <p:spPr>
          <a:xfrm flipV="1">
            <a:off x="1916113" y="3149598"/>
            <a:ext cx="1" cy="2303464"/>
          </a:xfrm>
          <a:prstGeom prst="line">
            <a:avLst/>
          </a:prstGeom>
          <a:ln>
            <a:solidFill/>
            <a:round/>
            <a:tailEnd type="triangle"/>
          </a:ln>
        </p:spPr>
        <p:txBody>
          <a:bodyPr lIns="0" tIns="0" rIns="0" bIns="0"/>
          <a:lstStyle/>
          <a:p>
            <a:pPr lvl="0" defTabSz="457200">
              <a:defRPr sz="1200">
                <a:latin typeface="+mn-lt"/>
                <a:ea typeface="+mn-ea"/>
                <a:cs typeface="+mn-cs"/>
                <a:sym typeface="Helvetica"/>
              </a:defRPr>
            </a:pPr>
            <a:endParaRPr/>
          </a:p>
        </p:txBody>
      </p:sp>
      <p:sp>
        <p:nvSpPr>
          <p:cNvPr id="9" name="Shape 312"/>
          <p:cNvSpPr/>
          <p:nvPr/>
        </p:nvSpPr>
        <p:spPr>
          <a:xfrm>
            <a:off x="1690690" y="2759155"/>
            <a:ext cx="936625"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lvl="0"/>
            <a:r>
              <a:rPr lang="sv-SE" dirty="0" smtClean="0">
                <a:ea typeface="Arial"/>
                <a:cs typeface="Arial"/>
                <a:sym typeface="Arial"/>
              </a:rPr>
              <a:t>L</a:t>
            </a:r>
            <a:r>
              <a:rPr dirty="0" err="1" smtClean="0">
                <a:ea typeface="Arial"/>
                <a:cs typeface="Arial"/>
                <a:sym typeface="Arial"/>
              </a:rPr>
              <a:t>ön</a:t>
            </a:r>
            <a:endParaRPr dirty="0">
              <a:ea typeface="Arial"/>
              <a:cs typeface="Arial"/>
              <a:sym typeface="Arial"/>
            </a:endParaRPr>
          </a:p>
        </p:txBody>
      </p:sp>
      <p:sp>
        <p:nvSpPr>
          <p:cNvPr id="11" name="Shape 313"/>
          <p:cNvSpPr/>
          <p:nvPr/>
        </p:nvSpPr>
        <p:spPr>
          <a:xfrm>
            <a:off x="6659563" y="5518820"/>
            <a:ext cx="1173163"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defRPr sz="1600">
                <a:latin typeface="Arial"/>
                <a:ea typeface="Arial"/>
                <a:cs typeface="Arial"/>
                <a:sym typeface="Arial"/>
              </a:defRPr>
            </a:lvl1pPr>
          </a:lstStyle>
          <a:p>
            <a:pPr lvl="0">
              <a:defRPr sz="1800"/>
            </a:pPr>
            <a:r>
              <a:rPr sz="1800" dirty="0" err="1">
                <a:latin typeface="+mn-lt"/>
              </a:rPr>
              <a:t>Prestation</a:t>
            </a:r>
            <a:endParaRPr sz="1800" dirty="0">
              <a:latin typeface="+mn-lt"/>
            </a:endParaRPr>
          </a:p>
        </p:txBody>
      </p:sp>
      <p:sp>
        <p:nvSpPr>
          <p:cNvPr id="16" name="Shape 319"/>
          <p:cNvSpPr/>
          <p:nvPr/>
        </p:nvSpPr>
        <p:spPr>
          <a:xfrm>
            <a:off x="4500562" y="3141663"/>
            <a:ext cx="273557" cy="375231"/>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sz="2000">
                <a:latin typeface="Arial"/>
                <a:ea typeface="Arial"/>
                <a:cs typeface="Arial"/>
                <a:sym typeface="Arial"/>
              </a:defRPr>
            </a:lvl1pPr>
          </a:lstStyle>
          <a:p>
            <a:pPr lvl="0">
              <a:defRPr sz="1800"/>
            </a:pPr>
            <a:r>
              <a:rPr sz="2000" dirty="0"/>
              <a:t>E</a:t>
            </a:r>
          </a:p>
        </p:txBody>
      </p:sp>
      <p:grpSp>
        <p:nvGrpSpPr>
          <p:cNvPr id="21" name="Group 283"/>
          <p:cNvGrpSpPr/>
          <p:nvPr/>
        </p:nvGrpSpPr>
        <p:grpSpPr>
          <a:xfrm>
            <a:off x="4643437" y="4076700"/>
            <a:ext cx="287339" cy="288926"/>
            <a:chOff x="0" y="0"/>
            <a:chExt cx="287338" cy="288925"/>
          </a:xfrm>
          <a:solidFill>
            <a:srgbClr val="C73686"/>
          </a:solidFill>
        </p:grpSpPr>
        <p:sp>
          <p:nvSpPr>
            <p:cNvPr id="22" name="Shape 280"/>
            <p:cNvSpPr/>
            <p:nvPr/>
          </p:nvSpPr>
          <p:spPr>
            <a:xfrm>
              <a:off x="-1" y="0"/>
              <a:ext cx="287340" cy="28892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12700" cap="flat">
              <a:noFill/>
              <a:miter lim="400000"/>
            </a:ln>
            <a:effectLst/>
          </p:spPr>
          <p:txBody>
            <a:bodyPr wrap="square" lIns="0" tIns="0" rIns="0" bIns="0" numCol="1" anchor="ctr">
              <a:noAutofit/>
            </a:bodyPr>
            <a:lstStyle/>
            <a:p>
              <a:pPr lvl="0">
                <a:defRPr sz="2400">
                  <a:latin typeface="Arial"/>
                  <a:ea typeface="Arial"/>
                  <a:cs typeface="Arial"/>
                  <a:sym typeface="Arial"/>
                </a:defRPr>
              </a:pPr>
              <a:endParaRPr/>
            </a:p>
          </p:txBody>
        </p:sp>
        <p:sp>
          <p:nvSpPr>
            <p:cNvPr id="23" name="Shape 281"/>
            <p:cNvSpPr/>
            <p:nvPr/>
          </p:nvSpPr>
          <p:spPr>
            <a:xfrm>
              <a:off x="82675" y="86209"/>
              <a:ext cx="121986" cy="30098"/>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1186" y="0"/>
                    <a:pt x="2650" y="0"/>
                  </a:cubicBezTo>
                  <a:cubicBezTo>
                    <a:pt x="4113" y="0"/>
                    <a:pt x="5300" y="4835"/>
                    <a:pt x="5300" y="10800"/>
                  </a:cubicBezTo>
                  <a:cubicBezTo>
                    <a:pt x="5300" y="16765"/>
                    <a:pt x="4113" y="21600"/>
                    <a:pt x="2650" y="21600"/>
                  </a:cubicBezTo>
                  <a:cubicBezTo>
                    <a:pt x="1186" y="21600"/>
                    <a:pt x="0" y="16765"/>
                    <a:pt x="0" y="10800"/>
                  </a:cubicBezTo>
                  <a:moveTo>
                    <a:pt x="16300" y="10800"/>
                  </a:moveTo>
                  <a:cubicBezTo>
                    <a:pt x="16300" y="4835"/>
                    <a:pt x="17487" y="0"/>
                    <a:pt x="18950" y="0"/>
                  </a:cubicBezTo>
                  <a:cubicBezTo>
                    <a:pt x="20414" y="0"/>
                    <a:pt x="21600" y="4835"/>
                    <a:pt x="21600" y="10800"/>
                  </a:cubicBezTo>
                  <a:cubicBezTo>
                    <a:pt x="21600" y="16765"/>
                    <a:pt x="20414" y="21600"/>
                    <a:pt x="18950" y="21600"/>
                  </a:cubicBezTo>
                  <a:cubicBezTo>
                    <a:pt x="17487" y="21600"/>
                    <a:pt x="16300" y="16765"/>
                    <a:pt x="16300" y="10800"/>
                  </a:cubicBezTo>
                </a:path>
              </a:pathLst>
            </a:custGeom>
            <a:grpFill/>
            <a:ln w="12700" cap="flat">
              <a:noFill/>
              <a:miter lim="400000"/>
            </a:ln>
            <a:effectLst/>
          </p:spPr>
          <p:txBody>
            <a:bodyPr wrap="square" lIns="0" tIns="0" rIns="0" bIns="0" numCol="1" anchor="ctr">
              <a:noAutofit/>
            </a:bodyPr>
            <a:lstStyle/>
            <a:p>
              <a:pPr lvl="0">
                <a:defRPr sz="2400">
                  <a:latin typeface="Arial"/>
                  <a:ea typeface="Arial"/>
                  <a:cs typeface="Arial"/>
                  <a:sym typeface="Arial"/>
                </a:defRPr>
              </a:pPr>
              <a:endParaRPr/>
            </a:p>
          </p:txBody>
        </p:sp>
        <p:sp>
          <p:nvSpPr>
            <p:cNvPr id="24" name="Shape 282"/>
            <p:cNvSpPr/>
            <p:nvPr/>
          </p:nvSpPr>
          <p:spPr>
            <a:xfrm>
              <a:off x="-1" y="0"/>
              <a:ext cx="287340" cy="288926"/>
            </a:xfrm>
            <a:custGeom>
              <a:avLst/>
              <a:gdLst/>
              <a:ahLst/>
              <a:cxnLst>
                <a:cxn ang="0">
                  <a:pos x="wd2" y="hd2"/>
                </a:cxn>
                <a:cxn ang="5400000">
                  <a:pos x="wd2" y="hd2"/>
                </a:cxn>
                <a:cxn ang="10800000">
                  <a:pos x="wd2" y="hd2"/>
                </a:cxn>
                <a:cxn ang="16200000">
                  <a:pos x="wd2" y="hd2"/>
                </a:cxn>
              </a:cxnLst>
              <a:rect l="0" t="0" r="r" b="b"/>
              <a:pathLst>
                <a:path w="21600" h="21600" extrusionOk="0">
                  <a:moveTo>
                    <a:pt x="6215" y="7570"/>
                  </a:moveTo>
                  <a:cubicBezTo>
                    <a:pt x="6215" y="6949"/>
                    <a:pt x="6719" y="6445"/>
                    <a:pt x="7340" y="6445"/>
                  </a:cubicBezTo>
                  <a:cubicBezTo>
                    <a:pt x="7961" y="6445"/>
                    <a:pt x="8465" y="6949"/>
                    <a:pt x="8465" y="7570"/>
                  </a:cubicBezTo>
                  <a:cubicBezTo>
                    <a:pt x="8465" y="8191"/>
                    <a:pt x="7961" y="8695"/>
                    <a:pt x="7340" y="8695"/>
                  </a:cubicBezTo>
                  <a:cubicBezTo>
                    <a:pt x="6719" y="8695"/>
                    <a:pt x="6215" y="8191"/>
                    <a:pt x="6215" y="7570"/>
                  </a:cubicBezTo>
                  <a:moveTo>
                    <a:pt x="13135" y="7570"/>
                  </a:moveTo>
                  <a:cubicBezTo>
                    <a:pt x="13135" y="6949"/>
                    <a:pt x="13639" y="6445"/>
                    <a:pt x="14260" y="6445"/>
                  </a:cubicBezTo>
                  <a:cubicBezTo>
                    <a:pt x="14881" y="6445"/>
                    <a:pt x="15385" y="6949"/>
                    <a:pt x="15385" y="7570"/>
                  </a:cubicBezTo>
                  <a:cubicBezTo>
                    <a:pt x="15385" y="8191"/>
                    <a:pt x="14881" y="8695"/>
                    <a:pt x="14260" y="8695"/>
                  </a:cubicBezTo>
                  <a:cubicBezTo>
                    <a:pt x="13639" y="8695"/>
                    <a:pt x="13135" y="8191"/>
                    <a:pt x="13135" y="7570"/>
                  </a:cubicBezTo>
                  <a:moveTo>
                    <a:pt x="4946" y="15510"/>
                  </a:moveTo>
                  <a:cubicBezTo>
                    <a:pt x="8849" y="18190"/>
                    <a:pt x="12747" y="18190"/>
                    <a:pt x="16640" y="15510"/>
                  </a:cubicBezTo>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9525" cap="flat">
              <a:solidFill>
                <a:srgbClr val="000000"/>
              </a:solidFill>
              <a:prstDash val="solid"/>
              <a:round/>
            </a:ln>
            <a:effectLst/>
          </p:spPr>
          <p:txBody>
            <a:bodyPr wrap="square" lIns="0" tIns="0" rIns="0" bIns="0" numCol="1" anchor="ctr">
              <a:noAutofit/>
            </a:bodyPr>
            <a:lstStyle/>
            <a:p>
              <a:pPr lvl="0">
                <a:defRPr sz="2400">
                  <a:latin typeface="Arial"/>
                  <a:ea typeface="Arial"/>
                  <a:cs typeface="Arial"/>
                  <a:sym typeface="Arial"/>
                </a:defRPr>
              </a:pPr>
              <a:endParaRPr/>
            </a:p>
          </p:txBody>
        </p:sp>
      </p:grpSp>
      <p:grpSp>
        <p:nvGrpSpPr>
          <p:cNvPr id="25" name="Group 331"/>
          <p:cNvGrpSpPr/>
          <p:nvPr/>
        </p:nvGrpSpPr>
        <p:grpSpPr>
          <a:xfrm>
            <a:off x="4211637" y="4076700"/>
            <a:ext cx="287339" cy="288926"/>
            <a:chOff x="0" y="0"/>
            <a:chExt cx="287338" cy="288925"/>
          </a:xfrm>
          <a:solidFill>
            <a:srgbClr val="C73686"/>
          </a:solidFill>
        </p:grpSpPr>
        <p:sp>
          <p:nvSpPr>
            <p:cNvPr id="26" name="Shape 328"/>
            <p:cNvSpPr/>
            <p:nvPr/>
          </p:nvSpPr>
          <p:spPr>
            <a:xfrm>
              <a:off x="-1" y="0"/>
              <a:ext cx="287340" cy="28892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12700" cap="flat">
              <a:noFill/>
              <a:miter lim="400000"/>
            </a:ln>
            <a:effectLst/>
          </p:spPr>
          <p:txBody>
            <a:bodyPr wrap="square" lIns="0" tIns="0" rIns="0" bIns="0" numCol="1" anchor="ctr">
              <a:noAutofit/>
            </a:bodyPr>
            <a:lstStyle/>
            <a:p>
              <a:pPr lvl="0">
                <a:defRPr sz="2400">
                  <a:latin typeface="Arial"/>
                  <a:ea typeface="Arial"/>
                  <a:cs typeface="Arial"/>
                  <a:sym typeface="Arial"/>
                </a:defRPr>
              </a:pPr>
              <a:endParaRPr/>
            </a:p>
          </p:txBody>
        </p:sp>
        <p:sp>
          <p:nvSpPr>
            <p:cNvPr id="27" name="Shape 329"/>
            <p:cNvSpPr/>
            <p:nvPr/>
          </p:nvSpPr>
          <p:spPr>
            <a:xfrm>
              <a:off x="82675" y="86209"/>
              <a:ext cx="121986" cy="30098"/>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1186" y="0"/>
                    <a:pt x="2650" y="0"/>
                  </a:cubicBezTo>
                  <a:cubicBezTo>
                    <a:pt x="4113" y="0"/>
                    <a:pt x="5300" y="4835"/>
                    <a:pt x="5300" y="10800"/>
                  </a:cubicBezTo>
                  <a:cubicBezTo>
                    <a:pt x="5300" y="16765"/>
                    <a:pt x="4113" y="21600"/>
                    <a:pt x="2650" y="21600"/>
                  </a:cubicBezTo>
                  <a:cubicBezTo>
                    <a:pt x="1186" y="21600"/>
                    <a:pt x="0" y="16765"/>
                    <a:pt x="0" y="10800"/>
                  </a:cubicBezTo>
                  <a:moveTo>
                    <a:pt x="16300" y="10800"/>
                  </a:moveTo>
                  <a:cubicBezTo>
                    <a:pt x="16300" y="4835"/>
                    <a:pt x="17487" y="0"/>
                    <a:pt x="18950" y="0"/>
                  </a:cubicBezTo>
                  <a:cubicBezTo>
                    <a:pt x="20414" y="0"/>
                    <a:pt x="21600" y="4835"/>
                    <a:pt x="21600" y="10800"/>
                  </a:cubicBezTo>
                  <a:cubicBezTo>
                    <a:pt x="21600" y="16765"/>
                    <a:pt x="20414" y="21600"/>
                    <a:pt x="18950" y="21600"/>
                  </a:cubicBezTo>
                  <a:cubicBezTo>
                    <a:pt x="17487" y="21600"/>
                    <a:pt x="16300" y="16765"/>
                    <a:pt x="16300" y="10800"/>
                  </a:cubicBezTo>
                </a:path>
              </a:pathLst>
            </a:custGeom>
            <a:grpFill/>
            <a:ln w="12700" cap="flat">
              <a:noFill/>
              <a:miter lim="400000"/>
            </a:ln>
            <a:effectLst/>
          </p:spPr>
          <p:txBody>
            <a:bodyPr wrap="square" lIns="0" tIns="0" rIns="0" bIns="0" numCol="1" anchor="ctr">
              <a:noAutofit/>
            </a:bodyPr>
            <a:lstStyle/>
            <a:p>
              <a:pPr lvl="0">
                <a:defRPr sz="2400">
                  <a:latin typeface="Arial"/>
                  <a:ea typeface="Arial"/>
                  <a:cs typeface="Arial"/>
                  <a:sym typeface="Arial"/>
                </a:defRPr>
              </a:pPr>
              <a:endParaRPr/>
            </a:p>
          </p:txBody>
        </p:sp>
        <p:sp>
          <p:nvSpPr>
            <p:cNvPr id="28" name="Shape 330"/>
            <p:cNvSpPr/>
            <p:nvPr/>
          </p:nvSpPr>
          <p:spPr>
            <a:xfrm>
              <a:off x="-1" y="0"/>
              <a:ext cx="287340" cy="288926"/>
            </a:xfrm>
            <a:custGeom>
              <a:avLst/>
              <a:gdLst/>
              <a:ahLst/>
              <a:cxnLst>
                <a:cxn ang="0">
                  <a:pos x="wd2" y="hd2"/>
                </a:cxn>
                <a:cxn ang="5400000">
                  <a:pos x="wd2" y="hd2"/>
                </a:cxn>
                <a:cxn ang="10800000">
                  <a:pos x="wd2" y="hd2"/>
                </a:cxn>
                <a:cxn ang="16200000">
                  <a:pos x="wd2" y="hd2"/>
                </a:cxn>
              </a:cxnLst>
              <a:rect l="0" t="0" r="r" b="b"/>
              <a:pathLst>
                <a:path w="21600" h="21600" extrusionOk="0">
                  <a:moveTo>
                    <a:pt x="6215" y="7570"/>
                  </a:moveTo>
                  <a:cubicBezTo>
                    <a:pt x="6215" y="6949"/>
                    <a:pt x="6719" y="6445"/>
                    <a:pt x="7340" y="6445"/>
                  </a:cubicBezTo>
                  <a:cubicBezTo>
                    <a:pt x="7961" y="6445"/>
                    <a:pt x="8465" y="6949"/>
                    <a:pt x="8465" y="7570"/>
                  </a:cubicBezTo>
                  <a:cubicBezTo>
                    <a:pt x="8465" y="8191"/>
                    <a:pt x="7961" y="8695"/>
                    <a:pt x="7340" y="8695"/>
                  </a:cubicBezTo>
                  <a:cubicBezTo>
                    <a:pt x="6719" y="8695"/>
                    <a:pt x="6215" y="8191"/>
                    <a:pt x="6215" y="7570"/>
                  </a:cubicBezTo>
                  <a:moveTo>
                    <a:pt x="13135" y="7570"/>
                  </a:moveTo>
                  <a:cubicBezTo>
                    <a:pt x="13135" y="6949"/>
                    <a:pt x="13639" y="6445"/>
                    <a:pt x="14260" y="6445"/>
                  </a:cubicBezTo>
                  <a:cubicBezTo>
                    <a:pt x="14881" y="6445"/>
                    <a:pt x="15385" y="6949"/>
                    <a:pt x="15385" y="7570"/>
                  </a:cubicBezTo>
                  <a:cubicBezTo>
                    <a:pt x="15385" y="8191"/>
                    <a:pt x="14881" y="8695"/>
                    <a:pt x="14260" y="8695"/>
                  </a:cubicBezTo>
                  <a:cubicBezTo>
                    <a:pt x="13639" y="8695"/>
                    <a:pt x="13135" y="8191"/>
                    <a:pt x="13135" y="7570"/>
                  </a:cubicBezTo>
                  <a:moveTo>
                    <a:pt x="4946" y="17520"/>
                  </a:moveTo>
                  <a:cubicBezTo>
                    <a:pt x="8849" y="14840"/>
                    <a:pt x="12747" y="14840"/>
                    <a:pt x="16640" y="17520"/>
                  </a:cubicBezTo>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9525" cap="flat">
              <a:solidFill>
                <a:srgbClr val="000000"/>
              </a:solidFill>
              <a:prstDash val="solid"/>
              <a:round/>
            </a:ln>
            <a:effectLst/>
          </p:spPr>
          <p:txBody>
            <a:bodyPr wrap="square" lIns="0" tIns="0" rIns="0" bIns="0" numCol="1" anchor="ctr">
              <a:noAutofit/>
            </a:bodyPr>
            <a:lstStyle/>
            <a:p>
              <a:pPr lvl="0">
                <a:defRPr sz="2400">
                  <a:latin typeface="Arial"/>
                  <a:ea typeface="Arial"/>
                  <a:cs typeface="Arial"/>
                  <a:sym typeface="Arial"/>
                </a:defRPr>
              </a:pPr>
              <a:endParaRPr/>
            </a:p>
          </p:txBody>
        </p:sp>
      </p:grpSp>
      <p:grpSp>
        <p:nvGrpSpPr>
          <p:cNvPr id="38" name="Group 295"/>
          <p:cNvGrpSpPr/>
          <p:nvPr/>
        </p:nvGrpSpPr>
        <p:grpSpPr>
          <a:xfrm>
            <a:off x="4356099" y="3716337"/>
            <a:ext cx="287340" cy="288927"/>
            <a:chOff x="0" y="0"/>
            <a:chExt cx="287338" cy="288925"/>
          </a:xfrm>
          <a:solidFill>
            <a:srgbClr val="C73686"/>
          </a:solidFill>
        </p:grpSpPr>
        <p:sp>
          <p:nvSpPr>
            <p:cNvPr id="39" name="Shape 292"/>
            <p:cNvSpPr/>
            <p:nvPr/>
          </p:nvSpPr>
          <p:spPr>
            <a:xfrm>
              <a:off x="-1" y="0"/>
              <a:ext cx="287340" cy="28892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12700" cap="flat">
              <a:noFill/>
              <a:miter lim="400000"/>
            </a:ln>
            <a:effectLst/>
          </p:spPr>
          <p:txBody>
            <a:bodyPr wrap="square" lIns="0" tIns="0" rIns="0" bIns="0" numCol="1" anchor="ctr">
              <a:noAutofit/>
            </a:bodyPr>
            <a:lstStyle/>
            <a:p>
              <a:pPr lvl="0">
                <a:defRPr sz="2400">
                  <a:latin typeface="Arial"/>
                  <a:ea typeface="Arial"/>
                  <a:cs typeface="Arial"/>
                  <a:sym typeface="Arial"/>
                </a:defRPr>
              </a:pPr>
              <a:endParaRPr/>
            </a:p>
          </p:txBody>
        </p:sp>
        <p:sp>
          <p:nvSpPr>
            <p:cNvPr id="40" name="Shape 293"/>
            <p:cNvSpPr/>
            <p:nvPr/>
          </p:nvSpPr>
          <p:spPr>
            <a:xfrm>
              <a:off x="82675" y="86209"/>
              <a:ext cx="121989" cy="30098"/>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1186" y="0"/>
                    <a:pt x="2650" y="0"/>
                  </a:cubicBezTo>
                  <a:cubicBezTo>
                    <a:pt x="4114" y="0"/>
                    <a:pt x="5300" y="4835"/>
                    <a:pt x="5300" y="10800"/>
                  </a:cubicBezTo>
                  <a:cubicBezTo>
                    <a:pt x="5300" y="16765"/>
                    <a:pt x="4114" y="21600"/>
                    <a:pt x="2650" y="21600"/>
                  </a:cubicBezTo>
                  <a:cubicBezTo>
                    <a:pt x="1186" y="21600"/>
                    <a:pt x="0" y="16765"/>
                    <a:pt x="0" y="10800"/>
                  </a:cubicBezTo>
                  <a:moveTo>
                    <a:pt x="16300" y="10800"/>
                  </a:moveTo>
                  <a:cubicBezTo>
                    <a:pt x="16300" y="4835"/>
                    <a:pt x="17486" y="0"/>
                    <a:pt x="18950" y="0"/>
                  </a:cubicBezTo>
                  <a:cubicBezTo>
                    <a:pt x="20414" y="0"/>
                    <a:pt x="21600" y="4835"/>
                    <a:pt x="21600" y="10800"/>
                  </a:cubicBezTo>
                  <a:cubicBezTo>
                    <a:pt x="21600" y="16765"/>
                    <a:pt x="20414" y="21600"/>
                    <a:pt x="18950" y="21600"/>
                  </a:cubicBezTo>
                  <a:cubicBezTo>
                    <a:pt x="17486" y="21600"/>
                    <a:pt x="16300" y="16765"/>
                    <a:pt x="16300" y="10800"/>
                  </a:cubicBezTo>
                </a:path>
              </a:pathLst>
            </a:custGeom>
            <a:grpFill/>
            <a:ln w="12700" cap="flat">
              <a:noFill/>
              <a:miter lim="400000"/>
            </a:ln>
            <a:effectLst/>
          </p:spPr>
          <p:txBody>
            <a:bodyPr wrap="square" lIns="0" tIns="0" rIns="0" bIns="0" numCol="1" anchor="ctr">
              <a:noAutofit/>
            </a:bodyPr>
            <a:lstStyle/>
            <a:p>
              <a:pPr lvl="0">
                <a:defRPr sz="2400">
                  <a:latin typeface="Arial"/>
                  <a:ea typeface="Arial"/>
                  <a:cs typeface="Arial"/>
                  <a:sym typeface="Arial"/>
                </a:defRPr>
              </a:pPr>
              <a:endParaRPr/>
            </a:p>
          </p:txBody>
        </p:sp>
        <p:sp>
          <p:nvSpPr>
            <p:cNvPr id="41" name="Shape 294"/>
            <p:cNvSpPr/>
            <p:nvPr/>
          </p:nvSpPr>
          <p:spPr>
            <a:xfrm>
              <a:off x="-1" y="0"/>
              <a:ext cx="287340" cy="288926"/>
            </a:xfrm>
            <a:custGeom>
              <a:avLst/>
              <a:gdLst/>
              <a:ahLst/>
              <a:cxnLst>
                <a:cxn ang="0">
                  <a:pos x="wd2" y="hd2"/>
                </a:cxn>
                <a:cxn ang="5400000">
                  <a:pos x="wd2" y="hd2"/>
                </a:cxn>
                <a:cxn ang="10800000">
                  <a:pos x="wd2" y="hd2"/>
                </a:cxn>
                <a:cxn ang="16200000">
                  <a:pos x="wd2" y="hd2"/>
                </a:cxn>
              </a:cxnLst>
              <a:rect l="0" t="0" r="r" b="b"/>
              <a:pathLst>
                <a:path w="21600" h="21600" extrusionOk="0">
                  <a:moveTo>
                    <a:pt x="6215" y="7570"/>
                  </a:moveTo>
                  <a:cubicBezTo>
                    <a:pt x="6215" y="6949"/>
                    <a:pt x="6719" y="6445"/>
                    <a:pt x="7340" y="6445"/>
                  </a:cubicBezTo>
                  <a:cubicBezTo>
                    <a:pt x="7961" y="6445"/>
                    <a:pt x="8465" y="6949"/>
                    <a:pt x="8465" y="7570"/>
                  </a:cubicBezTo>
                  <a:cubicBezTo>
                    <a:pt x="8465" y="8191"/>
                    <a:pt x="7961" y="8695"/>
                    <a:pt x="7340" y="8695"/>
                  </a:cubicBezTo>
                  <a:cubicBezTo>
                    <a:pt x="6719" y="8695"/>
                    <a:pt x="6215" y="8191"/>
                    <a:pt x="6215" y="7570"/>
                  </a:cubicBezTo>
                  <a:moveTo>
                    <a:pt x="13135" y="7570"/>
                  </a:moveTo>
                  <a:cubicBezTo>
                    <a:pt x="13135" y="6949"/>
                    <a:pt x="13639" y="6445"/>
                    <a:pt x="14260" y="6445"/>
                  </a:cubicBezTo>
                  <a:cubicBezTo>
                    <a:pt x="14881" y="6445"/>
                    <a:pt x="15385" y="6949"/>
                    <a:pt x="15385" y="7570"/>
                  </a:cubicBezTo>
                  <a:cubicBezTo>
                    <a:pt x="15385" y="8191"/>
                    <a:pt x="14881" y="8695"/>
                    <a:pt x="14260" y="8695"/>
                  </a:cubicBezTo>
                  <a:cubicBezTo>
                    <a:pt x="13639" y="8695"/>
                    <a:pt x="13135" y="8191"/>
                    <a:pt x="13135" y="7570"/>
                  </a:cubicBezTo>
                  <a:moveTo>
                    <a:pt x="4946" y="15510"/>
                  </a:moveTo>
                  <a:cubicBezTo>
                    <a:pt x="8849" y="18190"/>
                    <a:pt x="12747" y="18190"/>
                    <a:pt x="16640" y="15510"/>
                  </a:cubicBezTo>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9525" cap="flat">
              <a:solidFill>
                <a:srgbClr val="000000"/>
              </a:solidFill>
              <a:prstDash val="solid"/>
              <a:round/>
            </a:ln>
            <a:effectLst/>
          </p:spPr>
          <p:txBody>
            <a:bodyPr wrap="square" lIns="0" tIns="0" rIns="0" bIns="0" numCol="1" anchor="ctr">
              <a:noAutofit/>
            </a:bodyPr>
            <a:lstStyle/>
            <a:p>
              <a:pPr lvl="0">
                <a:defRPr sz="2400">
                  <a:latin typeface="Arial"/>
                  <a:ea typeface="Arial"/>
                  <a:cs typeface="Arial"/>
                  <a:sym typeface="Arial"/>
                </a:defRPr>
              </a:pPr>
              <a:endParaRPr/>
            </a:p>
          </p:txBody>
        </p:sp>
      </p:grpSp>
      <p:grpSp>
        <p:nvGrpSpPr>
          <p:cNvPr id="42" name="Group 291"/>
          <p:cNvGrpSpPr/>
          <p:nvPr/>
        </p:nvGrpSpPr>
        <p:grpSpPr>
          <a:xfrm>
            <a:off x="4427537" y="3789362"/>
            <a:ext cx="287339" cy="288927"/>
            <a:chOff x="0" y="0"/>
            <a:chExt cx="287338" cy="288925"/>
          </a:xfrm>
          <a:solidFill>
            <a:srgbClr val="C73686"/>
          </a:solidFill>
        </p:grpSpPr>
        <p:sp>
          <p:nvSpPr>
            <p:cNvPr id="43" name="Shape 288"/>
            <p:cNvSpPr/>
            <p:nvPr/>
          </p:nvSpPr>
          <p:spPr>
            <a:xfrm>
              <a:off x="-1" y="0"/>
              <a:ext cx="287340" cy="28892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12700" cap="flat">
              <a:noFill/>
              <a:miter lim="400000"/>
            </a:ln>
            <a:effectLst/>
          </p:spPr>
          <p:txBody>
            <a:bodyPr wrap="square" lIns="0" tIns="0" rIns="0" bIns="0" numCol="1" anchor="ctr">
              <a:noAutofit/>
            </a:bodyPr>
            <a:lstStyle/>
            <a:p>
              <a:pPr lvl="0">
                <a:defRPr sz="2400">
                  <a:latin typeface="Arial"/>
                  <a:ea typeface="Arial"/>
                  <a:cs typeface="Arial"/>
                  <a:sym typeface="Arial"/>
                </a:defRPr>
              </a:pPr>
              <a:endParaRPr/>
            </a:p>
          </p:txBody>
        </p:sp>
        <p:sp>
          <p:nvSpPr>
            <p:cNvPr id="44" name="Shape 289"/>
            <p:cNvSpPr/>
            <p:nvPr/>
          </p:nvSpPr>
          <p:spPr>
            <a:xfrm>
              <a:off x="82675" y="86209"/>
              <a:ext cx="121986" cy="30098"/>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1186" y="0"/>
                    <a:pt x="2650" y="0"/>
                  </a:cubicBezTo>
                  <a:cubicBezTo>
                    <a:pt x="4113" y="0"/>
                    <a:pt x="5300" y="4835"/>
                    <a:pt x="5300" y="10800"/>
                  </a:cubicBezTo>
                  <a:cubicBezTo>
                    <a:pt x="5300" y="16765"/>
                    <a:pt x="4113" y="21600"/>
                    <a:pt x="2650" y="21600"/>
                  </a:cubicBezTo>
                  <a:cubicBezTo>
                    <a:pt x="1186" y="21600"/>
                    <a:pt x="0" y="16765"/>
                    <a:pt x="0" y="10800"/>
                  </a:cubicBezTo>
                  <a:moveTo>
                    <a:pt x="16300" y="10800"/>
                  </a:moveTo>
                  <a:cubicBezTo>
                    <a:pt x="16300" y="4835"/>
                    <a:pt x="17487" y="0"/>
                    <a:pt x="18950" y="0"/>
                  </a:cubicBezTo>
                  <a:cubicBezTo>
                    <a:pt x="20414" y="0"/>
                    <a:pt x="21600" y="4835"/>
                    <a:pt x="21600" y="10800"/>
                  </a:cubicBezTo>
                  <a:cubicBezTo>
                    <a:pt x="21600" y="16765"/>
                    <a:pt x="20414" y="21600"/>
                    <a:pt x="18950" y="21600"/>
                  </a:cubicBezTo>
                  <a:cubicBezTo>
                    <a:pt x="17487" y="21600"/>
                    <a:pt x="16300" y="16765"/>
                    <a:pt x="16300" y="10800"/>
                  </a:cubicBezTo>
                </a:path>
              </a:pathLst>
            </a:custGeom>
            <a:grpFill/>
            <a:ln w="12700" cap="flat">
              <a:noFill/>
              <a:miter lim="400000"/>
            </a:ln>
            <a:effectLst/>
          </p:spPr>
          <p:txBody>
            <a:bodyPr wrap="square" lIns="0" tIns="0" rIns="0" bIns="0" numCol="1" anchor="ctr">
              <a:noAutofit/>
            </a:bodyPr>
            <a:lstStyle/>
            <a:p>
              <a:pPr lvl="0">
                <a:defRPr sz="2400">
                  <a:latin typeface="Arial"/>
                  <a:ea typeface="Arial"/>
                  <a:cs typeface="Arial"/>
                  <a:sym typeface="Arial"/>
                </a:defRPr>
              </a:pPr>
              <a:endParaRPr/>
            </a:p>
          </p:txBody>
        </p:sp>
        <p:sp>
          <p:nvSpPr>
            <p:cNvPr id="45" name="Shape 290"/>
            <p:cNvSpPr/>
            <p:nvPr/>
          </p:nvSpPr>
          <p:spPr>
            <a:xfrm>
              <a:off x="-1" y="0"/>
              <a:ext cx="287340" cy="288926"/>
            </a:xfrm>
            <a:custGeom>
              <a:avLst/>
              <a:gdLst/>
              <a:ahLst/>
              <a:cxnLst>
                <a:cxn ang="0">
                  <a:pos x="wd2" y="hd2"/>
                </a:cxn>
                <a:cxn ang="5400000">
                  <a:pos x="wd2" y="hd2"/>
                </a:cxn>
                <a:cxn ang="10800000">
                  <a:pos x="wd2" y="hd2"/>
                </a:cxn>
                <a:cxn ang="16200000">
                  <a:pos x="wd2" y="hd2"/>
                </a:cxn>
              </a:cxnLst>
              <a:rect l="0" t="0" r="r" b="b"/>
              <a:pathLst>
                <a:path w="21600" h="21600" extrusionOk="0">
                  <a:moveTo>
                    <a:pt x="6215" y="7570"/>
                  </a:moveTo>
                  <a:cubicBezTo>
                    <a:pt x="6215" y="6949"/>
                    <a:pt x="6719" y="6445"/>
                    <a:pt x="7340" y="6445"/>
                  </a:cubicBezTo>
                  <a:cubicBezTo>
                    <a:pt x="7961" y="6445"/>
                    <a:pt x="8465" y="6949"/>
                    <a:pt x="8465" y="7570"/>
                  </a:cubicBezTo>
                  <a:cubicBezTo>
                    <a:pt x="8465" y="8191"/>
                    <a:pt x="7961" y="8695"/>
                    <a:pt x="7340" y="8695"/>
                  </a:cubicBezTo>
                  <a:cubicBezTo>
                    <a:pt x="6719" y="8695"/>
                    <a:pt x="6215" y="8191"/>
                    <a:pt x="6215" y="7570"/>
                  </a:cubicBezTo>
                  <a:moveTo>
                    <a:pt x="13135" y="7570"/>
                  </a:moveTo>
                  <a:cubicBezTo>
                    <a:pt x="13135" y="6949"/>
                    <a:pt x="13639" y="6445"/>
                    <a:pt x="14260" y="6445"/>
                  </a:cubicBezTo>
                  <a:cubicBezTo>
                    <a:pt x="14881" y="6445"/>
                    <a:pt x="15385" y="6949"/>
                    <a:pt x="15385" y="7570"/>
                  </a:cubicBezTo>
                  <a:cubicBezTo>
                    <a:pt x="15385" y="8191"/>
                    <a:pt x="14881" y="8695"/>
                    <a:pt x="14260" y="8695"/>
                  </a:cubicBezTo>
                  <a:cubicBezTo>
                    <a:pt x="13639" y="8695"/>
                    <a:pt x="13135" y="8191"/>
                    <a:pt x="13135" y="7570"/>
                  </a:cubicBezTo>
                  <a:moveTo>
                    <a:pt x="4946" y="15510"/>
                  </a:moveTo>
                  <a:cubicBezTo>
                    <a:pt x="8849" y="18190"/>
                    <a:pt x="12747" y="18190"/>
                    <a:pt x="16640" y="15510"/>
                  </a:cubicBezTo>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9525" cap="flat">
              <a:solidFill>
                <a:srgbClr val="000000"/>
              </a:solidFill>
              <a:prstDash val="solid"/>
              <a:round/>
            </a:ln>
            <a:effectLst/>
          </p:spPr>
          <p:txBody>
            <a:bodyPr wrap="square" lIns="0" tIns="0" rIns="0" bIns="0" numCol="1" anchor="ctr">
              <a:noAutofit/>
            </a:bodyPr>
            <a:lstStyle/>
            <a:p>
              <a:pPr lvl="0">
                <a:defRPr sz="2400">
                  <a:latin typeface="Arial"/>
                  <a:ea typeface="Arial"/>
                  <a:cs typeface="Arial"/>
                  <a:sym typeface="Arial"/>
                </a:defRPr>
              </a:pPr>
              <a:endParaRPr/>
            </a:p>
          </p:txBody>
        </p:sp>
      </p:grpSp>
      <p:grpSp>
        <p:nvGrpSpPr>
          <p:cNvPr id="50" name="Group 299"/>
          <p:cNvGrpSpPr/>
          <p:nvPr/>
        </p:nvGrpSpPr>
        <p:grpSpPr>
          <a:xfrm>
            <a:off x="4211637" y="3789362"/>
            <a:ext cx="287339" cy="288927"/>
            <a:chOff x="0" y="0"/>
            <a:chExt cx="287338" cy="288925"/>
          </a:xfrm>
          <a:solidFill>
            <a:srgbClr val="C73686"/>
          </a:solidFill>
        </p:grpSpPr>
        <p:sp>
          <p:nvSpPr>
            <p:cNvPr id="51" name="Shape 296"/>
            <p:cNvSpPr/>
            <p:nvPr/>
          </p:nvSpPr>
          <p:spPr>
            <a:xfrm>
              <a:off x="-1" y="0"/>
              <a:ext cx="287340" cy="28892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12700" cap="flat">
              <a:noFill/>
              <a:miter lim="400000"/>
            </a:ln>
            <a:effectLst/>
          </p:spPr>
          <p:txBody>
            <a:bodyPr wrap="square" lIns="0" tIns="0" rIns="0" bIns="0" numCol="1" anchor="ctr">
              <a:noAutofit/>
            </a:bodyPr>
            <a:lstStyle/>
            <a:p>
              <a:pPr lvl="0">
                <a:defRPr sz="2400">
                  <a:latin typeface="Arial"/>
                  <a:ea typeface="Arial"/>
                  <a:cs typeface="Arial"/>
                  <a:sym typeface="Arial"/>
                </a:defRPr>
              </a:pPr>
              <a:endParaRPr/>
            </a:p>
          </p:txBody>
        </p:sp>
        <p:sp>
          <p:nvSpPr>
            <p:cNvPr id="52" name="Shape 297"/>
            <p:cNvSpPr/>
            <p:nvPr/>
          </p:nvSpPr>
          <p:spPr>
            <a:xfrm>
              <a:off x="82675" y="86209"/>
              <a:ext cx="121986" cy="30098"/>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1186" y="0"/>
                    <a:pt x="2650" y="0"/>
                  </a:cubicBezTo>
                  <a:cubicBezTo>
                    <a:pt x="4113" y="0"/>
                    <a:pt x="5300" y="4835"/>
                    <a:pt x="5300" y="10800"/>
                  </a:cubicBezTo>
                  <a:cubicBezTo>
                    <a:pt x="5300" y="16765"/>
                    <a:pt x="4113" y="21600"/>
                    <a:pt x="2650" y="21600"/>
                  </a:cubicBezTo>
                  <a:cubicBezTo>
                    <a:pt x="1186" y="21600"/>
                    <a:pt x="0" y="16765"/>
                    <a:pt x="0" y="10800"/>
                  </a:cubicBezTo>
                  <a:moveTo>
                    <a:pt x="16300" y="10800"/>
                  </a:moveTo>
                  <a:cubicBezTo>
                    <a:pt x="16300" y="4835"/>
                    <a:pt x="17487" y="0"/>
                    <a:pt x="18950" y="0"/>
                  </a:cubicBezTo>
                  <a:cubicBezTo>
                    <a:pt x="20414" y="0"/>
                    <a:pt x="21600" y="4835"/>
                    <a:pt x="21600" y="10800"/>
                  </a:cubicBezTo>
                  <a:cubicBezTo>
                    <a:pt x="21600" y="16765"/>
                    <a:pt x="20414" y="21600"/>
                    <a:pt x="18950" y="21600"/>
                  </a:cubicBezTo>
                  <a:cubicBezTo>
                    <a:pt x="17487" y="21600"/>
                    <a:pt x="16300" y="16765"/>
                    <a:pt x="16300" y="10800"/>
                  </a:cubicBezTo>
                </a:path>
              </a:pathLst>
            </a:custGeom>
            <a:grpFill/>
            <a:ln w="12700" cap="flat">
              <a:noFill/>
              <a:miter lim="400000"/>
            </a:ln>
            <a:effectLst/>
          </p:spPr>
          <p:txBody>
            <a:bodyPr wrap="square" lIns="0" tIns="0" rIns="0" bIns="0" numCol="1" anchor="ctr">
              <a:noAutofit/>
            </a:bodyPr>
            <a:lstStyle/>
            <a:p>
              <a:pPr lvl="0">
                <a:defRPr sz="2400">
                  <a:latin typeface="Arial"/>
                  <a:ea typeface="Arial"/>
                  <a:cs typeface="Arial"/>
                  <a:sym typeface="Arial"/>
                </a:defRPr>
              </a:pPr>
              <a:endParaRPr/>
            </a:p>
          </p:txBody>
        </p:sp>
        <p:sp>
          <p:nvSpPr>
            <p:cNvPr id="53" name="Shape 298"/>
            <p:cNvSpPr/>
            <p:nvPr/>
          </p:nvSpPr>
          <p:spPr>
            <a:xfrm>
              <a:off x="-1" y="0"/>
              <a:ext cx="287340" cy="288926"/>
            </a:xfrm>
            <a:custGeom>
              <a:avLst/>
              <a:gdLst/>
              <a:ahLst/>
              <a:cxnLst>
                <a:cxn ang="0">
                  <a:pos x="wd2" y="hd2"/>
                </a:cxn>
                <a:cxn ang="5400000">
                  <a:pos x="wd2" y="hd2"/>
                </a:cxn>
                <a:cxn ang="10800000">
                  <a:pos x="wd2" y="hd2"/>
                </a:cxn>
                <a:cxn ang="16200000">
                  <a:pos x="wd2" y="hd2"/>
                </a:cxn>
              </a:cxnLst>
              <a:rect l="0" t="0" r="r" b="b"/>
              <a:pathLst>
                <a:path w="21600" h="21600" extrusionOk="0">
                  <a:moveTo>
                    <a:pt x="6215" y="7570"/>
                  </a:moveTo>
                  <a:cubicBezTo>
                    <a:pt x="6215" y="6949"/>
                    <a:pt x="6719" y="6445"/>
                    <a:pt x="7340" y="6445"/>
                  </a:cubicBezTo>
                  <a:cubicBezTo>
                    <a:pt x="7961" y="6445"/>
                    <a:pt x="8465" y="6949"/>
                    <a:pt x="8465" y="7570"/>
                  </a:cubicBezTo>
                  <a:cubicBezTo>
                    <a:pt x="8465" y="8191"/>
                    <a:pt x="7961" y="8695"/>
                    <a:pt x="7340" y="8695"/>
                  </a:cubicBezTo>
                  <a:cubicBezTo>
                    <a:pt x="6719" y="8695"/>
                    <a:pt x="6215" y="8191"/>
                    <a:pt x="6215" y="7570"/>
                  </a:cubicBezTo>
                  <a:moveTo>
                    <a:pt x="13135" y="7570"/>
                  </a:moveTo>
                  <a:cubicBezTo>
                    <a:pt x="13135" y="6949"/>
                    <a:pt x="13639" y="6445"/>
                    <a:pt x="14260" y="6445"/>
                  </a:cubicBezTo>
                  <a:cubicBezTo>
                    <a:pt x="14881" y="6445"/>
                    <a:pt x="15385" y="6949"/>
                    <a:pt x="15385" y="7570"/>
                  </a:cubicBezTo>
                  <a:cubicBezTo>
                    <a:pt x="15385" y="8191"/>
                    <a:pt x="14881" y="8695"/>
                    <a:pt x="14260" y="8695"/>
                  </a:cubicBezTo>
                  <a:cubicBezTo>
                    <a:pt x="13639" y="8695"/>
                    <a:pt x="13135" y="8191"/>
                    <a:pt x="13135" y="7570"/>
                  </a:cubicBezTo>
                  <a:moveTo>
                    <a:pt x="4946" y="15510"/>
                  </a:moveTo>
                  <a:cubicBezTo>
                    <a:pt x="8849" y="18190"/>
                    <a:pt x="12747" y="18190"/>
                    <a:pt x="16640" y="15510"/>
                  </a:cubicBezTo>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9525" cap="flat">
              <a:solidFill>
                <a:srgbClr val="000000"/>
              </a:solidFill>
              <a:prstDash val="solid"/>
              <a:round/>
            </a:ln>
            <a:effectLst/>
          </p:spPr>
          <p:txBody>
            <a:bodyPr wrap="square" lIns="0" tIns="0" rIns="0" bIns="0" numCol="1" anchor="ctr">
              <a:noAutofit/>
            </a:bodyPr>
            <a:lstStyle/>
            <a:p>
              <a:pPr lvl="0">
                <a:defRPr sz="2400">
                  <a:latin typeface="Arial"/>
                  <a:ea typeface="Arial"/>
                  <a:cs typeface="Arial"/>
                  <a:sym typeface="Arial"/>
                </a:defRPr>
              </a:pPr>
              <a:endParaRPr/>
            </a:p>
          </p:txBody>
        </p:sp>
      </p:grpSp>
      <p:grpSp>
        <p:nvGrpSpPr>
          <p:cNvPr id="54" name="Group 303"/>
          <p:cNvGrpSpPr/>
          <p:nvPr/>
        </p:nvGrpSpPr>
        <p:grpSpPr>
          <a:xfrm>
            <a:off x="4724399" y="3868737"/>
            <a:ext cx="287340" cy="288927"/>
            <a:chOff x="0" y="0"/>
            <a:chExt cx="287338" cy="288925"/>
          </a:xfrm>
          <a:solidFill>
            <a:srgbClr val="E6E6E6"/>
          </a:solidFill>
        </p:grpSpPr>
        <p:sp>
          <p:nvSpPr>
            <p:cNvPr id="55" name="Shape 300"/>
            <p:cNvSpPr/>
            <p:nvPr/>
          </p:nvSpPr>
          <p:spPr>
            <a:xfrm>
              <a:off x="-1" y="0"/>
              <a:ext cx="287340" cy="28892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12700" cap="flat">
              <a:noFill/>
              <a:miter lim="400000"/>
            </a:ln>
            <a:effectLst/>
          </p:spPr>
          <p:txBody>
            <a:bodyPr wrap="square" lIns="0" tIns="0" rIns="0" bIns="0" numCol="1" anchor="ctr">
              <a:noAutofit/>
            </a:bodyPr>
            <a:lstStyle/>
            <a:p>
              <a:pPr lvl="0">
                <a:defRPr sz="2400">
                  <a:latin typeface="Arial"/>
                  <a:ea typeface="Arial"/>
                  <a:cs typeface="Arial"/>
                  <a:sym typeface="Arial"/>
                </a:defRPr>
              </a:pPr>
              <a:endParaRPr/>
            </a:p>
          </p:txBody>
        </p:sp>
        <p:sp>
          <p:nvSpPr>
            <p:cNvPr id="56" name="Shape 301"/>
            <p:cNvSpPr/>
            <p:nvPr/>
          </p:nvSpPr>
          <p:spPr>
            <a:xfrm>
              <a:off x="82675" y="86209"/>
              <a:ext cx="121989" cy="30098"/>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1186" y="0"/>
                    <a:pt x="2650" y="0"/>
                  </a:cubicBezTo>
                  <a:cubicBezTo>
                    <a:pt x="4114" y="0"/>
                    <a:pt x="5300" y="4835"/>
                    <a:pt x="5300" y="10800"/>
                  </a:cubicBezTo>
                  <a:cubicBezTo>
                    <a:pt x="5300" y="16765"/>
                    <a:pt x="4114" y="21600"/>
                    <a:pt x="2650" y="21600"/>
                  </a:cubicBezTo>
                  <a:cubicBezTo>
                    <a:pt x="1186" y="21600"/>
                    <a:pt x="0" y="16765"/>
                    <a:pt x="0" y="10800"/>
                  </a:cubicBezTo>
                  <a:moveTo>
                    <a:pt x="16300" y="10800"/>
                  </a:moveTo>
                  <a:cubicBezTo>
                    <a:pt x="16300" y="4835"/>
                    <a:pt x="17486" y="0"/>
                    <a:pt x="18950" y="0"/>
                  </a:cubicBezTo>
                  <a:cubicBezTo>
                    <a:pt x="20414" y="0"/>
                    <a:pt x="21600" y="4835"/>
                    <a:pt x="21600" y="10800"/>
                  </a:cubicBezTo>
                  <a:cubicBezTo>
                    <a:pt x="21600" y="16765"/>
                    <a:pt x="20414" y="21600"/>
                    <a:pt x="18950" y="21600"/>
                  </a:cubicBezTo>
                  <a:cubicBezTo>
                    <a:pt x="17486" y="21600"/>
                    <a:pt x="16300" y="16765"/>
                    <a:pt x="16300" y="10800"/>
                  </a:cubicBezTo>
                </a:path>
              </a:pathLst>
            </a:custGeom>
            <a:grpFill/>
            <a:ln w="12700" cap="flat">
              <a:noFill/>
              <a:miter lim="400000"/>
            </a:ln>
            <a:effectLst/>
          </p:spPr>
          <p:txBody>
            <a:bodyPr wrap="square" lIns="0" tIns="0" rIns="0" bIns="0" numCol="1" anchor="ctr">
              <a:noAutofit/>
            </a:bodyPr>
            <a:lstStyle/>
            <a:p>
              <a:pPr lvl="0">
                <a:defRPr sz="2400">
                  <a:latin typeface="Arial"/>
                  <a:ea typeface="Arial"/>
                  <a:cs typeface="Arial"/>
                  <a:sym typeface="Arial"/>
                </a:defRPr>
              </a:pPr>
              <a:endParaRPr/>
            </a:p>
          </p:txBody>
        </p:sp>
        <p:sp>
          <p:nvSpPr>
            <p:cNvPr id="57" name="Shape 302"/>
            <p:cNvSpPr/>
            <p:nvPr/>
          </p:nvSpPr>
          <p:spPr>
            <a:xfrm>
              <a:off x="-1" y="0"/>
              <a:ext cx="287340" cy="288926"/>
            </a:xfrm>
            <a:custGeom>
              <a:avLst/>
              <a:gdLst/>
              <a:ahLst/>
              <a:cxnLst>
                <a:cxn ang="0">
                  <a:pos x="wd2" y="hd2"/>
                </a:cxn>
                <a:cxn ang="5400000">
                  <a:pos x="wd2" y="hd2"/>
                </a:cxn>
                <a:cxn ang="10800000">
                  <a:pos x="wd2" y="hd2"/>
                </a:cxn>
                <a:cxn ang="16200000">
                  <a:pos x="wd2" y="hd2"/>
                </a:cxn>
              </a:cxnLst>
              <a:rect l="0" t="0" r="r" b="b"/>
              <a:pathLst>
                <a:path w="21600" h="21600" extrusionOk="0">
                  <a:moveTo>
                    <a:pt x="6215" y="7570"/>
                  </a:moveTo>
                  <a:cubicBezTo>
                    <a:pt x="6215" y="6949"/>
                    <a:pt x="6719" y="6445"/>
                    <a:pt x="7340" y="6445"/>
                  </a:cubicBezTo>
                  <a:cubicBezTo>
                    <a:pt x="7961" y="6445"/>
                    <a:pt x="8465" y="6949"/>
                    <a:pt x="8465" y="7570"/>
                  </a:cubicBezTo>
                  <a:cubicBezTo>
                    <a:pt x="8465" y="8191"/>
                    <a:pt x="7961" y="8695"/>
                    <a:pt x="7340" y="8695"/>
                  </a:cubicBezTo>
                  <a:cubicBezTo>
                    <a:pt x="6719" y="8695"/>
                    <a:pt x="6215" y="8191"/>
                    <a:pt x="6215" y="7570"/>
                  </a:cubicBezTo>
                  <a:moveTo>
                    <a:pt x="13135" y="7570"/>
                  </a:moveTo>
                  <a:cubicBezTo>
                    <a:pt x="13135" y="6949"/>
                    <a:pt x="13639" y="6445"/>
                    <a:pt x="14260" y="6445"/>
                  </a:cubicBezTo>
                  <a:cubicBezTo>
                    <a:pt x="14881" y="6445"/>
                    <a:pt x="15385" y="6949"/>
                    <a:pt x="15385" y="7570"/>
                  </a:cubicBezTo>
                  <a:cubicBezTo>
                    <a:pt x="15385" y="8191"/>
                    <a:pt x="14881" y="8695"/>
                    <a:pt x="14260" y="8695"/>
                  </a:cubicBezTo>
                  <a:cubicBezTo>
                    <a:pt x="13639" y="8695"/>
                    <a:pt x="13135" y="8191"/>
                    <a:pt x="13135" y="7570"/>
                  </a:cubicBezTo>
                  <a:moveTo>
                    <a:pt x="4946" y="15510"/>
                  </a:moveTo>
                  <a:cubicBezTo>
                    <a:pt x="8849" y="18190"/>
                    <a:pt x="12747" y="18190"/>
                    <a:pt x="16640" y="15510"/>
                  </a:cubicBezTo>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solidFill>
              <a:srgbClr val="C73686"/>
            </a:solidFill>
            <a:ln w="9525" cap="flat">
              <a:solidFill>
                <a:schemeClr val="tx1"/>
              </a:solidFill>
              <a:prstDash val="solid"/>
              <a:round/>
            </a:ln>
            <a:effectLst/>
          </p:spPr>
          <p:txBody>
            <a:bodyPr wrap="square" lIns="0" tIns="0" rIns="0" bIns="0" numCol="1" anchor="ctr">
              <a:noAutofit/>
            </a:bodyPr>
            <a:lstStyle/>
            <a:p>
              <a:pPr lvl="0">
                <a:defRPr sz="2400">
                  <a:latin typeface="Arial"/>
                  <a:ea typeface="Arial"/>
                  <a:cs typeface="Arial"/>
                  <a:sym typeface="Arial"/>
                </a:defRPr>
              </a:pPr>
              <a:endParaRPr/>
            </a:p>
          </p:txBody>
        </p:sp>
      </p:grpSp>
      <p:grpSp>
        <p:nvGrpSpPr>
          <p:cNvPr id="62" name="Group 303"/>
          <p:cNvGrpSpPr/>
          <p:nvPr/>
        </p:nvGrpSpPr>
        <p:grpSpPr>
          <a:xfrm>
            <a:off x="4571999" y="3716337"/>
            <a:ext cx="287340" cy="288927"/>
            <a:chOff x="0" y="0"/>
            <a:chExt cx="287338" cy="288925"/>
          </a:xfrm>
          <a:solidFill>
            <a:srgbClr val="C73686"/>
          </a:solidFill>
        </p:grpSpPr>
        <p:sp>
          <p:nvSpPr>
            <p:cNvPr id="63" name="Shape 300"/>
            <p:cNvSpPr/>
            <p:nvPr/>
          </p:nvSpPr>
          <p:spPr>
            <a:xfrm>
              <a:off x="-1" y="0"/>
              <a:ext cx="287340" cy="28892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12700" cap="flat">
              <a:noFill/>
              <a:miter lim="400000"/>
            </a:ln>
            <a:effectLst/>
          </p:spPr>
          <p:txBody>
            <a:bodyPr wrap="square" lIns="0" tIns="0" rIns="0" bIns="0" numCol="1" anchor="ctr">
              <a:noAutofit/>
            </a:bodyPr>
            <a:lstStyle/>
            <a:p>
              <a:pPr lvl="0">
                <a:defRPr sz="2400">
                  <a:latin typeface="Arial"/>
                  <a:ea typeface="Arial"/>
                  <a:cs typeface="Arial"/>
                  <a:sym typeface="Arial"/>
                </a:defRPr>
              </a:pPr>
              <a:endParaRPr/>
            </a:p>
          </p:txBody>
        </p:sp>
        <p:sp>
          <p:nvSpPr>
            <p:cNvPr id="64" name="Shape 301"/>
            <p:cNvSpPr/>
            <p:nvPr/>
          </p:nvSpPr>
          <p:spPr>
            <a:xfrm>
              <a:off x="82675" y="86209"/>
              <a:ext cx="121989" cy="30098"/>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1186" y="0"/>
                    <a:pt x="2650" y="0"/>
                  </a:cubicBezTo>
                  <a:cubicBezTo>
                    <a:pt x="4114" y="0"/>
                    <a:pt x="5300" y="4835"/>
                    <a:pt x="5300" y="10800"/>
                  </a:cubicBezTo>
                  <a:cubicBezTo>
                    <a:pt x="5300" y="16765"/>
                    <a:pt x="4114" y="21600"/>
                    <a:pt x="2650" y="21600"/>
                  </a:cubicBezTo>
                  <a:cubicBezTo>
                    <a:pt x="1186" y="21600"/>
                    <a:pt x="0" y="16765"/>
                    <a:pt x="0" y="10800"/>
                  </a:cubicBezTo>
                  <a:moveTo>
                    <a:pt x="16300" y="10800"/>
                  </a:moveTo>
                  <a:cubicBezTo>
                    <a:pt x="16300" y="4835"/>
                    <a:pt x="17486" y="0"/>
                    <a:pt x="18950" y="0"/>
                  </a:cubicBezTo>
                  <a:cubicBezTo>
                    <a:pt x="20414" y="0"/>
                    <a:pt x="21600" y="4835"/>
                    <a:pt x="21600" y="10800"/>
                  </a:cubicBezTo>
                  <a:cubicBezTo>
                    <a:pt x="21600" y="16765"/>
                    <a:pt x="20414" y="21600"/>
                    <a:pt x="18950" y="21600"/>
                  </a:cubicBezTo>
                  <a:cubicBezTo>
                    <a:pt x="17486" y="21600"/>
                    <a:pt x="16300" y="16765"/>
                    <a:pt x="16300" y="10800"/>
                  </a:cubicBezTo>
                </a:path>
              </a:pathLst>
            </a:custGeom>
            <a:grpFill/>
            <a:ln w="12700" cap="flat">
              <a:noFill/>
              <a:miter lim="400000"/>
            </a:ln>
            <a:effectLst/>
          </p:spPr>
          <p:txBody>
            <a:bodyPr wrap="square" lIns="0" tIns="0" rIns="0" bIns="0" numCol="1" anchor="ctr">
              <a:noAutofit/>
            </a:bodyPr>
            <a:lstStyle/>
            <a:p>
              <a:pPr lvl="0">
                <a:defRPr sz="2400">
                  <a:latin typeface="Arial"/>
                  <a:ea typeface="Arial"/>
                  <a:cs typeface="Arial"/>
                  <a:sym typeface="Arial"/>
                </a:defRPr>
              </a:pPr>
              <a:endParaRPr/>
            </a:p>
          </p:txBody>
        </p:sp>
        <p:sp>
          <p:nvSpPr>
            <p:cNvPr id="65" name="Shape 302"/>
            <p:cNvSpPr/>
            <p:nvPr/>
          </p:nvSpPr>
          <p:spPr>
            <a:xfrm>
              <a:off x="-1" y="0"/>
              <a:ext cx="287340" cy="288926"/>
            </a:xfrm>
            <a:custGeom>
              <a:avLst/>
              <a:gdLst/>
              <a:ahLst/>
              <a:cxnLst>
                <a:cxn ang="0">
                  <a:pos x="wd2" y="hd2"/>
                </a:cxn>
                <a:cxn ang="5400000">
                  <a:pos x="wd2" y="hd2"/>
                </a:cxn>
                <a:cxn ang="10800000">
                  <a:pos x="wd2" y="hd2"/>
                </a:cxn>
                <a:cxn ang="16200000">
                  <a:pos x="wd2" y="hd2"/>
                </a:cxn>
              </a:cxnLst>
              <a:rect l="0" t="0" r="r" b="b"/>
              <a:pathLst>
                <a:path w="21600" h="21600" extrusionOk="0">
                  <a:moveTo>
                    <a:pt x="6215" y="7570"/>
                  </a:moveTo>
                  <a:cubicBezTo>
                    <a:pt x="6215" y="6949"/>
                    <a:pt x="6719" y="6445"/>
                    <a:pt x="7340" y="6445"/>
                  </a:cubicBezTo>
                  <a:cubicBezTo>
                    <a:pt x="7961" y="6445"/>
                    <a:pt x="8465" y="6949"/>
                    <a:pt x="8465" y="7570"/>
                  </a:cubicBezTo>
                  <a:cubicBezTo>
                    <a:pt x="8465" y="8191"/>
                    <a:pt x="7961" y="8695"/>
                    <a:pt x="7340" y="8695"/>
                  </a:cubicBezTo>
                  <a:cubicBezTo>
                    <a:pt x="6719" y="8695"/>
                    <a:pt x="6215" y="8191"/>
                    <a:pt x="6215" y="7570"/>
                  </a:cubicBezTo>
                  <a:moveTo>
                    <a:pt x="13135" y="7570"/>
                  </a:moveTo>
                  <a:cubicBezTo>
                    <a:pt x="13135" y="6949"/>
                    <a:pt x="13639" y="6445"/>
                    <a:pt x="14260" y="6445"/>
                  </a:cubicBezTo>
                  <a:cubicBezTo>
                    <a:pt x="14881" y="6445"/>
                    <a:pt x="15385" y="6949"/>
                    <a:pt x="15385" y="7570"/>
                  </a:cubicBezTo>
                  <a:cubicBezTo>
                    <a:pt x="15385" y="8191"/>
                    <a:pt x="14881" y="8695"/>
                    <a:pt x="14260" y="8695"/>
                  </a:cubicBezTo>
                  <a:cubicBezTo>
                    <a:pt x="13639" y="8695"/>
                    <a:pt x="13135" y="8191"/>
                    <a:pt x="13135" y="7570"/>
                  </a:cubicBezTo>
                  <a:moveTo>
                    <a:pt x="4946" y="15510"/>
                  </a:moveTo>
                  <a:cubicBezTo>
                    <a:pt x="8849" y="18190"/>
                    <a:pt x="12747" y="18190"/>
                    <a:pt x="16640" y="15510"/>
                  </a:cubicBezTo>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9525" cap="flat">
              <a:solidFill>
                <a:srgbClr val="000000"/>
              </a:solidFill>
              <a:prstDash val="solid"/>
              <a:round/>
            </a:ln>
            <a:effectLst/>
          </p:spPr>
          <p:txBody>
            <a:bodyPr wrap="square" lIns="0" tIns="0" rIns="0" bIns="0" numCol="1" anchor="ctr">
              <a:noAutofit/>
            </a:bodyPr>
            <a:lstStyle/>
            <a:p>
              <a:pPr lvl="0">
                <a:defRPr sz="2400">
                  <a:latin typeface="Arial"/>
                  <a:ea typeface="Arial"/>
                  <a:cs typeface="Arial"/>
                  <a:sym typeface="Arial"/>
                </a:defRPr>
              </a:pPr>
              <a:endParaRPr/>
            </a:p>
          </p:txBody>
        </p:sp>
      </p:grpSp>
      <p:grpSp>
        <p:nvGrpSpPr>
          <p:cNvPr id="66" name="Group 311"/>
          <p:cNvGrpSpPr/>
          <p:nvPr/>
        </p:nvGrpSpPr>
        <p:grpSpPr>
          <a:xfrm>
            <a:off x="4716462" y="3716337"/>
            <a:ext cx="287339" cy="288927"/>
            <a:chOff x="0" y="0"/>
            <a:chExt cx="287338" cy="288925"/>
          </a:xfrm>
          <a:solidFill>
            <a:srgbClr val="C73686"/>
          </a:solidFill>
        </p:grpSpPr>
        <p:sp>
          <p:nvSpPr>
            <p:cNvPr id="67" name="Shape 308"/>
            <p:cNvSpPr/>
            <p:nvPr/>
          </p:nvSpPr>
          <p:spPr>
            <a:xfrm>
              <a:off x="-1" y="0"/>
              <a:ext cx="287340" cy="28892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12700" cap="flat">
              <a:noFill/>
              <a:miter lim="400000"/>
            </a:ln>
            <a:effectLst/>
          </p:spPr>
          <p:txBody>
            <a:bodyPr wrap="square" lIns="0" tIns="0" rIns="0" bIns="0" numCol="1" anchor="ctr">
              <a:noAutofit/>
            </a:bodyPr>
            <a:lstStyle/>
            <a:p>
              <a:pPr lvl="0">
                <a:defRPr sz="2400">
                  <a:latin typeface="Arial"/>
                  <a:ea typeface="Arial"/>
                  <a:cs typeface="Arial"/>
                  <a:sym typeface="Arial"/>
                </a:defRPr>
              </a:pPr>
              <a:endParaRPr/>
            </a:p>
          </p:txBody>
        </p:sp>
        <p:sp>
          <p:nvSpPr>
            <p:cNvPr id="68" name="Shape 309"/>
            <p:cNvSpPr/>
            <p:nvPr/>
          </p:nvSpPr>
          <p:spPr>
            <a:xfrm>
              <a:off x="82675" y="86209"/>
              <a:ext cx="121986" cy="30098"/>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1186" y="0"/>
                    <a:pt x="2650" y="0"/>
                  </a:cubicBezTo>
                  <a:cubicBezTo>
                    <a:pt x="4113" y="0"/>
                    <a:pt x="5300" y="4835"/>
                    <a:pt x="5300" y="10800"/>
                  </a:cubicBezTo>
                  <a:cubicBezTo>
                    <a:pt x="5300" y="16765"/>
                    <a:pt x="4113" y="21600"/>
                    <a:pt x="2650" y="21600"/>
                  </a:cubicBezTo>
                  <a:cubicBezTo>
                    <a:pt x="1186" y="21600"/>
                    <a:pt x="0" y="16765"/>
                    <a:pt x="0" y="10800"/>
                  </a:cubicBezTo>
                  <a:moveTo>
                    <a:pt x="16300" y="10800"/>
                  </a:moveTo>
                  <a:cubicBezTo>
                    <a:pt x="16300" y="4835"/>
                    <a:pt x="17487" y="0"/>
                    <a:pt x="18950" y="0"/>
                  </a:cubicBezTo>
                  <a:cubicBezTo>
                    <a:pt x="20414" y="0"/>
                    <a:pt x="21600" y="4835"/>
                    <a:pt x="21600" y="10800"/>
                  </a:cubicBezTo>
                  <a:cubicBezTo>
                    <a:pt x="21600" y="16765"/>
                    <a:pt x="20414" y="21600"/>
                    <a:pt x="18950" y="21600"/>
                  </a:cubicBezTo>
                  <a:cubicBezTo>
                    <a:pt x="17487" y="21600"/>
                    <a:pt x="16300" y="16765"/>
                    <a:pt x="16300" y="10800"/>
                  </a:cubicBezTo>
                </a:path>
              </a:pathLst>
            </a:custGeom>
            <a:grpFill/>
            <a:ln w="12700" cap="flat">
              <a:noFill/>
              <a:miter lim="400000"/>
            </a:ln>
            <a:effectLst/>
          </p:spPr>
          <p:txBody>
            <a:bodyPr wrap="square" lIns="0" tIns="0" rIns="0" bIns="0" numCol="1" anchor="ctr">
              <a:noAutofit/>
            </a:bodyPr>
            <a:lstStyle/>
            <a:p>
              <a:pPr lvl="0">
                <a:defRPr sz="2400">
                  <a:latin typeface="Arial"/>
                  <a:ea typeface="Arial"/>
                  <a:cs typeface="Arial"/>
                  <a:sym typeface="Arial"/>
                </a:defRPr>
              </a:pPr>
              <a:endParaRPr/>
            </a:p>
          </p:txBody>
        </p:sp>
        <p:sp>
          <p:nvSpPr>
            <p:cNvPr id="69" name="Shape 310"/>
            <p:cNvSpPr/>
            <p:nvPr/>
          </p:nvSpPr>
          <p:spPr>
            <a:xfrm>
              <a:off x="-1" y="0"/>
              <a:ext cx="287340" cy="288926"/>
            </a:xfrm>
            <a:custGeom>
              <a:avLst/>
              <a:gdLst/>
              <a:ahLst/>
              <a:cxnLst>
                <a:cxn ang="0">
                  <a:pos x="wd2" y="hd2"/>
                </a:cxn>
                <a:cxn ang="5400000">
                  <a:pos x="wd2" y="hd2"/>
                </a:cxn>
                <a:cxn ang="10800000">
                  <a:pos x="wd2" y="hd2"/>
                </a:cxn>
                <a:cxn ang="16200000">
                  <a:pos x="wd2" y="hd2"/>
                </a:cxn>
              </a:cxnLst>
              <a:rect l="0" t="0" r="r" b="b"/>
              <a:pathLst>
                <a:path w="21600" h="21600" extrusionOk="0">
                  <a:moveTo>
                    <a:pt x="6215" y="7570"/>
                  </a:moveTo>
                  <a:cubicBezTo>
                    <a:pt x="6215" y="6949"/>
                    <a:pt x="6719" y="6445"/>
                    <a:pt x="7340" y="6445"/>
                  </a:cubicBezTo>
                  <a:cubicBezTo>
                    <a:pt x="7961" y="6445"/>
                    <a:pt x="8465" y="6949"/>
                    <a:pt x="8465" y="7570"/>
                  </a:cubicBezTo>
                  <a:cubicBezTo>
                    <a:pt x="8465" y="8191"/>
                    <a:pt x="7961" y="8695"/>
                    <a:pt x="7340" y="8695"/>
                  </a:cubicBezTo>
                  <a:cubicBezTo>
                    <a:pt x="6719" y="8695"/>
                    <a:pt x="6215" y="8191"/>
                    <a:pt x="6215" y="7570"/>
                  </a:cubicBezTo>
                  <a:moveTo>
                    <a:pt x="13135" y="7570"/>
                  </a:moveTo>
                  <a:cubicBezTo>
                    <a:pt x="13135" y="6949"/>
                    <a:pt x="13639" y="6445"/>
                    <a:pt x="14260" y="6445"/>
                  </a:cubicBezTo>
                  <a:cubicBezTo>
                    <a:pt x="14881" y="6445"/>
                    <a:pt x="15385" y="6949"/>
                    <a:pt x="15385" y="7570"/>
                  </a:cubicBezTo>
                  <a:cubicBezTo>
                    <a:pt x="15385" y="8191"/>
                    <a:pt x="14881" y="8695"/>
                    <a:pt x="14260" y="8695"/>
                  </a:cubicBezTo>
                  <a:cubicBezTo>
                    <a:pt x="13639" y="8695"/>
                    <a:pt x="13135" y="8191"/>
                    <a:pt x="13135" y="7570"/>
                  </a:cubicBezTo>
                  <a:moveTo>
                    <a:pt x="4946" y="17520"/>
                  </a:moveTo>
                  <a:cubicBezTo>
                    <a:pt x="8849" y="14840"/>
                    <a:pt x="12747" y="14840"/>
                    <a:pt x="16640" y="17520"/>
                  </a:cubicBezTo>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9525" cap="flat">
              <a:solidFill>
                <a:srgbClr val="000000"/>
              </a:solidFill>
              <a:prstDash val="solid"/>
              <a:round/>
            </a:ln>
            <a:effectLst/>
          </p:spPr>
          <p:txBody>
            <a:bodyPr wrap="square" lIns="0" tIns="0" rIns="0" bIns="0" numCol="1" anchor="ctr">
              <a:noAutofit/>
            </a:bodyPr>
            <a:lstStyle/>
            <a:p>
              <a:pPr lvl="0">
                <a:defRPr sz="2400">
                  <a:latin typeface="Arial"/>
                  <a:ea typeface="Arial"/>
                  <a:cs typeface="Arial"/>
                  <a:sym typeface="Arial"/>
                </a:defRPr>
              </a:pPr>
              <a:endParaRPr/>
            </a:p>
          </p:txBody>
        </p:sp>
      </p:grpSp>
      <p:grpSp>
        <p:nvGrpSpPr>
          <p:cNvPr id="70" name="Group 299"/>
          <p:cNvGrpSpPr/>
          <p:nvPr/>
        </p:nvGrpSpPr>
        <p:grpSpPr>
          <a:xfrm>
            <a:off x="4364037" y="3941762"/>
            <a:ext cx="287339" cy="288927"/>
            <a:chOff x="0" y="0"/>
            <a:chExt cx="287338" cy="288925"/>
          </a:xfrm>
          <a:solidFill>
            <a:srgbClr val="C73686"/>
          </a:solidFill>
        </p:grpSpPr>
        <p:sp>
          <p:nvSpPr>
            <p:cNvPr id="71" name="Shape 296"/>
            <p:cNvSpPr/>
            <p:nvPr/>
          </p:nvSpPr>
          <p:spPr>
            <a:xfrm>
              <a:off x="-1" y="0"/>
              <a:ext cx="287340" cy="28892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12700" cap="flat">
              <a:noFill/>
              <a:miter lim="400000"/>
            </a:ln>
            <a:effectLst/>
          </p:spPr>
          <p:txBody>
            <a:bodyPr wrap="square" lIns="0" tIns="0" rIns="0" bIns="0" numCol="1" anchor="ctr">
              <a:noAutofit/>
            </a:bodyPr>
            <a:lstStyle/>
            <a:p>
              <a:pPr lvl="0">
                <a:defRPr sz="2400">
                  <a:latin typeface="Arial"/>
                  <a:ea typeface="Arial"/>
                  <a:cs typeface="Arial"/>
                  <a:sym typeface="Arial"/>
                </a:defRPr>
              </a:pPr>
              <a:endParaRPr/>
            </a:p>
          </p:txBody>
        </p:sp>
        <p:sp>
          <p:nvSpPr>
            <p:cNvPr id="72" name="Shape 297"/>
            <p:cNvSpPr/>
            <p:nvPr/>
          </p:nvSpPr>
          <p:spPr>
            <a:xfrm>
              <a:off x="82675" y="86209"/>
              <a:ext cx="121986" cy="30098"/>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1186" y="0"/>
                    <a:pt x="2650" y="0"/>
                  </a:cubicBezTo>
                  <a:cubicBezTo>
                    <a:pt x="4113" y="0"/>
                    <a:pt x="5300" y="4835"/>
                    <a:pt x="5300" y="10800"/>
                  </a:cubicBezTo>
                  <a:cubicBezTo>
                    <a:pt x="5300" y="16765"/>
                    <a:pt x="4113" y="21600"/>
                    <a:pt x="2650" y="21600"/>
                  </a:cubicBezTo>
                  <a:cubicBezTo>
                    <a:pt x="1186" y="21600"/>
                    <a:pt x="0" y="16765"/>
                    <a:pt x="0" y="10800"/>
                  </a:cubicBezTo>
                  <a:moveTo>
                    <a:pt x="16300" y="10800"/>
                  </a:moveTo>
                  <a:cubicBezTo>
                    <a:pt x="16300" y="4835"/>
                    <a:pt x="17487" y="0"/>
                    <a:pt x="18950" y="0"/>
                  </a:cubicBezTo>
                  <a:cubicBezTo>
                    <a:pt x="20414" y="0"/>
                    <a:pt x="21600" y="4835"/>
                    <a:pt x="21600" y="10800"/>
                  </a:cubicBezTo>
                  <a:cubicBezTo>
                    <a:pt x="21600" y="16765"/>
                    <a:pt x="20414" y="21600"/>
                    <a:pt x="18950" y="21600"/>
                  </a:cubicBezTo>
                  <a:cubicBezTo>
                    <a:pt x="17487" y="21600"/>
                    <a:pt x="16300" y="16765"/>
                    <a:pt x="16300" y="10800"/>
                  </a:cubicBezTo>
                </a:path>
              </a:pathLst>
            </a:custGeom>
            <a:grpFill/>
            <a:ln w="12700" cap="flat">
              <a:noFill/>
              <a:miter lim="400000"/>
            </a:ln>
            <a:effectLst/>
          </p:spPr>
          <p:txBody>
            <a:bodyPr wrap="square" lIns="0" tIns="0" rIns="0" bIns="0" numCol="1" anchor="ctr">
              <a:noAutofit/>
            </a:bodyPr>
            <a:lstStyle/>
            <a:p>
              <a:pPr lvl="0">
                <a:defRPr sz="2400">
                  <a:latin typeface="Arial"/>
                  <a:ea typeface="Arial"/>
                  <a:cs typeface="Arial"/>
                  <a:sym typeface="Arial"/>
                </a:defRPr>
              </a:pPr>
              <a:endParaRPr/>
            </a:p>
          </p:txBody>
        </p:sp>
        <p:sp>
          <p:nvSpPr>
            <p:cNvPr id="73" name="Shape 298"/>
            <p:cNvSpPr/>
            <p:nvPr/>
          </p:nvSpPr>
          <p:spPr>
            <a:xfrm>
              <a:off x="-1" y="0"/>
              <a:ext cx="287340" cy="288926"/>
            </a:xfrm>
            <a:custGeom>
              <a:avLst/>
              <a:gdLst/>
              <a:ahLst/>
              <a:cxnLst>
                <a:cxn ang="0">
                  <a:pos x="wd2" y="hd2"/>
                </a:cxn>
                <a:cxn ang="5400000">
                  <a:pos x="wd2" y="hd2"/>
                </a:cxn>
                <a:cxn ang="10800000">
                  <a:pos x="wd2" y="hd2"/>
                </a:cxn>
                <a:cxn ang="16200000">
                  <a:pos x="wd2" y="hd2"/>
                </a:cxn>
              </a:cxnLst>
              <a:rect l="0" t="0" r="r" b="b"/>
              <a:pathLst>
                <a:path w="21600" h="21600" extrusionOk="0">
                  <a:moveTo>
                    <a:pt x="6215" y="7570"/>
                  </a:moveTo>
                  <a:cubicBezTo>
                    <a:pt x="6215" y="6949"/>
                    <a:pt x="6719" y="6445"/>
                    <a:pt x="7340" y="6445"/>
                  </a:cubicBezTo>
                  <a:cubicBezTo>
                    <a:pt x="7961" y="6445"/>
                    <a:pt x="8465" y="6949"/>
                    <a:pt x="8465" y="7570"/>
                  </a:cubicBezTo>
                  <a:cubicBezTo>
                    <a:pt x="8465" y="8191"/>
                    <a:pt x="7961" y="8695"/>
                    <a:pt x="7340" y="8695"/>
                  </a:cubicBezTo>
                  <a:cubicBezTo>
                    <a:pt x="6719" y="8695"/>
                    <a:pt x="6215" y="8191"/>
                    <a:pt x="6215" y="7570"/>
                  </a:cubicBezTo>
                  <a:moveTo>
                    <a:pt x="13135" y="7570"/>
                  </a:moveTo>
                  <a:cubicBezTo>
                    <a:pt x="13135" y="6949"/>
                    <a:pt x="13639" y="6445"/>
                    <a:pt x="14260" y="6445"/>
                  </a:cubicBezTo>
                  <a:cubicBezTo>
                    <a:pt x="14881" y="6445"/>
                    <a:pt x="15385" y="6949"/>
                    <a:pt x="15385" y="7570"/>
                  </a:cubicBezTo>
                  <a:cubicBezTo>
                    <a:pt x="15385" y="8191"/>
                    <a:pt x="14881" y="8695"/>
                    <a:pt x="14260" y="8695"/>
                  </a:cubicBezTo>
                  <a:cubicBezTo>
                    <a:pt x="13639" y="8695"/>
                    <a:pt x="13135" y="8191"/>
                    <a:pt x="13135" y="7570"/>
                  </a:cubicBezTo>
                  <a:moveTo>
                    <a:pt x="4946" y="15510"/>
                  </a:moveTo>
                  <a:cubicBezTo>
                    <a:pt x="8849" y="18190"/>
                    <a:pt x="12747" y="18190"/>
                    <a:pt x="16640" y="15510"/>
                  </a:cubicBezTo>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9525" cap="flat">
              <a:solidFill>
                <a:srgbClr val="000000"/>
              </a:solidFill>
              <a:prstDash val="solid"/>
              <a:round/>
            </a:ln>
            <a:effectLst/>
          </p:spPr>
          <p:txBody>
            <a:bodyPr wrap="square" lIns="0" tIns="0" rIns="0" bIns="0" numCol="1" anchor="ctr">
              <a:noAutofit/>
            </a:bodyPr>
            <a:lstStyle/>
            <a:p>
              <a:pPr lvl="0">
                <a:defRPr sz="2400">
                  <a:latin typeface="Arial"/>
                  <a:ea typeface="Arial"/>
                  <a:cs typeface="Arial"/>
                  <a:sym typeface="Arial"/>
                </a:defRPr>
              </a:pPr>
              <a:endParaRPr/>
            </a:p>
          </p:txBody>
        </p:sp>
      </p:grpSp>
      <p:grpSp>
        <p:nvGrpSpPr>
          <p:cNvPr id="74" name="Group 336"/>
          <p:cNvGrpSpPr/>
          <p:nvPr/>
        </p:nvGrpSpPr>
        <p:grpSpPr>
          <a:xfrm>
            <a:off x="4427537" y="4076700"/>
            <a:ext cx="287337" cy="288926"/>
            <a:chOff x="0" y="0"/>
            <a:chExt cx="287335" cy="288925"/>
          </a:xfrm>
        </p:grpSpPr>
        <p:sp>
          <p:nvSpPr>
            <p:cNvPr id="75" name="Shape 332"/>
            <p:cNvSpPr/>
            <p:nvPr/>
          </p:nvSpPr>
          <p:spPr>
            <a:xfrm>
              <a:off x="0" y="0"/>
              <a:ext cx="287337" cy="28892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5D300"/>
            </a:solidFill>
            <a:ln w="9525" cap="flat">
              <a:solidFill>
                <a:srgbClr val="000000"/>
              </a:solidFill>
              <a:prstDash val="solid"/>
              <a:round/>
            </a:ln>
            <a:effectLst/>
          </p:spPr>
          <p:txBody>
            <a:bodyPr wrap="square" lIns="0" tIns="0" rIns="0" bIns="0" numCol="1" anchor="ctr">
              <a:noAutofit/>
            </a:bodyPr>
            <a:lstStyle/>
            <a:p>
              <a:pPr lvl="0">
                <a:defRPr sz="2400">
                  <a:latin typeface="Arial"/>
                  <a:ea typeface="Arial"/>
                  <a:cs typeface="Arial"/>
                  <a:sym typeface="Arial"/>
                </a:defRPr>
              </a:pPr>
              <a:endParaRPr/>
            </a:p>
          </p:txBody>
        </p:sp>
        <p:sp>
          <p:nvSpPr>
            <p:cNvPr id="76" name="Shape 333"/>
            <p:cNvSpPr/>
            <p:nvPr/>
          </p:nvSpPr>
          <p:spPr>
            <a:xfrm>
              <a:off x="71834" y="72231"/>
              <a:ext cx="35919" cy="3611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C9900"/>
            </a:solidFill>
            <a:ln w="9525" cap="flat">
              <a:solidFill>
                <a:srgbClr val="000000"/>
              </a:solidFill>
              <a:prstDash val="solid"/>
              <a:round/>
            </a:ln>
            <a:effectLst/>
          </p:spPr>
          <p:txBody>
            <a:bodyPr wrap="square" lIns="0" tIns="0" rIns="0" bIns="0" numCol="1" anchor="t">
              <a:noAutofit/>
            </a:bodyPr>
            <a:lstStyle/>
            <a:p>
              <a:pPr lvl="0">
                <a:defRPr sz="2400">
                  <a:latin typeface="Arial"/>
                  <a:ea typeface="Arial"/>
                  <a:cs typeface="Arial"/>
                  <a:sym typeface="Arial"/>
                </a:defRPr>
              </a:pPr>
              <a:endParaRPr/>
            </a:p>
          </p:txBody>
        </p:sp>
        <p:sp>
          <p:nvSpPr>
            <p:cNvPr id="77" name="Shape 334"/>
            <p:cNvSpPr/>
            <p:nvPr/>
          </p:nvSpPr>
          <p:spPr>
            <a:xfrm>
              <a:off x="179585" y="72231"/>
              <a:ext cx="35919" cy="3611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C9900"/>
            </a:solidFill>
            <a:ln w="9525" cap="flat">
              <a:solidFill>
                <a:srgbClr val="000000"/>
              </a:solidFill>
              <a:prstDash val="solid"/>
              <a:round/>
            </a:ln>
            <a:effectLst/>
          </p:spPr>
          <p:txBody>
            <a:bodyPr wrap="square" lIns="0" tIns="0" rIns="0" bIns="0" numCol="1" anchor="t">
              <a:noAutofit/>
            </a:bodyPr>
            <a:lstStyle/>
            <a:p>
              <a:pPr lvl="0">
                <a:defRPr sz="2400">
                  <a:latin typeface="Arial"/>
                  <a:ea typeface="Arial"/>
                  <a:cs typeface="Arial"/>
                  <a:sym typeface="Arial"/>
                </a:defRPr>
              </a:pPr>
              <a:endParaRPr/>
            </a:p>
          </p:txBody>
        </p:sp>
        <p:sp>
          <p:nvSpPr>
            <p:cNvPr id="78" name="Shape 335"/>
            <p:cNvSpPr/>
            <p:nvPr/>
          </p:nvSpPr>
          <p:spPr>
            <a:xfrm>
              <a:off x="71834" y="216693"/>
              <a:ext cx="143669" cy="1"/>
            </a:xfrm>
            <a:prstGeom prst="line">
              <a:avLst/>
            </a:prstGeom>
            <a:noFill/>
            <a:ln w="9525" cap="flat">
              <a:solidFill>
                <a:srgbClr val="000000"/>
              </a:solidFill>
              <a:prstDash val="solid"/>
              <a:round/>
            </a:ln>
            <a:effectLst/>
          </p:spPr>
          <p:txBody>
            <a:bodyPr wrap="square" lIns="0" tIns="0" rIns="0" bIns="0" numCol="1" anchor="t">
              <a:noAutofit/>
            </a:bodyPr>
            <a:lstStyle/>
            <a:p>
              <a:pPr lvl="0" defTabSz="457200">
                <a:defRPr sz="1200">
                  <a:latin typeface="+mn-lt"/>
                  <a:ea typeface="+mn-ea"/>
                  <a:cs typeface="+mn-cs"/>
                  <a:sym typeface="Helvetica"/>
                </a:defRPr>
              </a:pPr>
              <a:endParaRPr/>
            </a:p>
          </p:txBody>
        </p:sp>
      </p:grpSp>
      <p:grpSp>
        <p:nvGrpSpPr>
          <p:cNvPr id="79" name="Group 271"/>
          <p:cNvGrpSpPr/>
          <p:nvPr/>
        </p:nvGrpSpPr>
        <p:grpSpPr>
          <a:xfrm>
            <a:off x="2339974" y="3141663"/>
            <a:ext cx="287340" cy="287339"/>
            <a:chOff x="0" y="0"/>
            <a:chExt cx="287338" cy="287338"/>
          </a:xfrm>
          <a:solidFill>
            <a:srgbClr val="C73686"/>
          </a:solidFill>
        </p:grpSpPr>
        <p:sp>
          <p:nvSpPr>
            <p:cNvPr id="80" name="Shape 268"/>
            <p:cNvSpPr/>
            <p:nvPr/>
          </p:nvSpPr>
          <p:spPr>
            <a:xfrm>
              <a:off x="-1" y="-1"/>
              <a:ext cx="287340" cy="28734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12700" cap="flat">
              <a:noFill/>
              <a:miter lim="400000"/>
            </a:ln>
            <a:effectLst/>
          </p:spPr>
          <p:txBody>
            <a:bodyPr wrap="square" lIns="0" tIns="0" rIns="0" bIns="0" numCol="1" anchor="ctr">
              <a:noAutofit/>
            </a:bodyPr>
            <a:lstStyle/>
            <a:p>
              <a:pPr lvl="0">
                <a:defRPr sz="2400">
                  <a:latin typeface="Arial"/>
                  <a:ea typeface="Arial"/>
                  <a:cs typeface="Arial"/>
                  <a:sym typeface="Arial"/>
                </a:defRPr>
              </a:pPr>
              <a:endParaRPr/>
            </a:p>
          </p:txBody>
        </p:sp>
        <p:sp>
          <p:nvSpPr>
            <p:cNvPr id="81" name="Shape 269"/>
            <p:cNvSpPr/>
            <p:nvPr/>
          </p:nvSpPr>
          <p:spPr>
            <a:xfrm>
              <a:off x="82675" y="85735"/>
              <a:ext cx="121989" cy="2993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1186" y="0"/>
                    <a:pt x="2650" y="0"/>
                  </a:cubicBezTo>
                  <a:cubicBezTo>
                    <a:pt x="4114" y="0"/>
                    <a:pt x="5300" y="4835"/>
                    <a:pt x="5300" y="10800"/>
                  </a:cubicBezTo>
                  <a:cubicBezTo>
                    <a:pt x="5300" y="16765"/>
                    <a:pt x="4114" y="21600"/>
                    <a:pt x="2650" y="21600"/>
                  </a:cubicBezTo>
                  <a:cubicBezTo>
                    <a:pt x="1186" y="21600"/>
                    <a:pt x="0" y="16765"/>
                    <a:pt x="0" y="10800"/>
                  </a:cubicBezTo>
                  <a:moveTo>
                    <a:pt x="16300" y="10800"/>
                  </a:moveTo>
                  <a:cubicBezTo>
                    <a:pt x="16300" y="4835"/>
                    <a:pt x="17486" y="0"/>
                    <a:pt x="18950" y="0"/>
                  </a:cubicBezTo>
                  <a:cubicBezTo>
                    <a:pt x="20414" y="0"/>
                    <a:pt x="21600" y="4835"/>
                    <a:pt x="21600" y="10800"/>
                  </a:cubicBezTo>
                  <a:cubicBezTo>
                    <a:pt x="21600" y="16765"/>
                    <a:pt x="20414" y="21600"/>
                    <a:pt x="18950" y="21600"/>
                  </a:cubicBezTo>
                  <a:cubicBezTo>
                    <a:pt x="17486" y="21600"/>
                    <a:pt x="16300" y="16765"/>
                    <a:pt x="16300" y="10800"/>
                  </a:cubicBezTo>
                </a:path>
              </a:pathLst>
            </a:custGeom>
            <a:grpFill/>
            <a:ln w="12700" cap="flat">
              <a:noFill/>
              <a:miter lim="400000"/>
            </a:ln>
            <a:effectLst/>
          </p:spPr>
          <p:txBody>
            <a:bodyPr wrap="square" lIns="0" tIns="0" rIns="0" bIns="0" numCol="1" anchor="ctr">
              <a:noAutofit/>
            </a:bodyPr>
            <a:lstStyle/>
            <a:p>
              <a:pPr lvl="0">
                <a:defRPr sz="2400">
                  <a:latin typeface="Arial"/>
                  <a:ea typeface="Arial"/>
                  <a:cs typeface="Arial"/>
                  <a:sym typeface="Arial"/>
                </a:defRPr>
              </a:pPr>
              <a:endParaRPr/>
            </a:p>
          </p:txBody>
        </p:sp>
        <p:sp>
          <p:nvSpPr>
            <p:cNvPr id="82" name="Shape 270"/>
            <p:cNvSpPr/>
            <p:nvPr/>
          </p:nvSpPr>
          <p:spPr>
            <a:xfrm>
              <a:off x="-1" y="-1"/>
              <a:ext cx="287340" cy="287340"/>
            </a:xfrm>
            <a:custGeom>
              <a:avLst/>
              <a:gdLst/>
              <a:ahLst/>
              <a:cxnLst>
                <a:cxn ang="0">
                  <a:pos x="wd2" y="hd2"/>
                </a:cxn>
                <a:cxn ang="5400000">
                  <a:pos x="wd2" y="hd2"/>
                </a:cxn>
                <a:cxn ang="10800000">
                  <a:pos x="wd2" y="hd2"/>
                </a:cxn>
                <a:cxn ang="16200000">
                  <a:pos x="wd2" y="hd2"/>
                </a:cxn>
              </a:cxnLst>
              <a:rect l="0" t="0" r="r" b="b"/>
              <a:pathLst>
                <a:path w="21600" h="21600" extrusionOk="0">
                  <a:moveTo>
                    <a:pt x="6215" y="7570"/>
                  </a:moveTo>
                  <a:cubicBezTo>
                    <a:pt x="6215" y="6949"/>
                    <a:pt x="6719" y="6445"/>
                    <a:pt x="7340" y="6445"/>
                  </a:cubicBezTo>
                  <a:cubicBezTo>
                    <a:pt x="7961" y="6445"/>
                    <a:pt x="8465" y="6949"/>
                    <a:pt x="8465" y="7570"/>
                  </a:cubicBezTo>
                  <a:cubicBezTo>
                    <a:pt x="8465" y="8191"/>
                    <a:pt x="7961" y="8695"/>
                    <a:pt x="7340" y="8695"/>
                  </a:cubicBezTo>
                  <a:cubicBezTo>
                    <a:pt x="6719" y="8695"/>
                    <a:pt x="6215" y="8191"/>
                    <a:pt x="6215" y="7570"/>
                  </a:cubicBezTo>
                  <a:moveTo>
                    <a:pt x="13135" y="7570"/>
                  </a:moveTo>
                  <a:cubicBezTo>
                    <a:pt x="13135" y="6949"/>
                    <a:pt x="13639" y="6445"/>
                    <a:pt x="14260" y="6445"/>
                  </a:cubicBezTo>
                  <a:cubicBezTo>
                    <a:pt x="14881" y="6445"/>
                    <a:pt x="15385" y="6949"/>
                    <a:pt x="15385" y="7570"/>
                  </a:cubicBezTo>
                  <a:cubicBezTo>
                    <a:pt x="15385" y="8191"/>
                    <a:pt x="14881" y="8695"/>
                    <a:pt x="14260" y="8695"/>
                  </a:cubicBezTo>
                  <a:cubicBezTo>
                    <a:pt x="13639" y="8695"/>
                    <a:pt x="13135" y="8191"/>
                    <a:pt x="13135" y="7570"/>
                  </a:cubicBezTo>
                  <a:moveTo>
                    <a:pt x="4946" y="15510"/>
                  </a:moveTo>
                  <a:cubicBezTo>
                    <a:pt x="8849" y="18190"/>
                    <a:pt x="12747" y="18190"/>
                    <a:pt x="16640" y="15510"/>
                  </a:cubicBezTo>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9525" cap="flat">
              <a:solidFill>
                <a:srgbClr val="000000"/>
              </a:solidFill>
              <a:prstDash val="solid"/>
              <a:round/>
            </a:ln>
            <a:effectLst/>
          </p:spPr>
          <p:txBody>
            <a:bodyPr wrap="square" lIns="0" tIns="0" rIns="0" bIns="0" numCol="1" anchor="ctr">
              <a:noAutofit/>
            </a:bodyPr>
            <a:lstStyle/>
            <a:p>
              <a:pPr lvl="0">
                <a:defRPr sz="2400">
                  <a:latin typeface="Arial"/>
                  <a:ea typeface="Arial"/>
                  <a:cs typeface="Arial"/>
                  <a:sym typeface="Arial"/>
                </a:defRPr>
              </a:pPr>
              <a:endParaRPr/>
            </a:p>
          </p:txBody>
        </p:sp>
      </p:grpSp>
      <p:sp>
        <p:nvSpPr>
          <p:cNvPr id="88" name="Shape 314"/>
          <p:cNvSpPr/>
          <p:nvPr/>
        </p:nvSpPr>
        <p:spPr>
          <a:xfrm>
            <a:off x="2916238" y="3068638"/>
            <a:ext cx="273557" cy="375231"/>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sz="2000">
                <a:latin typeface="Arial"/>
                <a:ea typeface="Arial"/>
                <a:cs typeface="Arial"/>
                <a:sym typeface="Arial"/>
              </a:defRPr>
            </a:lvl1pPr>
          </a:lstStyle>
          <a:p>
            <a:pPr lvl="0">
              <a:defRPr sz="1800"/>
            </a:pPr>
            <a:r>
              <a:rPr sz="2000" dirty="0"/>
              <a:t>A</a:t>
            </a:r>
          </a:p>
        </p:txBody>
      </p:sp>
      <p:grpSp>
        <p:nvGrpSpPr>
          <p:cNvPr id="89" name="Group 327"/>
          <p:cNvGrpSpPr/>
          <p:nvPr/>
        </p:nvGrpSpPr>
        <p:grpSpPr>
          <a:xfrm>
            <a:off x="2339974" y="4581525"/>
            <a:ext cx="287340" cy="288926"/>
            <a:chOff x="0" y="0"/>
            <a:chExt cx="287338" cy="288925"/>
          </a:xfrm>
          <a:solidFill>
            <a:srgbClr val="C73686"/>
          </a:solidFill>
        </p:grpSpPr>
        <p:sp>
          <p:nvSpPr>
            <p:cNvPr id="90" name="Shape 324"/>
            <p:cNvSpPr/>
            <p:nvPr/>
          </p:nvSpPr>
          <p:spPr>
            <a:xfrm>
              <a:off x="-1" y="0"/>
              <a:ext cx="287340" cy="28892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12700" cap="flat">
              <a:noFill/>
              <a:miter lim="400000"/>
            </a:ln>
            <a:effectLst/>
          </p:spPr>
          <p:txBody>
            <a:bodyPr wrap="square" lIns="0" tIns="0" rIns="0" bIns="0" numCol="1" anchor="ctr">
              <a:noAutofit/>
            </a:bodyPr>
            <a:lstStyle/>
            <a:p>
              <a:pPr lvl="0">
                <a:defRPr sz="2400">
                  <a:latin typeface="Arial"/>
                  <a:ea typeface="Arial"/>
                  <a:cs typeface="Arial"/>
                  <a:sym typeface="Arial"/>
                </a:defRPr>
              </a:pPr>
              <a:endParaRPr/>
            </a:p>
          </p:txBody>
        </p:sp>
        <p:sp>
          <p:nvSpPr>
            <p:cNvPr id="91" name="Shape 325"/>
            <p:cNvSpPr/>
            <p:nvPr/>
          </p:nvSpPr>
          <p:spPr>
            <a:xfrm>
              <a:off x="82675" y="86209"/>
              <a:ext cx="121989" cy="30098"/>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1186" y="0"/>
                    <a:pt x="2650" y="0"/>
                  </a:cubicBezTo>
                  <a:cubicBezTo>
                    <a:pt x="4114" y="0"/>
                    <a:pt x="5300" y="4835"/>
                    <a:pt x="5300" y="10800"/>
                  </a:cubicBezTo>
                  <a:cubicBezTo>
                    <a:pt x="5300" y="16765"/>
                    <a:pt x="4114" y="21600"/>
                    <a:pt x="2650" y="21600"/>
                  </a:cubicBezTo>
                  <a:cubicBezTo>
                    <a:pt x="1186" y="21600"/>
                    <a:pt x="0" y="16765"/>
                    <a:pt x="0" y="10800"/>
                  </a:cubicBezTo>
                  <a:moveTo>
                    <a:pt x="16300" y="10800"/>
                  </a:moveTo>
                  <a:cubicBezTo>
                    <a:pt x="16300" y="4835"/>
                    <a:pt x="17486" y="0"/>
                    <a:pt x="18950" y="0"/>
                  </a:cubicBezTo>
                  <a:cubicBezTo>
                    <a:pt x="20414" y="0"/>
                    <a:pt x="21600" y="4835"/>
                    <a:pt x="21600" y="10800"/>
                  </a:cubicBezTo>
                  <a:cubicBezTo>
                    <a:pt x="21600" y="16765"/>
                    <a:pt x="20414" y="21600"/>
                    <a:pt x="18950" y="21600"/>
                  </a:cubicBezTo>
                  <a:cubicBezTo>
                    <a:pt x="17486" y="21600"/>
                    <a:pt x="16300" y="16765"/>
                    <a:pt x="16300" y="10800"/>
                  </a:cubicBezTo>
                </a:path>
              </a:pathLst>
            </a:custGeom>
            <a:grpFill/>
            <a:ln w="12700" cap="flat">
              <a:noFill/>
              <a:miter lim="400000"/>
            </a:ln>
            <a:effectLst/>
          </p:spPr>
          <p:txBody>
            <a:bodyPr wrap="square" lIns="0" tIns="0" rIns="0" bIns="0" numCol="1" anchor="ctr">
              <a:noAutofit/>
            </a:bodyPr>
            <a:lstStyle/>
            <a:p>
              <a:pPr lvl="0">
                <a:defRPr sz="2400">
                  <a:latin typeface="Arial"/>
                  <a:ea typeface="Arial"/>
                  <a:cs typeface="Arial"/>
                  <a:sym typeface="Arial"/>
                </a:defRPr>
              </a:pPr>
              <a:endParaRPr/>
            </a:p>
          </p:txBody>
        </p:sp>
        <p:sp>
          <p:nvSpPr>
            <p:cNvPr id="92" name="Shape 326"/>
            <p:cNvSpPr/>
            <p:nvPr/>
          </p:nvSpPr>
          <p:spPr>
            <a:xfrm>
              <a:off x="-1" y="0"/>
              <a:ext cx="287340" cy="288926"/>
            </a:xfrm>
            <a:custGeom>
              <a:avLst/>
              <a:gdLst/>
              <a:ahLst/>
              <a:cxnLst>
                <a:cxn ang="0">
                  <a:pos x="wd2" y="hd2"/>
                </a:cxn>
                <a:cxn ang="5400000">
                  <a:pos x="wd2" y="hd2"/>
                </a:cxn>
                <a:cxn ang="10800000">
                  <a:pos x="wd2" y="hd2"/>
                </a:cxn>
                <a:cxn ang="16200000">
                  <a:pos x="wd2" y="hd2"/>
                </a:cxn>
              </a:cxnLst>
              <a:rect l="0" t="0" r="r" b="b"/>
              <a:pathLst>
                <a:path w="21600" h="21600" extrusionOk="0">
                  <a:moveTo>
                    <a:pt x="6215" y="7570"/>
                  </a:moveTo>
                  <a:cubicBezTo>
                    <a:pt x="6215" y="6949"/>
                    <a:pt x="6719" y="6445"/>
                    <a:pt x="7340" y="6445"/>
                  </a:cubicBezTo>
                  <a:cubicBezTo>
                    <a:pt x="7961" y="6445"/>
                    <a:pt x="8465" y="6949"/>
                    <a:pt x="8465" y="7570"/>
                  </a:cubicBezTo>
                  <a:cubicBezTo>
                    <a:pt x="8465" y="8191"/>
                    <a:pt x="7961" y="8695"/>
                    <a:pt x="7340" y="8695"/>
                  </a:cubicBezTo>
                  <a:cubicBezTo>
                    <a:pt x="6719" y="8695"/>
                    <a:pt x="6215" y="8191"/>
                    <a:pt x="6215" y="7570"/>
                  </a:cubicBezTo>
                  <a:moveTo>
                    <a:pt x="13135" y="7570"/>
                  </a:moveTo>
                  <a:cubicBezTo>
                    <a:pt x="13135" y="6949"/>
                    <a:pt x="13639" y="6445"/>
                    <a:pt x="14260" y="6445"/>
                  </a:cubicBezTo>
                  <a:cubicBezTo>
                    <a:pt x="14881" y="6445"/>
                    <a:pt x="15385" y="6949"/>
                    <a:pt x="15385" y="7570"/>
                  </a:cubicBezTo>
                  <a:cubicBezTo>
                    <a:pt x="15385" y="8191"/>
                    <a:pt x="14881" y="8695"/>
                    <a:pt x="14260" y="8695"/>
                  </a:cubicBezTo>
                  <a:cubicBezTo>
                    <a:pt x="13639" y="8695"/>
                    <a:pt x="13135" y="8191"/>
                    <a:pt x="13135" y="7570"/>
                  </a:cubicBezTo>
                  <a:moveTo>
                    <a:pt x="4946" y="17520"/>
                  </a:moveTo>
                  <a:cubicBezTo>
                    <a:pt x="8849" y="14840"/>
                    <a:pt x="12747" y="14840"/>
                    <a:pt x="16640" y="17520"/>
                  </a:cubicBezTo>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9525" cap="flat">
              <a:solidFill>
                <a:srgbClr val="000000"/>
              </a:solidFill>
              <a:prstDash val="solid"/>
              <a:round/>
            </a:ln>
            <a:effectLst/>
          </p:spPr>
          <p:txBody>
            <a:bodyPr wrap="square" lIns="0" tIns="0" rIns="0" bIns="0" numCol="1" anchor="ctr">
              <a:noAutofit/>
            </a:bodyPr>
            <a:lstStyle/>
            <a:p>
              <a:pPr lvl="0">
                <a:defRPr sz="2400">
                  <a:latin typeface="Arial"/>
                  <a:ea typeface="Arial"/>
                  <a:cs typeface="Arial"/>
                  <a:sym typeface="Arial"/>
                </a:defRPr>
              </a:pPr>
              <a:endParaRPr/>
            </a:p>
          </p:txBody>
        </p:sp>
      </p:grpSp>
      <p:sp>
        <p:nvSpPr>
          <p:cNvPr id="93" name="Shape 315"/>
          <p:cNvSpPr/>
          <p:nvPr/>
        </p:nvSpPr>
        <p:spPr>
          <a:xfrm>
            <a:off x="2895600" y="4503737"/>
            <a:ext cx="273557" cy="375232"/>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sz="2000">
                <a:latin typeface="Arial"/>
                <a:ea typeface="Arial"/>
                <a:cs typeface="Arial"/>
                <a:sym typeface="Arial"/>
              </a:defRPr>
            </a:lvl1pPr>
          </a:lstStyle>
          <a:p>
            <a:pPr lvl="0">
              <a:defRPr sz="1800"/>
            </a:pPr>
            <a:r>
              <a:rPr sz="2000" dirty="0"/>
              <a:t>B</a:t>
            </a:r>
          </a:p>
        </p:txBody>
      </p:sp>
      <p:grpSp>
        <p:nvGrpSpPr>
          <p:cNvPr id="94" name="Group 275"/>
          <p:cNvGrpSpPr/>
          <p:nvPr/>
        </p:nvGrpSpPr>
        <p:grpSpPr>
          <a:xfrm>
            <a:off x="6659563" y="3141663"/>
            <a:ext cx="288927" cy="287339"/>
            <a:chOff x="0" y="0"/>
            <a:chExt cx="288925" cy="287338"/>
          </a:xfrm>
          <a:solidFill>
            <a:srgbClr val="C73686"/>
          </a:solidFill>
        </p:grpSpPr>
        <p:sp>
          <p:nvSpPr>
            <p:cNvPr id="95" name="Shape 272"/>
            <p:cNvSpPr/>
            <p:nvPr/>
          </p:nvSpPr>
          <p:spPr>
            <a:xfrm>
              <a:off x="0" y="-1"/>
              <a:ext cx="288926" cy="28734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12700" cap="flat">
              <a:noFill/>
              <a:miter lim="400000"/>
            </a:ln>
            <a:effectLst/>
          </p:spPr>
          <p:txBody>
            <a:bodyPr wrap="square" lIns="0" tIns="0" rIns="0" bIns="0" numCol="1" anchor="ctr">
              <a:noAutofit/>
            </a:bodyPr>
            <a:lstStyle/>
            <a:p>
              <a:pPr lvl="0">
                <a:defRPr sz="2400">
                  <a:latin typeface="Arial"/>
                  <a:ea typeface="Arial"/>
                  <a:cs typeface="Arial"/>
                  <a:sym typeface="Arial"/>
                </a:defRPr>
              </a:pPr>
              <a:endParaRPr/>
            </a:p>
          </p:txBody>
        </p:sp>
        <p:sp>
          <p:nvSpPr>
            <p:cNvPr id="96" name="Shape 273"/>
            <p:cNvSpPr/>
            <p:nvPr/>
          </p:nvSpPr>
          <p:spPr>
            <a:xfrm>
              <a:off x="83133" y="85735"/>
              <a:ext cx="122659" cy="2993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1186" y="0"/>
                    <a:pt x="2650" y="0"/>
                  </a:cubicBezTo>
                  <a:cubicBezTo>
                    <a:pt x="4113" y="0"/>
                    <a:pt x="5300" y="4835"/>
                    <a:pt x="5300" y="10800"/>
                  </a:cubicBezTo>
                  <a:cubicBezTo>
                    <a:pt x="5300" y="16765"/>
                    <a:pt x="4113" y="21600"/>
                    <a:pt x="2650" y="21600"/>
                  </a:cubicBezTo>
                  <a:cubicBezTo>
                    <a:pt x="1186" y="21600"/>
                    <a:pt x="0" y="16765"/>
                    <a:pt x="0" y="10800"/>
                  </a:cubicBezTo>
                  <a:moveTo>
                    <a:pt x="16300" y="10800"/>
                  </a:moveTo>
                  <a:cubicBezTo>
                    <a:pt x="16300" y="4835"/>
                    <a:pt x="17487" y="0"/>
                    <a:pt x="18950" y="0"/>
                  </a:cubicBezTo>
                  <a:cubicBezTo>
                    <a:pt x="20414" y="0"/>
                    <a:pt x="21600" y="4835"/>
                    <a:pt x="21600" y="10800"/>
                  </a:cubicBezTo>
                  <a:cubicBezTo>
                    <a:pt x="21600" y="16765"/>
                    <a:pt x="20414" y="21600"/>
                    <a:pt x="18950" y="21600"/>
                  </a:cubicBezTo>
                  <a:cubicBezTo>
                    <a:pt x="17487" y="21600"/>
                    <a:pt x="16300" y="16765"/>
                    <a:pt x="16300" y="10800"/>
                  </a:cubicBezTo>
                </a:path>
              </a:pathLst>
            </a:custGeom>
            <a:grpFill/>
            <a:ln w="12700" cap="flat">
              <a:noFill/>
              <a:miter lim="400000"/>
            </a:ln>
            <a:effectLst/>
          </p:spPr>
          <p:txBody>
            <a:bodyPr wrap="square" lIns="0" tIns="0" rIns="0" bIns="0" numCol="1" anchor="ctr">
              <a:noAutofit/>
            </a:bodyPr>
            <a:lstStyle/>
            <a:p>
              <a:pPr lvl="0">
                <a:defRPr sz="2400">
                  <a:latin typeface="Arial"/>
                  <a:ea typeface="Arial"/>
                  <a:cs typeface="Arial"/>
                  <a:sym typeface="Arial"/>
                </a:defRPr>
              </a:pPr>
              <a:endParaRPr/>
            </a:p>
          </p:txBody>
        </p:sp>
        <p:sp>
          <p:nvSpPr>
            <p:cNvPr id="97" name="Shape 274"/>
            <p:cNvSpPr/>
            <p:nvPr/>
          </p:nvSpPr>
          <p:spPr>
            <a:xfrm>
              <a:off x="0" y="-1"/>
              <a:ext cx="288926" cy="287340"/>
            </a:xfrm>
            <a:custGeom>
              <a:avLst/>
              <a:gdLst/>
              <a:ahLst/>
              <a:cxnLst>
                <a:cxn ang="0">
                  <a:pos x="wd2" y="hd2"/>
                </a:cxn>
                <a:cxn ang="5400000">
                  <a:pos x="wd2" y="hd2"/>
                </a:cxn>
                <a:cxn ang="10800000">
                  <a:pos x="wd2" y="hd2"/>
                </a:cxn>
                <a:cxn ang="16200000">
                  <a:pos x="wd2" y="hd2"/>
                </a:cxn>
              </a:cxnLst>
              <a:rect l="0" t="0" r="r" b="b"/>
              <a:pathLst>
                <a:path w="21600" h="21600" extrusionOk="0">
                  <a:moveTo>
                    <a:pt x="6215" y="7570"/>
                  </a:moveTo>
                  <a:cubicBezTo>
                    <a:pt x="6215" y="6949"/>
                    <a:pt x="6719" y="6445"/>
                    <a:pt x="7340" y="6445"/>
                  </a:cubicBezTo>
                  <a:cubicBezTo>
                    <a:pt x="7961" y="6445"/>
                    <a:pt x="8465" y="6949"/>
                    <a:pt x="8465" y="7570"/>
                  </a:cubicBezTo>
                  <a:cubicBezTo>
                    <a:pt x="8465" y="8191"/>
                    <a:pt x="7961" y="8695"/>
                    <a:pt x="7340" y="8695"/>
                  </a:cubicBezTo>
                  <a:cubicBezTo>
                    <a:pt x="6719" y="8695"/>
                    <a:pt x="6215" y="8191"/>
                    <a:pt x="6215" y="7570"/>
                  </a:cubicBezTo>
                  <a:moveTo>
                    <a:pt x="13135" y="7570"/>
                  </a:moveTo>
                  <a:cubicBezTo>
                    <a:pt x="13135" y="6949"/>
                    <a:pt x="13639" y="6445"/>
                    <a:pt x="14260" y="6445"/>
                  </a:cubicBezTo>
                  <a:cubicBezTo>
                    <a:pt x="14881" y="6445"/>
                    <a:pt x="15385" y="6949"/>
                    <a:pt x="15385" y="7570"/>
                  </a:cubicBezTo>
                  <a:cubicBezTo>
                    <a:pt x="15385" y="8191"/>
                    <a:pt x="14881" y="8695"/>
                    <a:pt x="14260" y="8695"/>
                  </a:cubicBezTo>
                  <a:cubicBezTo>
                    <a:pt x="13639" y="8695"/>
                    <a:pt x="13135" y="8191"/>
                    <a:pt x="13135" y="7570"/>
                  </a:cubicBezTo>
                  <a:moveTo>
                    <a:pt x="4946" y="15510"/>
                  </a:moveTo>
                  <a:cubicBezTo>
                    <a:pt x="8849" y="18190"/>
                    <a:pt x="12747" y="18190"/>
                    <a:pt x="16640" y="15510"/>
                  </a:cubicBezTo>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9525" cap="flat">
              <a:solidFill>
                <a:srgbClr val="000000"/>
              </a:solidFill>
              <a:prstDash val="solid"/>
              <a:round/>
            </a:ln>
            <a:effectLst/>
          </p:spPr>
          <p:txBody>
            <a:bodyPr wrap="square" lIns="0" tIns="0" rIns="0" bIns="0" numCol="1" anchor="ctr">
              <a:noAutofit/>
            </a:bodyPr>
            <a:lstStyle/>
            <a:p>
              <a:pPr lvl="0">
                <a:defRPr sz="2400">
                  <a:latin typeface="Arial"/>
                  <a:ea typeface="Arial"/>
                  <a:cs typeface="Arial"/>
                  <a:sym typeface="Arial"/>
                </a:defRPr>
              </a:pPr>
              <a:endParaRPr/>
            </a:p>
          </p:txBody>
        </p:sp>
      </p:grpSp>
      <p:sp>
        <p:nvSpPr>
          <p:cNvPr id="98" name="Shape 316"/>
          <p:cNvSpPr/>
          <p:nvPr/>
        </p:nvSpPr>
        <p:spPr>
          <a:xfrm>
            <a:off x="7164388" y="3068638"/>
            <a:ext cx="287571" cy="375231"/>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sz="2000">
                <a:latin typeface="Arial"/>
                <a:ea typeface="Arial"/>
                <a:cs typeface="Arial"/>
                <a:sym typeface="Arial"/>
              </a:defRPr>
            </a:lvl1pPr>
          </a:lstStyle>
          <a:p>
            <a:pPr lvl="0">
              <a:defRPr sz="1800"/>
            </a:pPr>
            <a:r>
              <a:rPr sz="2000" dirty="0"/>
              <a:t>D</a:t>
            </a:r>
          </a:p>
        </p:txBody>
      </p:sp>
      <p:grpSp>
        <p:nvGrpSpPr>
          <p:cNvPr id="99" name="Group 323"/>
          <p:cNvGrpSpPr/>
          <p:nvPr/>
        </p:nvGrpSpPr>
        <p:grpSpPr>
          <a:xfrm>
            <a:off x="6659563" y="4581525"/>
            <a:ext cx="287339" cy="288926"/>
            <a:chOff x="0" y="0"/>
            <a:chExt cx="287338" cy="288925"/>
          </a:xfrm>
          <a:solidFill>
            <a:srgbClr val="C73686"/>
          </a:solidFill>
        </p:grpSpPr>
        <p:sp>
          <p:nvSpPr>
            <p:cNvPr id="100" name="Shape 320"/>
            <p:cNvSpPr/>
            <p:nvPr/>
          </p:nvSpPr>
          <p:spPr>
            <a:xfrm>
              <a:off x="-1" y="0"/>
              <a:ext cx="287340" cy="28892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12700" cap="flat">
              <a:noFill/>
              <a:miter lim="400000"/>
            </a:ln>
            <a:effectLst/>
          </p:spPr>
          <p:txBody>
            <a:bodyPr wrap="square" lIns="0" tIns="0" rIns="0" bIns="0" numCol="1" anchor="ctr">
              <a:noAutofit/>
            </a:bodyPr>
            <a:lstStyle/>
            <a:p>
              <a:pPr lvl="0">
                <a:defRPr sz="2400">
                  <a:latin typeface="Arial"/>
                  <a:ea typeface="Arial"/>
                  <a:cs typeface="Arial"/>
                  <a:sym typeface="Arial"/>
                </a:defRPr>
              </a:pPr>
              <a:endParaRPr/>
            </a:p>
          </p:txBody>
        </p:sp>
        <p:sp>
          <p:nvSpPr>
            <p:cNvPr id="101" name="Shape 321"/>
            <p:cNvSpPr/>
            <p:nvPr/>
          </p:nvSpPr>
          <p:spPr>
            <a:xfrm>
              <a:off x="82675" y="86209"/>
              <a:ext cx="121986" cy="30098"/>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1186" y="0"/>
                    <a:pt x="2650" y="0"/>
                  </a:cubicBezTo>
                  <a:cubicBezTo>
                    <a:pt x="4113" y="0"/>
                    <a:pt x="5300" y="4835"/>
                    <a:pt x="5300" y="10800"/>
                  </a:cubicBezTo>
                  <a:cubicBezTo>
                    <a:pt x="5300" y="16765"/>
                    <a:pt x="4113" y="21600"/>
                    <a:pt x="2650" y="21600"/>
                  </a:cubicBezTo>
                  <a:cubicBezTo>
                    <a:pt x="1186" y="21600"/>
                    <a:pt x="0" y="16765"/>
                    <a:pt x="0" y="10800"/>
                  </a:cubicBezTo>
                  <a:moveTo>
                    <a:pt x="16300" y="10800"/>
                  </a:moveTo>
                  <a:cubicBezTo>
                    <a:pt x="16300" y="4835"/>
                    <a:pt x="17487" y="0"/>
                    <a:pt x="18950" y="0"/>
                  </a:cubicBezTo>
                  <a:cubicBezTo>
                    <a:pt x="20414" y="0"/>
                    <a:pt x="21600" y="4835"/>
                    <a:pt x="21600" y="10800"/>
                  </a:cubicBezTo>
                  <a:cubicBezTo>
                    <a:pt x="21600" y="16765"/>
                    <a:pt x="20414" y="21600"/>
                    <a:pt x="18950" y="21600"/>
                  </a:cubicBezTo>
                  <a:cubicBezTo>
                    <a:pt x="17487" y="21600"/>
                    <a:pt x="16300" y="16765"/>
                    <a:pt x="16300" y="10800"/>
                  </a:cubicBezTo>
                </a:path>
              </a:pathLst>
            </a:custGeom>
            <a:grpFill/>
            <a:ln w="12700" cap="flat">
              <a:noFill/>
              <a:miter lim="400000"/>
            </a:ln>
            <a:effectLst/>
          </p:spPr>
          <p:txBody>
            <a:bodyPr wrap="square" lIns="0" tIns="0" rIns="0" bIns="0" numCol="1" anchor="ctr">
              <a:noAutofit/>
            </a:bodyPr>
            <a:lstStyle/>
            <a:p>
              <a:pPr lvl="0">
                <a:defRPr sz="2400">
                  <a:latin typeface="Arial"/>
                  <a:ea typeface="Arial"/>
                  <a:cs typeface="Arial"/>
                  <a:sym typeface="Arial"/>
                </a:defRPr>
              </a:pPr>
              <a:endParaRPr/>
            </a:p>
          </p:txBody>
        </p:sp>
        <p:sp>
          <p:nvSpPr>
            <p:cNvPr id="102" name="Shape 322"/>
            <p:cNvSpPr/>
            <p:nvPr/>
          </p:nvSpPr>
          <p:spPr>
            <a:xfrm>
              <a:off x="-1" y="0"/>
              <a:ext cx="287340" cy="288926"/>
            </a:xfrm>
            <a:custGeom>
              <a:avLst/>
              <a:gdLst/>
              <a:ahLst/>
              <a:cxnLst>
                <a:cxn ang="0">
                  <a:pos x="wd2" y="hd2"/>
                </a:cxn>
                <a:cxn ang="5400000">
                  <a:pos x="wd2" y="hd2"/>
                </a:cxn>
                <a:cxn ang="10800000">
                  <a:pos x="wd2" y="hd2"/>
                </a:cxn>
                <a:cxn ang="16200000">
                  <a:pos x="wd2" y="hd2"/>
                </a:cxn>
              </a:cxnLst>
              <a:rect l="0" t="0" r="r" b="b"/>
              <a:pathLst>
                <a:path w="21600" h="21600" extrusionOk="0">
                  <a:moveTo>
                    <a:pt x="6215" y="7570"/>
                  </a:moveTo>
                  <a:cubicBezTo>
                    <a:pt x="6215" y="6949"/>
                    <a:pt x="6719" y="6445"/>
                    <a:pt x="7340" y="6445"/>
                  </a:cubicBezTo>
                  <a:cubicBezTo>
                    <a:pt x="7961" y="6445"/>
                    <a:pt x="8465" y="6949"/>
                    <a:pt x="8465" y="7570"/>
                  </a:cubicBezTo>
                  <a:cubicBezTo>
                    <a:pt x="8465" y="8191"/>
                    <a:pt x="7961" y="8695"/>
                    <a:pt x="7340" y="8695"/>
                  </a:cubicBezTo>
                  <a:cubicBezTo>
                    <a:pt x="6719" y="8695"/>
                    <a:pt x="6215" y="8191"/>
                    <a:pt x="6215" y="7570"/>
                  </a:cubicBezTo>
                  <a:moveTo>
                    <a:pt x="13135" y="7570"/>
                  </a:moveTo>
                  <a:cubicBezTo>
                    <a:pt x="13135" y="6949"/>
                    <a:pt x="13639" y="6445"/>
                    <a:pt x="14260" y="6445"/>
                  </a:cubicBezTo>
                  <a:cubicBezTo>
                    <a:pt x="14881" y="6445"/>
                    <a:pt x="15385" y="6949"/>
                    <a:pt x="15385" y="7570"/>
                  </a:cubicBezTo>
                  <a:cubicBezTo>
                    <a:pt x="15385" y="8191"/>
                    <a:pt x="14881" y="8695"/>
                    <a:pt x="14260" y="8695"/>
                  </a:cubicBezTo>
                  <a:cubicBezTo>
                    <a:pt x="13639" y="8695"/>
                    <a:pt x="13135" y="8191"/>
                    <a:pt x="13135" y="7570"/>
                  </a:cubicBezTo>
                  <a:moveTo>
                    <a:pt x="4946" y="17520"/>
                  </a:moveTo>
                  <a:cubicBezTo>
                    <a:pt x="8849" y="14840"/>
                    <a:pt x="12747" y="14840"/>
                    <a:pt x="16640" y="17520"/>
                  </a:cubicBezTo>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grpFill/>
            <a:ln w="9525" cap="flat">
              <a:solidFill>
                <a:srgbClr val="000000"/>
              </a:solidFill>
              <a:prstDash val="solid"/>
              <a:round/>
            </a:ln>
            <a:effectLst/>
          </p:spPr>
          <p:txBody>
            <a:bodyPr wrap="square" lIns="0" tIns="0" rIns="0" bIns="0" numCol="1" anchor="ctr">
              <a:noAutofit/>
            </a:bodyPr>
            <a:lstStyle/>
            <a:p>
              <a:pPr lvl="0">
                <a:defRPr sz="2400">
                  <a:latin typeface="Arial"/>
                  <a:ea typeface="Arial"/>
                  <a:cs typeface="Arial"/>
                  <a:sym typeface="Arial"/>
                </a:defRPr>
              </a:pPr>
              <a:endParaRPr/>
            </a:p>
          </p:txBody>
        </p:sp>
      </p:grpSp>
      <p:sp>
        <p:nvSpPr>
          <p:cNvPr id="103" name="Shape 317"/>
          <p:cNvSpPr/>
          <p:nvPr/>
        </p:nvSpPr>
        <p:spPr>
          <a:xfrm>
            <a:off x="7164388" y="4508500"/>
            <a:ext cx="431801" cy="37523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defRPr sz="2000">
                <a:latin typeface="Arial"/>
                <a:ea typeface="Arial"/>
                <a:cs typeface="Arial"/>
                <a:sym typeface="Arial"/>
              </a:defRPr>
            </a:lvl1pPr>
          </a:lstStyle>
          <a:p>
            <a:pPr lvl="0">
              <a:defRPr sz="1800"/>
            </a:pPr>
            <a:r>
              <a:rPr sz="2000" dirty="0"/>
              <a:t>C</a:t>
            </a:r>
          </a:p>
        </p:txBody>
      </p:sp>
    </p:spTree>
    <p:extLst>
      <p:ext uri="{BB962C8B-B14F-4D97-AF65-F5344CB8AC3E}">
        <p14:creationId xmlns:p14="http://schemas.microsoft.com/office/powerpoint/2010/main" val="33067743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text 2"/>
          <p:cNvSpPr>
            <a:spLocks noGrp="1"/>
          </p:cNvSpPr>
          <p:nvPr>
            <p:ph idx="1"/>
          </p:nvPr>
        </p:nvSpPr>
        <p:spPr>
          <a:xfrm>
            <a:off x="590550" y="1600202"/>
            <a:ext cx="8417983" cy="4202113"/>
          </a:xfrm>
        </p:spPr>
        <p:txBody>
          <a:bodyPr>
            <a:normAutofit fontScale="92500" lnSpcReduction="10000"/>
          </a:bodyPr>
          <a:lstStyle/>
          <a:p>
            <a:r>
              <a:rPr lang="sv-SE" sz="1800" dirty="0">
                <a:latin typeface="+mn-lt"/>
              </a:rPr>
              <a:t>På den enhet där </a:t>
            </a:r>
            <a:r>
              <a:rPr lang="sv-SE" sz="1800" dirty="0" smtClean="0">
                <a:latin typeface="+mn-lt"/>
              </a:rPr>
              <a:t>du är chef arbetar Petra</a:t>
            </a:r>
            <a:r>
              <a:rPr lang="sv-SE" sz="1800" dirty="0">
                <a:latin typeface="+mn-lt"/>
              </a:rPr>
              <a:t>, Ali, Lars och Mirja, som alla har samma befattning. Efterfrågan på deras kompetens är hög på arbetsmarknaden och tillgången är låg. </a:t>
            </a:r>
          </a:p>
          <a:p>
            <a:endParaRPr lang="sv-SE" sz="1800" dirty="0">
              <a:latin typeface="+mn-lt"/>
            </a:endParaRPr>
          </a:p>
          <a:p>
            <a:r>
              <a:rPr lang="sv-SE" sz="1800" dirty="0">
                <a:latin typeface="+mn-lt"/>
              </a:rPr>
              <a:t>Ali och Mirja rekryterades nyligen och var då i princip nyutbildade inom yrket. </a:t>
            </a:r>
            <a:r>
              <a:rPr lang="sv-SE" sz="1800" dirty="0" smtClean="0">
                <a:latin typeface="+mn-lt"/>
              </a:rPr>
              <a:t>Petra och Lars har arbetat några år på enheten. Eftersom </a:t>
            </a:r>
            <a:r>
              <a:rPr lang="sv-SE" sz="1800" dirty="0">
                <a:latin typeface="+mn-lt"/>
              </a:rPr>
              <a:t>efterfrågan på personal inom </a:t>
            </a:r>
            <a:r>
              <a:rPr lang="sv-SE" sz="1800" dirty="0" smtClean="0">
                <a:latin typeface="+mn-lt"/>
              </a:rPr>
              <a:t>yrket </a:t>
            </a:r>
            <a:r>
              <a:rPr lang="sv-SE" sz="1800" dirty="0">
                <a:latin typeface="+mn-lt"/>
              </a:rPr>
              <a:t>höjts de senaste åren fick du i löneförhandlingen med </a:t>
            </a:r>
            <a:r>
              <a:rPr lang="sv-SE" sz="1800" dirty="0" smtClean="0">
                <a:latin typeface="+mn-lt"/>
              </a:rPr>
              <a:t>både </a:t>
            </a:r>
            <a:r>
              <a:rPr lang="sv-SE" sz="1800" dirty="0">
                <a:latin typeface="+mn-lt"/>
              </a:rPr>
              <a:t>Mirja och Ali sätta lite högre löner än du kanske tänkt dig för att </a:t>
            </a:r>
            <a:r>
              <a:rPr lang="sv-SE" sz="1800" dirty="0" smtClean="0">
                <a:latin typeface="+mn-lt"/>
              </a:rPr>
              <a:t>få dem att tacka ja till jobbet. </a:t>
            </a:r>
            <a:endParaRPr lang="sv-SE" sz="1800" dirty="0">
              <a:latin typeface="+mn-lt"/>
            </a:endParaRPr>
          </a:p>
          <a:p>
            <a:r>
              <a:rPr lang="sv-SE" sz="1800" dirty="0">
                <a:latin typeface="+mn-lt"/>
              </a:rPr>
              <a:t> </a:t>
            </a:r>
          </a:p>
          <a:p>
            <a:r>
              <a:rPr lang="sv-SE" sz="1800" dirty="0">
                <a:latin typeface="+mn-lt"/>
              </a:rPr>
              <a:t>Petra och Lars har nu </a:t>
            </a:r>
            <a:r>
              <a:rPr lang="sv-SE" sz="1800" dirty="0" smtClean="0">
                <a:latin typeface="+mn-lt"/>
              </a:rPr>
              <a:t>lägre </a:t>
            </a:r>
            <a:r>
              <a:rPr lang="sv-SE" sz="1800" dirty="0">
                <a:latin typeface="+mn-lt"/>
              </a:rPr>
              <a:t>lön än Mirja och Ali</a:t>
            </a:r>
            <a:r>
              <a:rPr lang="sv-SE" sz="1800" i="1" dirty="0">
                <a:latin typeface="+mn-lt"/>
              </a:rPr>
              <a:t>,</a:t>
            </a:r>
            <a:r>
              <a:rPr lang="sv-SE" sz="1800" dirty="0">
                <a:latin typeface="+mn-lt"/>
              </a:rPr>
              <a:t> trots att de presterar lika bra och har </a:t>
            </a:r>
            <a:r>
              <a:rPr lang="sv-SE" sz="1800" dirty="0" smtClean="0">
                <a:latin typeface="+mn-lt"/>
              </a:rPr>
              <a:t>mer </a:t>
            </a:r>
            <a:r>
              <a:rPr lang="sv-SE" sz="1800" dirty="0">
                <a:latin typeface="+mn-lt"/>
              </a:rPr>
              <a:t>erfarenhet. Du vet att Petra och Lars ifrågasätter detta och </a:t>
            </a:r>
            <a:r>
              <a:rPr lang="sv-SE" sz="1800" dirty="0" smtClean="0">
                <a:latin typeface="+mn-lt"/>
              </a:rPr>
              <a:t>du är rädd att </a:t>
            </a:r>
            <a:r>
              <a:rPr lang="sv-SE" sz="1800" dirty="0">
                <a:latin typeface="+mn-lt"/>
              </a:rPr>
              <a:t>de kommer att söka sig vidare till andra arbetsgivare. Samtidigt har </a:t>
            </a:r>
            <a:r>
              <a:rPr lang="sv-SE" sz="1800" dirty="0" smtClean="0">
                <a:latin typeface="+mn-lt"/>
              </a:rPr>
              <a:t>du </a:t>
            </a:r>
            <a:r>
              <a:rPr lang="sv-SE" sz="1800" dirty="0">
                <a:latin typeface="+mn-lt"/>
              </a:rPr>
              <a:t>en ganska tuff ekonomisk situation på din enhet och vet att det inte kommer att finnas utrymme för stora löneökningar i nästa löneöversyn. </a:t>
            </a:r>
          </a:p>
          <a:p>
            <a:endParaRPr lang="sv-SE" sz="1800" dirty="0">
              <a:latin typeface="+mn-lt"/>
            </a:endParaRPr>
          </a:p>
          <a:p>
            <a:r>
              <a:rPr lang="sv-SE" sz="1800" dirty="0">
                <a:latin typeface="+mn-lt"/>
              </a:rPr>
              <a:t>Hur tänker du som chef kring situationen, hur vill du hantera den?</a:t>
            </a:r>
          </a:p>
        </p:txBody>
      </p:sp>
      <p:sp>
        <p:nvSpPr>
          <p:cNvPr id="4" name="Rubrik 1"/>
          <p:cNvSpPr>
            <a:spLocks noGrp="1"/>
          </p:cNvSpPr>
          <p:nvPr>
            <p:ph type="title"/>
          </p:nvPr>
        </p:nvSpPr>
        <p:spPr>
          <a:xfrm>
            <a:off x="614891" y="169864"/>
            <a:ext cx="7907867" cy="1143000"/>
          </a:xfrm>
        </p:spPr>
        <p:txBody>
          <a:bodyPr/>
          <a:lstStyle/>
          <a:p>
            <a:r>
              <a:rPr lang="sv-SE" b="0" dirty="0" smtClean="0">
                <a:latin typeface="+mn-lt"/>
              </a:rPr>
              <a:t>Övning 3: Lönestruktur </a:t>
            </a:r>
            <a:endParaRPr lang="sv-SE" b="0" dirty="0">
              <a:latin typeface="+mn-lt"/>
            </a:endParaRPr>
          </a:p>
        </p:txBody>
      </p:sp>
    </p:spTree>
    <p:extLst>
      <p:ext uri="{BB962C8B-B14F-4D97-AF65-F5344CB8AC3E}">
        <p14:creationId xmlns:p14="http://schemas.microsoft.com/office/powerpoint/2010/main" val="29934288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323850" y="1304927"/>
            <a:ext cx="8820150" cy="4463714"/>
          </a:xfrm>
        </p:spPr>
        <p:txBody>
          <a:bodyPr/>
          <a:lstStyle/>
          <a:p>
            <a:r>
              <a:rPr lang="sv-SE" sz="1600" dirty="0">
                <a:latin typeface="+mn-lt"/>
              </a:rPr>
              <a:t>På en enhet </a:t>
            </a:r>
            <a:r>
              <a:rPr lang="sv-SE" sz="1600" dirty="0" smtClean="0">
                <a:latin typeface="+mn-lt"/>
              </a:rPr>
              <a:t>i staden har </a:t>
            </a:r>
            <a:r>
              <a:rPr lang="sv-SE" sz="1600" dirty="0">
                <a:latin typeface="+mn-lt"/>
              </a:rPr>
              <a:t>personalgruppen tillsammans under året arbetat fram </a:t>
            </a:r>
            <a:r>
              <a:rPr lang="sv-SE" sz="1600" dirty="0" smtClean="0">
                <a:latin typeface="+mn-lt"/>
              </a:rPr>
              <a:t>bedömningsgrunder utefter </a:t>
            </a:r>
            <a:r>
              <a:rPr lang="sv-SE" sz="1600" dirty="0">
                <a:latin typeface="+mn-lt"/>
              </a:rPr>
              <a:t>det uppdrag och mål som verksamheten har. Nu är det dags för löneöversyn och </a:t>
            </a:r>
            <a:r>
              <a:rPr lang="sv-SE" sz="1600" dirty="0" smtClean="0">
                <a:latin typeface="+mn-lt"/>
              </a:rPr>
              <a:t>du som chef har precis </a:t>
            </a:r>
            <a:r>
              <a:rPr lang="sv-SE" sz="1600" dirty="0">
                <a:latin typeface="+mn-lt"/>
              </a:rPr>
              <a:t>haft utvärderande lönesamtal med fyra av </a:t>
            </a:r>
            <a:r>
              <a:rPr lang="sv-SE" sz="1600" dirty="0" smtClean="0">
                <a:latin typeface="+mn-lt"/>
              </a:rPr>
              <a:t>dina medarbetare och funderar nu över </a:t>
            </a:r>
            <a:r>
              <a:rPr lang="sv-SE" sz="1600" dirty="0">
                <a:latin typeface="+mn-lt"/>
              </a:rPr>
              <a:t>lönesättningen. </a:t>
            </a:r>
          </a:p>
          <a:p>
            <a:r>
              <a:rPr lang="sv-SE" sz="1600" dirty="0">
                <a:latin typeface="+mn-lt"/>
              </a:rPr>
              <a:t> </a:t>
            </a:r>
          </a:p>
          <a:p>
            <a:r>
              <a:rPr lang="sv-SE" sz="1600" u="sng" dirty="0" smtClean="0">
                <a:latin typeface="+mn-lt"/>
              </a:rPr>
              <a:t>Enhetens bedömningsgrunder:</a:t>
            </a:r>
            <a:endParaRPr lang="sv-SE" sz="1600" dirty="0">
              <a:latin typeface="+mn-lt"/>
            </a:endParaRPr>
          </a:p>
          <a:p>
            <a:pPr lvl="0"/>
            <a:r>
              <a:rPr lang="sv-SE" sz="1600" b="1" dirty="0">
                <a:latin typeface="+mn-lt"/>
              </a:rPr>
              <a:t>Vi sätter alltid kunden i fokus genom att arbeta utifrån kundens individuella behov </a:t>
            </a:r>
            <a:r>
              <a:rPr lang="sv-SE" sz="1600" b="1" dirty="0" smtClean="0">
                <a:latin typeface="+mn-lt"/>
              </a:rPr>
              <a:t>och gör vårt bästa för att tillgodose dem</a:t>
            </a:r>
            <a:r>
              <a:rPr lang="sv-SE" sz="1600" dirty="0">
                <a:latin typeface="+mn-lt"/>
              </a:rPr>
              <a:t/>
            </a:r>
            <a:br>
              <a:rPr lang="sv-SE" sz="1600" dirty="0">
                <a:latin typeface="+mn-lt"/>
              </a:rPr>
            </a:br>
            <a:endParaRPr lang="sv-SE" sz="1600" dirty="0">
              <a:latin typeface="+mn-lt"/>
            </a:endParaRPr>
          </a:p>
          <a:p>
            <a:pPr lvl="0"/>
            <a:r>
              <a:rPr lang="sv-SE" sz="1600" b="1" dirty="0">
                <a:latin typeface="+mn-lt"/>
              </a:rPr>
              <a:t>Vid oplanerade händelser prioriterar och strukturerar vi vårt arbete</a:t>
            </a:r>
            <a:r>
              <a:rPr lang="sv-SE" sz="1600" dirty="0">
                <a:latin typeface="+mn-lt"/>
              </a:rPr>
              <a:t> </a:t>
            </a:r>
            <a:br>
              <a:rPr lang="sv-SE" sz="1600" dirty="0">
                <a:latin typeface="+mn-lt"/>
              </a:rPr>
            </a:br>
            <a:endParaRPr lang="sv-SE" sz="1600" dirty="0">
              <a:latin typeface="+mn-lt"/>
            </a:endParaRPr>
          </a:p>
          <a:p>
            <a:pPr lvl="0"/>
            <a:r>
              <a:rPr lang="sv-SE" sz="1600" b="1" dirty="0">
                <a:latin typeface="+mn-lt"/>
              </a:rPr>
              <a:t>Vi vågar ifrågasätta våra arbetssätt och komma med idéer till nya sätt att arbeta</a:t>
            </a:r>
            <a:r>
              <a:rPr lang="sv-SE" sz="1600" dirty="0">
                <a:latin typeface="+mn-lt"/>
              </a:rPr>
              <a:t> </a:t>
            </a:r>
          </a:p>
          <a:p>
            <a:r>
              <a:rPr lang="sv-SE" sz="1600" i="1" dirty="0">
                <a:latin typeface="+mn-lt"/>
              </a:rPr>
              <a:t> </a:t>
            </a:r>
            <a:endParaRPr lang="sv-SE" sz="1600" dirty="0">
              <a:latin typeface="+mn-lt"/>
            </a:endParaRPr>
          </a:p>
          <a:p>
            <a:r>
              <a:rPr lang="sv-SE" sz="1600" dirty="0">
                <a:latin typeface="+mn-lt"/>
              </a:rPr>
              <a:t>Hur skulle du </a:t>
            </a:r>
            <a:r>
              <a:rPr lang="sv-SE" sz="1600" dirty="0" smtClean="0">
                <a:latin typeface="+mn-lt"/>
              </a:rPr>
              <a:t>som chef fördela </a:t>
            </a:r>
            <a:r>
              <a:rPr lang="sv-SE" sz="1600" dirty="0">
                <a:latin typeface="+mn-lt"/>
              </a:rPr>
              <a:t>pengarna i årets löneöversyn på följande fyra medarbetare </a:t>
            </a:r>
            <a:r>
              <a:rPr lang="sv-SE" sz="1600" dirty="0" smtClean="0">
                <a:latin typeface="+mn-lt"/>
              </a:rPr>
              <a:t>(se nästa bild) utifrån enhetens bedömningsgrunder? </a:t>
            </a:r>
            <a:r>
              <a:rPr lang="sv-SE" sz="1600" dirty="0">
                <a:latin typeface="+mn-lt"/>
              </a:rPr>
              <a:t>Utrymmet/ramen för årets löneöversyn är 2,0-2,2%. </a:t>
            </a:r>
            <a:endParaRPr lang="sv-SE" dirty="0">
              <a:latin typeface="+mn-lt"/>
            </a:endParaRPr>
          </a:p>
        </p:txBody>
      </p:sp>
      <p:sp>
        <p:nvSpPr>
          <p:cNvPr id="4" name="Rubrik 1"/>
          <p:cNvSpPr txBox="1">
            <a:spLocks/>
          </p:cNvSpPr>
          <p:nvPr/>
        </p:nvSpPr>
        <p:spPr>
          <a:xfrm>
            <a:off x="505687" y="444446"/>
            <a:ext cx="7907867" cy="748943"/>
          </a:xfrm>
          <a:prstGeom prst="rect">
            <a:avLst/>
          </a:prstGeom>
        </p:spPr>
        <p:txBody>
          <a:bodyPr anchor="b"/>
          <a:lstStyle>
            <a:lvl1pPr algn="l" defTabSz="457200" rtl="0" eaLnBrk="1" latinLnBrk="0" hangingPunct="1">
              <a:spcBef>
                <a:spcPct val="0"/>
              </a:spcBef>
              <a:buNone/>
              <a:defRPr sz="3600" b="1" kern="1200">
                <a:solidFill>
                  <a:schemeClr val="tx1"/>
                </a:solidFill>
                <a:latin typeface="Arial"/>
                <a:ea typeface="+mj-ea"/>
                <a:cs typeface="Arial"/>
              </a:defRPr>
            </a:lvl1pPr>
          </a:lstStyle>
          <a:p>
            <a:r>
              <a:rPr lang="sv-SE" b="0" dirty="0" smtClean="0">
                <a:latin typeface="+mn-lt"/>
              </a:rPr>
              <a:t>Övning 4: Löneöversyn </a:t>
            </a:r>
            <a:endParaRPr lang="sv-SE" b="0" dirty="0">
              <a:latin typeface="+mn-lt"/>
            </a:endParaRPr>
          </a:p>
        </p:txBody>
      </p:sp>
    </p:spTree>
    <p:extLst>
      <p:ext uri="{BB962C8B-B14F-4D97-AF65-F5344CB8AC3E}">
        <p14:creationId xmlns:p14="http://schemas.microsoft.com/office/powerpoint/2010/main" val="25527485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1"/>
          <p:cNvSpPr>
            <a:spLocks noGrp="1"/>
          </p:cNvSpPr>
          <p:nvPr>
            <p:ph type="title"/>
          </p:nvPr>
        </p:nvSpPr>
        <p:spPr>
          <a:xfrm>
            <a:off x="1100666" y="274639"/>
            <a:ext cx="7907867" cy="692770"/>
          </a:xfrm>
        </p:spPr>
        <p:txBody>
          <a:bodyPr/>
          <a:lstStyle/>
          <a:p>
            <a:r>
              <a:rPr lang="sv-SE" b="0" dirty="0" smtClean="0">
                <a:latin typeface="+mn-lt"/>
              </a:rPr>
              <a:t>Forts övning 4: Löneöversyn </a:t>
            </a:r>
            <a:endParaRPr lang="sv-SE" sz="2400" b="0" i="1" u="sng" dirty="0">
              <a:latin typeface="+mn-lt"/>
            </a:endParaRPr>
          </a:p>
        </p:txBody>
      </p:sp>
      <p:sp>
        <p:nvSpPr>
          <p:cNvPr id="3" name="textruta 2"/>
          <p:cNvSpPr txBox="1"/>
          <p:nvPr/>
        </p:nvSpPr>
        <p:spPr>
          <a:xfrm>
            <a:off x="497712" y="1427926"/>
            <a:ext cx="3000862" cy="3323987"/>
          </a:xfrm>
          <a:prstGeom prst="rect">
            <a:avLst/>
          </a:prstGeom>
          <a:noFill/>
        </p:spPr>
        <p:txBody>
          <a:bodyPr wrap="square" rtlCol="0">
            <a:spAutoFit/>
          </a:bodyPr>
          <a:lstStyle/>
          <a:p>
            <a:pPr algn="just"/>
            <a:r>
              <a:rPr lang="sv-SE" sz="1400" b="1" i="1" dirty="0" smtClean="0"/>
              <a:t>Sara.</a:t>
            </a:r>
            <a:r>
              <a:rPr lang="sv-SE" sz="1400" dirty="0" smtClean="0"/>
              <a:t> </a:t>
            </a:r>
            <a:r>
              <a:rPr lang="sv-SE" sz="1400" dirty="0"/>
              <a:t>På de återkommande utvärderingarna av nya kollegors introduktion får Sara oftast beröm för sitt trygga och positiva </a:t>
            </a:r>
            <a:r>
              <a:rPr lang="sv-SE" sz="1400" dirty="0" smtClean="0"/>
              <a:t>omhänder-tagande</a:t>
            </a:r>
            <a:r>
              <a:rPr lang="sv-SE" sz="1400" dirty="0"/>
              <a:t>. På verksamhetsmöten brukar Sara vara aktiv i dialogen men vid förslag på förändringar från kollegor vill Sara oftast inte medverka. </a:t>
            </a:r>
            <a:r>
              <a:rPr lang="sv-SE" sz="1400" dirty="0" smtClean="0"/>
              <a:t>Du har </a:t>
            </a:r>
            <a:r>
              <a:rPr lang="sv-SE" sz="1400" dirty="0"/>
              <a:t>haft samtal med Sara under året kring att </a:t>
            </a:r>
            <a:r>
              <a:rPr lang="sv-SE" sz="1400" dirty="0" smtClean="0"/>
              <a:t>alla på </a:t>
            </a:r>
            <a:r>
              <a:rPr lang="sv-SE" sz="1400" dirty="0"/>
              <a:t>enheten måste arbeta tillsammans </a:t>
            </a:r>
            <a:r>
              <a:rPr lang="sv-SE" sz="1400" dirty="0" smtClean="0"/>
              <a:t>och att det kan </a:t>
            </a:r>
            <a:r>
              <a:rPr lang="sv-SE" sz="1400" dirty="0"/>
              <a:t>innebära att ställa upp för en kollega dagen därpå om det skulle behövas. Sara är missnöjd med </a:t>
            </a:r>
            <a:r>
              <a:rPr lang="sv-SE" sz="1400" dirty="0" smtClean="0"/>
              <a:t>arbets-villkor </a:t>
            </a:r>
            <a:r>
              <a:rPr lang="sv-SE" sz="1400" dirty="0"/>
              <a:t>och lön. Saras </a:t>
            </a:r>
            <a:r>
              <a:rPr lang="sv-SE" sz="1400" dirty="0" smtClean="0"/>
              <a:t>lön </a:t>
            </a:r>
            <a:r>
              <a:rPr lang="sv-SE" sz="1400" dirty="0"/>
              <a:t>är idag </a:t>
            </a:r>
            <a:r>
              <a:rPr lang="sv-SE" sz="1400" dirty="0" smtClean="0"/>
              <a:t> 30</a:t>
            </a:r>
            <a:r>
              <a:rPr lang="sv-SE" sz="1400" dirty="0"/>
              <a:t> 000</a:t>
            </a:r>
          </a:p>
        </p:txBody>
      </p:sp>
      <p:sp>
        <p:nvSpPr>
          <p:cNvPr id="5" name="textruta 4"/>
          <p:cNvSpPr txBox="1"/>
          <p:nvPr/>
        </p:nvSpPr>
        <p:spPr>
          <a:xfrm>
            <a:off x="3646026" y="1427311"/>
            <a:ext cx="5362508" cy="1600438"/>
          </a:xfrm>
          <a:prstGeom prst="rect">
            <a:avLst/>
          </a:prstGeom>
          <a:noFill/>
        </p:spPr>
        <p:txBody>
          <a:bodyPr wrap="square" rtlCol="0">
            <a:spAutoFit/>
          </a:bodyPr>
          <a:lstStyle/>
          <a:p>
            <a:pPr algn="just"/>
            <a:r>
              <a:rPr lang="sv-SE" sz="1400" b="1" i="1" dirty="0" smtClean="0"/>
              <a:t>Johan. </a:t>
            </a:r>
            <a:r>
              <a:rPr lang="sv-SE" sz="1400" dirty="0" smtClean="0"/>
              <a:t>Johan </a:t>
            </a:r>
            <a:r>
              <a:rPr lang="sv-SE" sz="1400" dirty="0"/>
              <a:t>har varit sjukskriven en del av året. </a:t>
            </a:r>
            <a:r>
              <a:rPr lang="sv-SE" sz="1400" dirty="0" smtClean="0"/>
              <a:t>Du </a:t>
            </a:r>
            <a:r>
              <a:rPr lang="sv-SE" sz="1400" dirty="0"/>
              <a:t>har fått </a:t>
            </a:r>
            <a:r>
              <a:rPr lang="sv-SE" sz="1400" dirty="0" smtClean="0"/>
              <a:t>åter-koppling </a:t>
            </a:r>
            <a:r>
              <a:rPr lang="sv-SE" sz="1400" dirty="0"/>
              <a:t>från kunder </a:t>
            </a:r>
            <a:r>
              <a:rPr lang="sv-SE" sz="1400" dirty="0" smtClean="0"/>
              <a:t>om att </a:t>
            </a:r>
            <a:r>
              <a:rPr lang="sv-SE" sz="1400" dirty="0"/>
              <a:t>Johan är pratglad och trevlig och att han alltid ger den hjälp som kunden behöver. Johan är flexibel och kan hantera oplanerade händelser. </a:t>
            </a:r>
            <a:r>
              <a:rPr lang="sv-SE" sz="1400" dirty="0" smtClean="0"/>
              <a:t>Under året har Johan ifrågasatt en del arbetssätt på enheten, något som möttes av kritik från kollegorna men som </a:t>
            </a:r>
            <a:r>
              <a:rPr lang="sv-SE" sz="1400" dirty="0"/>
              <a:t>lett till nya arbetssätt som nu i efterhand är mer omtyckta av </a:t>
            </a:r>
            <a:r>
              <a:rPr lang="sv-SE" sz="1400" dirty="0" smtClean="0"/>
              <a:t>både kunder </a:t>
            </a:r>
            <a:r>
              <a:rPr lang="sv-SE" sz="1400" dirty="0"/>
              <a:t>och </a:t>
            </a:r>
            <a:r>
              <a:rPr lang="sv-SE" sz="1400" dirty="0" smtClean="0"/>
              <a:t>kollegor. </a:t>
            </a:r>
            <a:r>
              <a:rPr lang="sv-SE" sz="1400" dirty="0"/>
              <a:t>Johans lön </a:t>
            </a:r>
            <a:r>
              <a:rPr lang="sv-SE" sz="1400" dirty="0" smtClean="0"/>
              <a:t>är </a:t>
            </a:r>
            <a:r>
              <a:rPr lang="sv-SE" sz="1400" dirty="0"/>
              <a:t>idag </a:t>
            </a:r>
            <a:r>
              <a:rPr lang="sv-SE" sz="1400" dirty="0" smtClean="0"/>
              <a:t> 29</a:t>
            </a:r>
            <a:r>
              <a:rPr lang="sv-SE" sz="1400" dirty="0"/>
              <a:t> 000</a:t>
            </a:r>
            <a:r>
              <a:rPr lang="sv-SE" sz="1400" dirty="0" smtClean="0"/>
              <a:t>.</a:t>
            </a:r>
            <a:endParaRPr lang="sv-SE" sz="1400" dirty="0"/>
          </a:p>
        </p:txBody>
      </p:sp>
      <p:sp>
        <p:nvSpPr>
          <p:cNvPr id="6" name="textruta 5"/>
          <p:cNvSpPr txBox="1"/>
          <p:nvPr/>
        </p:nvSpPr>
        <p:spPr>
          <a:xfrm>
            <a:off x="3646025" y="3275307"/>
            <a:ext cx="5269910" cy="1384995"/>
          </a:xfrm>
          <a:prstGeom prst="rect">
            <a:avLst/>
          </a:prstGeom>
          <a:noFill/>
        </p:spPr>
        <p:txBody>
          <a:bodyPr wrap="square" rtlCol="0">
            <a:spAutoFit/>
          </a:bodyPr>
          <a:lstStyle/>
          <a:p>
            <a:pPr algn="just"/>
            <a:r>
              <a:rPr lang="sv-SE" sz="1400" b="1" i="1" dirty="0" smtClean="0"/>
              <a:t>Dragan. </a:t>
            </a:r>
            <a:r>
              <a:rPr lang="sv-SE" sz="1400" dirty="0" smtClean="0"/>
              <a:t>Du</a:t>
            </a:r>
            <a:r>
              <a:rPr lang="sv-SE" sz="1400" b="1" i="1" dirty="0" smtClean="0"/>
              <a:t> </a:t>
            </a:r>
            <a:r>
              <a:rPr lang="sv-SE" sz="1400" dirty="0"/>
              <a:t>har bara hört goda ord från kunder om Dragan för att han alltid har tid till att lyssna på kundens behov. Dragan gör alltid sitt bästa men kollegorna är ibland irriterade </a:t>
            </a:r>
            <a:r>
              <a:rPr lang="sv-SE" sz="1400" dirty="0" smtClean="0"/>
              <a:t>för </a:t>
            </a:r>
            <a:r>
              <a:rPr lang="sv-SE" sz="1400" dirty="0"/>
              <a:t>att de </a:t>
            </a:r>
            <a:r>
              <a:rPr lang="sv-SE" sz="1400" dirty="0" smtClean="0"/>
              <a:t>upplever </a:t>
            </a:r>
            <a:r>
              <a:rPr lang="sv-SE" sz="1400" dirty="0"/>
              <a:t>att </a:t>
            </a:r>
            <a:r>
              <a:rPr lang="sv-SE" sz="1400" dirty="0" smtClean="0"/>
              <a:t>han inte </a:t>
            </a:r>
            <a:r>
              <a:rPr lang="sv-SE" sz="1400" dirty="0"/>
              <a:t>ställer upp vid oväntade händelser utan alltid </a:t>
            </a:r>
            <a:r>
              <a:rPr lang="sv-SE" sz="1400" dirty="0" smtClean="0"/>
              <a:t>påstår </a:t>
            </a:r>
            <a:r>
              <a:rPr lang="sv-SE" sz="1400" dirty="0"/>
              <a:t>att han har mest att göra. Dragan trivs bäst med </a:t>
            </a:r>
            <a:r>
              <a:rPr lang="sv-SE" sz="1400" dirty="0" smtClean="0"/>
              <a:t>invanda arbetssätt </a:t>
            </a:r>
            <a:r>
              <a:rPr lang="sv-SE" sz="1400" dirty="0"/>
              <a:t>och </a:t>
            </a:r>
            <a:r>
              <a:rPr lang="sv-SE" sz="1400" dirty="0" smtClean="0"/>
              <a:t>gillar inte att </a:t>
            </a:r>
            <a:r>
              <a:rPr lang="sv-SE" sz="1400" dirty="0"/>
              <a:t>prova nytt. Dragans lön </a:t>
            </a:r>
            <a:r>
              <a:rPr lang="sv-SE" sz="1400" dirty="0" smtClean="0"/>
              <a:t>är idag </a:t>
            </a:r>
            <a:r>
              <a:rPr lang="sv-SE" sz="1400" dirty="0"/>
              <a:t>31 000</a:t>
            </a:r>
            <a:r>
              <a:rPr lang="sv-SE" sz="1400" dirty="0" smtClean="0"/>
              <a:t>.</a:t>
            </a:r>
            <a:endParaRPr lang="sv-SE" sz="1400" dirty="0"/>
          </a:p>
        </p:txBody>
      </p:sp>
      <p:sp>
        <p:nvSpPr>
          <p:cNvPr id="8" name="textruta 7"/>
          <p:cNvSpPr txBox="1"/>
          <p:nvPr/>
        </p:nvSpPr>
        <p:spPr>
          <a:xfrm>
            <a:off x="540473" y="4841876"/>
            <a:ext cx="8375462" cy="954107"/>
          </a:xfrm>
          <a:prstGeom prst="rect">
            <a:avLst/>
          </a:prstGeom>
          <a:noFill/>
        </p:spPr>
        <p:txBody>
          <a:bodyPr wrap="square" rtlCol="0">
            <a:spAutoFit/>
          </a:bodyPr>
          <a:lstStyle/>
          <a:p>
            <a:pPr algn="just"/>
            <a:r>
              <a:rPr lang="sv-SE" sz="1400" b="1" i="1" dirty="0" smtClean="0"/>
              <a:t>Mona. </a:t>
            </a:r>
            <a:r>
              <a:rPr lang="sv-SE" sz="1400" dirty="0" smtClean="0"/>
              <a:t>Mona </a:t>
            </a:r>
            <a:r>
              <a:rPr lang="sv-SE" sz="1400" dirty="0"/>
              <a:t>är enhetens stjärna. </a:t>
            </a:r>
            <a:r>
              <a:rPr lang="sv-SE" sz="1400" dirty="0" smtClean="0"/>
              <a:t>Hon </a:t>
            </a:r>
            <a:r>
              <a:rPr lang="sv-SE" sz="1400" dirty="0"/>
              <a:t>har alltid kunden i fokus, är flexibel och kan prioritera vad som är viktigast för stunden. Hon kommer ofta med nya </a:t>
            </a:r>
            <a:r>
              <a:rPr lang="sv-SE" sz="1400" dirty="0" smtClean="0"/>
              <a:t>idéer och </a:t>
            </a:r>
            <a:r>
              <a:rPr lang="sv-SE" sz="1400" dirty="0"/>
              <a:t>presenterar dem på ett framgångsrikt sätt för sina </a:t>
            </a:r>
            <a:r>
              <a:rPr lang="sv-SE" sz="1400" dirty="0" smtClean="0"/>
              <a:t>kollegor, </a:t>
            </a:r>
            <a:r>
              <a:rPr lang="sv-SE" sz="1400" dirty="0"/>
              <a:t>vilket uppskattas väldigt mycket. Det gör också att alla kollegor är med på </a:t>
            </a:r>
            <a:r>
              <a:rPr lang="sv-SE" sz="1400" dirty="0" smtClean="0"/>
              <a:t>förändringarna och att de kan genomföras snabbare. </a:t>
            </a:r>
            <a:r>
              <a:rPr lang="sv-SE" sz="1400" dirty="0"/>
              <a:t>Monas </a:t>
            </a:r>
            <a:r>
              <a:rPr lang="sv-SE" sz="1400" dirty="0" smtClean="0"/>
              <a:t>lön </a:t>
            </a:r>
            <a:r>
              <a:rPr lang="sv-SE" sz="1400" dirty="0"/>
              <a:t>är idag </a:t>
            </a:r>
            <a:r>
              <a:rPr lang="sv-SE" sz="1400" dirty="0" smtClean="0"/>
              <a:t>33</a:t>
            </a:r>
            <a:r>
              <a:rPr lang="sv-SE" sz="1400" dirty="0"/>
              <a:t> 000</a:t>
            </a:r>
            <a:r>
              <a:rPr lang="sv-SE" sz="1400" dirty="0" smtClean="0"/>
              <a:t>.</a:t>
            </a:r>
            <a:endParaRPr lang="sv-SE" sz="1400" dirty="0"/>
          </a:p>
        </p:txBody>
      </p:sp>
    </p:spTree>
    <p:extLst>
      <p:ext uri="{BB962C8B-B14F-4D97-AF65-F5344CB8AC3E}">
        <p14:creationId xmlns:p14="http://schemas.microsoft.com/office/powerpoint/2010/main" val="40952936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lstStyle/>
          <a:p>
            <a:pPr marL="342900" indent="-342900">
              <a:buFont typeface="Arial" panose="020B0604020202020204" pitchFamily="34" charset="0"/>
              <a:buChar char="•"/>
            </a:pPr>
            <a:r>
              <a:rPr lang="sv-SE" dirty="0" smtClean="0">
                <a:latin typeface="+mn-lt"/>
              </a:rPr>
              <a:t>Din lön ska vara individuell och differentierad.</a:t>
            </a:r>
          </a:p>
          <a:p>
            <a:pPr marL="342900" indent="-342900">
              <a:buFont typeface="Arial" panose="020B0604020202020204" pitchFamily="34" charset="0"/>
              <a:buChar char="•"/>
            </a:pPr>
            <a:endParaRPr lang="sv-SE" dirty="0">
              <a:latin typeface="+mn-lt"/>
            </a:endParaRPr>
          </a:p>
          <a:p>
            <a:pPr marL="342900" indent="-342900">
              <a:buFont typeface="Arial" panose="020B0604020202020204" pitchFamily="34" charset="0"/>
              <a:buChar char="•"/>
            </a:pPr>
            <a:r>
              <a:rPr lang="sv-SE" dirty="0" smtClean="0">
                <a:latin typeface="+mn-lt"/>
              </a:rPr>
              <a:t>Din lön utgår från MIA (marknad, individ och arbete). Det du kan påverka är din prestation.</a:t>
            </a:r>
          </a:p>
          <a:p>
            <a:pPr marL="342900" indent="-342900">
              <a:buFont typeface="Arial" panose="020B0604020202020204" pitchFamily="34" charset="0"/>
              <a:buChar char="•"/>
            </a:pPr>
            <a:endParaRPr lang="sv-SE" dirty="0">
              <a:latin typeface="+mn-lt"/>
            </a:endParaRPr>
          </a:p>
          <a:p>
            <a:pPr marL="342900" indent="-342900">
              <a:buFont typeface="Arial" panose="020B0604020202020204" pitchFamily="34" charset="0"/>
              <a:buChar char="•"/>
            </a:pPr>
            <a:r>
              <a:rPr lang="sv-SE" dirty="0" smtClean="0">
                <a:latin typeface="+mn-lt"/>
              </a:rPr>
              <a:t>Varje år sker en översyn av din lön där din chef gör en bedömning av din prestation under året.</a:t>
            </a:r>
          </a:p>
          <a:p>
            <a:pPr marL="342900" indent="-342900">
              <a:buFont typeface="Arial" panose="020B0604020202020204" pitchFamily="34" charset="0"/>
              <a:buChar char="•"/>
            </a:pPr>
            <a:endParaRPr lang="sv-SE" dirty="0">
              <a:latin typeface="+mn-lt"/>
            </a:endParaRPr>
          </a:p>
          <a:p>
            <a:pPr marL="342900" indent="-342900">
              <a:buFont typeface="Arial" panose="020B0604020202020204" pitchFamily="34" charset="0"/>
              <a:buChar char="•"/>
            </a:pPr>
            <a:r>
              <a:rPr lang="sv-SE" dirty="0" smtClean="0">
                <a:latin typeface="+mn-lt"/>
              </a:rPr>
              <a:t>Löneöversynen påverkas av verksamhetsplan, budget/ekonomi, HR-utskottets inriktningsbeslut samt arbetsplatsens bedömningsgrunder.</a:t>
            </a:r>
          </a:p>
          <a:p>
            <a:pPr marL="342900" indent="-342900">
              <a:buFont typeface="Arial" panose="020B0604020202020204" pitchFamily="34" charset="0"/>
              <a:buChar char="•"/>
            </a:pPr>
            <a:endParaRPr lang="sv-SE" dirty="0">
              <a:latin typeface="+mn-lt"/>
            </a:endParaRPr>
          </a:p>
          <a:p>
            <a:endParaRPr lang="sv-SE" dirty="0">
              <a:latin typeface="+mn-lt"/>
            </a:endParaRPr>
          </a:p>
        </p:txBody>
      </p:sp>
      <p:sp>
        <p:nvSpPr>
          <p:cNvPr id="3" name="Rubrik 2"/>
          <p:cNvSpPr>
            <a:spLocks noGrp="1"/>
          </p:cNvSpPr>
          <p:nvPr>
            <p:ph type="title"/>
          </p:nvPr>
        </p:nvSpPr>
        <p:spPr/>
        <p:txBody>
          <a:bodyPr/>
          <a:lstStyle/>
          <a:p>
            <a:r>
              <a:rPr lang="sv-SE" dirty="0" smtClean="0">
                <a:latin typeface="+mn-lt"/>
              </a:rPr>
              <a:t>Sammanfattning</a:t>
            </a:r>
            <a:endParaRPr lang="sv-SE" dirty="0">
              <a:latin typeface="+mn-lt"/>
            </a:endParaRPr>
          </a:p>
        </p:txBody>
      </p:sp>
    </p:spTree>
    <p:extLst>
      <p:ext uri="{BB962C8B-B14F-4D97-AF65-F5344CB8AC3E}">
        <p14:creationId xmlns:p14="http://schemas.microsoft.com/office/powerpoint/2010/main" val="34843233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title"/>
          </p:nvPr>
        </p:nvSpPr>
        <p:spPr>
          <a:xfrm>
            <a:off x="748241" y="2076450"/>
            <a:ext cx="7907867" cy="1093789"/>
          </a:xfrm>
        </p:spPr>
        <p:txBody>
          <a:bodyPr/>
          <a:lstStyle/>
          <a:p>
            <a:r>
              <a:rPr lang="sv-SE" sz="3200" b="0" dirty="0" smtClean="0">
                <a:latin typeface="+mn-lt"/>
              </a:rPr>
              <a:t>För mer information om lönesättning i Helsingborgs stad, se </a:t>
            </a:r>
            <a:r>
              <a:rPr lang="sv-SE" sz="3200" b="0" dirty="0">
                <a:latin typeface="+mn-lt"/>
                <a:hlinkClick r:id="rId3"/>
              </a:rPr>
              <a:t>HR-sidan på intranätet</a:t>
            </a:r>
            <a:endParaRPr lang="sv-SE" sz="3200" b="0" dirty="0">
              <a:latin typeface="+mn-lt"/>
            </a:endParaRPr>
          </a:p>
        </p:txBody>
      </p:sp>
    </p:spTree>
    <p:extLst>
      <p:ext uri="{BB962C8B-B14F-4D97-AF65-F5344CB8AC3E}">
        <p14:creationId xmlns:p14="http://schemas.microsoft.com/office/powerpoint/2010/main" val="3110900692"/>
      </p:ext>
    </p:extLst>
  </p:cSld>
  <p:clrMapOvr>
    <a:masterClrMapping/>
  </p:clrMapOvr>
  <p:timing>
    <p:tnLst>
      <p:par>
        <p:cTn id="1" dur="indefinite" restart="never" nodeType="tmRoot"/>
      </p:par>
    </p:tnLst>
  </p:timing>
</p:sld>
</file>

<file path=ppt/theme/theme1.xml><?xml version="1.0" encoding="utf-8"?>
<a:theme xmlns:a="http://schemas.openxmlformats.org/drawingml/2006/main" name="Mall Hbg Ny">
  <a:themeElements>
    <a:clrScheme name="Helsingborg">
      <a:dk1>
        <a:sysClr val="windowText" lastClr="000000"/>
      </a:dk1>
      <a:lt1>
        <a:sysClr val="window" lastClr="FFFFFF"/>
      </a:lt1>
      <a:dk2>
        <a:srgbClr val="45697D"/>
      </a:dk2>
      <a:lt2>
        <a:srgbClr val="DDE8EC"/>
      </a:lt2>
      <a:accent1>
        <a:srgbClr val="81A1C1"/>
      </a:accent1>
      <a:accent2>
        <a:srgbClr val="45697D"/>
      </a:accent2>
      <a:accent3>
        <a:srgbClr val="DDE8EC"/>
      </a:accent3>
      <a:accent4>
        <a:srgbClr val="E1CD00"/>
      </a:accent4>
      <a:accent5>
        <a:srgbClr val="665547"/>
      </a:accent5>
      <a:accent6>
        <a:srgbClr val="A3AE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Första sida med färgad bakgrund">
  <a:themeElements>
    <a:clrScheme name="Helsingborg">
      <a:dk1>
        <a:sysClr val="windowText" lastClr="000000"/>
      </a:dk1>
      <a:lt1>
        <a:sysClr val="window" lastClr="FFFFFF"/>
      </a:lt1>
      <a:dk2>
        <a:srgbClr val="45697D"/>
      </a:dk2>
      <a:lt2>
        <a:srgbClr val="DDE8EC"/>
      </a:lt2>
      <a:accent1>
        <a:srgbClr val="81A1C1"/>
      </a:accent1>
      <a:accent2>
        <a:srgbClr val="45697D"/>
      </a:accent2>
      <a:accent3>
        <a:srgbClr val="DDE8EC"/>
      </a:accent3>
      <a:accent4>
        <a:srgbClr val="E1CD00"/>
      </a:accent4>
      <a:accent5>
        <a:srgbClr val="665547"/>
      </a:accent5>
      <a:accent6>
        <a:srgbClr val="A3AE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Följande sido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Följande sidor med färgad bakgrun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Tom sid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A60C1BF24619FB47809B6595F9AECFB0" ma:contentTypeVersion="0" ma:contentTypeDescription="Skapa ett nytt dokument." ma:contentTypeScope="" ma:versionID="9d45c0013541f1f15988e508be82309c">
  <xsd:schema xmlns:xsd="http://www.w3.org/2001/XMLSchema" xmlns:p="http://schemas.microsoft.com/office/2006/metadata/properties" targetNamespace="http://schemas.microsoft.com/office/2006/metadata/properties" ma:root="true" ma:fieldsID="0972d9b87414d3d716947ba00104245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ma:readOnly="true"/>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p:properties xmlns:p="http://schemas.microsoft.com/office/2006/metadata/properties" xmlns:xsi="http://www.w3.org/2001/XMLSchema-instanc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2115B3C-5436-4279-92AC-2C5DA2293E5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9D8809CD-79EC-41EE-BAEE-A279EA17A25C}">
  <ds:schemaRefs>
    <ds:schemaRef ds:uri="http://purl.org/dc/elements/1.1/"/>
    <ds:schemaRef ds:uri="http://schemas.microsoft.com/office/2006/metadata/properties"/>
    <ds:schemaRef ds:uri="http://purl.org/dc/terms/"/>
    <ds:schemaRef ds:uri="http://schemas.microsoft.com/office/2006/documentManagement/types"/>
    <ds:schemaRef ds:uri="http://purl.org/dc/dcmitype/"/>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55711E73-CE5E-49DB-A204-7D6BB8B0CFA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Mall Hbg Ny</Template>
  <TotalTime>2453</TotalTime>
  <Words>2849</Words>
  <Application>Microsoft Office PowerPoint</Application>
  <PresentationFormat>Bildspel på skärmen (4:3)</PresentationFormat>
  <Paragraphs>336</Paragraphs>
  <Slides>18</Slides>
  <Notes>18</Notes>
  <HiddenSlides>0</HiddenSlides>
  <MMClips>0</MMClips>
  <ScaleCrop>false</ScaleCrop>
  <HeadingPairs>
    <vt:vector size="6" baseType="variant">
      <vt:variant>
        <vt:lpstr>Använt teckensnitt</vt:lpstr>
      </vt:variant>
      <vt:variant>
        <vt:i4>5</vt:i4>
      </vt:variant>
      <vt:variant>
        <vt:lpstr>Tema</vt:lpstr>
      </vt:variant>
      <vt:variant>
        <vt:i4>5</vt:i4>
      </vt:variant>
      <vt:variant>
        <vt:lpstr>Bildrubriker</vt:lpstr>
      </vt:variant>
      <vt:variant>
        <vt:i4>18</vt:i4>
      </vt:variant>
    </vt:vector>
  </HeadingPairs>
  <TitlesOfParts>
    <vt:vector size="28" baseType="lpstr">
      <vt:lpstr>Arial</vt:lpstr>
      <vt:lpstr>Calibri</vt:lpstr>
      <vt:lpstr>Helvetica</vt:lpstr>
      <vt:lpstr>HelveticaNeueLT Std</vt:lpstr>
      <vt:lpstr>HelveticaNeueLT Std Lt</vt:lpstr>
      <vt:lpstr>Mall Hbg Ny</vt:lpstr>
      <vt:lpstr>Första sida med färgad bakgrund</vt:lpstr>
      <vt:lpstr>Följande sidor</vt:lpstr>
      <vt:lpstr>Följande sidor med färgad bakgrund</vt:lpstr>
      <vt:lpstr>Tom sida</vt:lpstr>
      <vt:lpstr>Lönesättning i Helsingborgs stad</vt:lpstr>
      <vt:lpstr>PowerPoint-presentation</vt:lpstr>
      <vt:lpstr>Din lön i Helsingborgs stad</vt:lpstr>
      <vt:lpstr>Utgångspunkter för årlig löneöversyn</vt:lpstr>
      <vt:lpstr>    Vad påverkar lönen? </vt:lpstr>
      <vt:lpstr>Löneöversyn – process (dialogmodell)</vt:lpstr>
      <vt:lpstr>Löneöversyn – process (förhandlingsmodell)</vt:lpstr>
      <vt:lpstr>PowerPoint-presentation</vt:lpstr>
      <vt:lpstr>Verksamhetens bedömningsgrunder  </vt:lpstr>
      <vt:lpstr>Grupparbete, del 1   Bryt ner stadens bedömningsgrunder, vad betyder de för oss i vår verksamhet?</vt:lpstr>
      <vt:lpstr>Grupparbete, del 2  </vt:lpstr>
      <vt:lpstr>PowerPoint-presentation</vt:lpstr>
      <vt:lpstr>Övning 2: Löneläge - Lönespridning</vt:lpstr>
      <vt:lpstr>Övning 3: Lönestruktur </vt:lpstr>
      <vt:lpstr>PowerPoint-presentation</vt:lpstr>
      <vt:lpstr>Forts övning 4: Löneöversyn </vt:lpstr>
      <vt:lpstr>Sammanfattning</vt:lpstr>
      <vt:lpstr>För mer information om lönesättning i Helsingborgs stad, se HR-sidan på intranätet</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Westerlund Anna - SLF</dc:creator>
  <cp:lastModifiedBy>Zarrabi Nathalie - SLF</cp:lastModifiedBy>
  <cp:revision>277</cp:revision>
  <cp:lastPrinted>2019-10-16T13:32:05Z</cp:lastPrinted>
  <dcterms:created xsi:type="dcterms:W3CDTF">2015-08-12T14:41:57Z</dcterms:created>
  <dcterms:modified xsi:type="dcterms:W3CDTF">2019-10-28T10:54:56Z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0x010100A60C1BF24619FB47809B6595F9AECFB0</vt:lpwstr>
  </property>
</Properties>
</file>