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 id="2147484314" r:id="rId11"/>
  </p:sldMasterIdLst>
  <p:notesMasterIdLst>
    <p:notesMasterId r:id="rId30"/>
  </p:notesMasterIdLst>
  <p:handoutMasterIdLst>
    <p:handoutMasterId r:id="rId31"/>
  </p:handoutMasterIdLst>
  <p:sldIdLst>
    <p:sldId id="1011" r:id="rId12"/>
    <p:sldId id="329" r:id="rId13"/>
    <p:sldId id="979" r:id="rId14"/>
    <p:sldId id="975" r:id="rId15"/>
    <p:sldId id="1013" r:id="rId16"/>
    <p:sldId id="986" r:id="rId17"/>
    <p:sldId id="1014" r:id="rId18"/>
    <p:sldId id="1015" r:id="rId19"/>
    <p:sldId id="1016" r:id="rId20"/>
    <p:sldId id="1017" r:id="rId21"/>
    <p:sldId id="320" r:id="rId22"/>
    <p:sldId id="1019" r:id="rId23"/>
    <p:sldId id="1018" r:id="rId24"/>
    <p:sldId id="323" r:id="rId25"/>
    <p:sldId id="324" r:id="rId26"/>
    <p:sldId id="325" r:id="rId27"/>
    <p:sldId id="326" r:id="rId28"/>
    <p:sldId id="331" r:id="rId29"/>
  </p:sldIdLst>
  <p:sldSz cx="12192000" cy="6858000"/>
  <p:notesSz cx="6797675" cy="9926638"/>
  <p:embeddedFontLst>
    <p:embeddedFont>
      <p:font typeface="Helsingborg Sans" pitchFamily="2" charset="0"/>
      <p:regular r:id="rId32"/>
      <p:bold r:id="rId33"/>
    </p:embeddedFont>
    <p:embeddedFont>
      <p:font typeface="HelveticaNeueLT Std Lt" panose="020B0403020202020204" pitchFamily="34" charset="0"/>
      <p:regular r:id="rId34"/>
      <p:italic r:id="rId35"/>
    </p:embeddedFont>
    <p:embeddedFont>
      <p:font typeface="Roboto Light" panose="02000000000000000000" pitchFamily="2" charset="0"/>
      <p:regular r:id="rId36"/>
      <p:italic r:id="rId37"/>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4200"/>
    <a:srgbClr val="FCB000"/>
    <a:srgbClr val="00C3B4"/>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9045" autoAdjust="0"/>
  </p:normalViewPr>
  <p:slideViewPr>
    <p:cSldViewPr snapToGrid="0">
      <p:cViewPr varScale="1">
        <p:scale>
          <a:sx n="50" d="100"/>
          <a:sy n="50" d="100"/>
        </p:scale>
        <p:origin x="1934" y="48"/>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viewProps" Target="viewProps.xml"/><Relationship Id="rId21" Type="http://schemas.openxmlformats.org/officeDocument/2006/relationships/slide" Target="slides/slide10.xml"/><Relationship Id="rId34" Type="http://schemas.openxmlformats.org/officeDocument/2006/relationships/font" Target="fonts/font3.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font" Target="fonts/font5.fntdata"/><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notesMaster" Target="notesMasters/notesMaster1.xml"/><Relationship Id="rId35" Type="http://schemas.openxmlformats.org/officeDocument/2006/relationships/font" Target="fonts/font4.fntdata"/><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font" Target="fonts/font2.fntdata"/><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548382-4EB6-4497-91C3-787CC9ED15A6}"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sv-SE"/>
        </a:p>
      </dgm:t>
    </dgm:pt>
    <dgm:pt modelId="{048D23FE-85D4-4687-AD1B-CE660E570089}">
      <dgm:prSet phldrT="[Text]"/>
      <dgm:spPr>
        <a:solidFill>
          <a:srgbClr val="93006D"/>
        </a:solidFill>
      </dgm:spPr>
      <dgm:t>
        <a:bodyPr/>
        <a:lstStyle/>
        <a:p>
          <a:r>
            <a:rPr lang="sv-SE" dirty="0"/>
            <a:t>Medarbetarsamtal</a:t>
          </a:r>
        </a:p>
      </dgm:t>
    </dgm:pt>
    <dgm:pt modelId="{796640BD-2035-4711-990B-36C126E5DC1E}" type="parTrans" cxnId="{5F310D44-B2C1-4C1B-A43B-585267343EDD}">
      <dgm:prSet/>
      <dgm:spPr/>
      <dgm:t>
        <a:bodyPr/>
        <a:lstStyle/>
        <a:p>
          <a:endParaRPr lang="sv-SE"/>
        </a:p>
      </dgm:t>
    </dgm:pt>
    <dgm:pt modelId="{98247087-A49C-4756-AF4B-DDE2552EFC1A}" type="sibTrans" cxnId="{5F310D44-B2C1-4C1B-A43B-585267343EDD}">
      <dgm:prSet/>
      <dgm:spPr/>
      <dgm:t>
        <a:bodyPr/>
        <a:lstStyle/>
        <a:p>
          <a:endParaRPr lang="sv-SE"/>
        </a:p>
      </dgm:t>
    </dgm:pt>
    <dgm:pt modelId="{4ADE8BF6-C8EF-40E1-A55C-D0835C301011}">
      <dgm:prSet phldrT="[Text]"/>
      <dgm:spPr>
        <a:solidFill>
          <a:srgbClr val="93006D"/>
        </a:solidFill>
      </dgm:spPr>
      <dgm:t>
        <a:bodyPr/>
        <a:lstStyle/>
        <a:p>
          <a:r>
            <a:rPr lang="sv-SE" dirty="0"/>
            <a:t>Medarbetarplan</a:t>
          </a:r>
        </a:p>
      </dgm:t>
    </dgm:pt>
    <dgm:pt modelId="{F934949B-1F73-4DA9-BF59-0A7B1300C0AF}" type="parTrans" cxnId="{FF967F46-9DB7-41F3-8043-9C9B581D3334}">
      <dgm:prSet/>
      <dgm:spPr/>
      <dgm:t>
        <a:bodyPr/>
        <a:lstStyle/>
        <a:p>
          <a:endParaRPr lang="sv-SE"/>
        </a:p>
      </dgm:t>
    </dgm:pt>
    <dgm:pt modelId="{08430EF9-BB25-414D-BAFD-2CA87E042316}" type="sibTrans" cxnId="{FF967F46-9DB7-41F3-8043-9C9B581D3334}">
      <dgm:prSet/>
      <dgm:spPr/>
      <dgm:t>
        <a:bodyPr/>
        <a:lstStyle/>
        <a:p>
          <a:endParaRPr lang="sv-SE"/>
        </a:p>
      </dgm:t>
    </dgm:pt>
    <dgm:pt modelId="{D017614D-A4D1-4BAE-92F2-8C2C48CEA95E}">
      <dgm:prSet phldrT="[Text]"/>
      <dgm:spPr>
        <a:solidFill>
          <a:srgbClr val="93006D"/>
        </a:solidFill>
      </dgm:spPr>
      <dgm:t>
        <a:bodyPr/>
        <a:lstStyle/>
        <a:p>
          <a:br>
            <a:rPr lang="sv-SE" dirty="0"/>
          </a:br>
          <a:r>
            <a:rPr lang="sv-SE" dirty="0"/>
            <a:t>Utvärderande lönesamtal </a:t>
          </a:r>
        </a:p>
      </dgm:t>
    </dgm:pt>
    <dgm:pt modelId="{AF62F822-91FA-4579-8D41-845D3EF0DA3E}" type="parTrans" cxnId="{4312C42D-CBAE-4264-8200-EA0D31E5E7BA}">
      <dgm:prSet/>
      <dgm:spPr/>
      <dgm:t>
        <a:bodyPr/>
        <a:lstStyle/>
        <a:p>
          <a:endParaRPr lang="sv-SE"/>
        </a:p>
      </dgm:t>
    </dgm:pt>
    <dgm:pt modelId="{E9BF7156-F2F2-4755-AE70-88FC74444937}" type="sibTrans" cxnId="{4312C42D-CBAE-4264-8200-EA0D31E5E7BA}">
      <dgm:prSet/>
      <dgm:spPr/>
      <dgm:t>
        <a:bodyPr/>
        <a:lstStyle/>
        <a:p>
          <a:endParaRPr lang="sv-SE"/>
        </a:p>
      </dgm:t>
    </dgm:pt>
    <dgm:pt modelId="{B8741DC0-C75C-4A61-B56F-F89D361ECE12}">
      <dgm:prSet phldrT="[Text]"/>
      <dgm:spPr>
        <a:solidFill>
          <a:srgbClr val="93006D"/>
        </a:solidFill>
      </dgm:spPr>
      <dgm:t>
        <a:bodyPr/>
        <a:lstStyle/>
        <a:p>
          <a:r>
            <a:rPr lang="sv-SE" dirty="0"/>
            <a:t>Lönesamtal – besked om ny lön</a:t>
          </a:r>
        </a:p>
      </dgm:t>
    </dgm:pt>
    <dgm:pt modelId="{BD0A2A4A-CF79-4F0C-9500-28049A5B5552}" type="parTrans" cxnId="{1E2D2E8B-5549-411A-8D15-AA54B6687C75}">
      <dgm:prSet/>
      <dgm:spPr/>
      <dgm:t>
        <a:bodyPr/>
        <a:lstStyle/>
        <a:p>
          <a:endParaRPr lang="sv-SE"/>
        </a:p>
      </dgm:t>
    </dgm:pt>
    <dgm:pt modelId="{EA2CCBFE-70A3-46D1-81C5-57AAAAE2C414}" type="sibTrans" cxnId="{1E2D2E8B-5549-411A-8D15-AA54B6687C75}">
      <dgm:prSet/>
      <dgm:spPr/>
      <dgm:t>
        <a:bodyPr/>
        <a:lstStyle/>
        <a:p>
          <a:endParaRPr lang="sv-SE"/>
        </a:p>
      </dgm:t>
    </dgm:pt>
    <dgm:pt modelId="{4E9F3E2D-F737-4949-9F2A-9680720E45BE}" type="pres">
      <dgm:prSet presAssocID="{00548382-4EB6-4497-91C3-787CC9ED15A6}" presName="CompostProcess" presStyleCnt="0">
        <dgm:presLayoutVars>
          <dgm:dir/>
          <dgm:resizeHandles val="exact"/>
        </dgm:presLayoutVars>
      </dgm:prSet>
      <dgm:spPr/>
    </dgm:pt>
    <dgm:pt modelId="{59B702FC-145B-46E0-AD8A-2C02DE77A07C}" type="pres">
      <dgm:prSet presAssocID="{00548382-4EB6-4497-91C3-787CC9ED15A6}" presName="arrow" presStyleLbl="bgShp" presStyleIdx="0" presStyleCnt="1" custLinFactNeighborX="7293" custLinFactNeighborY="-613"/>
      <dgm:spPr>
        <a:solidFill>
          <a:srgbClr val="5C0C6F"/>
        </a:solidFill>
      </dgm:spPr>
    </dgm:pt>
    <dgm:pt modelId="{2ADFB92C-AB47-4AB1-9EE3-F6E8F3EDBB83}" type="pres">
      <dgm:prSet presAssocID="{00548382-4EB6-4497-91C3-787CC9ED15A6}" presName="linearProcess" presStyleCnt="0"/>
      <dgm:spPr/>
    </dgm:pt>
    <dgm:pt modelId="{755FE821-C967-4D6C-B3F3-DC6A7DD300A5}" type="pres">
      <dgm:prSet presAssocID="{048D23FE-85D4-4687-AD1B-CE660E570089}" presName="textNode" presStyleLbl="node1" presStyleIdx="0" presStyleCnt="4">
        <dgm:presLayoutVars>
          <dgm:bulletEnabled val="1"/>
        </dgm:presLayoutVars>
      </dgm:prSet>
      <dgm:spPr/>
    </dgm:pt>
    <dgm:pt modelId="{DF6FE836-E58C-4403-8DD6-8AE46ECA03FB}" type="pres">
      <dgm:prSet presAssocID="{98247087-A49C-4756-AF4B-DDE2552EFC1A}" presName="sibTrans" presStyleCnt="0"/>
      <dgm:spPr/>
    </dgm:pt>
    <dgm:pt modelId="{721B547C-112E-48F6-AAF2-42915CF4AE83}" type="pres">
      <dgm:prSet presAssocID="{4ADE8BF6-C8EF-40E1-A55C-D0835C301011}" presName="textNode" presStyleLbl="node1" presStyleIdx="1" presStyleCnt="4">
        <dgm:presLayoutVars>
          <dgm:bulletEnabled val="1"/>
        </dgm:presLayoutVars>
      </dgm:prSet>
      <dgm:spPr/>
    </dgm:pt>
    <dgm:pt modelId="{C20A41B0-0B47-4B63-BFF1-AACA02F8EB21}" type="pres">
      <dgm:prSet presAssocID="{08430EF9-BB25-414D-BAFD-2CA87E042316}" presName="sibTrans" presStyleCnt="0"/>
      <dgm:spPr/>
    </dgm:pt>
    <dgm:pt modelId="{CAECA6A2-2677-4EFE-AF85-3AC24A64C7DE}" type="pres">
      <dgm:prSet presAssocID="{D017614D-A4D1-4BAE-92F2-8C2C48CEA95E}" presName="textNode" presStyleLbl="node1" presStyleIdx="2" presStyleCnt="4" custLinFactNeighborX="-10529" custLinFactNeighborY="1491">
        <dgm:presLayoutVars>
          <dgm:bulletEnabled val="1"/>
        </dgm:presLayoutVars>
      </dgm:prSet>
      <dgm:spPr/>
    </dgm:pt>
    <dgm:pt modelId="{28A5C45B-4544-405B-A486-E20A4540D49F}" type="pres">
      <dgm:prSet presAssocID="{E9BF7156-F2F2-4755-AE70-88FC74444937}" presName="sibTrans" presStyleCnt="0"/>
      <dgm:spPr/>
    </dgm:pt>
    <dgm:pt modelId="{849913B8-053B-4B9D-8883-D3A0E2A180A1}" type="pres">
      <dgm:prSet presAssocID="{B8741DC0-C75C-4A61-B56F-F89D361ECE12}" presName="textNode" presStyleLbl="node1" presStyleIdx="3" presStyleCnt="4" custLinFactNeighborX="-3373" custLinFactNeighborY="746">
        <dgm:presLayoutVars>
          <dgm:bulletEnabled val="1"/>
        </dgm:presLayoutVars>
      </dgm:prSet>
      <dgm:spPr/>
    </dgm:pt>
  </dgm:ptLst>
  <dgm:cxnLst>
    <dgm:cxn modelId="{D8610A1D-DA5C-4881-962D-45BE872048ED}" type="presOf" srcId="{B8741DC0-C75C-4A61-B56F-F89D361ECE12}" destId="{849913B8-053B-4B9D-8883-D3A0E2A180A1}" srcOrd="0" destOrd="0" presId="urn:microsoft.com/office/officeart/2005/8/layout/hProcess9"/>
    <dgm:cxn modelId="{4E782F2B-C95C-4CF3-A6E5-ED13216CADD5}" type="presOf" srcId="{048D23FE-85D4-4687-AD1B-CE660E570089}" destId="{755FE821-C967-4D6C-B3F3-DC6A7DD300A5}" srcOrd="0" destOrd="0" presId="urn:microsoft.com/office/officeart/2005/8/layout/hProcess9"/>
    <dgm:cxn modelId="{4312C42D-CBAE-4264-8200-EA0D31E5E7BA}" srcId="{00548382-4EB6-4497-91C3-787CC9ED15A6}" destId="{D017614D-A4D1-4BAE-92F2-8C2C48CEA95E}" srcOrd="2" destOrd="0" parTransId="{AF62F822-91FA-4579-8D41-845D3EF0DA3E}" sibTransId="{E9BF7156-F2F2-4755-AE70-88FC74444937}"/>
    <dgm:cxn modelId="{5F310D44-B2C1-4C1B-A43B-585267343EDD}" srcId="{00548382-4EB6-4497-91C3-787CC9ED15A6}" destId="{048D23FE-85D4-4687-AD1B-CE660E570089}" srcOrd="0" destOrd="0" parTransId="{796640BD-2035-4711-990B-36C126E5DC1E}" sibTransId="{98247087-A49C-4756-AF4B-DDE2552EFC1A}"/>
    <dgm:cxn modelId="{FF967F46-9DB7-41F3-8043-9C9B581D3334}" srcId="{00548382-4EB6-4497-91C3-787CC9ED15A6}" destId="{4ADE8BF6-C8EF-40E1-A55C-D0835C301011}" srcOrd="1" destOrd="0" parTransId="{F934949B-1F73-4DA9-BF59-0A7B1300C0AF}" sibTransId="{08430EF9-BB25-414D-BAFD-2CA87E042316}"/>
    <dgm:cxn modelId="{31F0774C-B45E-4547-BF62-85E855A60C53}" type="presOf" srcId="{00548382-4EB6-4497-91C3-787CC9ED15A6}" destId="{4E9F3E2D-F737-4949-9F2A-9680720E45BE}" srcOrd="0" destOrd="0" presId="urn:microsoft.com/office/officeart/2005/8/layout/hProcess9"/>
    <dgm:cxn modelId="{1E2D2E8B-5549-411A-8D15-AA54B6687C75}" srcId="{00548382-4EB6-4497-91C3-787CC9ED15A6}" destId="{B8741DC0-C75C-4A61-B56F-F89D361ECE12}" srcOrd="3" destOrd="0" parTransId="{BD0A2A4A-CF79-4F0C-9500-28049A5B5552}" sibTransId="{EA2CCBFE-70A3-46D1-81C5-57AAAAE2C414}"/>
    <dgm:cxn modelId="{E0182AC5-8DC9-41BE-904A-BE2F9F856B05}" type="presOf" srcId="{D017614D-A4D1-4BAE-92F2-8C2C48CEA95E}" destId="{CAECA6A2-2677-4EFE-AF85-3AC24A64C7DE}" srcOrd="0" destOrd="0" presId="urn:microsoft.com/office/officeart/2005/8/layout/hProcess9"/>
    <dgm:cxn modelId="{DB8BF5DD-7322-4401-88BA-E5A2CC38646F}" type="presOf" srcId="{4ADE8BF6-C8EF-40E1-A55C-D0835C301011}" destId="{721B547C-112E-48F6-AAF2-42915CF4AE83}" srcOrd="0" destOrd="0" presId="urn:microsoft.com/office/officeart/2005/8/layout/hProcess9"/>
    <dgm:cxn modelId="{8D5A12BF-583B-4E12-B225-D141DB1A4037}" type="presParOf" srcId="{4E9F3E2D-F737-4949-9F2A-9680720E45BE}" destId="{59B702FC-145B-46E0-AD8A-2C02DE77A07C}" srcOrd="0" destOrd="0" presId="urn:microsoft.com/office/officeart/2005/8/layout/hProcess9"/>
    <dgm:cxn modelId="{B54A8056-0A54-4069-B8CC-0CED4432C21C}" type="presParOf" srcId="{4E9F3E2D-F737-4949-9F2A-9680720E45BE}" destId="{2ADFB92C-AB47-4AB1-9EE3-F6E8F3EDBB83}" srcOrd="1" destOrd="0" presId="urn:microsoft.com/office/officeart/2005/8/layout/hProcess9"/>
    <dgm:cxn modelId="{E276826E-4D08-4E5E-B41F-F19C597EAFF4}" type="presParOf" srcId="{2ADFB92C-AB47-4AB1-9EE3-F6E8F3EDBB83}" destId="{755FE821-C967-4D6C-B3F3-DC6A7DD300A5}" srcOrd="0" destOrd="0" presId="urn:microsoft.com/office/officeart/2005/8/layout/hProcess9"/>
    <dgm:cxn modelId="{C85FE176-AD76-474B-8003-069D37CD6EBD}" type="presParOf" srcId="{2ADFB92C-AB47-4AB1-9EE3-F6E8F3EDBB83}" destId="{DF6FE836-E58C-4403-8DD6-8AE46ECA03FB}" srcOrd="1" destOrd="0" presId="urn:microsoft.com/office/officeart/2005/8/layout/hProcess9"/>
    <dgm:cxn modelId="{FC99A310-06B0-4D28-9791-8544CCA29D24}" type="presParOf" srcId="{2ADFB92C-AB47-4AB1-9EE3-F6E8F3EDBB83}" destId="{721B547C-112E-48F6-AAF2-42915CF4AE83}" srcOrd="2" destOrd="0" presId="urn:microsoft.com/office/officeart/2005/8/layout/hProcess9"/>
    <dgm:cxn modelId="{A956B298-A7FA-4959-8E35-537CCE3BF392}" type="presParOf" srcId="{2ADFB92C-AB47-4AB1-9EE3-F6E8F3EDBB83}" destId="{C20A41B0-0B47-4B63-BFF1-AACA02F8EB21}" srcOrd="3" destOrd="0" presId="urn:microsoft.com/office/officeart/2005/8/layout/hProcess9"/>
    <dgm:cxn modelId="{8ED45D40-BFA2-4FE6-95AC-8D1E9C6F9BD5}" type="presParOf" srcId="{2ADFB92C-AB47-4AB1-9EE3-F6E8F3EDBB83}" destId="{CAECA6A2-2677-4EFE-AF85-3AC24A64C7DE}" srcOrd="4" destOrd="0" presId="urn:microsoft.com/office/officeart/2005/8/layout/hProcess9"/>
    <dgm:cxn modelId="{68A80D03-AF48-4665-9C91-3CE63DD52375}" type="presParOf" srcId="{2ADFB92C-AB47-4AB1-9EE3-F6E8F3EDBB83}" destId="{28A5C45B-4544-405B-A486-E20A4540D49F}" srcOrd="5" destOrd="0" presId="urn:microsoft.com/office/officeart/2005/8/layout/hProcess9"/>
    <dgm:cxn modelId="{704CD224-88D6-4763-8F55-CC8DB9E9F541}" type="presParOf" srcId="{2ADFB92C-AB47-4AB1-9EE3-F6E8F3EDBB83}" destId="{849913B8-053B-4B9D-8883-D3A0E2A180A1}"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B702FC-145B-46E0-AD8A-2C02DE77A07C}">
      <dsp:nvSpPr>
        <dsp:cNvPr id="0" name=""/>
        <dsp:cNvSpPr/>
      </dsp:nvSpPr>
      <dsp:spPr>
        <a:xfrm>
          <a:off x="1312011" y="0"/>
          <a:ext cx="8140778" cy="4973637"/>
        </a:xfrm>
        <a:prstGeom prst="rightArrow">
          <a:avLst/>
        </a:prstGeom>
        <a:solidFill>
          <a:srgbClr val="5C0C6F"/>
        </a:solidFill>
        <a:ln>
          <a:noFill/>
        </a:ln>
        <a:effectLst/>
      </dsp:spPr>
      <dsp:style>
        <a:lnRef idx="0">
          <a:scrgbClr r="0" g="0" b="0"/>
        </a:lnRef>
        <a:fillRef idx="1">
          <a:scrgbClr r="0" g="0" b="0"/>
        </a:fillRef>
        <a:effectRef idx="0">
          <a:scrgbClr r="0" g="0" b="0"/>
        </a:effectRef>
        <a:fontRef idx="minor"/>
      </dsp:style>
    </dsp:sp>
    <dsp:sp modelId="{755FE821-C967-4D6C-B3F3-DC6A7DD300A5}">
      <dsp:nvSpPr>
        <dsp:cNvPr id="0" name=""/>
        <dsp:cNvSpPr/>
      </dsp:nvSpPr>
      <dsp:spPr>
        <a:xfrm>
          <a:off x="4793" y="1492091"/>
          <a:ext cx="2305494" cy="1989454"/>
        </a:xfrm>
        <a:prstGeom prst="roundRect">
          <a:avLst/>
        </a:prstGeom>
        <a:solidFill>
          <a:srgbClr val="9300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Medarbetarsamtal</a:t>
          </a:r>
        </a:p>
      </dsp:txBody>
      <dsp:txXfrm>
        <a:off x="101910" y="1589208"/>
        <a:ext cx="2111260" cy="1795220"/>
      </dsp:txXfrm>
    </dsp:sp>
    <dsp:sp modelId="{721B547C-112E-48F6-AAF2-42915CF4AE83}">
      <dsp:nvSpPr>
        <dsp:cNvPr id="0" name=""/>
        <dsp:cNvSpPr/>
      </dsp:nvSpPr>
      <dsp:spPr>
        <a:xfrm>
          <a:off x="2425562" y="1492091"/>
          <a:ext cx="2305494" cy="1989454"/>
        </a:xfrm>
        <a:prstGeom prst="roundRect">
          <a:avLst/>
        </a:prstGeom>
        <a:solidFill>
          <a:srgbClr val="9300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Medarbetarplan</a:t>
          </a:r>
        </a:p>
      </dsp:txBody>
      <dsp:txXfrm>
        <a:off x="2522679" y="1589208"/>
        <a:ext cx="2111260" cy="1795220"/>
      </dsp:txXfrm>
    </dsp:sp>
    <dsp:sp modelId="{CAECA6A2-2677-4EFE-AF85-3AC24A64C7DE}">
      <dsp:nvSpPr>
        <dsp:cNvPr id="0" name=""/>
        <dsp:cNvSpPr/>
      </dsp:nvSpPr>
      <dsp:spPr>
        <a:xfrm>
          <a:off x="4834193" y="1521753"/>
          <a:ext cx="2305494" cy="1989454"/>
        </a:xfrm>
        <a:prstGeom prst="roundRect">
          <a:avLst/>
        </a:prstGeom>
        <a:solidFill>
          <a:srgbClr val="9300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br>
            <a:rPr lang="sv-SE" sz="1900" kern="1200" dirty="0"/>
          </a:br>
          <a:r>
            <a:rPr lang="sv-SE" sz="1900" kern="1200" dirty="0"/>
            <a:t>Utvärderande lönesamtal </a:t>
          </a:r>
        </a:p>
      </dsp:txBody>
      <dsp:txXfrm>
        <a:off x="4931310" y="1618870"/>
        <a:ext cx="2111260" cy="1795220"/>
      </dsp:txXfrm>
    </dsp:sp>
    <dsp:sp modelId="{849913B8-053B-4B9D-8883-D3A0E2A180A1}">
      <dsp:nvSpPr>
        <dsp:cNvPr id="0" name=""/>
        <dsp:cNvSpPr/>
      </dsp:nvSpPr>
      <dsp:spPr>
        <a:xfrm>
          <a:off x="7263211" y="1506932"/>
          <a:ext cx="2305494" cy="1989454"/>
        </a:xfrm>
        <a:prstGeom prst="roundRect">
          <a:avLst/>
        </a:prstGeom>
        <a:solidFill>
          <a:srgbClr val="9300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Lönesamtal – besked om ny lön</a:t>
          </a:r>
        </a:p>
      </dsp:txBody>
      <dsp:txXfrm>
        <a:off x="7360328" y="1604049"/>
        <a:ext cx="2111260" cy="179522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B34A907-EAA3-4700-AB73-3FDE7AD6B0F1}" type="datetimeFigureOut">
              <a:rPr lang="sv-SE" smtClean="0"/>
              <a:t>2024-11-29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F1ACDDA-ECDF-441D-AA30-F627962CB67D}" type="datetimeFigureOut">
              <a:rPr lang="sv-SE" smtClean="0"/>
              <a:t>2024-11-29</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Stöd till dig som chef inför dialog om lönesättning på APT</a:t>
            </a:r>
          </a:p>
          <a:p>
            <a:r>
              <a:rPr lang="sv-SE" dirty="0"/>
              <a:t> </a:t>
            </a:r>
          </a:p>
          <a:p>
            <a:r>
              <a:rPr lang="sv-SE" dirty="0"/>
              <a:t>Rätt använt är uppgiften ”att sätta lön” är ett av de starkaste och viktigaste verktygen du som chef har för att kunna motivera dina medarbetare att göra ett bra jobb. För att åstadkomma detta är det viktigt att ha kunskap om hur lönesättningen går till, hur processen ser ut, vilket ansvar som vilar på chef respektive medarbetare och inte minst, vilka bedömningsgrunder du använder när du sätter lön på dina medarbetare.</a:t>
            </a:r>
          </a:p>
          <a:p>
            <a:endParaRPr lang="sv-SE" dirty="0"/>
          </a:p>
          <a:p>
            <a:r>
              <a:rPr lang="sv-SE" dirty="0"/>
              <a:t>Detta bildspel syftar till att öka medarbetarnas kunskaper om löneprocessen. Genom ökad kunskap om processen ökar också förståelsen för vilken lön man har, vilket också kan leda till ökad motivation. </a:t>
            </a:r>
          </a:p>
          <a:p>
            <a:endParaRPr lang="sv-SE" dirty="0"/>
          </a:p>
          <a:p>
            <a:r>
              <a:rPr lang="sv-SE" dirty="0"/>
              <a:t>Gå igenom bilderna och gör medarbetarna delaktiga i arbetet med att bryta ner bedömningsgrunderna så att de blir era egna </a:t>
            </a:r>
            <a:r>
              <a:rPr lang="sv-SE" b="1" dirty="0"/>
              <a:t>(se grupparbetet på bild 9</a:t>
            </a:r>
            <a:r>
              <a:rPr lang="sv-SE" dirty="0"/>
              <a:t>). Om ni redan brutit ner bedömningsgrunderna är det värdefullt att se över dem så att de fortfarande är välkända och relevanta för er.</a:t>
            </a:r>
          </a:p>
          <a:p>
            <a:endParaRPr lang="sv-SE" dirty="0"/>
          </a:p>
          <a:p>
            <a:r>
              <a:rPr lang="sv-SE" dirty="0"/>
              <a:t>Undersökningar visar att medarbetare som känner till vilka bedömningsgrunder som används när du som chef sätter lön, är mer nöjda med sin lön än de som inte känner till dem. Medarbetare som vet vad som ligger till grund för chefens beslut om ny lön upplever ofta också lönen som mer rättvis. Därför ska du även använda era bedömningsgrunder när du motiverar och förklarar den nya lönen för medarbetaren. </a:t>
            </a:r>
          </a:p>
          <a:p>
            <a:endParaRPr lang="sv-SE" dirty="0"/>
          </a:p>
          <a:p>
            <a:r>
              <a:rPr lang="sv-SE" b="1" dirty="0"/>
              <a:t>Förberedelser</a:t>
            </a:r>
          </a:p>
          <a:p>
            <a:r>
              <a:rPr lang="sv-SE" dirty="0"/>
              <a:t>Förbered dig genom att läsa igenom anteckningarna till bilderna innan arbetsplatsträffen. Det kan vara bra att ha med dig er verksamhetsplan till mötet. Är något oklart, kontakta HR-funktionen på din förvaltning.</a:t>
            </a:r>
          </a:p>
          <a:p>
            <a:endParaRPr lang="sv-SE" dirty="0"/>
          </a:p>
          <a:p>
            <a:r>
              <a:rPr lang="sv-SE" dirty="0"/>
              <a:t>Förbered dina medarbetare genom att be dem läsa igenom bedömningsgrunderna för lön och sin egen medarbetarplan. </a:t>
            </a:r>
          </a:p>
          <a:p>
            <a:endParaRPr lang="sv-SE" dirty="0"/>
          </a:p>
          <a:p>
            <a:r>
              <a:rPr lang="sv-SE" b="1" dirty="0"/>
              <a:t>Innehåll</a:t>
            </a:r>
          </a:p>
          <a:p>
            <a:r>
              <a:rPr lang="sv-SE" dirty="0"/>
              <a:t>Du inleder genomgången med att visa filmen ”Så sätts din lön”, genom att klicka på länken som finns på nästa bild. Filmen är 3 minuter lång och finns även på HR-sidan. </a:t>
            </a:r>
          </a:p>
          <a:p>
            <a:endParaRPr lang="sv-SE" dirty="0"/>
          </a:p>
          <a:p>
            <a:r>
              <a:rPr lang="sv-SE" dirty="0"/>
              <a:t>Bildspelet innehåller därefter en mer faktabaserad genomgång av löneprocessen följt av ett grupparbete för att bryta ner stadens bedömningsgrunder. </a:t>
            </a:r>
          </a:p>
          <a:p>
            <a:endParaRPr lang="sv-SE" i="1" dirty="0"/>
          </a:p>
          <a:p>
            <a:r>
              <a:rPr lang="sv-SE" b="1" i="0" dirty="0"/>
              <a:t>Fördjupning</a:t>
            </a:r>
          </a:p>
          <a:p>
            <a:r>
              <a:rPr lang="sv-SE" i="0" dirty="0"/>
              <a:t>I slutet av bildspelet (bild 13-18)  finns ytterligare övningar, som går att använda för dialog och diskussion, antingen i smågrupper eller i storgrupp för den som vill fördjupa sig i ämnet</a:t>
            </a:r>
            <a:r>
              <a:rPr lang="sv-SE" i="1" dirty="0"/>
              <a:t>. </a:t>
            </a:r>
            <a:r>
              <a:rPr lang="sv-SE" i="0" dirty="0"/>
              <a:t>Du kan välja en eller flera övningar, som passar just din grupp, vid ett eller flera tillfällen.    </a:t>
            </a:r>
          </a:p>
          <a:p>
            <a:endParaRPr lang="sv-SE" dirty="0"/>
          </a:p>
          <a:p>
            <a:r>
              <a:rPr lang="sv-SE" dirty="0"/>
              <a:t>Har du frågor eller funderingar så kontaktar du HR på din förvaltning.</a:t>
            </a:r>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728383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Klicka på </a:t>
            </a:r>
            <a:r>
              <a:rPr lang="sv-SE" dirty="0" err="1"/>
              <a:t>youtube</a:t>
            </a:r>
            <a:r>
              <a:rPr lang="sv-SE" dirty="0"/>
              <a:t>-länken för att komma till filmen ”Så sätts din lön” . Filmen varar i ca 3 minuter. </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1131458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Gemensamt för alla löneavtal och fackliga organisationer i Helsingborg stad, är att lönen ska vara </a:t>
            </a:r>
            <a:r>
              <a:rPr lang="sv-SE" i="1" dirty="0"/>
              <a:t>individuell</a:t>
            </a:r>
            <a:r>
              <a:rPr lang="sv-SE" dirty="0"/>
              <a:t> och </a:t>
            </a:r>
            <a:r>
              <a:rPr lang="sv-SE" i="1" dirty="0"/>
              <a:t>differentierad</a:t>
            </a:r>
            <a:r>
              <a:rPr lang="sv-SE" dirty="0"/>
              <a:t>.</a:t>
            </a:r>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3898801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458771">
              <a:defRPr/>
            </a:pPr>
            <a:r>
              <a:rPr lang="sv-SE" b="1" dirty="0">
                <a:latin typeface="+mj-lt"/>
              </a:rPr>
              <a:t>Centrala löneavtal</a:t>
            </a:r>
          </a:p>
          <a:p>
            <a:pPr marL="633203" lvl="1" indent="-172693" defTabSz="458771">
              <a:buFont typeface="Arial" panose="020B0604020202020204" pitchFamily="34" charset="0"/>
              <a:buChar char="•"/>
              <a:defRPr/>
            </a:pPr>
            <a:endParaRPr lang="sv-SE" dirty="0">
              <a:latin typeface="+mj-lt"/>
            </a:endParaRPr>
          </a:p>
          <a:p>
            <a:pPr marL="633203" lvl="1" indent="-172693" defTabSz="458771">
              <a:buFont typeface="Arial" panose="020B0604020202020204" pitchFamily="34" charset="0"/>
              <a:buChar char="•"/>
              <a:defRPr/>
            </a:pPr>
            <a:r>
              <a:rPr lang="sv-SE" baseline="0" dirty="0">
                <a:latin typeface="+mj-lt"/>
              </a:rPr>
              <a:t>De centrala löneavtalen tecknas mellan arbetsgivarorganisationen Sveriges kommuner och regioner (SKR) och de centrala fackliga organisationerna. </a:t>
            </a:r>
          </a:p>
          <a:p>
            <a:pPr marL="633203" lvl="1" indent="-172693" defTabSz="458771">
              <a:buFont typeface="Arial" panose="020B0604020202020204" pitchFamily="34" charset="0"/>
              <a:buChar char="•"/>
              <a:defRPr/>
            </a:pPr>
            <a:r>
              <a:rPr lang="sv-SE" baseline="0" dirty="0">
                <a:latin typeface="+mj-lt"/>
              </a:rPr>
              <a:t>Tidigare var de flesta centrala löneavtal sifferlösa, vilket innebär att varken individ eller yrkesgrupp är garanterad ett visst belopp i löneöversynen. </a:t>
            </a:r>
          </a:p>
          <a:p>
            <a:pPr marL="633203" lvl="1" indent="-172693" defTabSz="458771">
              <a:buFont typeface="Arial" panose="020B0604020202020204" pitchFamily="34" charset="0"/>
              <a:buChar char="•"/>
              <a:defRPr/>
            </a:pPr>
            <a:r>
              <a:rPr lang="sv-SE" baseline="0" dirty="0">
                <a:latin typeface="+mj-lt"/>
              </a:rPr>
              <a:t>Sedan avtalsrörelsen 2024 innehåller flera av de centrala löneavtalen garanterade utfall, vilket innebär att den fackliga organisationen garanteras ett visst utfall i procent av sin totala lönesumma.  I Kommunals avtal anges istället ett garanterat utrymme, vilket innebär att arbetsgivaren ska nå upp till ett visst belopp i löneökning </a:t>
            </a:r>
            <a:r>
              <a:rPr lang="sv-SE" b="1" baseline="0" dirty="0">
                <a:latin typeface="+mj-lt"/>
              </a:rPr>
              <a:t>i genomsnitt </a:t>
            </a:r>
            <a:r>
              <a:rPr lang="sv-SE" baseline="0" dirty="0">
                <a:latin typeface="+mj-lt"/>
              </a:rPr>
              <a:t>per medarbetare.  Det garanterade utfallet eller utrymmet gäller på </a:t>
            </a:r>
            <a:r>
              <a:rPr lang="sv-SE" b="1" baseline="0" dirty="0">
                <a:latin typeface="+mj-lt"/>
              </a:rPr>
              <a:t>arbetsgivarnivå </a:t>
            </a:r>
            <a:r>
              <a:rPr lang="sv-SE" b="0" baseline="0" dirty="0">
                <a:latin typeface="+mj-lt"/>
              </a:rPr>
              <a:t>(dvs totalt för Helsingborg stad), </a:t>
            </a:r>
            <a:r>
              <a:rPr lang="sv-SE" baseline="0" dirty="0">
                <a:latin typeface="+mj-lt"/>
              </a:rPr>
              <a:t>det innebär alltså </a:t>
            </a:r>
            <a:r>
              <a:rPr lang="sv-SE" b="1" baseline="0" dirty="0">
                <a:latin typeface="+mj-lt"/>
              </a:rPr>
              <a:t>inte</a:t>
            </a:r>
            <a:r>
              <a:rPr lang="sv-SE" baseline="0" dirty="0">
                <a:latin typeface="+mj-lt"/>
              </a:rPr>
              <a:t> att varje medarbetare har rätt till en viss summa i löneökning (med undantag för Kommunal som hade en individgaranti i 2024-års löneavtal).   </a:t>
            </a:r>
          </a:p>
          <a:p>
            <a:pPr marL="633203" lvl="1" indent="-172693" defTabSz="458771">
              <a:buFont typeface="Arial" panose="020B0604020202020204" pitchFamily="34" charset="0"/>
              <a:buChar char="•"/>
              <a:defRPr/>
            </a:pPr>
            <a:endParaRPr lang="sv-SE" baseline="0" dirty="0">
              <a:latin typeface="+mj-lt"/>
            </a:endParaRPr>
          </a:p>
          <a:p>
            <a:pPr defTabSz="458771">
              <a:defRPr/>
            </a:pPr>
            <a:r>
              <a:rPr lang="sv-SE" b="1" dirty="0">
                <a:latin typeface="+mj-lt"/>
              </a:rPr>
              <a:t>Budget och ekonomiska förutsättningar</a:t>
            </a:r>
          </a:p>
          <a:p>
            <a:pPr marL="633302" lvl="1" indent="-172719" defTabSz="458771">
              <a:buFont typeface="Arial" panose="020B0604020202020204" pitchFamily="34" charset="0"/>
              <a:buChar char="•"/>
              <a:defRPr/>
            </a:pPr>
            <a:r>
              <a:rPr lang="sv-SE" dirty="0">
                <a:latin typeface="+mj-lt"/>
              </a:rPr>
              <a:t>Förutom löneavtalen så behöver vi i den årliga löneöversynen ta hänsyn till </a:t>
            </a:r>
            <a:r>
              <a:rPr lang="sv-SE" b="1" dirty="0">
                <a:latin typeface="+mj-lt"/>
              </a:rPr>
              <a:t>verksamhetens budget och de ekonomiska förutsättningarna: </a:t>
            </a:r>
            <a:r>
              <a:rPr lang="sv-SE" b="0" dirty="0">
                <a:latin typeface="+mj-lt"/>
              </a:rPr>
              <a:t>dvs</a:t>
            </a:r>
            <a:r>
              <a:rPr lang="sv-SE" baseline="0" dirty="0"/>
              <a:t> hur höga löneökningar har vi råd med just i år? </a:t>
            </a:r>
          </a:p>
          <a:p>
            <a:pPr marL="688156" indent="-688156" defTabSz="458771">
              <a:buFont typeface="Arial" panose="020B0604020202020204" pitchFamily="34" charset="0"/>
              <a:buChar char="•"/>
              <a:defRPr/>
            </a:pPr>
            <a:endParaRPr lang="sv-SE" dirty="0"/>
          </a:p>
          <a:p>
            <a:pPr defTabSz="458771">
              <a:defRPr/>
            </a:pPr>
            <a:r>
              <a:rPr lang="sv-SE" b="1" dirty="0">
                <a:latin typeface="+mj-lt"/>
              </a:rPr>
              <a:t>Prioriteringar</a:t>
            </a:r>
          </a:p>
          <a:p>
            <a:pPr marL="633302" lvl="1" indent="-172719" defTabSz="458771">
              <a:buFont typeface="Arial" panose="020B0604020202020204" pitchFamily="34" charset="0"/>
              <a:buChar char="•"/>
              <a:defRPr/>
            </a:pPr>
            <a:r>
              <a:rPr lang="sv-SE" dirty="0"/>
              <a:t>Stadens ledning fattar också beslut om att lägga till inriktningsgrunder som särskilt ska uppmärksammas och premieras i löneöversynen. Grunderna kompletterar stadens bedömningsgrunder för lönesättning. </a:t>
            </a:r>
          </a:p>
          <a:p>
            <a:pPr marL="688156" indent="-688156" defTabSz="458771">
              <a:buFont typeface="Arial" panose="020B0604020202020204" pitchFamily="34" charset="0"/>
              <a:buChar char="•"/>
              <a:defRPr/>
            </a:pPr>
            <a:endParaRPr lang="sv-SE" baseline="0" dirty="0">
              <a:latin typeface="+mj-lt"/>
            </a:endParaRPr>
          </a:p>
          <a:p>
            <a:pPr defTabSz="458771">
              <a:defRPr/>
            </a:pPr>
            <a:r>
              <a:rPr lang="sv-SE" b="1" baseline="0" dirty="0">
                <a:latin typeface="+mj-lt"/>
              </a:rPr>
              <a:t>Verksamhetsplanen</a:t>
            </a:r>
          </a:p>
          <a:p>
            <a:pPr marL="633302" lvl="1" indent="-172719" defTabSz="458771">
              <a:buFont typeface="Arial" panose="020B0604020202020204" pitchFamily="34" charset="0"/>
              <a:buChar char="•"/>
              <a:defRPr/>
            </a:pPr>
            <a:r>
              <a:rPr lang="sv-SE" dirty="0">
                <a:latin typeface="+mj-lt"/>
              </a:rPr>
              <a:t>Ytterligare inriktningar, satsningar och prioriteringar kan sedan göras både</a:t>
            </a:r>
            <a:r>
              <a:rPr lang="sv-SE" baseline="0" dirty="0">
                <a:latin typeface="+mj-lt"/>
              </a:rPr>
              <a:t> på förvaltnings- och verksamhets-/arbetsplatsnivå utifrån identifierade behov i verksamhetsplanen. </a:t>
            </a:r>
            <a:endParaRPr lang="sv-SE" dirty="0">
              <a:latin typeface="+mj-lt"/>
            </a:endParaRPr>
          </a:p>
          <a:p>
            <a:pPr marL="688156" indent="-688156" defTabSz="458771">
              <a:buFont typeface="Arial" panose="020B0604020202020204" pitchFamily="34" charset="0"/>
              <a:buChar char="•"/>
              <a:defRPr/>
            </a:pPr>
            <a:endParaRPr lang="sv-SE" dirty="0">
              <a:latin typeface="+mj-lt"/>
            </a:endParaRPr>
          </a:p>
          <a:p>
            <a:pPr defTabSz="458771">
              <a:defRPr/>
            </a:pPr>
            <a:endParaRPr lang="sv-SE" dirty="0">
              <a:latin typeface="+mj-lt"/>
            </a:endParaRPr>
          </a:p>
          <a:p>
            <a:pPr defTabSz="458771">
              <a:defRPr/>
            </a:pPr>
            <a:r>
              <a:rPr lang="sv-SE" b="1" dirty="0">
                <a:latin typeface="+mj-lt"/>
              </a:rPr>
              <a:t>Hur ser det ut inför årets löneöversyn?</a:t>
            </a:r>
          </a:p>
          <a:p>
            <a:pPr marL="633302" lvl="1" indent="-172719" defTabSz="458771">
              <a:buFont typeface="Arial" panose="020B0604020202020204" pitchFamily="34" charset="0"/>
              <a:buChar char="•"/>
              <a:defRPr/>
            </a:pPr>
            <a:r>
              <a:rPr lang="sv-SE" dirty="0">
                <a:latin typeface="+mj-lt"/>
              </a:rPr>
              <a:t>Du som chef: Informera om vilka ekonomiska ramar, prioriteringar/inriktningar förvaltningen och eventuellt du har på just din arbetsplats.  Det kan också vara så att du som chef valt att prioritera en eller flera bedömningsgrunder som särskilt viktiga ett enskilt år, vilket därmed kommer påverka din lönesättning av medarbetarna.</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253103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beskriver vilka delar som påverkar lönen - de olika delarna kan vara olika stora, men </a:t>
            </a:r>
            <a:r>
              <a:rPr lang="sv-SE" b="1" dirty="0"/>
              <a:t>A</a:t>
            </a:r>
            <a:r>
              <a:rPr lang="sv-SE" dirty="0"/>
              <a:t>:et utgör grunden och är alltid den största delen av lönen.  </a:t>
            </a:r>
          </a:p>
          <a:p>
            <a:endParaRPr lang="sv-SE" dirty="0"/>
          </a:p>
          <a:p>
            <a:r>
              <a:rPr lang="sv-SE" b="1" dirty="0"/>
              <a:t>A</a:t>
            </a:r>
            <a:r>
              <a:rPr lang="sv-SE" dirty="0"/>
              <a:t> är arbetets svårighetsgrad, det vill säga hur höga kraven är i en befattning, när det gäller till exempel kunskap och utbildningsnivå, problemlösning, ansvar och arbetsförhållanden. </a:t>
            </a:r>
          </a:p>
          <a:p>
            <a:endParaRPr lang="sv-SE" dirty="0"/>
          </a:p>
          <a:p>
            <a:r>
              <a:rPr lang="sv-SE" b="1" dirty="0"/>
              <a:t>I</a:t>
            </a:r>
            <a:r>
              <a:rPr lang="sv-SE" dirty="0"/>
              <a:t> är den enda del som medarbetaren själv kan påverka och som handlar om den individuella prestationen i relation till mål och resultat, det vill säga hur medarbetaren utför sitt arbete och på så sätt bidrar till verksamhetens resultat och framgång. Med andra ord; hur bidrar jag till att verksamheten når sina mål?</a:t>
            </a:r>
          </a:p>
          <a:p>
            <a:endParaRPr lang="sv-SE" dirty="0"/>
          </a:p>
          <a:p>
            <a:r>
              <a:rPr lang="sv-SE" b="1" dirty="0"/>
              <a:t>M</a:t>
            </a:r>
            <a:r>
              <a:rPr lang="sv-SE" dirty="0"/>
              <a:t> är marknadskrafter som påverkar både ingångslöner och löneläge beroende på om det är brist på personal i yrket eller inte.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125404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2693" indent="-172693">
              <a:buFont typeface="Arial" panose="020B0604020202020204" pitchFamily="34" charset="0"/>
              <a:buChar char="•"/>
            </a:pPr>
            <a:r>
              <a:rPr lang="sv-SE" b="0" baseline="0" dirty="0"/>
              <a:t>Staden och de fackliga organisationerna har de senaste löneöversynerna använt sig av dialogmodellen för alla medarbetare i staden. </a:t>
            </a:r>
            <a:r>
              <a:rPr lang="sv-SE" b="0" i="1" baseline="0" dirty="0"/>
              <a:t> </a:t>
            </a:r>
          </a:p>
          <a:p>
            <a:pPr marL="460512" lvl="1"/>
            <a:endParaRPr lang="sv-SE" b="0" baseline="0" dirty="0"/>
          </a:p>
          <a:p>
            <a:r>
              <a:rPr lang="sv-SE" b="1" dirty="0"/>
              <a:t>Medarbetarsamtal</a:t>
            </a:r>
          </a:p>
          <a:p>
            <a:pPr marL="172693" indent="-172693">
              <a:buFont typeface="Arial" panose="020B0604020202020204" pitchFamily="34" charset="0"/>
              <a:buChar char="•"/>
            </a:pPr>
            <a:r>
              <a:rPr lang="sv-SE" dirty="0"/>
              <a:t>En gång om året </a:t>
            </a:r>
          </a:p>
          <a:p>
            <a:pPr marL="172693" indent="-172693">
              <a:buFont typeface="Arial" panose="020B0604020202020204" pitchFamily="34" charset="0"/>
              <a:buChar char="•"/>
            </a:pPr>
            <a:r>
              <a:rPr lang="sv-SE" dirty="0"/>
              <a:t>Utgår från verksamhetens mål och ditt uppdrag som medarbetare inför det kommande året</a:t>
            </a:r>
          </a:p>
          <a:p>
            <a:pPr marL="172693" indent="-172693">
              <a:buFont typeface="Arial" panose="020B0604020202020204" pitchFamily="34" charset="0"/>
              <a:buChar char="•"/>
            </a:pPr>
            <a:r>
              <a:rPr lang="sv-SE" dirty="0"/>
              <a:t>Slutsatserna av medarbetarsamtalet</a:t>
            </a:r>
            <a:r>
              <a:rPr lang="sv-SE" baseline="0" dirty="0"/>
              <a:t> d</a:t>
            </a:r>
            <a:r>
              <a:rPr lang="sv-SE" dirty="0"/>
              <a:t>okumenteras i medarbetarplanen: </a:t>
            </a:r>
            <a:r>
              <a:rPr lang="sv-SE" baseline="0" dirty="0"/>
              <a:t>vilka utvecklingsområden har du och vad behöver göras för att du ska uppnå dem?</a:t>
            </a:r>
            <a:endParaRPr lang="sv-SE" dirty="0"/>
          </a:p>
          <a:p>
            <a:pPr lvl="0"/>
            <a:endParaRPr lang="sv-SE" b="1" dirty="0"/>
          </a:p>
          <a:p>
            <a:pPr lvl="0"/>
            <a:r>
              <a:rPr lang="sv-SE" b="1" dirty="0"/>
              <a:t>Utvärderande lönesamtal</a:t>
            </a:r>
          </a:p>
          <a:p>
            <a:pPr marL="172693" indent="-172693">
              <a:buFont typeface="Arial" panose="020B0604020202020204" pitchFamily="34" charset="0"/>
              <a:buChar char="•"/>
            </a:pPr>
            <a:r>
              <a:rPr lang="sv-SE" dirty="0"/>
              <a:t>En gång om året</a:t>
            </a:r>
          </a:p>
          <a:p>
            <a:pPr marL="172693" indent="-172693">
              <a:buFont typeface="Arial" panose="020B0604020202020204" pitchFamily="34" charset="0"/>
              <a:buChar char="•"/>
            </a:pPr>
            <a:r>
              <a:rPr lang="sv-SE" b="0" dirty="0">
                <a:solidFill>
                  <a:schemeClr val="tx1"/>
                </a:solidFill>
              </a:rPr>
              <a:t>Uppföljning</a:t>
            </a:r>
            <a:r>
              <a:rPr lang="sv-SE" b="1" baseline="0" dirty="0">
                <a:solidFill>
                  <a:schemeClr val="tx1"/>
                </a:solidFill>
              </a:rPr>
              <a:t> </a:t>
            </a:r>
            <a:r>
              <a:rPr lang="sv-SE" baseline="0" dirty="0">
                <a:solidFill>
                  <a:schemeClr val="tx1"/>
                </a:solidFill>
              </a:rPr>
              <a:t>och u</a:t>
            </a:r>
            <a:r>
              <a:rPr lang="sv-SE" dirty="0">
                <a:solidFill>
                  <a:schemeClr val="tx1"/>
                </a:solidFill>
              </a:rPr>
              <a:t>tvärdering av medarbetarens </a:t>
            </a:r>
            <a:r>
              <a:rPr lang="sv-SE" dirty="0"/>
              <a:t>arbetsinsats under året som gått utifrån verksamhetens mål, resultat och utveckling.</a:t>
            </a:r>
            <a:r>
              <a:rPr lang="sv-SE" baseline="0" dirty="0"/>
              <a:t> I samtalet görs även en uppföljning av medarbetarplanen för året som gått </a:t>
            </a:r>
          </a:p>
          <a:p>
            <a:pPr marL="172693" marR="0" lvl="0" indent="-17269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latin typeface="+mn-lt"/>
              </a:rPr>
              <a:t>Till det utvärderande lönesamtalet finns det samtalsunderlag som hjälp och stöd, se HR-sidan</a:t>
            </a:r>
            <a:endParaRPr lang="sv-SE" dirty="0"/>
          </a:p>
          <a:p>
            <a:pPr marL="172693" indent="-172693">
              <a:buFont typeface="Arial" panose="020B0604020202020204" pitchFamily="34" charset="0"/>
              <a:buChar char="•"/>
            </a:pPr>
            <a:r>
              <a:rPr lang="sv-SE" dirty="0"/>
              <a:t>Som underlag för bedömningen används stadens bedömningsgrunder för lön </a:t>
            </a:r>
            <a:r>
              <a:rPr lang="sv-SE" u="sng" dirty="0"/>
              <a:t>eller</a:t>
            </a:r>
            <a:r>
              <a:rPr lang="sv-SE" baseline="0" dirty="0"/>
              <a:t> era egna nedbrutna bedömningsgrunder (se bild längre fram i bildspelet) på arbetsplatsen om sådana finns </a:t>
            </a:r>
            <a:r>
              <a:rPr lang="sv-SE" dirty="0"/>
              <a:t> </a:t>
            </a:r>
          </a:p>
          <a:p>
            <a:pPr marL="172693" indent="-172693">
              <a:buFont typeface="Arial" panose="020B0604020202020204" pitchFamily="34" charset="0"/>
              <a:buChar char="•"/>
            </a:pPr>
            <a:r>
              <a:rPr lang="sv-SE" dirty="0"/>
              <a:t>Samtalet inte är löneförhandling, utan en utvärdering av medarbetarens prestation</a:t>
            </a:r>
          </a:p>
          <a:p>
            <a:pPr defTabSz="460512">
              <a:defRPr/>
            </a:pPr>
            <a:endParaRPr lang="sv-SE" dirty="0"/>
          </a:p>
          <a:p>
            <a:r>
              <a:rPr lang="sv-SE" b="1" dirty="0"/>
              <a:t>Lönesamtal – ny lön </a:t>
            </a:r>
          </a:p>
          <a:p>
            <a:pPr marL="172693" indent="-172693">
              <a:buFont typeface="Arial" panose="020B0604020202020204" pitchFamily="34" charset="0"/>
              <a:buChar char="•"/>
            </a:pPr>
            <a:r>
              <a:rPr lang="sv-SE" dirty="0"/>
              <a:t>Efter det utvärderande lönesamtalet beslutar chefen om ny lön och därefter genomförs ett nytt samtal där chefen</a:t>
            </a:r>
            <a:r>
              <a:rPr lang="sv-SE" baseline="0" dirty="0"/>
              <a:t> meddelar </a:t>
            </a:r>
            <a:r>
              <a:rPr lang="sv-SE" dirty="0"/>
              <a:t>medarbetaren den nya lönen och motiveringen till den, utifrån dialogen i det utvärderande lönesamtalet. Tips</a:t>
            </a:r>
            <a:r>
              <a:rPr lang="sv-SE" baseline="0" dirty="0"/>
              <a:t> till dig som chef: informera om den nya lönen och inte om löneökningen! Motivera den nya lönen med hjälp av bedömningsgrunderna. Var även beredd på att kunna besvara frågan ”vad ska jag göra för att få högre lön?”, från din medarbetare.</a:t>
            </a:r>
            <a:r>
              <a:rPr lang="sv-SE" dirty="0"/>
              <a:t> </a:t>
            </a:r>
          </a:p>
          <a:p>
            <a:pPr lvl="0"/>
            <a:endParaRPr lang="sv-SE" sz="1000" dirty="0"/>
          </a:p>
          <a:p>
            <a:pPr marL="172693" indent="-172693" defTabSz="460512">
              <a:buFont typeface="Arial" panose="020B0604020202020204" pitchFamily="34" charset="0"/>
              <a:buChar char="•"/>
              <a:defRPr/>
            </a:pPr>
            <a:r>
              <a:rPr lang="sv-SE" b="1" dirty="0"/>
              <a:t>Du som chef:  </a:t>
            </a:r>
            <a:r>
              <a:rPr lang="sv-SE" dirty="0"/>
              <a:t>Informera om tidplanen för de olika samtalen på arbetsplatsen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1488262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2693" indent="-172693">
              <a:buFont typeface="Arial" panose="020B0604020202020204" pitchFamily="34" charset="0"/>
              <a:buChar char="•"/>
            </a:pPr>
            <a:r>
              <a:rPr lang="sv-SE" dirty="0"/>
              <a:t>Helsingborgs stads bedömningsgrunder består av: </a:t>
            </a:r>
          </a:p>
          <a:p>
            <a:endParaRPr lang="sv-SE" dirty="0"/>
          </a:p>
          <a:p>
            <a:pPr marL="748489" lvl="1" indent="-287978">
              <a:buFont typeface="Arial" panose="020B0604020202020204" pitchFamily="34" charset="0"/>
              <a:buChar char="•"/>
            </a:pPr>
            <a:r>
              <a:rPr lang="sv-SE" dirty="0"/>
              <a:t>De fyra områden som finns i stadens medarbetar- och ledarpolicy (Jag</a:t>
            </a:r>
            <a:r>
              <a:rPr lang="sv-SE" baseline="0" dirty="0"/>
              <a:t> vill lyckas, jag skapar värde, jag samspelar, jag leder mig själv). </a:t>
            </a:r>
            <a:endParaRPr lang="sv-SE" dirty="0"/>
          </a:p>
          <a:p>
            <a:pPr marL="748489" lvl="1" indent="-287978">
              <a:buFont typeface="Arial" panose="020B0604020202020204" pitchFamily="34" charset="0"/>
              <a:buChar char="•"/>
            </a:pPr>
            <a:r>
              <a:rPr lang="sv-SE" dirty="0"/>
              <a:t>Hur medarbetaren har uppnått sina personliga mål utifrån uppdraget och verksamhetens mål – se medarbetarplanen</a:t>
            </a:r>
          </a:p>
          <a:p>
            <a:pPr marL="0" indent="0">
              <a:buFont typeface="Arial" panose="020B0604020202020204" pitchFamily="34" charset="0"/>
              <a:buNone/>
            </a:pPr>
            <a:endParaRPr lang="sv-SE" dirty="0"/>
          </a:p>
          <a:p>
            <a:pPr marL="172693" indent="-172693">
              <a:buFont typeface="Arial" panose="020B0604020202020204" pitchFamily="34" charset="0"/>
              <a:buChar char="•"/>
            </a:pPr>
            <a:r>
              <a:rPr lang="sv-SE" dirty="0"/>
              <a:t>Det utvärderande lönesamtalet utgår från bedömningsgrunderna.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4229410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Efter dialogen i arbetsgruppen är det du som chef (ledningsgrupp) som avgör vilka bedömningsgrunder som är viktigast (dialog i gruppen, sedan ledningsbeslut). Det är möjligt att lägga till förvaltnings- eller verksamhetsspecifika bedömningsgrunder.</a:t>
            </a:r>
          </a:p>
          <a:p>
            <a:endParaRPr lang="sv-SE" dirty="0"/>
          </a:p>
          <a:p>
            <a:r>
              <a:rPr lang="sv-SE" dirty="0"/>
              <a:t>Det finns undersökningar som tydligt visar att medarbetare som känner till sina bedömningsgrunder är mer nöjda med sina löner och upplever lönerna som mer rättvisa. Därför är det viktigt att jobba med att bryta ner stadens bedömningsgrunder och göra dem till era egna.</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118847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60583" rtl="0" eaLnBrk="1" fontAlgn="auto" latinLnBrk="0" hangingPunct="1">
              <a:lnSpc>
                <a:spcPct val="100000"/>
              </a:lnSpc>
              <a:spcBef>
                <a:spcPts val="0"/>
              </a:spcBef>
              <a:spcAft>
                <a:spcPts val="0"/>
              </a:spcAft>
              <a:buClrTx/>
              <a:buSzTx/>
              <a:buFontTx/>
              <a:buNone/>
              <a:tabLst/>
              <a:defRPr/>
            </a:pPr>
            <a:r>
              <a:rPr lang="sv-SE" b="1" dirty="0"/>
              <a:t>Du som chef: </a:t>
            </a:r>
            <a:r>
              <a:rPr lang="sv-SE" dirty="0"/>
              <a:t>Gå igenom era egna bedömningsgrunder som finns på arbetsplatsen så att de fortfarande är välkända och relevanta</a:t>
            </a:r>
            <a:r>
              <a:rPr lang="sv-SE" baseline="0" dirty="0"/>
              <a:t> för er</a:t>
            </a:r>
            <a:r>
              <a:rPr lang="sv-SE" dirty="0"/>
              <a:t>. </a:t>
            </a:r>
          </a:p>
          <a:p>
            <a:pPr marL="0" marR="0" lvl="0" indent="0" algn="l" defTabSz="460583" rtl="0" eaLnBrk="1" fontAlgn="auto" latinLnBrk="0" hangingPunct="1">
              <a:lnSpc>
                <a:spcPct val="100000"/>
              </a:lnSpc>
              <a:spcBef>
                <a:spcPts val="0"/>
              </a:spcBef>
              <a:spcAft>
                <a:spcPts val="0"/>
              </a:spcAft>
              <a:buClrTx/>
              <a:buSzTx/>
              <a:buFontTx/>
              <a:buNone/>
              <a:tabLst/>
              <a:defRPr/>
            </a:pPr>
            <a:endParaRPr lang="sv-SE" dirty="0"/>
          </a:p>
          <a:p>
            <a:pPr marL="0" marR="0" lvl="0" indent="0" algn="l" defTabSz="460583" rtl="0" eaLnBrk="1" fontAlgn="auto" latinLnBrk="0" hangingPunct="1">
              <a:lnSpc>
                <a:spcPct val="100000"/>
              </a:lnSpc>
              <a:spcBef>
                <a:spcPts val="0"/>
              </a:spcBef>
              <a:spcAft>
                <a:spcPts val="0"/>
              </a:spcAft>
              <a:buClrTx/>
              <a:buSzTx/>
              <a:buFontTx/>
              <a:buNone/>
              <a:tabLst/>
              <a:defRPr/>
            </a:pPr>
            <a:r>
              <a:rPr lang="sv-SE" dirty="0"/>
              <a:t>Om ni inte har brutit ner stadens bedömningsgrunder,</a:t>
            </a:r>
            <a:r>
              <a:rPr lang="sv-SE" baseline="0" dirty="0"/>
              <a:t> låt medarbetarna diskutera innebörden av dem i mindre grupper. Vad betyder det för oss utifrån uppdraget i vår verksamhet? ”Vi skapar värde i vårt uppdrag genom att”…</a:t>
            </a:r>
          </a:p>
          <a:p>
            <a:pPr marL="0" marR="0" lvl="0" indent="0" algn="l" defTabSz="460583" rtl="0" eaLnBrk="1" fontAlgn="auto" latinLnBrk="0" hangingPunct="1">
              <a:lnSpc>
                <a:spcPct val="100000"/>
              </a:lnSpc>
              <a:spcBef>
                <a:spcPts val="0"/>
              </a:spcBef>
              <a:spcAft>
                <a:spcPts val="0"/>
              </a:spcAft>
              <a:buClrTx/>
              <a:buSzTx/>
              <a:buFontTx/>
              <a:buNone/>
              <a:tabLst/>
              <a:defRPr/>
            </a:pPr>
            <a:endParaRPr lang="sv-SE" sz="1200" baseline="0" dirty="0"/>
          </a:p>
          <a:p>
            <a:pPr marL="0" marR="0" lvl="0" indent="0" algn="l" defTabSz="460583" rtl="0" eaLnBrk="1" fontAlgn="auto" latinLnBrk="0" hangingPunct="1">
              <a:lnSpc>
                <a:spcPct val="100000"/>
              </a:lnSpc>
              <a:spcBef>
                <a:spcPts val="0"/>
              </a:spcBef>
              <a:spcAft>
                <a:spcPts val="0"/>
              </a:spcAft>
              <a:buClrTx/>
              <a:buSzTx/>
              <a:buFontTx/>
              <a:buNone/>
              <a:tabLst/>
              <a:defRPr/>
            </a:pPr>
            <a:r>
              <a:rPr lang="sv-SE" sz="1200" dirty="0"/>
              <a:t>Målet</a:t>
            </a:r>
            <a:r>
              <a:rPr lang="sv-SE" sz="1200" baseline="0" dirty="0"/>
              <a:t> med diskussionen är att hitta k</a:t>
            </a:r>
            <a:r>
              <a:rPr lang="sv-SE" sz="1200" dirty="0"/>
              <a:t>onkreta beteenden</a:t>
            </a:r>
            <a:r>
              <a:rPr lang="sv-SE" sz="1200" baseline="0" dirty="0"/>
              <a:t> som kan kopplas till var och en av bedömningsgrunderna.</a:t>
            </a:r>
          </a:p>
          <a:p>
            <a:pPr marL="0" marR="0" lvl="0" indent="0" algn="l" defTabSz="460583" rtl="0" eaLnBrk="1" fontAlgn="auto" latinLnBrk="0" hangingPunct="1">
              <a:lnSpc>
                <a:spcPct val="100000"/>
              </a:lnSpc>
              <a:spcBef>
                <a:spcPts val="0"/>
              </a:spcBef>
              <a:spcAft>
                <a:spcPts val="0"/>
              </a:spcAft>
              <a:buClrTx/>
              <a:buSzTx/>
              <a:buFontTx/>
              <a:buNone/>
              <a:tabLst/>
              <a:defRPr/>
            </a:pPr>
            <a:endParaRPr lang="sv-SE" baseline="0" dirty="0"/>
          </a:p>
          <a:p>
            <a:r>
              <a:rPr lang="sv-SE" dirty="0"/>
              <a:t>För därefter en dialog</a:t>
            </a:r>
            <a:r>
              <a:rPr lang="sv-SE" baseline="0" dirty="0"/>
              <a:t> i storgrupp om vad grupperna kommit fram till och enas om en gemensam innebörd i form av konkreta beskrivningar till var och en av de fyra bedömningsgrunderna (Jag vill lyckas, jag skapar värde, jag samspelar och jag leder mig själv).</a:t>
            </a:r>
            <a:endParaRPr lang="sv-SE" dirty="0"/>
          </a:p>
          <a:p>
            <a:pPr defTabSz="460583">
              <a:defRPr/>
            </a:pPr>
            <a:endParaRPr lang="sv-SE" baseline="0"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1574226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Chefen utvärderar prestationen genom att följa upp aktiviteterna i verksamhetsplanen, medarbetarplanen och använda verksamhetens bedömningsgrunder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487542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2497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12</a:t>
            </a:fld>
            <a:endParaRPr lang="sv-SE"/>
          </a:p>
        </p:txBody>
      </p:sp>
    </p:spTree>
    <p:extLst>
      <p:ext uri="{BB962C8B-B14F-4D97-AF65-F5344CB8AC3E}">
        <p14:creationId xmlns:p14="http://schemas.microsoft.com/office/powerpoint/2010/main" val="382688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följer fyra övningar, som går att använda för dialog och diskussion, antingen i smågrupper eller i storgrupp för den som vill fördjupa sig i ämnet. Du kan välja en eller flera övningar, som passar just din grupp, vid ett eller flera tillfällen. </a:t>
            </a:r>
          </a:p>
        </p:txBody>
      </p:sp>
      <p:sp>
        <p:nvSpPr>
          <p:cNvPr id="4" name="Platshållare för bildnummer 3"/>
          <p:cNvSpPr>
            <a:spLocks noGrp="1"/>
          </p:cNvSpPr>
          <p:nvPr>
            <p:ph type="sldNum" sz="quarter" idx="5"/>
          </p:nvPr>
        </p:nvSpPr>
        <p:spPr/>
        <p:txBody>
          <a:bodyPr/>
          <a:lstStyle/>
          <a:p>
            <a:fld id="{1A885D1D-61DE-406F-8114-F47C63AA3126}" type="slidenum">
              <a:rPr lang="sv-SE" smtClean="0"/>
              <a:t>13</a:t>
            </a:fld>
            <a:endParaRPr lang="sv-SE"/>
          </a:p>
        </p:txBody>
      </p:sp>
    </p:spTree>
    <p:extLst>
      <p:ext uri="{BB962C8B-B14F-4D97-AF65-F5344CB8AC3E}">
        <p14:creationId xmlns:p14="http://schemas.microsoft.com/office/powerpoint/2010/main" val="2403652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latin typeface="Calibri" panose="020F0502020204030204" pitchFamily="34" charset="0"/>
              </a:rPr>
              <a:t>ÖVNING</a:t>
            </a:r>
          </a:p>
          <a:p>
            <a:pPr defTabSz="460512">
              <a:defRPr/>
            </a:pPr>
            <a:r>
              <a:rPr lang="sv-SE" dirty="0">
                <a:latin typeface="Calibri" panose="020F0502020204030204" pitchFamily="34" charset="0"/>
              </a:rPr>
              <a:t>Jobba t ex tre och tre. Tidsåtgång: 10 min övning + 5 min genomgång. </a:t>
            </a:r>
          </a:p>
          <a:p>
            <a:pPr defTabSz="460512">
              <a:defRPr/>
            </a:pPr>
            <a:endParaRPr lang="sv-SE" dirty="0">
              <a:latin typeface="Calibri" panose="020F0502020204030204" pitchFamily="34" charset="0"/>
            </a:endParaRPr>
          </a:p>
          <a:p>
            <a:pPr defTabSz="460512">
              <a:defRPr/>
            </a:pPr>
            <a:r>
              <a:rPr lang="sv-SE" dirty="0">
                <a:latin typeface="Calibri" panose="020F0502020204030204" pitchFamily="34" charset="0"/>
              </a:rPr>
              <a:t>Utifrån personbeskrivningarna skall ni genomföra en löneöversyn för de sex medarbetarna och motivera lönesättningen.</a:t>
            </a:r>
          </a:p>
          <a:p>
            <a:r>
              <a:rPr lang="sv-SE" b="1" dirty="0">
                <a:latin typeface="Calibri" panose="020F0502020204030204" pitchFamily="34" charset="0"/>
              </a:rPr>
              <a:t>Det</a:t>
            </a:r>
            <a:r>
              <a:rPr lang="sv-SE" b="1" baseline="0" dirty="0">
                <a:latin typeface="Calibri" panose="020F0502020204030204" pitchFamily="34" charset="0"/>
              </a:rPr>
              <a:t> </a:t>
            </a:r>
            <a:r>
              <a:rPr lang="sv-SE" b="1" dirty="0">
                <a:latin typeface="Calibri" panose="020F0502020204030204" pitchFamily="34" charset="0"/>
              </a:rPr>
              <a:t>finns inget rätt/fel svar</a:t>
            </a:r>
            <a:r>
              <a:rPr lang="sv-SE" dirty="0">
                <a:latin typeface="Calibri" panose="020F0502020204030204" pitchFamily="34" charset="0"/>
              </a:rPr>
              <a:t>, ni delar med er av era resonemang, vilka löner ni valt att sätta,</a:t>
            </a:r>
            <a:r>
              <a:rPr lang="sv-SE" baseline="0" dirty="0">
                <a:latin typeface="Calibri" panose="020F0502020204030204" pitchFamily="34" charset="0"/>
              </a:rPr>
              <a:t> och för en</a:t>
            </a:r>
            <a:r>
              <a:rPr lang="sv-SE" dirty="0">
                <a:latin typeface="Calibri" panose="020F0502020204030204" pitchFamily="34" charset="0"/>
              </a:rPr>
              <a:t> dialog tillsammans.</a:t>
            </a:r>
            <a:r>
              <a:rPr lang="sv-SE" baseline="0" dirty="0">
                <a:latin typeface="Calibri" panose="020F0502020204030204" pitchFamily="34" charset="0"/>
              </a:rPr>
              <a:t> </a:t>
            </a:r>
            <a:endParaRPr lang="sv-SE" dirty="0">
              <a:latin typeface="Calibri" panose="020F0502020204030204" pitchFamily="34" charset="0"/>
            </a:endParaRPr>
          </a:p>
          <a:p>
            <a:endParaRPr lang="sv-SE" dirty="0">
              <a:latin typeface="Calibri" panose="020F0502020204030204" pitchFamily="34" charset="0"/>
            </a:endParaRPr>
          </a:p>
          <a:p>
            <a:r>
              <a:rPr lang="sv-SE" dirty="0">
                <a:latin typeface="Calibri" panose="020F0502020204030204" pitchFamily="34" charset="0"/>
              </a:rPr>
              <a:t>Välj om du vill ge medarbetarna som jobbar med övningen några ekonomiska ramar och vilka i så fall -  t ex 3 % eller x antal kr att fördela på de sex medarbetarna.  </a:t>
            </a:r>
          </a:p>
          <a:p>
            <a:endParaRPr lang="sv-SE" dirty="0">
              <a:latin typeface="Calibri" panose="020F0502020204030204" pitchFamily="34" charset="0"/>
            </a:endParaRPr>
          </a:p>
          <a:p>
            <a:r>
              <a:rPr lang="sv-SE" b="1" dirty="0">
                <a:latin typeface="Calibri" panose="020F0502020204030204" pitchFamily="34" charset="0"/>
              </a:rPr>
              <a:t>Räkneexempel </a:t>
            </a:r>
          </a:p>
          <a:p>
            <a:r>
              <a:rPr lang="sv-SE" b="0" dirty="0"/>
              <a:t>Ram/utrymme</a:t>
            </a:r>
            <a:r>
              <a:rPr lang="sv-SE" b="0" baseline="0" dirty="0"/>
              <a:t> per medarbetare: </a:t>
            </a:r>
            <a:r>
              <a:rPr lang="sv-SE" b="0" dirty="0"/>
              <a:t> 3%</a:t>
            </a:r>
            <a:r>
              <a:rPr lang="sv-SE" b="0" baseline="0" dirty="0"/>
              <a:t> x t ex 33 000 kr=</a:t>
            </a:r>
            <a:r>
              <a:rPr lang="sv-SE" b="0" dirty="0"/>
              <a:t>0,03 x 33 000 = 990 kr</a:t>
            </a:r>
          </a:p>
          <a:p>
            <a:endParaRPr lang="sv-SE" dirty="0">
              <a:latin typeface="Calibri" panose="020F0502020204030204" pitchFamily="34" charset="0"/>
            </a:endParaRPr>
          </a:p>
          <a:p>
            <a:r>
              <a:rPr lang="sv-SE" b="1" dirty="0">
                <a:latin typeface="Calibri" panose="020F0502020204030204" pitchFamily="34" charset="0"/>
              </a:rPr>
              <a:t>Genomgång</a:t>
            </a:r>
            <a:r>
              <a:rPr lang="sv-SE" dirty="0">
                <a:latin typeface="Calibri" panose="020F0502020204030204" pitchFamily="34" charset="0"/>
              </a:rPr>
              <a:t> </a:t>
            </a:r>
          </a:p>
          <a:p>
            <a:r>
              <a:rPr lang="sv-SE" dirty="0"/>
              <a:t>Exempel på stödfrågor  </a:t>
            </a:r>
          </a:p>
          <a:p>
            <a:pPr lvl="0"/>
            <a:r>
              <a:rPr lang="sv-SE" dirty="0"/>
              <a:t>-</a:t>
            </a:r>
            <a:r>
              <a:rPr lang="sv-SE" baseline="0" dirty="0"/>
              <a:t> </a:t>
            </a:r>
            <a:r>
              <a:rPr lang="sv-SE" dirty="0"/>
              <a:t>Vem har ni gett det högsta och lägsta påslaget? Hur mycket blev det? Varför? </a:t>
            </a:r>
          </a:p>
          <a:p>
            <a:pPr marL="0" indent="0">
              <a:buFontTx/>
              <a:buNone/>
            </a:pPr>
            <a:r>
              <a:rPr lang="sv-SE" dirty="0"/>
              <a:t>- Hur lönsätter</a:t>
            </a:r>
            <a:r>
              <a:rPr lang="sv-SE" baseline="0" dirty="0"/>
              <a:t> ni</a:t>
            </a:r>
            <a:r>
              <a:rPr lang="sv-SE" dirty="0"/>
              <a:t> Gunilla som går i pension?</a:t>
            </a:r>
            <a:endParaRPr lang="sv-SE" baseline="0" dirty="0"/>
          </a:p>
          <a:p>
            <a:pPr marL="0" indent="0">
              <a:buFontTx/>
              <a:buNone/>
            </a:pPr>
            <a:r>
              <a:rPr lang="sv-SE" dirty="0"/>
              <a:t>- Hur lönesätter ni Ulrik som är sjukskriven? </a:t>
            </a:r>
          </a:p>
          <a:p>
            <a:pPr marL="0" indent="0">
              <a:buFontTx/>
              <a:buNone/>
            </a:pPr>
            <a:r>
              <a:rPr lang="sv-SE" dirty="0"/>
              <a:t>- Hur </a:t>
            </a:r>
            <a:r>
              <a:rPr lang="sv-SE" dirty="0" err="1"/>
              <a:t>lönesätter</a:t>
            </a:r>
            <a:r>
              <a:rPr lang="sv-SE" dirty="0"/>
              <a:t> ni Carina som presterat</a:t>
            </a:r>
            <a:r>
              <a:rPr lang="sv-SE" baseline="0" dirty="0"/>
              <a:t> bra</a:t>
            </a:r>
            <a:r>
              <a:rPr lang="sv-SE" dirty="0"/>
              <a:t>? </a:t>
            </a:r>
          </a:p>
          <a:p>
            <a:pPr marL="0" indent="0">
              <a:buFontTx/>
              <a:buNone/>
            </a:pPr>
            <a:r>
              <a:rPr lang="sv-SE" dirty="0"/>
              <a:t>- Hur </a:t>
            </a:r>
            <a:r>
              <a:rPr lang="sv-SE" dirty="0" err="1"/>
              <a:t>lönesätter</a:t>
            </a:r>
            <a:r>
              <a:rPr lang="sv-SE" dirty="0"/>
              <a:t> ni </a:t>
            </a:r>
            <a:r>
              <a:rPr lang="sv-SE" dirty="0" err="1"/>
              <a:t>Kalid</a:t>
            </a:r>
            <a:r>
              <a:rPr lang="sv-SE" dirty="0"/>
              <a:t> vars</a:t>
            </a:r>
            <a:r>
              <a:rPr lang="sv-SE" baseline="0" dirty="0"/>
              <a:t> prestation försämrats?</a:t>
            </a:r>
            <a:endParaRPr lang="sv-SE" dirty="0"/>
          </a:p>
          <a:p>
            <a:pPr marL="172693" indent="-172693">
              <a:buFontTx/>
              <a:buChar char="-"/>
            </a:pPr>
            <a:endParaRPr lang="sv-SE" dirty="0"/>
          </a:p>
          <a:p>
            <a:endParaRPr lang="sv-SE" sz="1800" dirty="0"/>
          </a:p>
          <a:p>
            <a:endParaRPr lang="sv-SE" sz="1800" b="1" dirty="0"/>
          </a:p>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4328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000" dirty="0"/>
              <a:t>Lönespridning = skillnaden i lön mellan de med högst lön och de med lägst lön i en befattning.</a:t>
            </a:r>
          </a:p>
          <a:p>
            <a:endParaRPr lang="sv-SE" sz="1000" b="1" dirty="0">
              <a:latin typeface="Calibri" panose="020F0502020204030204" pitchFamily="34" charset="0"/>
            </a:endParaRPr>
          </a:p>
          <a:p>
            <a:r>
              <a:rPr lang="sv-SE" sz="1000" b="1" dirty="0">
                <a:latin typeface="Calibri" panose="020F0502020204030204" pitchFamily="34" charset="0"/>
              </a:rPr>
              <a:t>ÖVNING</a:t>
            </a:r>
            <a:r>
              <a:rPr lang="sv-SE" sz="1000" dirty="0">
                <a:latin typeface="Calibri" panose="020F0502020204030204" pitchFamily="34" charset="0"/>
              </a:rPr>
              <a:t> </a:t>
            </a:r>
          </a:p>
          <a:p>
            <a:pPr defTabSz="460767"/>
            <a:r>
              <a:rPr lang="sv-SE" sz="1000" dirty="0">
                <a:latin typeface="Calibri" panose="020F0502020204030204" pitchFamily="34" charset="0"/>
              </a:rPr>
              <a:t>Jobba t. ex. två och två eller tre och tre. Tid ca: 15 min + genomgång 10 min </a:t>
            </a:r>
          </a:p>
          <a:p>
            <a:pPr defTabSz="460767"/>
            <a:endParaRPr lang="sv-SE" sz="1000" dirty="0">
              <a:latin typeface="Calibri" panose="020F0502020204030204" pitchFamily="34" charset="0"/>
            </a:endParaRPr>
          </a:p>
          <a:p>
            <a:pPr defTabSz="921808">
              <a:defRPr sz="1800"/>
            </a:pPr>
            <a:r>
              <a:rPr lang="sv-SE" sz="1000" dirty="0">
                <a:latin typeface="Calibri" panose="020F0502020204030204" pitchFamily="34" charset="0"/>
              </a:rPr>
              <a:t>Här ser du </a:t>
            </a:r>
            <a:r>
              <a:rPr lang="sv-SE" sz="1000" dirty="0">
                <a:latin typeface="Calibri" panose="020F0502020204030204" pitchFamily="34" charset="0"/>
                <a:cs typeface="Arial"/>
                <a:sym typeface="Arial"/>
              </a:rPr>
              <a:t>en grupp </a:t>
            </a:r>
            <a:r>
              <a:rPr lang="sv-SE" sz="1000" dirty="0">
                <a:latin typeface="Calibri" panose="020F0502020204030204" pitchFamily="34" charset="0"/>
                <a:ea typeface="Arial"/>
                <a:cs typeface="Arial"/>
                <a:sym typeface="Arial"/>
              </a:rPr>
              <a:t>medarbetare: </a:t>
            </a:r>
          </a:p>
          <a:p>
            <a:pPr defTabSz="921808">
              <a:defRPr sz="1800"/>
            </a:pPr>
            <a:endParaRPr lang="sv-SE" sz="1000" dirty="0">
              <a:latin typeface="Calibri" panose="020F0502020204030204" pitchFamily="34" charset="0"/>
              <a:ea typeface="Arial"/>
              <a:cs typeface="Arial"/>
              <a:sym typeface="Arial"/>
            </a:endParaRPr>
          </a:p>
          <a:p>
            <a:r>
              <a:rPr lang="sv-SE" sz="1000" dirty="0">
                <a:latin typeface="Calibri" panose="020F0502020204030204" pitchFamily="34" charset="0"/>
              </a:rPr>
              <a:t>A: Hög lön, låg prestation</a:t>
            </a:r>
          </a:p>
          <a:p>
            <a:r>
              <a:rPr lang="sv-SE" sz="1000" dirty="0">
                <a:latin typeface="Calibri" panose="020F0502020204030204" pitchFamily="34" charset="0"/>
              </a:rPr>
              <a:t>B: Låg lön, låg prestation</a:t>
            </a:r>
          </a:p>
          <a:p>
            <a:r>
              <a:rPr lang="sv-SE" sz="1000" dirty="0">
                <a:latin typeface="Calibri" panose="020F0502020204030204" pitchFamily="34" charset="0"/>
              </a:rPr>
              <a:t>C: Hög prestation, låg lön </a:t>
            </a:r>
          </a:p>
          <a:p>
            <a:r>
              <a:rPr lang="sv-SE" sz="1000" dirty="0">
                <a:latin typeface="Calibri" panose="020F0502020204030204" pitchFamily="34" charset="0"/>
              </a:rPr>
              <a:t>D: Hög prestation, hög lön </a:t>
            </a:r>
          </a:p>
          <a:p>
            <a:r>
              <a:rPr lang="sv-SE" sz="1000" dirty="0">
                <a:latin typeface="Calibri" panose="020F0502020204030204" pitchFamily="34" charset="0"/>
              </a:rPr>
              <a:t>E: Medelprestation, medellön </a:t>
            </a:r>
          </a:p>
          <a:p>
            <a:pPr defTabSz="921808">
              <a:defRPr sz="1800"/>
            </a:pPr>
            <a:endParaRPr lang="sv-SE" sz="1000" dirty="0">
              <a:latin typeface="Calibri" panose="020F0502020204030204" pitchFamily="34" charset="0"/>
              <a:ea typeface="Arial"/>
              <a:cs typeface="Arial"/>
              <a:sym typeface="Arial"/>
            </a:endParaRPr>
          </a:p>
          <a:p>
            <a:pPr defTabSz="921808">
              <a:defRPr sz="1800"/>
            </a:pPr>
            <a:r>
              <a:rPr lang="sv-SE" sz="1000" dirty="0">
                <a:latin typeface="Calibri" panose="020F0502020204030204" pitchFamily="34" charset="0"/>
                <a:ea typeface="Calibri"/>
                <a:cs typeface="Arial"/>
                <a:sym typeface="Arial"/>
              </a:rPr>
              <a:t>Hur skulle ni sätta lön på A-E utifrån individuell och differentierad lönesättning?</a:t>
            </a:r>
          </a:p>
          <a:p>
            <a:pPr defTabSz="921808">
              <a:defRPr sz="1800"/>
            </a:pPr>
            <a:endParaRPr lang="sv-SE" sz="1000" dirty="0">
              <a:latin typeface="Calibri" panose="020F0502020204030204" pitchFamily="34" charset="0"/>
              <a:ea typeface="Calibri"/>
              <a:cs typeface="Arial"/>
              <a:sym typeface="Arial"/>
            </a:endParaRPr>
          </a:p>
          <a:p>
            <a:pPr marL="172805" indent="-172805" defTabSz="921808">
              <a:buFont typeface="Arial" panose="020B0604020202020204" pitchFamily="34" charset="0"/>
              <a:buChar char="•"/>
              <a:defRPr sz="1800"/>
            </a:pPr>
            <a:r>
              <a:rPr lang="sv-SE" sz="1000" dirty="0">
                <a:latin typeface="Calibri" panose="020F0502020204030204" pitchFamily="34" charset="0"/>
                <a:ea typeface="Calibri"/>
                <a:cs typeface="Arial"/>
                <a:sym typeface="Arial"/>
              </a:rPr>
              <a:t>Gör ni någon skillnad i påslag mellan A och B respektive C och D?</a:t>
            </a:r>
          </a:p>
          <a:p>
            <a:pPr marL="172805" indent="-172805" defTabSz="921808">
              <a:buFont typeface="Arial" panose="020B0604020202020204" pitchFamily="34" charset="0"/>
              <a:buChar char="•"/>
              <a:defRPr sz="1800"/>
            </a:pPr>
            <a:r>
              <a:rPr lang="sv-SE" sz="1000" dirty="0">
                <a:latin typeface="Calibri" panose="020F0502020204030204" pitchFamily="34" charset="0"/>
                <a:ea typeface="Calibri"/>
                <a:cs typeface="Arial"/>
                <a:sym typeface="Arial"/>
              </a:rPr>
              <a:t>Hur tänker ni om E-gruppen i förhållande till övriga?</a:t>
            </a:r>
            <a:endParaRPr lang="sv-SE" sz="1000" dirty="0">
              <a:latin typeface="Calibri" panose="020F0502020204030204" pitchFamily="34" charset="0"/>
              <a:ea typeface="Calibri"/>
              <a:cs typeface="Calibri"/>
              <a:sym typeface="Calibri"/>
            </a:endParaRPr>
          </a:p>
          <a:p>
            <a:pPr defTabSz="921808">
              <a:defRPr sz="1800"/>
            </a:pPr>
            <a:endParaRPr lang="sv-SE" sz="1000" dirty="0">
              <a:latin typeface="Calibri" panose="020F0502020204030204" pitchFamily="34" charset="0"/>
              <a:ea typeface="Arial"/>
              <a:cs typeface="Arial"/>
              <a:sym typeface="Arial"/>
            </a:endParaRPr>
          </a:p>
          <a:p>
            <a:pPr defTabSz="921808">
              <a:defRPr sz="1800"/>
            </a:pPr>
            <a:r>
              <a:rPr lang="sv-SE" sz="1000" b="1" dirty="0">
                <a:latin typeface="Calibri" panose="020F0502020204030204" pitchFamily="34" charset="0"/>
                <a:ea typeface="Calibri"/>
                <a:cs typeface="Arial"/>
                <a:sym typeface="Arial"/>
              </a:rPr>
              <a:t>Genomgång/”facit”</a:t>
            </a:r>
            <a:endParaRPr lang="sv-SE" sz="1000" b="1"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A: 0 kr enligt prestation</a:t>
            </a:r>
            <a:endParaRPr lang="sv-SE" sz="1000"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B: 0 kr enligt prestation </a:t>
            </a:r>
            <a:endParaRPr lang="sv-SE" sz="1000"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C: Borde ha samma lön som D eftersom lön ska sättas efter prestation = bör prioriteras </a:t>
            </a:r>
            <a:endParaRPr lang="sv-SE" sz="1000"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D: Bra prestation = hög lönenivå som ska bibehållas, viktigt att högpresterande inte halkar efter </a:t>
            </a:r>
            <a:endParaRPr lang="sv-SE" sz="1000"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E: Lönepåslag för normalprestation. Måste lägga lite mindre på denna gruppen för att åstadkomma lönespridning. </a:t>
            </a:r>
          </a:p>
          <a:p>
            <a:pPr defTabSz="921808">
              <a:defRPr sz="1800"/>
            </a:pPr>
            <a:r>
              <a:rPr lang="sv-SE" sz="1000" dirty="0">
                <a:latin typeface="Calibri" panose="020F0502020204030204" pitchFamily="34" charset="0"/>
                <a:ea typeface="Arial"/>
                <a:cs typeface="Arial"/>
                <a:sym typeface="Arial"/>
              </a:rPr>
              <a:t>Resonemanget dras till sin spets här – dvs A och B kanske inte ska ha 0 kr, men i alla fall ett mycket litet påslag. Ska också finnas en tydlig skillnad mellan C/D och E-gruppen.</a:t>
            </a:r>
            <a:r>
              <a:rPr lang="sv-SE" sz="1000" dirty="0">
                <a:latin typeface="Calibri" panose="020F0502020204030204" pitchFamily="34" charset="0"/>
              </a:rPr>
              <a:t>		</a:t>
            </a:r>
            <a:endParaRPr lang="sv-SE" sz="1000" dirty="0">
              <a:latin typeface="Calibri" panose="020F0502020204030204" pitchFamily="34" charset="0"/>
              <a:ea typeface="Arial"/>
              <a:cs typeface="Arial"/>
              <a:sym typeface="Arial"/>
            </a:endParaRPr>
          </a:p>
          <a:p>
            <a:endParaRPr lang="sv-SE" sz="1000"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4871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latin typeface="Calibri" panose="020F0502020204030204" pitchFamily="34" charset="0"/>
              </a:rPr>
              <a:t>ÖVNING</a:t>
            </a:r>
          </a:p>
          <a:p>
            <a:r>
              <a:rPr lang="sv-SE" dirty="0">
                <a:latin typeface="Calibri" panose="020F0502020204030204" pitchFamily="34" charset="0"/>
              </a:rPr>
              <a:t>Jobba t ex tre och tre. Tidsåtgång: 20 min övning + 10 min genomgång </a:t>
            </a:r>
          </a:p>
          <a:p>
            <a:endParaRPr lang="sv-SE" dirty="0">
              <a:latin typeface="Calibri" panose="020F0502020204030204" pitchFamily="34" charset="0"/>
            </a:endParaRPr>
          </a:p>
          <a:p>
            <a:r>
              <a:rPr lang="sv-SE" dirty="0">
                <a:latin typeface="Calibri" panose="020F0502020204030204" pitchFamily="34" charset="0"/>
              </a:rPr>
              <a:t>Denna övning syftar till att skapa en förståelse för chefens dilemma och de svårigheter som uppstår när en yrkesgrupp är svårrekryterad och marknaden</a:t>
            </a:r>
            <a:r>
              <a:rPr lang="sv-SE" baseline="0" dirty="0">
                <a:latin typeface="Calibri" panose="020F0502020204030204" pitchFamily="34" charset="0"/>
              </a:rPr>
              <a:t> påverkar lönestrukturen.</a:t>
            </a:r>
            <a:endParaRPr lang="sv-SE" dirty="0">
              <a:latin typeface="Calibri" panose="020F0502020204030204" pitchFamily="34" charset="0"/>
            </a:endParaRPr>
          </a:p>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7895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0803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460583">
              <a:defRPr/>
            </a:pPr>
            <a:r>
              <a:rPr lang="sv-SE" dirty="0"/>
              <a:t>Låt medarbetarna arbeta i mindre grupper, ex. 3-4 personer i ca 20 min. Sedan dialog i helgrupp i ca 20 min.</a:t>
            </a:r>
          </a:p>
          <a:p>
            <a:pPr defTabSz="460583">
              <a:defRPr/>
            </a:pPr>
            <a:endParaRPr lang="sv-SE" dirty="0"/>
          </a:p>
          <a:p>
            <a:r>
              <a:rPr lang="sv-SE" b="1" dirty="0"/>
              <a:t>Stöd till chef i dialogen med medarbetarna</a:t>
            </a:r>
            <a:endParaRPr lang="sv-SE" dirty="0"/>
          </a:p>
          <a:p>
            <a:endParaRPr lang="sv-SE" b="1" dirty="0"/>
          </a:p>
          <a:p>
            <a:r>
              <a:rPr lang="sv-SE" b="1" dirty="0"/>
              <a:t>Sara</a:t>
            </a:r>
            <a:r>
              <a:rPr lang="sv-SE" dirty="0"/>
              <a:t> uppfyller ett av tre lönekriterier. Inte relevant för lönesättningen att hon är missnöjd med arbetsvillkor och lön. En rimlig lönesättning kan vara 1,0-1,5% vilket innebär en ny lön på 30 300 - 30 450 kronor.</a:t>
            </a:r>
          </a:p>
          <a:p>
            <a:endParaRPr lang="sv-SE" dirty="0"/>
          </a:p>
          <a:p>
            <a:r>
              <a:rPr lang="sv-SE" b="1" dirty="0"/>
              <a:t>Johan</a:t>
            </a:r>
            <a:r>
              <a:rPr lang="sv-SE" dirty="0"/>
              <a:t> uppfyller alla tre lönekriterier. Inte relevant för lönesättningen att han varit sjukskriven (det är inte heller relevant om en medarbetare varit föräldraledig/tjänstledig eller ska gå i pension, dessa saker får inte missgynna medarbetares lönesättning). Eftersom Johan uppfyller alla tre lönekriterierna men i dagsläget har lägst lön bör han prioriteras, En rimlig lönesättning kan vara 4,0-5,0% vilket innebär en ny lön på 30 000 – 30 500 kronor. </a:t>
            </a:r>
          </a:p>
          <a:p>
            <a:endParaRPr lang="sv-SE" b="1" dirty="0"/>
          </a:p>
          <a:p>
            <a:r>
              <a:rPr lang="sv-SE" b="1" dirty="0"/>
              <a:t>Dragan</a:t>
            </a:r>
            <a:r>
              <a:rPr lang="sv-SE" dirty="0"/>
              <a:t> uppfyller ett av tre lönekriterier. Inte relevant för lönesättningen att han alltid gör sitt bästa om det inte uppfyller lönekriterierna. En rimlig lönesättning kan vara 1,0-1,5% vilket innebär en ny lön på 31 300 – 31 500 kronor.</a:t>
            </a:r>
          </a:p>
          <a:p>
            <a:endParaRPr lang="sv-SE" b="1" dirty="0"/>
          </a:p>
          <a:p>
            <a:r>
              <a:rPr lang="sv-SE" b="1" dirty="0"/>
              <a:t>Mona</a:t>
            </a:r>
            <a:r>
              <a:rPr lang="sv-SE" dirty="0"/>
              <a:t> uppfyller alla tre lönekriterier. En rimlig lönesättning kan vara 3,0-3,6% vilket innebär en ny lön på 34 000 – 34 200 kronor.</a:t>
            </a:r>
          </a:p>
          <a:p>
            <a:endParaRPr lang="sv-SE" dirty="0"/>
          </a:p>
          <a:p>
            <a:r>
              <a:rPr lang="sv-SE" dirty="0"/>
              <a:t>Om alla fyra får den högre lönen av de föreslagna lönerna ovan, blir utfallet 3%, vilket alltså är högre än den ekonomiska ramen. Om de alla hamnar på den lägre lönenivån blir utfallet 2,1%.</a:t>
            </a:r>
          </a:p>
          <a:p>
            <a:pPr defTabSz="460583">
              <a:defRPr/>
            </a:pPr>
            <a:endParaRPr lang="sv-SE" dirty="0"/>
          </a:p>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2058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2024-11-29</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27205119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34070849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2024-11-29</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
        <p:nvSpPr>
          <p:cNvPr id="14"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137152163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26659517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3727002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2024-11-29</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7127229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
        <p:nvSpPr>
          <p:cNvPr id="14"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22655521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2024-11-29</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190351960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2024-11-29</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320573184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2024-11-29</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10275653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dirty="0"/>
          </a:p>
        </p:txBody>
      </p:sp>
    </p:spTree>
    <p:extLst>
      <p:ext uri="{BB962C8B-B14F-4D97-AF65-F5344CB8AC3E}">
        <p14:creationId xmlns:p14="http://schemas.microsoft.com/office/powerpoint/2010/main" val="229140283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a:p>
        </p:txBody>
      </p:sp>
      <p:sp>
        <p:nvSpPr>
          <p:cNvPr id="3" name="Title 1"/>
          <p:cNvSpPr>
            <a:spLocks noGrp="1"/>
          </p:cNvSpPr>
          <p:nvPr>
            <p:ph type="title" hasCustomPrompt="1"/>
          </p:nvPr>
        </p:nvSpPr>
        <p:spPr>
          <a:xfrm>
            <a:off x="1407584" y="897995"/>
            <a:ext cx="7315200" cy="473607"/>
          </a:xfrm>
          <a:prstGeom prst="rect">
            <a:avLst/>
          </a:prstGeom>
        </p:spPr>
        <p:txBody>
          <a:bodyPr anchor="b">
            <a:normAutofit/>
          </a:bodyPr>
          <a:lstStyle>
            <a:lvl1pPr algn="l">
              <a:defRPr sz="1400" b="1"/>
            </a:lvl1pPr>
          </a:lstStyle>
          <a:p>
            <a:pPr lvl="0"/>
            <a:r>
              <a:rPr lang="sv-SE" dirty="0"/>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Klicka här för att ändra format på bakgrundstexten</a:t>
            </a:r>
          </a:p>
        </p:txBody>
      </p:sp>
    </p:spTree>
    <p:extLst>
      <p:ext uri="{BB962C8B-B14F-4D97-AF65-F5344CB8AC3E}">
        <p14:creationId xmlns:p14="http://schemas.microsoft.com/office/powerpoint/2010/main" val="2611015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1" y="-2"/>
            <a:ext cx="1186403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351157539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1" y="-2"/>
            <a:ext cx="1186403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itle 1"/>
          <p:cNvSpPr>
            <a:spLocks noGrp="1"/>
          </p:cNvSpPr>
          <p:nvPr>
            <p:ph type="title" hasCustomPrompt="1"/>
          </p:nvPr>
        </p:nvSpPr>
        <p:spPr>
          <a:xfrm>
            <a:off x="1407584" y="897995"/>
            <a:ext cx="7315200" cy="473607"/>
          </a:xfrm>
          <a:prstGeom prst="rect">
            <a:avLst/>
          </a:prstGeom>
        </p:spPr>
        <p:txBody>
          <a:bodyPr anchor="b">
            <a:normAutofit/>
          </a:bodyPr>
          <a:lstStyle>
            <a:lvl1pPr algn="l">
              <a:defRPr sz="1400" b="1"/>
            </a:lvl1pPr>
          </a:lstStyle>
          <a:p>
            <a:pPr lvl="0"/>
            <a:r>
              <a:rPr lang="sv-SE" dirty="0"/>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Klicka här för att ändra format på bakgrundstexten</a:t>
            </a:r>
          </a:p>
        </p:txBody>
      </p:sp>
    </p:spTree>
    <p:extLst>
      <p:ext uri="{BB962C8B-B14F-4D97-AF65-F5344CB8AC3E}">
        <p14:creationId xmlns:p14="http://schemas.microsoft.com/office/powerpoint/2010/main" val="7316444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47"/>
            <a:ext cx="7315200" cy="473607"/>
          </a:xfrm>
          <a:prstGeom prst="rect">
            <a:avLst/>
          </a:prstGeom>
        </p:spPr>
        <p:txBody>
          <a:bodyPr anchor="b">
            <a:normAutofit/>
          </a:bodyPr>
          <a:lstStyle>
            <a:lvl1pPr algn="l">
              <a:defRPr sz="1400" b="1"/>
            </a:lvl1pPr>
          </a:lstStyle>
          <a:p>
            <a:pPr lvl="0"/>
            <a:r>
              <a:rPr lang="sv-SE" dirty="0"/>
              <a:t>Klicka här för att ändra format på bakgrundstexten</a:t>
            </a:r>
          </a:p>
        </p:txBody>
      </p:sp>
      <p:sp>
        <p:nvSpPr>
          <p:cNvPr id="3" name="Picture Placeholder 2"/>
          <p:cNvSpPr>
            <a:spLocks noGrp="1"/>
          </p:cNvSpPr>
          <p:nvPr>
            <p:ph type="pic" idx="1"/>
          </p:nvPr>
        </p:nvSpPr>
        <p:spPr>
          <a:xfrm>
            <a:off x="2389717" y="711198"/>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52356"/>
            <a:ext cx="73152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Klicka här för att ändra format på bakgrundstexten</a:t>
            </a:r>
          </a:p>
        </p:txBody>
      </p:sp>
      <p:pic>
        <p:nvPicPr>
          <p:cNvPr id="14" name="Bildobjekt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63027" y="5994400"/>
            <a:ext cx="896875" cy="662825"/>
          </a:xfrm>
          <a:prstGeom prst="rect">
            <a:avLst/>
          </a:prstGeom>
        </p:spPr>
      </p:pic>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2024-11-29</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930869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63027" y="5994400"/>
            <a:ext cx="896875" cy="662825"/>
          </a:xfrm>
          <a:prstGeom prst="rect">
            <a:avLst/>
          </a:prstGeom>
        </p:spPr>
      </p:pic>
      <p:sp>
        <p:nvSpPr>
          <p:cNvPr id="11" name="textruta 10"/>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2024-11-29</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089285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6.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theme" Target="../theme/theme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6" Type="http://schemas.openxmlformats.org/officeDocument/2006/relationships/image" Target="../media/image11.png"/><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theme" Target="../theme/theme8.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 id="2147484313"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 id="2147484329"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Bildobjekt 3"/>
          <p:cNvPicPr>
            <a:picLocks/>
          </p:cNvPicPr>
          <p:nvPr userDrawn="1"/>
        </p:nvPicPr>
        <p:blipFill>
          <a:blip r:embed="rId16" cstate="print">
            <a:extLst>
              <a:ext uri="{28A0092B-C50C-407E-A947-70E740481C1C}">
                <a14:useLocalDpi xmlns:a14="http://schemas.microsoft.com/office/drawing/2010/main" val="0"/>
              </a:ext>
            </a:extLst>
          </a:blip>
          <a:stretch>
            <a:fillRect/>
          </a:stretch>
        </p:blipFill>
        <p:spPr>
          <a:xfrm>
            <a:off x="10763027" y="5994399"/>
            <a:ext cx="835200" cy="662400"/>
          </a:xfrm>
          <a:prstGeom prst="rect">
            <a:avLst/>
          </a:prstGeom>
        </p:spPr>
      </p:pic>
    </p:spTree>
    <p:extLst>
      <p:ext uri="{BB962C8B-B14F-4D97-AF65-F5344CB8AC3E}">
        <p14:creationId xmlns:p14="http://schemas.microsoft.com/office/powerpoint/2010/main" val="1477727873"/>
      </p:ext>
    </p:extLst>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9" r:id="rId5"/>
    <p:sldLayoutId id="2147484320" r:id="rId6"/>
    <p:sldLayoutId id="2147484321" r:id="rId7"/>
    <p:sldLayoutId id="2147484322" r:id="rId8"/>
    <p:sldLayoutId id="2147484323" r:id="rId9"/>
    <p:sldLayoutId id="2147484324" r:id="rId10"/>
    <p:sldLayoutId id="2147484325" r:id="rId11"/>
    <p:sldLayoutId id="2147484326" r:id="rId12"/>
    <p:sldLayoutId id="2147484327" r:id="rId13"/>
    <p:sldLayoutId id="2147484328" r:id="rId14"/>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5psH9YRvCbM" TargetMode="External"/><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hyperlink" Target="https://intranat.helsingborg.se/hr/lon-ersattningar-och-formaner/sa-satts-din-lon/" TargetMode="External"/><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derrubrik 6">
            <a:extLst>
              <a:ext uri="{FF2B5EF4-FFF2-40B4-BE49-F238E27FC236}">
                <a16:creationId xmlns:a16="http://schemas.microsoft.com/office/drawing/2014/main" id="{3B903946-F9D7-3CC1-AD48-2D7C439546E7}"/>
              </a:ext>
            </a:extLst>
          </p:cNvPr>
          <p:cNvSpPr>
            <a:spLocks noGrp="1"/>
          </p:cNvSpPr>
          <p:nvPr>
            <p:ph type="subTitle" idx="1"/>
          </p:nvPr>
        </p:nvSpPr>
        <p:spPr/>
        <p:txBody>
          <a:bodyPr/>
          <a:lstStyle/>
          <a:p>
            <a:endParaRPr lang="sv-SE"/>
          </a:p>
        </p:txBody>
      </p:sp>
      <p:sp>
        <p:nvSpPr>
          <p:cNvPr id="3" name="Rubrik 2">
            <a:extLst>
              <a:ext uri="{FF2B5EF4-FFF2-40B4-BE49-F238E27FC236}">
                <a16:creationId xmlns:a16="http://schemas.microsoft.com/office/drawing/2014/main" id="{365D5651-3B55-9086-5298-5CFD52FDCCC9}"/>
              </a:ext>
            </a:extLst>
          </p:cNvPr>
          <p:cNvSpPr>
            <a:spLocks noGrp="1"/>
          </p:cNvSpPr>
          <p:nvPr>
            <p:ph type="ctrTitle"/>
          </p:nvPr>
        </p:nvSpPr>
        <p:spPr/>
        <p:txBody>
          <a:bodyPr/>
          <a:lstStyle/>
          <a:p>
            <a:r>
              <a:rPr lang="sv-SE" dirty="0"/>
              <a:t>Lönesättning i Helsingborg stad</a:t>
            </a:r>
          </a:p>
        </p:txBody>
      </p:sp>
      <p:sp>
        <p:nvSpPr>
          <p:cNvPr id="8" name="Platshållare för bild 7">
            <a:extLst>
              <a:ext uri="{FF2B5EF4-FFF2-40B4-BE49-F238E27FC236}">
                <a16:creationId xmlns:a16="http://schemas.microsoft.com/office/drawing/2014/main" id="{BEF66FC0-AFDB-6CA7-B4DF-343F6E3CBB15}"/>
              </a:ext>
            </a:extLst>
          </p:cNvPr>
          <p:cNvSpPr>
            <a:spLocks noGrp="1"/>
          </p:cNvSpPr>
          <p:nvPr>
            <p:ph type="pic" sz="quarter" idx="10"/>
          </p:nvPr>
        </p:nvSpPr>
        <p:spPr/>
        <p:txBody>
          <a:bodyPr/>
          <a:lstStyle/>
          <a:p>
            <a:endParaRPr lang="sv-SE"/>
          </a:p>
        </p:txBody>
      </p:sp>
    </p:spTree>
    <p:extLst>
      <p:ext uri="{BB962C8B-B14F-4D97-AF65-F5344CB8AC3E}">
        <p14:creationId xmlns:p14="http://schemas.microsoft.com/office/powerpoint/2010/main" val="293349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874713" y="3885897"/>
            <a:ext cx="9144000" cy="1655233"/>
          </a:xfrm>
          <a:prstGeom prst="rect">
            <a:avLst/>
          </a:prstGeom>
        </p:spPr>
        <p:txBody>
          <a:bodyPr vert="horz" lIns="0" tIns="0" rIns="0" bIns="0" rtlCol="0">
            <a:normAutofit/>
          </a:bodyPr>
          <a:lstStyle/>
          <a:p>
            <a:pPr defTabSz="1219170">
              <a:spcAft>
                <a:spcPts val="1200"/>
              </a:spcAft>
            </a:pPr>
            <a:r>
              <a:rPr lang="sv-SE" sz="4000" b="0" i="0" u="sng" kern="1200" baseline="0" dirty="0">
                <a:solidFill>
                  <a:schemeClr val="bg1"/>
                </a:solidFill>
                <a:latin typeface="+mn-lt"/>
                <a:ea typeface="Roboto Light" panose="02000000000000000000" pitchFamily="2" charset="0"/>
                <a:cs typeface="Roboto Light" panose="02000000000000000000" pitchFamily="2" charset="0"/>
                <a:hlinkClick r:id="rId3">
                  <a:extLst>
                    <a:ext uri="{A12FA001-AC4F-418D-AE19-62706E023703}">
                      <ahyp:hlinkClr xmlns:ahyp="http://schemas.microsoft.com/office/drawing/2018/hyperlinkcolor" val="tx"/>
                    </a:ext>
                  </a:extLst>
                </a:hlinkClick>
              </a:rPr>
              <a:t>https://youtu.be/5psH9YRvCbM</a:t>
            </a:r>
            <a:endParaRPr lang="sv-SE" sz="4000" b="0" i="0" kern="1200" baseline="0" dirty="0">
              <a:solidFill>
                <a:schemeClr val="bg1"/>
              </a:solidFill>
              <a:latin typeface="+mn-lt"/>
              <a:ea typeface="Roboto Light" panose="02000000000000000000" pitchFamily="2" charset="0"/>
              <a:cs typeface="Roboto Light" panose="02000000000000000000" pitchFamily="2" charset="0"/>
            </a:endParaRPr>
          </a:p>
        </p:txBody>
      </p:sp>
      <p:sp>
        <p:nvSpPr>
          <p:cNvPr id="4" name="Rubrik 3"/>
          <p:cNvSpPr>
            <a:spLocks noGrp="1"/>
          </p:cNvSpPr>
          <p:nvPr>
            <p:ph type="ctrTitle"/>
          </p:nvPr>
        </p:nvSpPr>
        <p:spPr>
          <a:xfrm>
            <a:off x="874713" y="873124"/>
            <a:ext cx="9144000" cy="2101973"/>
          </a:xfrm>
        </p:spPr>
        <p:txBody>
          <a:bodyPr vert="horz" lIns="0" tIns="0" rIns="0" bIns="0" rtlCol="0" anchor="b" anchorCtr="0">
            <a:normAutofit/>
          </a:bodyPr>
          <a:lstStyle/>
          <a:p>
            <a:r>
              <a:rPr lang="sv-SE" b="1" u="sng" kern="1200" baseline="0" dirty="0">
                <a:latin typeface="+mj-lt"/>
                <a:ea typeface="+mj-ea"/>
                <a:cs typeface="+mj-cs"/>
              </a:rPr>
              <a:t>Se filmen så sätts din lön -  </a:t>
            </a:r>
          </a:p>
        </p:txBody>
      </p:sp>
    </p:spTree>
    <p:extLst>
      <p:ext uri="{BB962C8B-B14F-4D97-AF65-F5344CB8AC3E}">
        <p14:creationId xmlns:p14="http://schemas.microsoft.com/office/powerpoint/2010/main" val="3888256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728D254-DDD7-F15C-F3D5-CA0E86E3B5AA}"/>
              </a:ext>
            </a:extLst>
          </p:cNvPr>
          <p:cNvSpPr>
            <a:spLocks noGrp="1"/>
          </p:cNvSpPr>
          <p:nvPr>
            <p:ph type="body" sz="half" idx="2"/>
          </p:nvPr>
        </p:nvSpPr>
        <p:spPr/>
        <p:txBody>
          <a:bodyPr/>
          <a:lstStyle/>
          <a:p>
            <a:pPr marL="342900" indent="-342900">
              <a:buFont typeface="Arial" panose="020B0604020202020204" pitchFamily="34" charset="0"/>
              <a:buChar char="•"/>
            </a:pPr>
            <a:r>
              <a:rPr lang="sv-SE" sz="2000">
                <a:latin typeface="+mn-lt"/>
              </a:rPr>
              <a:t>Lönen ska vara individuell och differentierad</a:t>
            </a:r>
          </a:p>
          <a:p>
            <a:endParaRPr lang="sv-SE" sz="2000">
              <a:latin typeface="+mn-lt"/>
            </a:endParaRPr>
          </a:p>
          <a:p>
            <a:pPr marL="342900" indent="-342900">
              <a:buFont typeface="Arial" panose="020B0604020202020204" pitchFamily="34" charset="0"/>
              <a:buChar char="•"/>
            </a:pPr>
            <a:r>
              <a:rPr lang="sv-SE" sz="2000">
                <a:latin typeface="+mn-lt"/>
              </a:rPr>
              <a:t>Att lönen är individuell betyder att den ska avspegla </a:t>
            </a:r>
            <a:r>
              <a:rPr lang="sv-SE" sz="2000" b="1" i="1">
                <a:latin typeface="+mn-lt"/>
              </a:rPr>
              <a:t>hur</a:t>
            </a:r>
            <a:r>
              <a:rPr lang="sv-SE" sz="2000">
                <a:latin typeface="+mn-lt"/>
              </a:rPr>
              <a:t> du utför ditt arbete </a:t>
            </a:r>
          </a:p>
          <a:p>
            <a:endParaRPr lang="sv-SE" sz="2000">
              <a:latin typeface="+mn-lt"/>
            </a:endParaRPr>
          </a:p>
          <a:p>
            <a:pPr marL="342900" indent="-342900">
              <a:buFont typeface="Arial" panose="020B0604020202020204" pitchFamily="34" charset="0"/>
              <a:buChar char="•"/>
            </a:pPr>
            <a:r>
              <a:rPr lang="sv-SE" sz="2000">
                <a:latin typeface="+mn-lt"/>
              </a:rPr>
              <a:t>Med differentierad lön menas att lönen kan vara </a:t>
            </a:r>
            <a:r>
              <a:rPr lang="sv-SE" sz="2000" b="1" i="1">
                <a:latin typeface="+mn-lt"/>
              </a:rPr>
              <a:t>olika stor </a:t>
            </a:r>
            <a:r>
              <a:rPr lang="sv-SE" sz="2000">
                <a:latin typeface="+mn-lt"/>
              </a:rPr>
              <a:t>inom en yrkesgrupp, bland annat beroende på arbetsuppgifternas svårighetsgrad</a:t>
            </a:r>
          </a:p>
          <a:p>
            <a:pPr marL="285750" indent="-285750">
              <a:buFont typeface="Arial" panose="020B0604020202020204" pitchFamily="34" charset="0"/>
              <a:buChar char="•"/>
            </a:pPr>
            <a:endParaRPr lang="sv-SE" dirty="0"/>
          </a:p>
        </p:txBody>
      </p:sp>
      <p:sp>
        <p:nvSpPr>
          <p:cNvPr id="3" name="Rubrik 2">
            <a:extLst>
              <a:ext uri="{FF2B5EF4-FFF2-40B4-BE49-F238E27FC236}">
                <a16:creationId xmlns:a16="http://schemas.microsoft.com/office/drawing/2014/main" id="{5A2E42E9-9E99-A20B-CC8C-4798ADB9A4AF}"/>
              </a:ext>
            </a:extLst>
          </p:cNvPr>
          <p:cNvSpPr>
            <a:spLocks noGrp="1"/>
          </p:cNvSpPr>
          <p:nvPr>
            <p:ph type="ctrTitle"/>
          </p:nvPr>
        </p:nvSpPr>
        <p:spPr/>
        <p:txBody>
          <a:bodyPr/>
          <a:lstStyle/>
          <a:p>
            <a:r>
              <a:rPr lang="sv-SE" b="0" dirty="0"/>
              <a:t>Din lön i Helsingborg stad</a:t>
            </a:r>
          </a:p>
        </p:txBody>
      </p:sp>
    </p:spTree>
    <p:extLst>
      <p:ext uri="{BB962C8B-B14F-4D97-AF65-F5344CB8AC3E}">
        <p14:creationId xmlns:p14="http://schemas.microsoft.com/office/powerpoint/2010/main" val="1633436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EB92339D-0BE6-A64D-5212-C838F9C48111}"/>
              </a:ext>
            </a:extLst>
          </p:cNvPr>
          <p:cNvSpPr>
            <a:spLocks noGrp="1"/>
          </p:cNvSpPr>
          <p:nvPr>
            <p:ph sz="quarter" idx="10"/>
          </p:nvPr>
        </p:nvSpPr>
        <p:spPr>
          <a:xfrm>
            <a:off x="874711" y="1440000"/>
            <a:ext cx="9576882" cy="4973635"/>
          </a:xfrm>
        </p:spPr>
        <p:txBody>
          <a:bodyPr>
            <a:normAutofit/>
          </a:bodyPr>
          <a:lstStyle/>
          <a:p>
            <a:r>
              <a:rPr lang="sv-SE" dirty="0"/>
              <a:t>Varje år sker en översyn av medarbetares löner. Utgångspunkterna för denna löneöversyn är:</a:t>
            </a:r>
          </a:p>
          <a:p>
            <a:pPr marL="342900" indent="-342900">
              <a:buFont typeface="Arial" panose="020B0604020202020204" pitchFamily="34" charset="0"/>
              <a:buChar char="•"/>
            </a:pPr>
            <a:r>
              <a:rPr lang="sv-SE" dirty="0"/>
              <a:t>De centrala löneavtalen </a:t>
            </a:r>
          </a:p>
          <a:p>
            <a:pPr marL="342900" indent="-342900">
              <a:buFont typeface="Arial" panose="020B0604020202020204" pitchFamily="34" charset="0"/>
              <a:buChar char="•"/>
            </a:pPr>
            <a:r>
              <a:rPr lang="sv-SE" dirty="0"/>
              <a:t>Budget och ekonomiska förutsättningar </a:t>
            </a:r>
          </a:p>
          <a:p>
            <a:pPr marL="342900" indent="-342900">
              <a:buFont typeface="Arial" panose="020B0604020202020204" pitchFamily="34" charset="0"/>
              <a:buChar char="•"/>
            </a:pPr>
            <a:r>
              <a:rPr lang="sv-SE" dirty="0"/>
              <a:t>Prioriteringar </a:t>
            </a:r>
          </a:p>
          <a:p>
            <a:pPr marL="342900" indent="-342900">
              <a:buFont typeface="Arial" panose="020B0604020202020204" pitchFamily="34" charset="0"/>
              <a:buChar char="•"/>
            </a:pPr>
            <a:r>
              <a:rPr lang="sv-SE" dirty="0"/>
              <a:t>Verksamhetsplanen  </a:t>
            </a:r>
          </a:p>
          <a:p>
            <a:endParaRPr lang="sv-SE" dirty="0"/>
          </a:p>
          <a:p>
            <a:endParaRPr lang="sv-SE" dirty="0"/>
          </a:p>
          <a:p>
            <a:endParaRPr lang="sv-SE" dirty="0"/>
          </a:p>
          <a:p>
            <a:pPr marL="285750" indent="-285750">
              <a:buFont typeface="Arial" panose="020B0604020202020204" pitchFamily="34" charset="0"/>
              <a:buChar char="•"/>
            </a:pPr>
            <a:endParaRPr lang="sv-SE" dirty="0"/>
          </a:p>
        </p:txBody>
      </p:sp>
      <p:sp>
        <p:nvSpPr>
          <p:cNvPr id="3" name="Rubrik 2">
            <a:extLst>
              <a:ext uri="{FF2B5EF4-FFF2-40B4-BE49-F238E27FC236}">
                <a16:creationId xmlns:a16="http://schemas.microsoft.com/office/drawing/2014/main" id="{42DAC55D-FE24-BF2F-2E81-9A0D409565C9}"/>
              </a:ext>
            </a:extLst>
          </p:cNvPr>
          <p:cNvSpPr>
            <a:spLocks noGrp="1"/>
          </p:cNvSpPr>
          <p:nvPr>
            <p:ph type="ctrTitle"/>
          </p:nvPr>
        </p:nvSpPr>
        <p:spPr>
          <a:xfrm>
            <a:off x="874713" y="873125"/>
            <a:ext cx="9576883" cy="553998"/>
          </a:xfrm>
        </p:spPr>
        <p:txBody>
          <a:bodyPr wrap="square" anchor="b">
            <a:normAutofit/>
          </a:bodyPr>
          <a:lstStyle/>
          <a:p>
            <a:r>
              <a:rPr lang="sv-SE" b="0" dirty="0"/>
              <a:t>Utgångspunkter för årlig löneöversyn</a:t>
            </a:r>
          </a:p>
        </p:txBody>
      </p:sp>
    </p:spTree>
    <p:extLst>
      <p:ext uri="{BB962C8B-B14F-4D97-AF65-F5344CB8AC3E}">
        <p14:creationId xmlns:p14="http://schemas.microsoft.com/office/powerpoint/2010/main" val="3293677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00DBA952-763B-869E-6055-AAA824531F9C}"/>
              </a:ext>
            </a:extLst>
          </p:cNvPr>
          <p:cNvPicPr>
            <a:picLocks noGrp="1" noChangeAspect="1"/>
          </p:cNvPicPr>
          <p:nvPr>
            <p:ph sz="quarter" idx="10"/>
          </p:nvPr>
        </p:nvPicPr>
        <p:blipFill>
          <a:blip r:embed="rId3"/>
          <a:stretch>
            <a:fillRect/>
          </a:stretch>
        </p:blipFill>
        <p:spPr>
          <a:xfrm>
            <a:off x="2686844" y="2374106"/>
            <a:ext cx="5953125" cy="3105150"/>
          </a:xfrm>
          <a:noFill/>
        </p:spPr>
      </p:pic>
      <p:sp>
        <p:nvSpPr>
          <p:cNvPr id="3" name="Rubrik 2">
            <a:extLst>
              <a:ext uri="{FF2B5EF4-FFF2-40B4-BE49-F238E27FC236}">
                <a16:creationId xmlns:a16="http://schemas.microsoft.com/office/drawing/2014/main" id="{E9C53DA7-1BE5-A8F7-D706-FABDB10FEC14}"/>
              </a:ext>
            </a:extLst>
          </p:cNvPr>
          <p:cNvSpPr>
            <a:spLocks noGrp="1"/>
          </p:cNvSpPr>
          <p:nvPr>
            <p:ph type="ctrTitle"/>
          </p:nvPr>
        </p:nvSpPr>
        <p:spPr/>
        <p:txBody>
          <a:bodyPr wrap="square" anchor="b">
            <a:normAutofit/>
          </a:bodyPr>
          <a:lstStyle/>
          <a:p>
            <a:r>
              <a:rPr lang="sv-SE" b="0" dirty="0"/>
              <a:t>Vad påverkar lönen?</a:t>
            </a:r>
          </a:p>
        </p:txBody>
      </p:sp>
    </p:spTree>
    <p:extLst>
      <p:ext uri="{BB962C8B-B14F-4D97-AF65-F5344CB8AC3E}">
        <p14:creationId xmlns:p14="http://schemas.microsoft.com/office/powerpoint/2010/main" val="744343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tshållare för innehåll 6">
            <a:extLst>
              <a:ext uri="{FF2B5EF4-FFF2-40B4-BE49-F238E27FC236}">
                <a16:creationId xmlns:a16="http://schemas.microsoft.com/office/drawing/2014/main" id="{EBCA96DC-5E85-8608-A2B8-368C53B0D3FC}"/>
              </a:ext>
            </a:extLst>
          </p:cNvPr>
          <p:cNvGraphicFramePr>
            <a:graphicFrameLocks noGrp="1"/>
          </p:cNvGraphicFramePr>
          <p:nvPr>
            <p:ph sz="quarter" idx="10"/>
            <p:extLst>
              <p:ext uri="{D42A27DB-BD31-4B8C-83A1-F6EECF244321}">
                <p14:modId xmlns:p14="http://schemas.microsoft.com/office/powerpoint/2010/main" val="3932372039"/>
              </p:ext>
            </p:extLst>
          </p:nvPr>
        </p:nvGraphicFramePr>
        <p:xfrm>
          <a:off x="874713" y="1439863"/>
          <a:ext cx="9577387" cy="49736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ubrik 2">
            <a:extLst>
              <a:ext uri="{FF2B5EF4-FFF2-40B4-BE49-F238E27FC236}">
                <a16:creationId xmlns:a16="http://schemas.microsoft.com/office/drawing/2014/main" id="{D69633F9-E701-C10A-6C69-75B617334D34}"/>
              </a:ext>
            </a:extLst>
          </p:cNvPr>
          <p:cNvSpPr>
            <a:spLocks noGrp="1"/>
          </p:cNvSpPr>
          <p:nvPr>
            <p:ph type="ctrTitle"/>
          </p:nvPr>
        </p:nvSpPr>
        <p:spPr>
          <a:xfrm>
            <a:off x="874713" y="873125"/>
            <a:ext cx="9576883" cy="553998"/>
          </a:xfrm>
        </p:spPr>
        <p:txBody>
          <a:bodyPr/>
          <a:lstStyle/>
          <a:p>
            <a:r>
              <a:rPr lang="sv-SE" b="0" dirty="0"/>
              <a:t>Löneöversyn – process - dialogmodell</a:t>
            </a:r>
          </a:p>
        </p:txBody>
      </p:sp>
      <p:sp>
        <p:nvSpPr>
          <p:cNvPr id="5" name="Höger 13">
            <a:extLst>
              <a:ext uri="{FF2B5EF4-FFF2-40B4-BE49-F238E27FC236}">
                <a16:creationId xmlns:a16="http://schemas.microsoft.com/office/drawing/2014/main" id="{86D062C7-2DAB-2C7B-86D6-91634BDC847B}"/>
              </a:ext>
            </a:extLst>
          </p:cNvPr>
          <p:cNvSpPr/>
          <p:nvPr/>
        </p:nvSpPr>
        <p:spPr>
          <a:xfrm>
            <a:off x="1999887" y="1965296"/>
            <a:ext cx="787235" cy="442788"/>
          </a:xfrm>
          <a:prstGeom prst="rightArrow">
            <a:avLst/>
          </a:prstGeom>
          <a:gradFill>
            <a:gsLst>
              <a:gs pos="68000">
                <a:srgbClr val="C7368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Höger 12">
            <a:extLst>
              <a:ext uri="{FF2B5EF4-FFF2-40B4-BE49-F238E27FC236}">
                <a16:creationId xmlns:a16="http://schemas.microsoft.com/office/drawing/2014/main" id="{E4C6A120-E229-53AD-6A0A-B58EDECFCFB1}"/>
              </a:ext>
            </a:extLst>
          </p:cNvPr>
          <p:cNvSpPr/>
          <p:nvPr/>
        </p:nvSpPr>
        <p:spPr>
          <a:xfrm>
            <a:off x="3955419" y="1965296"/>
            <a:ext cx="787235" cy="442788"/>
          </a:xfrm>
          <a:prstGeom prst="rightArrow">
            <a:avLst/>
          </a:prstGeom>
          <a:gradFill>
            <a:gsLst>
              <a:gs pos="68000">
                <a:srgbClr val="C7368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Vänster 9">
            <a:extLst>
              <a:ext uri="{FF2B5EF4-FFF2-40B4-BE49-F238E27FC236}">
                <a16:creationId xmlns:a16="http://schemas.microsoft.com/office/drawing/2014/main" id="{CEDF58BF-670C-90BA-A170-40EA3117163B}"/>
              </a:ext>
            </a:extLst>
          </p:cNvPr>
          <p:cNvSpPr/>
          <p:nvPr/>
        </p:nvSpPr>
        <p:spPr>
          <a:xfrm>
            <a:off x="6131282" y="1991901"/>
            <a:ext cx="802354" cy="400943"/>
          </a:xfrm>
          <a:prstGeom prst="leftArrow">
            <a:avLst/>
          </a:prstGeom>
          <a:gradFill>
            <a:gsLst>
              <a:gs pos="68000">
                <a:srgbClr val="C7368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66442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jagvill.gif">
            <a:extLst>
              <a:ext uri="{FF2B5EF4-FFF2-40B4-BE49-F238E27FC236}">
                <a16:creationId xmlns:a16="http://schemas.microsoft.com/office/drawing/2014/main" id="{79359E7B-CAF2-F9D7-7B5A-1D0F474CDBFD}"/>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1743010" y="1439863"/>
            <a:ext cx="7840792" cy="4973637"/>
          </a:xfrm>
          <a:prstGeom prst="rect">
            <a:avLst/>
          </a:prstGeom>
        </p:spPr>
      </p:pic>
      <p:sp>
        <p:nvSpPr>
          <p:cNvPr id="3" name="Rubrik 2">
            <a:extLst>
              <a:ext uri="{FF2B5EF4-FFF2-40B4-BE49-F238E27FC236}">
                <a16:creationId xmlns:a16="http://schemas.microsoft.com/office/drawing/2014/main" id="{E2CD0D74-9964-FCD4-27CF-1E65898E76E6}"/>
              </a:ext>
            </a:extLst>
          </p:cNvPr>
          <p:cNvSpPr>
            <a:spLocks noGrp="1"/>
          </p:cNvSpPr>
          <p:nvPr>
            <p:ph type="ctrTitle"/>
          </p:nvPr>
        </p:nvSpPr>
        <p:spPr/>
        <p:txBody>
          <a:bodyPr/>
          <a:lstStyle/>
          <a:p>
            <a:r>
              <a:rPr lang="sv-SE" b="0" dirty="0"/>
              <a:t>Bedömningsgrunder för medarbetaren </a:t>
            </a:r>
          </a:p>
        </p:txBody>
      </p:sp>
      <p:grpSp>
        <p:nvGrpSpPr>
          <p:cNvPr id="5" name="Grupp 4">
            <a:extLst>
              <a:ext uri="{FF2B5EF4-FFF2-40B4-BE49-F238E27FC236}">
                <a16:creationId xmlns:a16="http://schemas.microsoft.com/office/drawing/2014/main" id="{06B8AD4C-E53D-6237-254D-5E7B7334A643}"/>
              </a:ext>
            </a:extLst>
          </p:cNvPr>
          <p:cNvGrpSpPr/>
          <p:nvPr/>
        </p:nvGrpSpPr>
        <p:grpSpPr>
          <a:xfrm>
            <a:off x="1615440" y="5715000"/>
            <a:ext cx="8229600" cy="762316"/>
            <a:chOff x="1312315" y="5307214"/>
            <a:chExt cx="6065548" cy="453822"/>
          </a:xfrm>
        </p:grpSpPr>
        <p:grpSp>
          <p:nvGrpSpPr>
            <p:cNvPr id="6" name="Grupp 5">
              <a:extLst>
                <a:ext uri="{FF2B5EF4-FFF2-40B4-BE49-F238E27FC236}">
                  <a16:creationId xmlns:a16="http://schemas.microsoft.com/office/drawing/2014/main" id="{34F4A26D-4A87-3C00-0293-F0FCA09E2467}"/>
                </a:ext>
              </a:extLst>
            </p:cNvPr>
            <p:cNvGrpSpPr/>
            <p:nvPr/>
          </p:nvGrpSpPr>
          <p:grpSpPr>
            <a:xfrm>
              <a:off x="1312315" y="5307214"/>
              <a:ext cx="1134555" cy="453822"/>
              <a:chOff x="606" y="269417"/>
              <a:chExt cx="1134555" cy="453822"/>
            </a:xfrm>
          </p:grpSpPr>
          <p:sp>
            <p:nvSpPr>
              <p:cNvPr id="13" name="Femhörning 24">
                <a:extLst>
                  <a:ext uri="{FF2B5EF4-FFF2-40B4-BE49-F238E27FC236}">
                    <a16:creationId xmlns:a16="http://schemas.microsoft.com/office/drawing/2014/main" id="{94746AEF-109E-CC25-D9B9-E379FEC1471B}"/>
                  </a:ext>
                </a:extLst>
              </p:cNvPr>
              <p:cNvSpPr/>
              <p:nvPr/>
            </p:nvSpPr>
            <p:spPr>
              <a:xfrm>
                <a:off x="606" y="269417"/>
                <a:ext cx="1134555" cy="453822"/>
              </a:xfrm>
              <a:prstGeom prst="homePlate">
                <a:avLst/>
              </a:prstGeom>
              <a:solidFill>
                <a:srgbClr val="205172"/>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a:lstStyle/>
              <a:p>
                <a:endParaRPr lang="sv-SE"/>
              </a:p>
            </p:txBody>
          </p:sp>
          <p:sp>
            <p:nvSpPr>
              <p:cNvPr id="14" name="Femhörning 4">
                <a:extLst>
                  <a:ext uri="{FF2B5EF4-FFF2-40B4-BE49-F238E27FC236}">
                    <a16:creationId xmlns:a16="http://schemas.microsoft.com/office/drawing/2014/main" id="{1C6199CC-1C48-FAB9-A220-C195216CF08C}"/>
                  </a:ext>
                </a:extLst>
              </p:cNvPr>
              <p:cNvSpPr/>
              <p:nvPr/>
            </p:nvSpPr>
            <p:spPr>
              <a:xfrm>
                <a:off x="606" y="269417"/>
                <a:ext cx="1021100" cy="4538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006" tIns="24003" rIns="12002" bIns="24003" numCol="1" spcCol="1270" anchor="ctr" anchorCtr="0">
                <a:noAutofit/>
              </a:bodyPr>
              <a:lstStyle/>
              <a:p>
                <a:pPr lvl="0" algn="ctr" defTabSz="400050">
                  <a:lnSpc>
                    <a:spcPct val="90000"/>
                  </a:lnSpc>
                  <a:spcBef>
                    <a:spcPct val="0"/>
                  </a:spcBef>
                  <a:spcAft>
                    <a:spcPct val="35000"/>
                  </a:spcAft>
                </a:pPr>
                <a:r>
                  <a:rPr lang="sv-SE" sz="1200" kern="1200" dirty="0"/>
                  <a:t>Behöver utveckla</a:t>
                </a:r>
              </a:p>
            </p:txBody>
          </p:sp>
        </p:grpSp>
        <p:grpSp>
          <p:nvGrpSpPr>
            <p:cNvPr id="7" name="Grupp 6">
              <a:extLst>
                <a:ext uri="{FF2B5EF4-FFF2-40B4-BE49-F238E27FC236}">
                  <a16:creationId xmlns:a16="http://schemas.microsoft.com/office/drawing/2014/main" id="{FE0D96A5-675A-B86A-E2C3-A38B139A6D27}"/>
                </a:ext>
              </a:extLst>
            </p:cNvPr>
            <p:cNvGrpSpPr/>
            <p:nvPr/>
          </p:nvGrpSpPr>
          <p:grpSpPr>
            <a:xfrm>
              <a:off x="2219959" y="5307214"/>
              <a:ext cx="4250260" cy="453822"/>
              <a:chOff x="908250" y="269417"/>
              <a:chExt cx="4250260" cy="453822"/>
            </a:xfrm>
          </p:grpSpPr>
          <p:sp>
            <p:nvSpPr>
              <p:cNvPr id="11" name="V-form 27">
                <a:extLst>
                  <a:ext uri="{FF2B5EF4-FFF2-40B4-BE49-F238E27FC236}">
                    <a16:creationId xmlns:a16="http://schemas.microsoft.com/office/drawing/2014/main" id="{68434F1B-B21C-5300-EFEC-B42678768942}"/>
                  </a:ext>
                </a:extLst>
              </p:cNvPr>
              <p:cNvSpPr/>
              <p:nvPr/>
            </p:nvSpPr>
            <p:spPr>
              <a:xfrm>
                <a:off x="908250" y="269417"/>
                <a:ext cx="4250260" cy="453822"/>
              </a:xfrm>
              <a:prstGeom prst="chevron">
                <a:avLst/>
              </a:prstGeom>
              <a:solidFill>
                <a:srgbClr val="205172"/>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a:lstStyle/>
              <a:p>
                <a:endParaRPr lang="sv-SE"/>
              </a:p>
            </p:txBody>
          </p:sp>
          <p:sp>
            <p:nvSpPr>
              <p:cNvPr id="12" name="V-form 6">
                <a:extLst>
                  <a:ext uri="{FF2B5EF4-FFF2-40B4-BE49-F238E27FC236}">
                    <a16:creationId xmlns:a16="http://schemas.microsoft.com/office/drawing/2014/main" id="{0DA3DD45-A37B-649E-FC99-41CAC1CF5C8C}"/>
                  </a:ext>
                </a:extLst>
              </p:cNvPr>
              <p:cNvSpPr/>
              <p:nvPr/>
            </p:nvSpPr>
            <p:spPr>
              <a:xfrm>
                <a:off x="1135161" y="269417"/>
                <a:ext cx="3796438" cy="4538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005" tIns="24003" rIns="12002" bIns="24003" numCol="1" spcCol="1270" anchor="ctr" anchorCtr="0">
                <a:noAutofit/>
              </a:bodyPr>
              <a:lstStyle/>
              <a:p>
                <a:pPr lvl="0" algn="ctr" defTabSz="400050">
                  <a:lnSpc>
                    <a:spcPct val="90000"/>
                  </a:lnSpc>
                  <a:spcBef>
                    <a:spcPct val="0"/>
                  </a:spcBef>
                  <a:spcAft>
                    <a:spcPct val="35000"/>
                  </a:spcAft>
                </a:pPr>
                <a:r>
                  <a:rPr lang="sv-SE" sz="1200" kern="1200" dirty="0"/>
                  <a:t>Bra</a:t>
                </a:r>
              </a:p>
            </p:txBody>
          </p:sp>
        </p:grpSp>
        <p:grpSp>
          <p:nvGrpSpPr>
            <p:cNvPr id="8" name="Grupp 7">
              <a:extLst>
                <a:ext uri="{FF2B5EF4-FFF2-40B4-BE49-F238E27FC236}">
                  <a16:creationId xmlns:a16="http://schemas.microsoft.com/office/drawing/2014/main" id="{C2CF7240-FECE-FBDB-2414-842479C358B4}"/>
                </a:ext>
              </a:extLst>
            </p:cNvPr>
            <p:cNvGrpSpPr/>
            <p:nvPr/>
          </p:nvGrpSpPr>
          <p:grpSpPr>
            <a:xfrm>
              <a:off x="6243308" y="5307214"/>
              <a:ext cx="1134555" cy="453822"/>
              <a:chOff x="4931599" y="269417"/>
              <a:chExt cx="1134555" cy="453822"/>
            </a:xfrm>
          </p:grpSpPr>
          <p:sp>
            <p:nvSpPr>
              <p:cNvPr id="9" name="V-form 30">
                <a:extLst>
                  <a:ext uri="{FF2B5EF4-FFF2-40B4-BE49-F238E27FC236}">
                    <a16:creationId xmlns:a16="http://schemas.microsoft.com/office/drawing/2014/main" id="{77A3A0F2-164F-58BC-CAC6-7048BAB4BD86}"/>
                  </a:ext>
                </a:extLst>
              </p:cNvPr>
              <p:cNvSpPr/>
              <p:nvPr/>
            </p:nvSpPr>
            <p:spPr>
              <a:xfrm>
                <a:off x="4931599" y="269417"/>
                <a:ext cx="1134555" cy="453822"/>
              </a:xfrm>
              <a:prstGeom prst="chevron">
                <a:avLst/>
              </a:prstGeom>
              <a:solidFill>
                <a:srgbClr val="205172"/>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a:lstStyle/>
              <a:p>
                <a:endParaRPr lang="sv-SE"/>
              </a:p>
            </p:txBody>
          </p:sp>
          <p:sp>
            <p:nvSpPr>
              <p:cNvPr id="10" name="V-form 8">
                <a:extLst>
                  <a:ext uri="{FF2B5EF4-FFF2-40B4-BE49-F238E27FC236}">
                    <a16:creationId xmlns:a16="http://schemas.microsoft.com/office/drawing/2014/main" id="{986AA7B5-6E88-D476-0945-77ED4587FF4E}"/>
                  </a:ext>
                </a:extLst>
              </p:cNvPr>
              <p:cNvSpPr/>
              <p:nvPr/>
            </p:nvSpPr>
            <p:spPr>
              <a:xfrm>
                <a:off x="5158510" y="269417"/>
                <a:ext cx="680733" cy="4538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005" tIns="24003" rIns="12002" bIns="24003" numCol="1" spcCol="1270" anchor="ctr" anchorCtr="0">
                <a:noAutofit/>
              </a:bodyPr>
              <a:lstStyle/>
              <a:p>
                <a:pPr lvl="0" algn="ctr" defTabSz="400050">
                  <a:lnSpc>
                    <a:spcPct val="90000"/>
                  </a:lnSpc>
                  <a:spcBef>
                    <a:spcPct val="0"/>
                  </a:spcBef>
                  <a:spcAft>
                    <a:spcPct val="35000"/>
                  </a:spcAft>
                </a:pPr>
                <a:r>
                  <a:rPr lang="sv-SE" sz="1200" dirty="0"/>
                  <a:t>Mycket </a:t>
                </a:r>
                <a:r>
                  <a:rPr lang="sv-SE" sz="1200" kern="1200" dirty="0"/>
                  <a:t>bra</a:t>
                </a:r>
              </a:p>
            </p:txBody>
          </p:sp>
        </p:grpSp>
      </p:grpSp>
      <p:sp>
        <p:nvSpPr>
          <p:cNvPr id="15" name="Ellips 14">
            <a:extLst>
              <a:ext uri="{FF2B5EF4-FFF2-40B4-BE49-F238E27FC236}">
                <a16:creationId xmlns:a16="http://schemas.microsoft.com/office/drawing/2014/main" id="{C215F343-BDF9-5E72-F27C-B13074CF910D}"/>
              </a:ext>
            </a:extLst>
          </p:cNvPr>
          <p:cNvSpPr/>
          <p:nvPr/>
        </p:nvSpPr>
        <p:spPr>
          <a:xfrm>
            <a:off x="463300" y="1599614"/>
            <a:ext cx="2462780" cy="519348"/>
          </a:xfrm>
          <a:prstGeom prst="ellipse">
            <a:avLst/>
          </a:prstGeom>
          <a:solidFill>
            <a:srgbClr val="FFFFFF"/>
          </a:solidFill>
          <a:ln w="25400" cap="flat">
            <a:solidFill>
              <a:srgbClr val="93B1CC"/>
            </a:solid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sv-SE" sz="1800" b="0" i="0" u="none" strike="noStrike" cap="none" spc="0" normalizeH="0" baseline="0" dirty="0">
                <a:ln>
                  <a:noFill/>
                </a:ln>
                <a:solidFill>
                  <a:schemeClr val="tx1"/>
                </a:solidFill>
                <a:effectLst/>
                <a:uFillTx/>
                <a:ea typeface="HelveticaNeueLT Std Lt"/>
                <a:cs typeface="HelveticaNeueLT Std Lt"/>
                <a:sym typeface="HelveticaNeueLT Std Lt"/>
              </a:rPr>
              <a:t>Måluppfyllelse</a:t>
            </a:r>
            <a:r>
              <a:rPr kumimoji="0" lang="sv-SE" sz="1800" b="0" i="0" u="none" strike="noStrike" cap="none" spc="0" normalizeH="0" dirty="0">
                <a:ln>
                  <a:noFill/>
                </a:ln>
                <a:solidFill>
                  <a:schemeClr val="tx1"/>
                </a:solidFill>
                <a:effectLst/>
                <a:uFillTx/>
                <a:ea typeface="HelveticaNeueLT Std Lt"/>
                <a:cs typeface="HelveticaNeueLT Std Lt"/>
                <a:sym typeface="HelveticaNeueLT Std Lt"/>
              </a:rPr>
              <a:t> </a:t>
            </a:r>
            <a:endParaRPr kumimoji="0" lang="sv-SE" sz="1800" b="0" i="0" u="none" strike="noStrike" cap="none" spc="0" normalizeH="0" baseline="0" dirty="0">
              <a:ln>
                <a:noFill/>
              </a:ln>
              <a:solidFill>
                <a:schemeClr val="tx1"/>
              </a:solidFill>
              <a:effectLst/>
              <a:uFillTx/>
              <a:ea typeface="HelveticaNeueLT Std Lt"/>
              <a:cs typeface="HelveticaNeueLT Std Lt"/>
              <a:sym typeface="HelveticaNeueLT Std Lt"/>
            </a:endParaRPr>
          </a:p>
        </p:txBody>
      </p:sp>
      <p:sp>
        <p:nvSpPr>
          <p:cNvPr id="16" name="textruta 15">
            <a:extLst>
              <a:ext uri="{FF2B5EF4-FFF2-40B4-BE49-F238E27FC236}">
                <a16:creationId xmlns:a16="http://schemas.microsoft.com/office/drawing/2014/main" id="{70126597-EA7A-1E50-5378-52AA626862C5}"/>
              </a:ext>
            </a:extLst>
          </p:cNvPr>
          <p:cNvSpPr txBox="1"/>
          <p:nvPr/>
        </p:nvSpPr>
        <p:spPr>
          <a:xfrm>
            <a:off x="7879080" y="5105400"/>
            <a:ext cx="2677336" cy="369332"/>
          </a:xfrm>
          <a:prstGeom prst="rect">
            <a:avLst/>
          </a:prstGeom>
          <a:noFill/>
        </p:spPr>
        <p:txBody>
          <a:bodyPr wrap="none" rtlCol="0">
            <a:spAutoFit/>
          </a:bodyPr>
          <a:lstStyle/>
          <a:p>
            <a:r>
              <a:rPr lang="sv-SE" b="1" dirty="0"/>
              <a:t>Vad innebär det konkret?</a:t>
            </a:r>
          </a:p>
        </p:txBody>
      </p:sp>
    </p:spTree>
    <p:extLst>
      <p:ext uri="{BB962C8B-B14F-4D97-AF65-F5344CB8AC3E}">
        <p14:creationId xmlns:p14="http://schemas.microsoft.com/office/powerpoint/2010/main" val="1036994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5926730-C9BA-80CC-8C2B-4AAFB445AA93}"/>
              </a:ext>
            </a:extLst>
          </p:cNvPr>
          <p:cNvSpPr>
            <a:spLocks noGrp="1"/>
          </p:cNvSpPr>
          <p:nvPr>
            <p:ph type="body" sz="half" idx="2"/>
          </p:nvPr>
        </p:nvSpPr>
        <p:spPr>
          <a:xfrm>
            <a:off x="874712" y="1440000"/>
            <a:ext cx="9576883" cy="4899767"/>
          </a:xfrm>
        </p:spPr>
        <p:txBody>
          <a:bodyPr/>
          <a:lstStyle/>
          <a:p>
            <a:pPr marL="342900" indent="-342900">
              <a:buFont typeface="Arial" panose="020B0604020202020204" pitchFamily="34" charset="0"/>
              <a:buChar char="•"/>
            </a:pPr>
            <a:r>
              <a:rPr lang="sv-SE" sz="2400" dirty="0">
                <a:latin typeface="+mn-lt"/>
              </a:rPr>
              <a:t>Stadens bedömningsgrunder bryts ner genom att ge konkreta exempel på vad bedömningsgrunderna innebär i verksamheten, t ex vad betyder ”jag skapar värde” i vår verksamhet? </a:t>
            </a:r>
          </a:p>
          <a:p>
            <a:pPr marL="342900" indent="-342900">
              <a:buFont typeface="Arial" panose="020B0604020202020204" pitchFamily="34" charset="0"/>
              <a:buChar char="•"/>
            </a:pPr>
            <a:endParaRPr lang="sv-SE" sz="2400" dirty="0">
              <a:latin typeface="+mn-lt"/>
            </a:endParaRPr>
          </a:p>
          <a:p>
            <a:pPr marL="342900" indent="-342900">
              <a:buFont typeface="Arial" panose="020B0604020202020204" pitchFamily="34" charset="0"/>
              <a:buChar char="•"/>
            </a:pPr>
            <a:r>
              <a:rPr lang="sv-SE" sz="2400" dirty="0">
                <a:latin typeface="+mn-lt"/>
              </a:rPr>
              <a:t>Att känna till vilka bedömningsgrunder som används ökar förståelsen för: </a:t>
            </a:r>
          </a:p>
          <a:p>
            <a:pPr marL="1085850" lvl="1" indent="-342900">
              <a:buFont typeface="Arial" panose="020B0604020202020204" pitchFamily="34" charset="0"/>
              <a:buChar char="•"/>
            </a:pPr>
            <a:r>
              <a:rPr lang="sv-SE" dirty="0">
                <a:latin typeface="+mn-lt"/>
              </a:rPr>
              <a:t> </a:t>
            </a:r>
            <a:r>
              <a:rPr lang="sv-SE" sz="2000" dirty="0">
                <a:latin typeface="+mn-lt"/>
              </a:rPr>
              <a:t>chefens bedömning av medarbetarens prestation</a:t>
            </a:r>
          </a:p>
          <a:p>
            <a:pPr marL="1085850" lvl="1" indent="-342900">
              <a:buFont typeface="Arial" panose="020B0604020202020204" pitchFamily="34" charset="0"/>
              <a:buChar char="•"/>
            </a:pPr>
            <a:r>
              <a:rPr lang="sv-SE" sz="2000" dirty="0">
                <a:latin typeface="+mn-lt"/>
              </a:rPr>
              <a:t> vad chefen baserar sitt beslut om ny lön på</a:t>
            </a:r>
          </a:p>
          <a:p>
            <a:pPr marL="1085850" lvl="1" indent="-342900">
              <a:buFont typeface="Arial" panose="020B0604020202020204" pitchFamily="34" charset="0"/>
              <a:buChar char="•"/>
            </a:pPr>
            <a:r>
              <a:rPr lang="sv-SE" sz="2000" dirty="0">
                <a:latin typeface="+mn-lt"/>
              </a:rPr>
              <a:t> hur medarbetaren kan påverka sin lön </a:t>
            </a:r>
          </a:p>
          <a:p>
            <a:endParaRPr lang="sv-SE" dirty="0"/>
          </a:p>
        </p:txBody>
      </p:sp>
      <p:sp>
        <p:nvSpPr>
          <p:cNvPr id="3" name="Rubrik 2">
            <a:extLst>
              <a:ext uri="{FF2B5EF4-FFF2-40B4-BE49-F238E27FC236}">
                <a16:creationId xmlns:a16="http://schemas.microsoft.com/office/drawing/2014/main" id="{9B458EEE-AAB9-C272-15CB-3168E8257F67}"/>
              </a:ext>
            </a:extLst>
          </p:cNvPr>
          <p:cNvSpPr>
            <a:spLocks noGrp="1"/>
          </p:cNvSpPr>
          <p:nvPr>
            <p:ph type="ctrTitle"/>
          </p:nvPr>
        </p:nvSpPr>
        <p:spPr/>
        <p:txBody>
          <a:bodyPr/>
          <a:lstStyle/>
          <a:p>
            <a:r>
              <a:rPr lang="sv-SE" b="0" dirty="0"/>
              <a:t>Verksamhetens bedömningsgrunder </a:t>
            </a:r>
          </a:p>
        </p:txBody>
      </p:sp>
    </p:spTree>
    <p:extLst>
      <p:ext uri="{BB962C8B-B14F-4D97-AF65-F5344CB8AC3E}">
        <p14:creationId xmlns:p14="http://schemas.microsoft.com/office/powerpoint/2010/main" val="128128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B6BC2244-55A1-7B91-33FC-B5CB8CA3568E}"/>
              </a:ext>
            </a:extLst>
          </p:cNvPr>
          <p:cNvSpPr>
            <a:spLocks noGrp="1"/>
          </p:cNvSpPr>
          <p:nvPr>
            <p:ph idx="11"/>
          </p:nvPr>
        </p:nvSpPr>
        <p:spPr/>
        <p:txBody>
          <a:bodyPr>
            <a:normAutofit/>
          </a:bodyPr>
          <a:lstStyle/>
          <a:p>
            <a:r>
              <a:rPr lang="sv-SE" b="1" dirty="0">
                <a:latin typeface="+mn-lt"/>
              </a:rPr>
              <a:t>Jag samspelar</a:t>
            </a:r>
          </a:p>
          <a:p>
            <a:pPr marL="342900" indent="-342900">
              <a:buFont typeface="Arial" panose="020B0604020202020204" pitchFamily="34" charset="0"/>
              <a:buChar char="•"/>
            </a:pPr>
            <a:r>
              <a:rPr lang="sv-SE" sz="1800" dirty="0">
                <a:latin typeface="+mn-lt"/>
              </a:rPr>
              <a:t>Samspelar med de vi finns till för i vårt uppdrag</a:t>
            </a:r>
          </a:p>
          <a:p>
            <a:pPr marL="342900" indent="-342900">
              <a:buFont typeface="Arial" panose="020B0604020202020204" pitchFamily="34" charset="0"/>
              <a:buChar char="•"/>
            </a:pPr>
            <a:r>
              <a:rPr lang="sv-SE" sz="1800" dirty="0">
                <a:latin typeface="+mn-lt"/>
              </a:rPr>
              <a:t>Samspelar med arbetskamrater</a:t>
            </a:r>
          </a:p>
          <a:p>
            <a:pPr marL="342900" indent="-342900">
              <a:buFont typeface="Arial" panose="020B0604020202020204" pitchFamily="34" charset="0"/>
              <a:buChar char="•"/>
            </a:pPr>
            <a:r>
              <a:rPr lang="sv-SE" sz="1800" dirty="0">
                <a:latin typeface="+mn-lt"/>
              </a:rPr>
              <a:t>Delar med sig av kunskaper och erfarenheter</a:t>
            </a:r>
          </a:p>
          <a:p>
            <a:r>
              <a:rPr lang="sv-SE" b="1" dirty="0">
                <a:latin typeface="+mn-lt"/>
              </a:rPr>
              <a:t>Jag leder mig själv</a:t>
            </a:r>
          </a:p>
          <a:p>
            <a:pPr marL="342900" indent="-342900">
              <a:buFont typeface="Arial" panose="020B0604020202020204" pitchFamily="34" charset="0"/>
              <a:buChar char="•"/>
            </a:pPr>
            <a:r>
              <a:rPr lang="sv-SE" sz="1800" dirty="0">
                <a:latin typeface="+mn-lt"/>
              </a:rPr>
              <a:t>Har god kännedom om sina styrkor och förbättringsområden i yrkesrollen</a:t>
            </a:r>
          </a:p>
          <a:p>
            <a:endParaRPr lang="sv-SE" dirty="0"/>
          </a:p>
        </p:txBody>
      </p:sp>
      <p:sp>
        <p:nvSpPr>
          <p:cNvPr id="2" name="Platshållare för innehåll 1">
            <a:extLst>
              <a:ext uri="{FF2B5EF4-FFF2-40B4-BE49-F238E27FC236}">
                <a16:creationId xmlns:a16="http://schemas.microsoft.com/office/drawing/2014/main" id="{32CF1332-8EC6-95B8-2824-6332EF353610}"/>
              </a:ext>
            </a:extLst>
          </p:cNvPr>
          <p:cNvSpPr>
            <a:spLocks noGrp="1"/>
          </p:cNvSpPr>
          <p:nvPr>
            <p:ph idx="12"/>
          </p:nvPr>
        </p:nvSpPr>
        <p:spPr>
          <a:xfrm>
            <a:off x="6234113" y="1440000"/>
            <a:ext cx="5156200" cy="4198800"/>
          </a:xfrm>
        </p:spPr>
        <p:txBody>
          <a:bodyPr/>
          <a:lstStyle/>
          <a:p>
            <a:r>
              <a:rPr lang="sv-SE" b="1" dirty="0">
                <a:latin typeface="+mn-lt"/>
              </a:rPr>
              <a:t>Jag vill lyckas</a:t>
            </a:r>
          </a:p>
          <a:p>
            <a:pPr marL="342900" indent="-342900">
              <a:buFont typeface="Arial" panose="020B0604020202020204" pitchFamily="34" charset="0"/>
              <a:buChar char="•"/>
            </a:pPr>
            <a:r>
              <a:rPr lang="sv-SE" sz="1800" dirty="0">
                <a:latin typeface="+mn-lt"/>
              </a:rPr>
              <a:t>Tar ansvar för det egna uppdraget</a:t>
            </a:r>
          </a:p>
          <a:p>
            <a:pPr marL="342900" indent="-342900">
              <a:buFont typeface="Arial" panose="020B0604020202020204" pitchFamily="34" charset="0"/>
              <a:buChar char="•"/>
            </a:pPr>
            <a:r>
              <a:rPr lang="sv-SE" sz="1800" dirty="0">
                <a:latin typeface="+mn-lt"/>
              </a:rPr>
              <a:t>Har förståelse för sin del i det gemensamma uppdraget</a:t>
            </a:r>
          </a:p>
          <a:p>
            <a:pPr marL="342900" indent="-342900">
              <a:buFont typeface="Arial" panose="020B0604020202020204" pitchFamily="34" charset="0"/>
              <a:buChar char="•"/>
            </a:pPr>
            <a:r>
              <a:rPr lang="sv-SE" sz="1800" dirty="0">
                <a:latin typeface="+mn-lt"/>
              </a:rPr>
              <a:t>Delaktighet i verksamhetens utveckling</a:t>
            </a:r>
          </a:p>
          <a:p>
            <a:r>
              <a:rPr lang="sv-SE" b="1" dirty="0">
                <a:latin typeface="+mn-lt"/>
              </a:rPr>
              <a:t>Jag skapar värde</a:t>
            </a:r>
          </a:p>
          <a:p>
            <a:pPr marL="342900" indent="-342900">
              <a:buFont typeface="Arial" panose="020B0604020202020204" pitchFamily="34" charset="0"/>
              <a:buChar char="•"/>
            </a:pPr>
            <a:r>
              <a:rPr lang="sv-SE" sz="1800" dirty="0">
                <a:latin typeface="+mn-lt"/>
              </a:rPr>
              <a:t>Levererar tjänster med hög kvalitet</a:t>
            </a:r>
          </a:p>
          <a:p>
            <a:pPr marL="285750" indent="-285750">
              <a:buFont typeface="Arial" panose="020B0604020202020204" pitchFamily="34" charset="0"/>
              <a:buChar char="•"/>
            </a:pPr>
            <a:r>
              <a:rPr lang="sv-SE" sz="1800" dirty="0">
                <a:latin typeface="+mn-lt"/>
              </a:rPr>
              <a:t>Skapar värde i mötet med de vi finns till för i vårt uppdrag</a:t>
            </a:r>
          </a:p>
          <a:p>
            <a:pPr marL="285750" indent="-285750">
              <a:buFont typeface="Arial" panose="020B0604020202020204" pitchFamily="34" charset="0"/>
              <a:buChar char="•"/>
            </a:pPr>
            <a:r>
              <a:rPr lang="sv-SE" b="1" dirty="0"/>
              <a:t>Ev. övrigt</a:t>
            </a:r>
            <a:endParaRPr lang="sv-SE" sz="1800" b="1" dirty="0">
              <a:latin typeface="+mn-lt"/>
            </a:endParaRPr>
          </a:p>
          <a:p>
            <a:pPr marL="342900" indent="-342900">
              <a:buFont typeface="Arial" panose="020B0604020202020204" pitchFamily="34" charset="0"/>
              <a:buChar char="•"/>
            </a:pPr>
            <a:endParaRPr lang="sv-SE" sz="1800" dirty="0">
              <a:latin typeface="+mn-lt"/>
            </a:endParaRPr>
          </a:p>
          <a:p>
            <a:pPr marL="342900" indent="-342900">
              <a:buFont typeface="Arial" panose="020B0604020202020204" pitchFamily="34" charset="0"/>
              <a:buChar char="•"/>
            </a:pPr>
            <a:endParaRPr lang="sv-SE" sz="1800" dirty="0">
              <a:latin typeface="+mn-lt"/>
            </a:endParaRP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endParaRPr lang="sv-SE" sz="1800" dirty="0">
              <a:latin typeface="+mn-lt"/>
            </a:endParaRPr>
          </a:p>
          <a:p>
            <a:endParaRPr lang="sv-SE" dirty="0"/>
          </a:p>
        </p:txBody>
      </p:sp>
      <p:sp>
        <p:nvSpPr>
          <p:cNvPr id="4" name="Rubrik 3">
            <a:extLst>
              <a:ext uri="{FF2B5EF4-FFF2-40B4-BE49-F238E27FC236}">
                <a16:creationId xmlns:a16="http://schemas.microsoft.com/office/drawing/2014/main" id="{8C78C65C-A1D2-FA14-8796-4B838849E6E1}"/>
              </a:ext>
            </a:extLst>
          </p:cNvPr>
          <p:cNvSpPr>
            <a:spLocks noGrp="1"/>
          </p:cNvSpPr>
          <p:nvPr>
            <p:ph type="title"/>
          </p:nvPr>
        </p:nvSpPr>
        <p:spPr>
          <a:xfrm>
            <a:off x="874713" y="540726"/>
            <a:ext cx="10515600" cy="886397"/>
          </a:xfrm>
        </p:spPr>
        <p:txBody>
          <a:bodyPr/>
          <a:lstStyle/>
          <a:p>
            <a:r>
              <a:rPr kumimoji="0" lang="sv-SE" sz="4000" b="0" i="0" u="none" strike="noStrike" kern="1200" cap="none" spc="0" normalizeH="0" baseline="0" noProof="0" dirty="0">
                <a:ln>
                  <a:noFill/>
                </a:ln>
                <a:solidFill>
                  <a:srgbClr val="1A355C"/>
                </a:solidFill>
                <a:effectLst/>
                <a:uLnTx/>
                <a:uFillTx/>
                <a:latin typeface="Helsingborg Sans"/>
                <a:ea typeface="+mj-ea"/>
                <a:cs typeface="+mj-cs"/>
              </a:rPr>
              <a:t>Grupparbete del 1</a:t>
            </a:r>
            <a:br>
              <a:rPr kumimoji="0" lang="sv-SE" sz="4000" b="1" i="0" u="none" strike="noStrike" kern="1200" cap="none" spc="0" normalizeH="0" baseline="0" noProof="0" dirty="0">
                <a:ln>
                  <a:noFill/>
                </a:ln>
                <a:solidFill>
                  <a:srgbClr val="1A355C"/>
                </a:solidFill>
                <a:effectLst/>
                <a:uLnTx/>
                <a:uFillTx/>
                <a:latin typeface="Helsingborg Sans"/>
                <a:ea typeface="+mj-ea"/>
                <a:cs typeface="+mj-cs"/>
              </a:rPr>
            </a:br>
            <a:r>
              <a:rPr kumimoji="0" lang="sv-SE" sz="2400" b="0" i="0" u="none" strike="noStrike" kern="1200" cap="none" spc="0" normalizeH="0" baseline="0" noProof="0" dirty="0">
                <a:ln>
                  <a:noFill/>
                </a:ln>
                <a:solidFill>
                  <a:srgbClr val="1A355C"/>
                </a:solidFill>
                <a:effectLst/>
                <a:uLnTx/>
                <a:uFillTx/>
                <a:latin typeface="Helsingborg Sans"/>
                <a:ea typeface="+mj-ea"/>
                <a:cs typeface="+mj-cs"/>
              </a:rPr>
              <a:t>Bryt ner stadens bedömningsgrunder, vad betyder de för oss i vår verksamhet?</a:t>
            </a:r>
            <a:endParaRPr lang="sv-SE" b="0" dirty="0"/>
          </a:p>
        </p:txBody>
      </p:sp>
    </p:spTree>
    <p:extLst>
      <p:ext uri="{BB962C8B-B14F-4D97-AF65-F5344CB8AC3E}">
        <p14:creationId xmlns:p14="http://schemas.microsoft.com/office/powerpoint/2010/main" val="2833152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F8B34A9-F1A7-59D7-76FA-7CF6974B8DCA}"/>
              </a:ext>
            </a:extLst>
          </p:cNvPr>
          <p:cNvSpPr>
            <a:spLocks noGrp="1"/>
          </p:cNvSpPr>
          <p:nvPr>
            <p:ph type="body" sz="half" idx="2"/>
          </p:nvPr>
        </p:nvSpPr>
        <p:spPr/>
        <p:txBody>
          <a:bodyPr/>
          <a:lstStyle/>
          <a:p>
            <a:pPr lvl="0"/>
            <a:r>
              <a:rPr lang="sv-SE" sz="2800" b="1" dirty="0">
                <a:latin typeface="+mj-lt"/>
              </a:rPr>
              <a:t>Diskutera: </a:t>
            </a:r>
          </a:p>
          <a:p>
            <a:pPr marL="342900" lvl="0" indent="-342900">
              <a:buFont typeface="Arial" panose="020B0604020202020204" pitchFamily="34" charset="0"/>
              <a:buChar char="•"/>
            </a:pPr>
            <a:r>
              <a:rPr lang="sv-SE" sz="2400" dirty="0">
                <a:latin typeface="+mj-lt"/>
              </a:rPr>
              <a:t>Utifrån verksamhetens bedömningsgrunder, hur kan vår chef utvärdera:  </a:t>
            </a:r>
          </a:p>
          <a:p>
            <a:pPr marL="1085850" lvl="1" indent="-342900">
              <a:buFont typeface="Arial" panose="020B0604020202020204" pitchFamily="34" charset="0"/>
              <a:buChar char="•"/>
            </a:pPr>
            <a:r>
              <a:rPr lang="sv-SE" sz="2000" dirty="0">
                <a:latin typeface="+mj-lt"/>
              </a:rPr>
              <a:t>Hur jag har bidragit till verksamhetens resultat och utveckling?</a:t>
            </a:r>
          </a:p>
          <a:p>
            <a:pPr marL="1085850" lvl="1" indent="-342900">
              <a:buFont typeface="Arial" panose="020B0604020202020204" pitchFamily="34" charset="0"/>
              <a:buChar char="•"/>
            </a:pPr>
            <a:r>
              <a:rPr lang="sv-SE" sz="2000" dirty="0">
                <a:latin typeface="+mj-lt"/>
              </a:rPr>
              <a:t>Hur/var syns det?</a:t>
            </a:r>
          </a:p>
          <a:p>
            <a:endParaRPr lang="sv-SE" dirty="0"/>
          </a:p>
        </p:txBody>
      </p:sp>
      <p:sp>
        <p:nvSpPr>
          <p:cNvPr id="3" name="Rubrik 2">
            <a:extLst>
              <a:ext uri="{FF2B5EF4-FFF2-40B4-BE49-F238E27FC236}">
                <a16:creationId xmlns:a16="http://schemas.microsoft.com/office/drawing/2014/main" id="{39A59470-DE87-33E8-DFF9-04B1062083FA}"/>
              </a:ext>
            </a:extLst>
          </p:cNvPr>
          <p:cNvSpPr>
            <a:spLocks noGrp="1"/>
          </p:cNvSpPr>
          <p:nvPr>
            <p:ph type="ctrTitle"/>
          </p:nvPr>
        </p:nvSpPr>
        <p:spPr/>
        <p:txBody>
          <a:bodyPr/>
          <a:lstStyle/>
          <a:p>
            <a:r>
              <a:rPr lang="sv-SE" b="0" dirty="0"/>
              <a:t>Grupparbete del 2</a:t>
            </a:r>
          </a:p>
        </p:txBody>
      </p:sp>
    </p:spTree>
    <p:extLst>
      <p:ext uri="{BB962C8B-B14F-4D97-AF65-F5344CB8AC3E}">
        <p14:creationId xmlns:p14="http://schemas.microsoft.com/office/powerpoint/2010/main" val="3076194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type="body" sz="half" idx="2"/>
          </p:nvPr>
        </p:nvSpPr>
        <p:spPr>
          <a:xfrm>
            <a:off x="874712" y="1440000"/>
            <a:ext cx="9576883" cy="5430681"/>
          </a:xfrm>
        </p:spPr>
        <p:txBody>
          <a:bodyPr/>
          <a:lstStyle/>
          <a:p>
            <a:pPr marL="342900" indent="-342900">
              <a:buFont typeface="Arial" panose="020B0604020202020204" pitchFamily="34" charset="0"/>
              <a:buChar char="•"/>
            </a:pPr>
            <a:r>
              <a:rPr lang="sv-SE" dirty="0">
                <a:latin typeface="+mn-lt"/>
              </a:rPr>
              <a:t>Din lön ska vara individuell och differentierad.</a:t>
            </a:r>
          </a:p>
          <a:p>
            <a:pPr marL="342900" indent="-342900">
              <a:buFont typeface="Arial" panose="020B0604020202020204" pitchFamily="34" charset="0"/>
              <a:buChar char="•"/>
            </a:pPr>
            <a:endParaRPr lang="sv-SE" dirty="0">
              <a:latin typeface="+mn-lt"/>
            </a:endParaRPr>
          </a:p>
          <a:p>
            <a:pPr marL="342900" indent="-342900">
              <a:buFont typeface="Arial" panose="020B0604020202020204" pitchFamily="34" charset="0"/>
              <a:buChar char="•"/>
            </a:pPr>
            <a:r>
              <a:rPr lang="sv-SE" dirty="0">
                <a:latin typeface="+mn-lt"/>
              </a:rPr>
              <a:t>Din lön utgår från MIA (marknad, individ och arbete). Det du kan påverka är din prestation.</a:t>
            </a:r>
          </a:p>
          <a:p>
            <a:pPr marL="342900" indent="-342900">
              <a:buFont typeface="Arial" panose="020B0604020202020204" pitchFamily="34" charset="0"/>
              <a:buChar char="•"/>
            </a:pPr>
            <a:endParaRPr lang="sv-SE" dirty="0">
              <a:latin typeface="+mn-lt"/>
            </a:endParaRPr>
          </a:p>
          <a:p>
            <a:pPr marL="342900" indent="-342900">
              <a:buFont typeface="Arial" panose="020B0604020202020204" pitchFamily="34" charset="0"/>
              <a:buChar char="•"/>
            </a:pPr>
            <a:r>
              <a:rPr lang="sv-SE" dirty="0">
                <a:latin typeface="+mn-lt"/>
              </a:rPr>
              <a:t>Varje år sker en översyn av din lön där din chef gör en bedömning av din prestation under året.</a:t>
            </a:r>
          </a:p>
          <a:p>
            <a:pPr marL="342900" indent="-342900">
              <a:buFont typeface="Arial" panose="020B0604020202020204" pitchFamily="34" charset="0"/>
              <a:buChar char="•"/>
            </a:pPr>
            <a:r>
              <a:rPr lang="sv-SE" dirty="0">
                <a:latin typeface="+mn-lt"/>
              </a:rPr>
              <a:t>Löneöversynen påverkas av verksamhetsplan, budget/ekonomi, HR-utskottets inriktningsbeslut samt arbetsplatsens bedömningsgrunder.</a:t>
            </a:r>
          </a:p>
          <a:p>
            <a:pPr marL="342900" indent="-342900">
              <a:buFont typeface="Arial" panose="020B0604020202020204" pitchFamily="34" charset="0"/>
              <a:buChar char="•"/>
            </a:pPr>
            <a:endParaRPr lang="sv-SE" dirty="0">
              <a:latin typeface="+mn-lt"/>
            </a:endParaRPr>
          </a:p>
          <a:p>
            <a:pPr marL="342900" indent="-342900">
              <a:buFont typeface="Arial" panose="020B0604020202020204" pitchFamily="34" charset="0"/>
              <a:buChar char="•"/>
            </a:pPr>
            <a:endParaRPr lang="sv-SE" dirty="0">
              <a:latin typeface="+mn-lt"/>
            </a:endParaRPr>
          </a:p>
          <a:p>
            <a:pPr marL="342900" indent="-342900">
              <a:buFont typeface="Arial" panose="020B0604020202020204" pitchFamily="34" charset="0"/>
              <a:buChar char="•"/>
            </a:pPr>
            <a:endParaRPr lang="sv-SE" dirty="0">
              <a:latin typeface="+mn-lt"/>
            </a:endParaRPr>
          </a:p>
          <a:p>
            <a:pPr marL="342900" indent="-342900">
              <a:buFont typeface="Arial" panose="020B0604020202020204" pitchFamily="34" charset="0"/>
              <a:buChar char="•"/>
            </a:pPr>
            <a:endParaRPr lang="sv-SE" dirty="0">
              <a:latin typeface="+mn-lt"/>
            </a:endParaRPr>
          </a:p>
          <a:p>
            <a:endParaRPr lang="sv-SE" dirty="0">
              <a:latin typeface="+mn-lt"/>
            </a:endParaRPr>
          </a:p>
        </p:txBody>
      </p:sp>
      <p:sp>
        <p:nvSpPr>
          <p:cNvPr id="3" name="Rubrik 2"/>
          <p:cNvSpPr>
            <a:spLocks noGrp="1"/>
          </p:cNvSpPr>
          <p:nvPr>
            <p:ph type="ctrTitle"/>
          </p:nvPr>
        </p:nvSpPr>
        <p:spPr/>
        <p:txBody>
          <a:bodyPr/>
          <a:lstStyle/>
          <a:p>
            <a:r>
              <a:rPr lang="sv-SE" dirty="0">
                <a:latin typeface="+mn-lt"/>
              </a:rPr>
              <a:t>Sammanfattning</a:t>
            </a:r>
          </a:p>
        </p:txBody>
      </p:sp>
    </p:spTree>
    <p:extLst>
      <p:ext uri="{BB962C8B-B14F-4D97-AF65-F5344CB8AC3E}">
        <p14:creationId xmlns:p14="http://schemas.microsoft.com/office/powerpoint/2010/main" val="3484323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5C89D7D-58FA-2075-2673-D335D297AE00}"/>
              </a:ext>
            </a:extLst>
          </p:cNvPr>
          <p:cNvSpPr>
            <a:spLocks noGrp="1"/>
          </p:cNvSpPr>
          <p:nvPr>
            <p:ph type="body" sz="half" idx="2"/>
          </p:nvPr>
        </p:nvSpPr>
        <p:spPr>
          <a:xfrm>
            <a:off x="874712" y="1440000"/>
            <a:ext cx="9576883" cy="1829695"/>
          </a:xfrm>
        </p:spPr>
        <p:txBody>
          <a:bodyPr/>
          <a:lstStyle/>
          <a:p>
            <a:r>
              <a:rPr lang="sv-SE" sz="3600" dirty="0"/>
              <a:t>För mer information om lönesättning i Helsingborgs stad, se </a:t>
            </a:r>
            <a:r>
              <a:rPr lang="sv-SE" sz="3600" dirty="0">
                <a:hlinkClick r:id="rId3"/>
              </a:rPr>
              <a:t>HR-sidan på intranätet</a:t>
            </a:r>
            <a:endParaRPr lang="sv-SE" sz="3600" dirty="0"/>
          </a:p>
          <a:p>
            <a:endParaRPr lang="sv-SE" dirty="0"/>
          </a:p>
        </p:txBody>
      </p:sp>
      <p:sp>
        <p:nvSpPr>
          <p:cNvPr id="4" name="Rubrik 3">
            <a:extLst>
              <a:ext uri="{FF2B5EF4-FFF2-40B4-BE49-F238E27FC236}">
                <a16:creationId xmlns:a16="http://schemas.microsoft.com/office/drawing/2014/main" id="{02B14399-D265-F625-701C-F980738FF6A6}"/>
              </a:ext>
            </a:extLst>
          </p:cNvPr>
          <p:cNvSpPr>
            <a:spLocks noGrp="1"/>
          </p:cNvSpPr>
          <p:nvPr>
            <p:ph type="ctrTitle"/>
          </p:nvPr>
        </p:nvSpPr>
        <p:spPr/>
        <p:txBody>
          <a:bodyPr/>
          <a:lstStyle/>
          <a:p>
            <a:endParaRPr lang="sv-SE" dirty="0"/>
          </a:p>
        </p:txBody>
      </p:sp>
    </p:spTree>
    <p:extLst>
      <p:ext uri="{BB962C8B-B14F-4D97-AF65-F5344CB8AC3E}">
        <p14:creationId xmlns:p14="http://schemas.microsoft.com/office/powerpoint/2010/main" val="2384219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DDA98656-5D61-F549-9744-204C7A5834F4}"/>
              </a:ext>
            </a:extLst>
          </p:cNvPr>
          <p:cNvSpPr>
            <a:spLocks noGrp="1"/>
          </p:cNvSpPr>
          <p:nvPr>
            <p:ph type="body" sz="half" idx="2"/>
          </p:nvPr>
        </p:nvSpPr>
        <p:spPr>
          <a:xfrm>
            <a:off x="874712" y="1440000"/>
            <a:ext cx="9576883" cy="660144"/>
          </a:xfrm>
        </p:spPr>
        <p:txBody>
          <a:bodyPr/>
          <a:lstStyle/>
          <a:p>
            <a:r>
              <a:rPr lang="sv-SE" sz="2400" dirty="0"/>
              <a:t>Om ni önskar fördjupa er ytterligare följer här fyra övningar:</a:t>
            </a:r>
          </a:p>
        </p:txBody>
      </p:sp>
      <p:sp>
        <p:nvSpPr>
          <p:cNvPr id="3" name="Rubrik 2">
            <a:extLst>
              <a:ext uri="{FF2B5EF4-FFF2-40B4-BE49-F238E27FC236}">
                <a16:creationId xmlns:a16="http://schemas.microsoft.com/office/drawing/2014/main" id="{955CFE08-7A25-3551-9FEE-A48DBA13F887}"/>
              </a:ext>
            </a:extLst>
          </p:cNvPr>
          <p:cNvSpPr>
            <a:spLocks noGrp="1"/>
          </p:cNvSpPr>
          <p:nvPr>
            <p:ph type="ctrTitle"/>
          </p:nvPr>
        </p:nvSpPr>
        <p:spPr/>
        <p:txBody>
          <a:bodyPr/>
          <a:lstStyle/>
          <a:p>
            <a:r>
              <a:rPr lang="sv-SE" b="0" dirty="0"/>
              <a:t>Fördjupning - övningar</a:t>
            </a:r>
          </a:p>
        </p:txBody>
      </p:sp>
    </p:spTree>
    <p:extLst>
      <p:ext uri="{BB962C8B-B14F-4D97-AF65-F5344CB8AC3E}">
        <p14:creationId xmlns:p14="http://schemas.microsoft.com/office/powerpoint/2010/main" val="696337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tshållare för innehåll 3"/>
          <p:cNvGraphicFramePr>
            <a:graphicFrameLocks noGrp="1"/>
          </p:cNvGraphicFramePr>
          <p:nvPr>
            <p:ph sz="quarter" idx="10"/>
            <p:extLst>
              <p:ext uri="{D42A27DB-BD31-4B8C-83A1-F6EECF244321}">
                <p14:modId xmlns:p14="http://schemas.microsoft.com/office/powerpoint/2010/main" val="4099229127"/>
              </p:ext>
            </p:extLst>
          </p:nvPr>
        </p:nvGraphicFramePr>
        <p:xfrm>
          <a:off x="874713" y="1439863"/>
          <a:ext cx="9577385" cy="4337245"/>
        </p:xfrm>
        <a:graphic>
          <a:graphicData uri="http://schemas.openxmlformats.org/drawingml/2006/table">
            <a:tbl>
              <a:tblPr/>
              <a:tblGrid>
                <a:gridCol w="1222847">
                  <a:extLst>
                    <a:ext uri="{9D8B030D-6E8A-4147-A177-3AD203B41FA5}">
                      <a16:colId xmlns:a16="http://schemas.microsoft.com/office/drawing/2014/main" val="20000"/>
                    </a:ext>
                  </a:extLst>
                </a:gridCol>
                <a:gridCol w="1127312">
                  <a:extLst>
                    <a:ext uri="{9D8B030D-6E8A-4147-A177-3AD203B41FA5}">
                      <a16:colId xmlns:a16="http://schemas.microsoft.com/office/drawing/2014/main" val="20001"/>
                    </a:ext>
                  </a:extLst>
                </a:gridCol>
                <a:gridCol w="840709">
                  <a:extLst>
                    <a:ext uri="{9D8B030D-6E8A-4147-A177-3AD203B41FA5}">
                      <a16:colId xmlns:a16="http://schemas.microsoft.com/office/drawing/2014/main" val="20002"/>
                    </a:ext>
                  </a:extLst>
                </a:gridCol>
                <a:gridCol w="1070434">
                  <a:extLst>
                    <a:ext uri="{9D8B030D-6E8A-4147-A177-3AD203B41FA5}">
                      <a16:colId xmlns:a16="http://schemas.microsoft.com/office/drawing/2014/main" val="20003"/>
                    </a:ext>
                  </a:extLst>
                </a:gridCol>
                <a:gridCol w="1341531">
                  <a:extLst>
                    <a:ext uri="{9D8B030D-6E8A-4147-A177-3AD203B41FA5}">
                      <a16:colId xmlns:a16="http://schemas.microsoft.com/office/drawing/2014/main" val="20004"/>
                    </a:ext>
                  </a:extLst>
                </a:gridCol>
                <a:gridCol w="3974552">
                  <a:extLst>
                    <a:ext uri="{9D8B030D-6E8A-4147-A177-3AD203B41FA5}">
                      <a16:colId xmlns:a16="http://schemas.microsoft.com/office/drawing/2014/main" val="20005"/>
                    </a:ext>
                  </a:extLst>
                </a:gridCol>
              </a:tblGrid>
              <a:tr h="396917">
                <a:tc>
                  <a:txBody>
                    <a:bodyPr/>
                    <a:lstStyle/>
                    <a:p>
                      <a:pPr algn="ctr" rtl="0" fontAlgn="b"/>
                      <a:r>
                        <a:rPr lang="sv-SE" sz="1400" b="0" i="0" u="none" strike="noStrike" dirty="0">
                          <a:solidFill>
                            <a:srgbClr val="000000"/>
                          </a:solidFill>
                          <a:effectLst/>
                          <a:latin typeface="+mn-lt"/>
                          <a:cs typeface="Arial" panose="020B0604020202020204" pitchFamily="34" charset="0"/>
                        </a:rPr>
                        <a:t>Födelseår</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400" b="0" i="0" u="none" strike="noStrike">
                          <a:solidFill>
                            <a:srgbClr val="000000"/>
                          </a:solidFill>
                          <a:effectLst/>
                          <a:latin typeface="+mn-lt"/>
                          <a:cs typeface="Arial" panose="020B0604020202020204" pitchFamily="34" charset="0"/>
                        </a:rPr>
                        <a:t>Förnamn</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400" b="0" i="0" u="none" strike="noStrike">
                          <a:solidFill>
                            <a:srgbClr val="000000"/>
                          </a:solidFill>
                          <a:effectLst/>
                          <a:latin typeface="+mn-lt"/>
                          <a:cs typeface="Arial" panose="020B0604020202020204" pitchFamily="34" charset="0"/>
                        </a:rPr>
                        <a:t>Lön</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400" b="0" i="0" u="none" strike="noStrike">
                          <a:solidFill>
                            <a:srgbClr val="000000"/>
                          </a:solidFill>
                          <a:effectLst/>
                          <a:latin typeface="+mn-lt"/>
                          <a:cs typeface="Arial" panose="020B0604020202020204" pitchFamily="34" charset="0"/>
                        </a:rPr>
                        <a:t>Påslag</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400" b="0" i="0" u="none" strike="noStrike" dirty="0">
                          <a:solidFill>
                            <a:srgbClr val="000000"/>
                          </a:solidFill>
                          <a:effectLst/>
                          <a:latin typeface="+mn-lt"/>
                          <a:cs typeface="Arial" panose="020B0604020202020204" pitchFamily="34" charset="0"/>
                        </a:rPr>
                        <a:t>Ny lön</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400" b="0" i="0" u="none" strike="noStrike">
                          <a:solidFill>
                            <a:srgbClr val="000000"/>
                          </a:solidFill>
                          <a:effectLst/>
                          <a:latin typeface="+mn-lt"/>
                          <a:cs typeface="Arial" panose="020B0604020202020204" pitchFamily="34" charset="0"/>
                        </a:rPr>
                        <a:t>Kommentar</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72650">
                <a:tc>
                  <a:txBody>
                    <a:bodyPr/>
                    <a:lstStyle/>
                    <a:p>
                      <a:pPr algn="ctr" rtl="0" fontAlgn="ctr"/>
                      <a:r>
                        <a:rPr lang="sv-SE" sz="1400" b="0" i="0" u="none" strike="noStrike" dirty="0">
                          <a:solidFill>
                            <a:srgbClr val="000000"/>
                          </a:solidFill>
                          <a:effectLst/>
                          <a:latin typeface="+mn-lt"/>
                          <a:cs typeface="Arial" panose="020B0604020202020204" pitchFamily="34" charset="0"/>
                        </a:rPr>
                        <a:t>1964</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ANNIKA</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35 000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r>
                        <a:rPr lang="sv-SE" sz="1400" b="0" i="0" u="none" strike="noStrike" dirty="0">
                          <a:solidFill>
                            <a:srgbClr val="000000"/>
                          </a:solidFill>
                          <a:effectLst/>
                          <a:latin typeface="+mn-lt"/>
                          <a:cs typeface="Arial" panose="020B0604020202020204" pitchFamily="34" charset="0"/>
                        </a:rPr>
                        <a:t>Enhetens klart lysande stjärna. Presterar mycket bra.</a:t>
                      </a:r>
                    </a:p>
                    <a:p>
                      <a:pPr lvl="0" algn="l" rtl="0" fontAlgn="ctr"/>
                      <a:endParaRPr lang="sv-SE" sz="14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95477">
                <a:tc>
                  <a:txBody>
                    <a:bodyPr/>
                    <a:lstStyle/>
                    <a:p>
                      <a:pPr algn="ctr" rtl="0" fontAlgn="ctr"/>
                      <a:r>
                        <a:rPr lang="sv-SE" sz="1400" b="0" i="0" u="none" strike="noStrike" dirty="0">
                          <a:solidFill>
                            <a:srgbClr val="000000"/>
                          </a:solidFill>
                          <a:effectLst/>
                          <a:latin typeface="+mn-lt"/>
                          <a:cs typeface="Arial" panose="020B0604020202020204" pitchFamily="34" charset="0"/>
                        </a:rPr>
                        <a:t>1960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ANTONIA</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26 200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r>
                        <a:rPr lang="sv-SE" sz="1400" b="0" i="0" u="none" strike="noStrike" dirty="0">
                          <a:solidFill>
                            <a:srgbClr val="000000"/>
                          </a:solidFill>
                          <a:effectLst/>
                          <a:latin typeface="+mn-lt"/>
                          <a:cs typeface="Arial" panose="020B0604020202020204" pitchFamily="34" charset="0"/>
                        </a:rPr>
                        <a:t>Vill gärna göra ett bra jobb, men presterar under medel </a:t>
                      </a:r>
                      <a:r>
                        <a:rPr lang="sv-SE" sz="1400" b="0" i="0" u="none" strike="noStrike" baseline="0" dirty="0">
                          <a:solidFill>
                            <a:srgbClr val="000000"/>
                          </a:solidFill>
                          <a:effectLst/>
                          <a:latin typeface="+mn-lt"/>
                          <a:cs typeface="Arial" panose="020B0604020202020204" pitchFamily="34" charset="0"/>
                        </a:rPr>
                        <a:t>och har</a:t>
                      </a:r>
                      <a:r>
                        <a:rPr lang="sv-SE" sz="1400" b="0" i="0" u="none" strike="noStrike" dirty="0">
                          <a:solidFill>
                            <a:srgbClr val="000000"/>
                          </a:solidFill>
                          <a:effectLst/>
                          <a:latin typeface="+mn-lt"/>
                          <a:cs typeface="Arial" panose="020B0604020202020204" pitchFamily="34" charset="0"/>
                        </a:rPr>
                        <a:t> mycket att utveckla. Hög sjukfrånvaro.</a:t>
                      </a:r>
                    </a:p>
                    <a:p>
                      <a:pPr lvl="0" algn="l" rtl="0" fontAlgn="ctr"/>
                      <a:endParaRPr lang="sv-SE" sz="14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8561">
                <a:tc>
                  <a:txBody>
                    <a:bodyPr/>
                    <a:lstStyle/>
                    <a:p>
                      <a:pPr algn="ctr" rtl="0" fontAlgn="ctr"/>
                      <a:r>
                        <a:rPr lang="sv-SE" sz="1400" b="0" i="0" u="none" strike="noStrike" dirty="0">
                          <a:solidFill>
                            <a:srgbClr val="000000"/>
                          </a:solidFill>
                          <a:effectLst/>
                          <a:latin typeface="+mn-lt"/>
                          <a:cs typeface="Arial" panose="020B0604020202020204" pitchFamily="34" charset="0"/>
                        </a:rPr>
                        <a:t>1970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ULRIK</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a:solidFill>
                            <a:srgbClr val="000000"/>
                          </a:solidFill>
                          <a:effectLst/>
                          <a:latin typeface="+mn-lt"/>
                          <a:cs typeface="Arial" panose="020B0604020202020204" pitchFamily="34" charset="0"/>
                        </a:rPr>
                        <a:t>32 000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400" b="0" i="0" u="none" strike="noStrike">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tabLst>
                          <a:tab pos="180975" algn="l"/>
                        </a:tabLst>
                      </a:pPr>
                      <a:r>
                        <a:rPr lang="sv-SE" sz="1400" b="0" i="0" u="none" strike="noStrike" dirty="0">
                          <a:solidFill>
                            <a:srgbClr val="000000"/>
                          </a:solidFill>
                          <a:effectLst/>
                          <a:latin typeface="+mn-lt"/>
                          <a:cs typeface="Arial" panose="020B0604020202020204" pitchFamily="34" charset="0"/>
                        </a:rPr>
                        <a:t>Sjukskriven p.g.a. utbrändhet sedan augusti 2018. Normalpresterande. </a:t>
                      </a:r>
                    </a:p>
                    <a:p>
                      <a:pPr lvl="0" algn="l" rtl="0" fontAlgn="ctr"/>
                      <a:endParaRPr lang="sv-SE" sz="14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2444">
                <a:tc>
                  <a:txBody>
                    <a:bodyPr/>
                    <a:lstStyle/>
                    <a:p>
                      <a:pPr algn="ctr" rtl="0" fontAlgn="ctr"/>
                      <a:r>
                        <a:rPr lang="sv-SE" sz="1400" b="0" i="0" u="none" strike="noStrike" dirty="0">
                          <a:solidFill>
                            <a:srgbClr val="000000"/>
                          </a:solidFill>
                          <a:effectLst/>
                          <a:latin typeface="+mn-lt"/>
                          <a:cs typeface="Arial" panose="020B0604020202020204" pitchFamily="34" charset="0"/>
                        </a:rPr>
                        <a:t>1950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GUNILLA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33 050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400" b="0" i="0" u="none" strike="noStrike">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85725" algn="l" rtl="0" fontAlgn="ctr"/>
                      <a:r>
                        <a:rPr lang="sv-SE" sz="1400" b="0" i="0" u="none" strike="noStrike" dirty="0">
                          <a:solidFill>
                            <a:srgbClr val="000000"/>
                          </a:solidFill>
                          <a:effectLst/>
                          <a:latin typeface="+mn-lt"/>
                          <a:cs typeface="Arial" panose="020B0604020202020204" pitchFamily="34" charset="0"/>
                        </a:rPr>
                        <a:t>Går i pension 1 sept. Presterar bra.</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31811">
                <a:tc>
                  <a:txBody>
                    <a:bodyPr/>
                    <a:lstStyle/>
                    <a:p>
                      <a:pPr algn="ctr" rtl="0" fontAlgn="ctr"/>
                      <a:r>
                        <a:rPr lang="sv-SE" sz="1400" b="0" i="0" u="none" strike="noStrike" dirty="0">
                          <a:solidFill>
                            <a:srgbClr val="000000"/>
                          </a:solidFill>
                          <a:effectLst/>
                          <a:latin typeface="+mn-lt"/>
                          <a:cs typeface="Arial" panose="020B0604020202020204" pitchFamily="34" charset="0"/>
                        </a:rPr>
                        <a:t>1986</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KALID</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30</a:t>
                      </a:r>
                      <a:r>
                        <a:rPr lang="sv-SE" sz="1400" b="0" i="0" u="none" strike="noStrike" baseline="0" dirty="0">
                          <a:solidFill>
                            <a:srgbClr val="000000"/>
                          </a:solidFill>
                          <a:effectLst/>
                          <a:latin typeface="+mn-lt"/>
                          <a:cs typeface="Arial" panose="020B0604020202020204" pitchFamily="34" charset="0"/>
                        </a:rPr>
                        <a:t> 000</a:t>
                      </a:r>
                      <a:endParaRPr lang="sv-SE" sz="14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r>
                        <a:rPr lang="sv-SE" sz="1400" b="0" i="0" u="none" strike="noStrike" dirty="0">
                          <a:solidFill>
                            <a:srgbClr val="000000"/>
                          </a:solidFill>
                          <a:effectLst/>
                          <a:latin typeface="+mn-lt"/>
                          <a:cs typeface="Arial" panose="020B0604020202020204" pitchFamily="34" charset="0"/>
                        </a:rPr>
                        <a:t>Har tidigare presterat</a:t>
                      </a:r>
                      <a:r>
                        <a:rPr lang="sv-SE" sz="1400" b="0" i="0" u="none" strike="noStrike" baseline="0" dirty="0">
                          <a:solidFill>
                            <a:srgbClr val="000000"/>
                          </a:solidFill>
                          <a:effectLst/>
                          <a:latin typeface="+mn-lt"/>
                          <a:cs typeface="Arial" panose="020B0604020202020204" pitchFamily="34" charset="0"/>
                        </a:rPr>
                        <a:t> mycket bra</a:t>
                      </a:r>
                      <a:r>
                        <a:rPr lang="sv-SE" sz="1400" b="0" i="0" u="none" strike="noStrike" dirty="0">
                          <a:solidFill>
                            <a:srgbClr val="000000"/>
                          </a:solidFill>
                          <a:effectLst/>
                          <a:latin typeface="+mn-lt"/>
                          <a:cs typeface="Arial" panose="020B0604020202020204" pitchFamily="34" charset="0"/>
                        </a:rPr>
                        <a:t>,</a:t>
                      </a:r>
                      <a:r>
                        <a:rPr lang="sv-SE" sz="1400" b="0" i="0" u="none" strike="noStrike" baseline="0" dirty="0">
                          <a:solidFill>
                            <a:srgbClr val="000000"/>
                          </a:solidFill>
                          <a:effectLst/>
                          <a:latin typeface="+mn-lt"/>
                          <a:cs typeface="Arial" panose="020B0604020202020204" pitchFamily="34" charset="0"/>
                        </a:rPr>
                        <a:t> men prestationen har försämrats och ligger nu på knappt medelnivå.</a:t>
                      </a:r>
                      <a:endParaRPr lang="sv-SE" sz="1400" b="0" i="0" u="none" strike="noStrike" dirty="0">
                        <a:solidFill>
                          <a:srgbClr val="000000"/>
                        </a:solidFill>
                        <a:effectLst/>
                        <a:latin typeface="+mn-lt"/>
                        <a:cs typeface="Arial" panose="020B0604020202020204" pitchFamily="34" charset="0"/>
                      </a:endParaRPr>
                    </a:p>
                    <a:p>
                      <a:pPr lvl="0" algn="l" rtl="0" fontAlgn="ctr"/>
                      <a:endParaRPr lang="sv-SE" sz="14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69071">
                <a:tc>
                  <a:txBody>
                    <a:bodyPr/>
                    <a:lstStyle/>
                    <a:p>
                      <a:pPr algn="ctr" rtl="0" fontAlgn="ctr"/>
                      <a:r>
                        <a:rPr lang="sv-SE" sz="1400" b="0" i="0" u="none" strike="noStrike" dirty="0">
                          <a:solidFill>
                            <a:srgbClr val="000000"/>
                          </a:solidFill>
                          <a:effectLst/>
                          <a:latin typeface="+mn-lt"/>
                          <a:cs typeface="Arial" panose="020B0604020202020204" pitchFamily="34" charset="0"/>
                        </a:rPr>
                        <a:t>1962</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CARINA</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400" b="0" i="0" u="none" strike="noStrike" dirty="0">
                          <a:solidFill>
                            <a:srgbClr val="000000"/>
                          </a:solidFill>
                          <a:effectLst/>
                          <a:latin typeface="+mn-lt"/>
                          <a:cs typeface="Arial" panose="020B0604020202020204" pitchFamily="34" charset="0"/>
                        </a:rPr>
                        <a:t>33 000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4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r>
                        <a:rPr lang="sv-SE" sz="1400" b="0" i="0" u="none" strike="noStrike" dirty="0">
                          <a:solidFill>
                            <a:srgbClr val="000000"/>
                          </a:solidFill>
                          <a:effectLst/>
                          <a:latin typeface="+mn-lt"/>
                          <a:cs typeface="Arial" panose="020B0604020202020204" pitchFamily="34" charset="0"/>
                        </a:rPr>
                        <a:t>Jobbat 25 år på avdelningen. Presterar bra. Missnöjd med arbetsvillkor och lön.</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Rubrik 3">
            <a:extLst>
              <a:ext uri="{FF2B5EF4-FFF2-40B4-BE49-F238E27FC236}">
                <a16:creationId xmlns:a16="http://schemas.microsoft.com/office/drawing/2014/main" id="{FF6C7C96-CF2E-3482-33B0-DE41408CB58F}"/>
              </a:ext>
            </a:extLst>
          </p:cNvPr>
          <p:cNvSpPr>
            <a:spLocks noGrp="1"/>
          </p:cNvSpPr>
          <p:nvPr>
            <p:ph type="ctrTitle"/>
          </p:nvPr>
        </p:nvSpPr>
        <p:spPr/>
        <p:txBody>
          <a:bodyPr/>
          <a:lstStyle/>
          <a:p>
            <a:r>
              <a:rPr lang="sv-SE" b="0" dirty="0"/>
              <a:t>Övning 1: Löneöversyn</a:t>
            </a:r>
          </a:p>
        </p:txBody>
      </p:sp>
    </p:spTree>
    <p:extLst>
      <p:ext uri="{BB962C8B-B14F-4D97-AF65-F5344CB8AC3E}">
        <p14:creationId xmlns:p14="http://schemas.microsoft.com/office/powerpoint/2010/main" val="3274109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265"/>
          <p:cNvSpPr>
            <a:spLocks noGrp="1"/>
          </p:cNvSpPr>
          <p:nvPr>
            <p:ph sz="quarter" idx="10"/>
          </p:nvPr>
        </p:nvSpPr>
        <p:spPr>
          <a:prstGeom prst="rect">
            <a:avLst/>
          </a:prstGeom>
        </p:spPr>
        <p:txBody>
          <a:bodyPr/>
          <a:lstStyle>
            <a:lvl1pPr indent="-685800">
              <a:buSzTx/>
              <a:buNone/>
            </a:lvl1pPr>
          </a:lstStyle>
          <a:p>
            <a:pPr lvl="0">
              <a:defRPr sz="1800"/>
            </a:pPr>
            <a:r>
              <a:rPr dirty="0">
                <a:latin typeface="+mn-lt"/>
              </a:rPr>
              <a:t>             </a:t>
            </a:r>
            <a:r>
              <a:rPr lang="sv-SE" dirty="0">
                <a:latin typeface="+mn-lt"/>
              </a:rPr>
              <a:t>			Hur </a:t>
            </a:r>
            <a:r>
              <a:rPr lang="sv-SE" dirty="0" err="1">
                <a:latin typeface="+mn-lt"/>
              </a:rPr>
              <a:t>lönesätter</a:t>
            </a:r>
            <a:r>
              <a:rPr lang="sv-SE" dirty="0">
                <a:latin typeface="+mn-lt"/>
              </a:rPr>
              <a:t> vi medarbetarna A – D?</a:t>
            </a:r>
            <a:endParaRPr dirty="0">
              <a:latin typeface="+mn-lt"/>
            </a:endParaRPr>
          </a:p>
        </p:txBody>
      </p:sp>
      <p:sp>
        <p:nvSpPr>
          <p:cNvPr id="4" name="Shape 264"/>
          <p:cNvSpPr>
            <a:spLocks noGrp="1"/>
          </p:cNvSpPr>
          <p:nvPr>
            <p:ph type="ctrTitle"/>
          </p:nvPr>
        </p:nvSpPr>
        <p:spPr>
          <a:xfrm>
            <a:off x="874713" y="873125"/>
            <a:ext cx="9576883" cy="498598"/>
          </a:xfrm>
          <a:prstGeom prst="rect">
            <a:avLst/>
          </a:prstGeom>
        </p:spPr>
        <p:txBody>
          <a:bodyPr lIns="0" tIns="0" rIns="0" bIns="0" anchor="t"/>
          <a:lstStyle/>
          <a:p>
            <a:pPr lvl="0" algn="ctr">
              <a:defRPr sz="1800" b="0"/>
            </a:pPr>
            <a:r>
              <a:rPr lang="sv-SE" sz="3600" dirty="0"/>
              <a:t>Övning 2: Löneläge - Lönespridning</a:t>
            </a:r>
          </a:p>
        </p:txBody>
      </p:sp>
      <p:sp>
        <p:nvSpPr>
          <p:cNvPr id="7" name="Shape 267"/>
          <p:cNvSpPr/>
          <p:nvPr/>
        </p:nvSpPr>
        <p:spPr>
          <a:xfrm>
            <a:off x="3440113" y="5453063"/>
            <a:ext cx="5329238" cy="1"/>
          </a:xfrm>
          <a:prstGeom prst="line">
            <a:avLst/>
          </a:prstGeom>
          <a:ln>
            <a:solidFill/>
            <a:round/>
            <a:tailEnd type="triangle"/>
          </a:ln>
        </p:spPr>
        <p:txBody>
          <a:bodyPr lIns="0" tIns="0" rIns="0" bIns="0"/>
          <a:lstStyle/>
          <a:p>
            <a:pPr defTabSz="457200">
              <a:defRPr sz="1200">
                <a:latin typeface="+mn-lt"/>
                <a:ea typeface="+mn-ea"/>
                <a:cs typeface="+mn-cs"/>
                <a:sym typeface="Helvetica"/>
              </a:defRPr>
            </a:pPr>
            <a:endParaRPr sz="1200">
              <a:solidFill>
                <a:prstClr val="black"/>
              </a:solidFill>
              <a:latin typeface="Calibri"/>
              <a:sym typeface="Helvetica"/>
            </a:endParaRPr>
          </a:p>
        </p:txBody>
      </p:sp>
      <p:sp>
        <p:nvSpPr>
          <p:cNvPr id="8" name="Shape 266"/>
          <p:cNvSpPr/>
          <p:nvPr/>
        </p:nvSpPr>
        <p:spPr>
          <a:xfrm flipV="1">
            <a:off x="3440114" y="3149598"/>
            <a:ext cx="1" cy="2303464"/>
          </a:xfrm>
          <a:prstGeom prst="line">
            <a:avLst/>
          </a:prstGeom>
          <a:ln>
            <a:solidFill/>
            <a:round/>
            <a:tailEnd type="triangle"/>
          </a:ln>
        </p:spPr>
        <p:txBody>
          <a:bodyPr lIns="0" tIns="0" rIns="0" bIns="0"/>
          <a:lstStyle/>
          <a:p>
            <a:pPr defTabSz="457200">
              <a:defRPr sz="1200">
                <a:latin typeface="+mn-lt"/>
                <a:ea typeface="+mn-ea"/>
                <a:cs typeface="+mn-cs"/>
                <a:sym typeface="Helvetica"/>
              </a:defRPr>
            </a:pPr>
            <a:endParaRPr sz="1200">
              <a:solidFill>
                <a:prstClr val="black"/>
              </a:solidFill>
              <a:latin typeface="Calibri"/>
              <a:sym typeface="Helvetica"/>
            </a:endParaRPr>
          </a:p>
        </p:txBody>
      </p:sp>
      <p:sp>
        <p:nvSpPr>
          <p:cNvPr id="9" name="Shape 312"/>
          <p:cNvSpPr/>
          <p:nvPr/>
        </p:nvSpPr>
        <p:spPr>
          <a:xfrm>
            <a:off x="3214691" y="2759155"/>
            <a:ext cx="936625" cy="3693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r>
              <a:rPr lang="sv-SE" dirty="0">
                <a:solidFill>
                  <a:prstClr val="black"/>
                </a:solidFill>
                <a:latin typeface="Calibri"/>
                <a:ea typeface="Arial"/>
                <a:cs typeface="Arial"/>
                <a:sym typeface="Arial"/>
              </a:rPr>
              <a:t>L</a:t>
            </a:r>
            <a:r>
              <a:rPr dirty="0" err="1">
                <a:solidFill>
                  <a:prstClr val="black"/>
                </a:solidFill>
                <a:latin typeface="Calibri"/>
                <a:ea typeface="Arial"/>
                <a:cs typeface="Arial"/>
                <a:sym typeface="Arial"/>
              </a:rPr>
              <a:t>ön</a:t>
            </a:r>
            <a:endParaRPr dirty="0">
              <a:solidFill>
                <a:prstClr val="black"/>
              </a:solidFill>
              <a:latin typeface="Calibri"/>
              <a:ea typeface="Arial"/>
              <a:cs typeface="Arial"/>
              <a:sym typeface="Arial"/>
            </a:endParaRPr>
          </a:p>
        </p:txBody>
      </p:sp>
      <p:sp>
        <p:nvSpPr>
          <p:cNvPr id="11" name="Shape 313"/>
          <p:cNvSpPr/>
          <p:nvPr/>
        </p:nvSpPr>
        <p:spPr>
          <a:xfrm>
            <a:off x="8183564" y="5518820"/>
            <a:ext cx="1173163" cy="3693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600">
                <a:latin typeface="Arial"/>
                <a:ea typeface="Arial"/>
                <a:cs typeface="Arial"/>
                <a:sym typeface="Arial"/>
              </a:defRPr>
            </a:lvl1pPr>
          </a:lstStyle>
          <a:p>
            <a:pPr defTabSz="457200">
              <a:defRPr sz="1800"/>
            </a:pPr>
            <a:r>
              <a:rPr sz="1800" dirty="0" err="1">
                <a:solidFill>
                  <a:prstClr val="black"/>
                </a:solidFill>
                <a:latin typeface="Calibri"/>
              </a:rPr>
              <a:t>Prestation</a:t>
            </a:r>
            <a:endParaRPr sz="1800" dirty="0">
              <a:solidFill>
                <a:prstClr val="black"/>
              </a:solidFill>
              <a:latin typeface="Calibri"/>
            </a:endParaRPr>
          </a:p>
        </p:txBody>
      </p:sp>
      <p:sp>
        <p:nvSpPr>
          <p:cNvPr id="16" name="Shape 319"/>
          <p:cNvSpPr/>
          <p:nvPr/>
        </p:nvSpPr>
        <p:spPr>
          <a:xfrm>
            <a:off x="6024563" y="3141663"/>
            <a:ext cx="246219"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Arial"/>
                <a:ea typeface="Arial"/>
                <a:cs typeface="Arial"/>
                <a:sym typeface="Arial"/>
              </a:defRPr>
            </a:lvl1pPr>
          </a:lstStyle>
          <a:p>
            <a:pPr defTabSz="457200">
              <a:defRPr sz="1800"/>
            </a:pPr>
            <a:r>
              <a:rPr dirty="0">
                <a:solidFill>
                  <a:prstClr val="black"/>
                </a:solidFill>
              </a:rPr>
              <a:t>E</a:t>
            </a:r>
          </a:p>
        </p:txBody>
      </p:sp>
      <p:grpSp>
        <p:nvGrpSpPr>
          <p:cNvPr id="21" name="Group 283"/>
          <p:cNvGrpSpPr/>
          <p:nvPr/>
        </p:nvGrpSpPr>
        <p:grpSpPr>
          <a:xfrm>
            <a:off x="6167438" y="4076700"/>
            <a:ext cx="287339" cy="288926"/>
            <a:chOff x="0" y="0"/>
            <a:chExt cx="287338" cy="288925"/>
          </a:xfrm>
          <a:solidFill>
            <a:srgbClr val="C73686"/>
          </a:solidFill>
        </p:grpSpPr>
        <p:sp>
          <p:nvSpPr>
            <p:cNvPr id="22" name="Shape 28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23" name="Shape 281"/>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24" name="Shape 28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grpSp>
        <p:nvGrpSpPr>
          <p:cNvPr id="25" name="Group 331"/>
          <p:cNvGrpSpPr/>
          <p:nvPr/>
        </p:nvGrpSpPr>
        <p:grpSpPr>
          <a:xfrm>
            <a:off x="5735638" y="4076700"/>
            <a:ext cx="287339" cy="288926"/>
            <a:chOff x="0" y="0"/>
            <a:chExt cx="287338" cy="288925"/>
          </a:xfrm>
          <a:solidFill>
            <a:srgbClr val="C73686"/>
          </a:solidFill>
        </p:grpSpPr>
        <p:sp>
          <p:nvSpPr>
            <p:cNvPr id="26" name="Shape 32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27" name="Shape 329"/>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28" name="Shape 33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7520"/>
                  </a:moveTo>
                  <a:cubicBezTo>
                    <a:pt x="8849" y="14840"/>
                    <a:pt x="12747" y="14840"/>
                    <a:pt x="16640" y="1752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grpSp>
        <p:nvGrpSpPr>
          <p:cNvPr id="38" name="Group 295"/>
          <p:cNvGrpSpPr/>
          <p:nvPr/>
        </p:nvGrpSpPr>
        <p:grpSpPr>
          <a:xfrm>
            <a:off x="5880099" y="3716338"/>
            <a:ext cx="287340" cy="288927"/>
            <a:chOff x="0" y="0"/>
            <a:chExt cx="287338" cy="288925"/>
          </a:xfrm>
          <a:solidFill>
            <a:srgbClr val="C73686"/>
          </a:solidFill>
        </p:grpSpPr>
        <p:sp>
          <p:nvSpPr>
            <p:cNvPr id="39" name="Shape 29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40" name="Shape 293"/>
            <p:cNvSpPr/>
            <p:nvPr/>
          </p:nvSpPr>
          <p:spPr>
            <a:xfrm>
              <a:off x="82675" y="86209"/>
              <a:ext cx="121989"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41" name="Shape 294"/>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grpSp>
        <p:nvGrpSpPr>
          <p:cNvPr id="42" name="Group 291"/>
          <p:cNvGrpSpPr/>
          <p:nvPr/>
        </p:nvGrpSpPr>
        <p:grpSpPr>
          <a:xfrm>
            <a:off x="5951538" y="3789363"/>
            <a:ext cx="287339" cy="288927"/>
            <a:chOff x="0" y="0"/>
            <a:chExt cx="287338" cy="288925"/>
          </a:xfrm>
          <a:solidFill>
            <a:srgbClr val="C73686"/>
          </a:solidFill>
        </p:grpSpPr>
        <p:sp>
          <p:nvSpPr>
            <p:cNvPr id="43" name="Shape 28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44" name="Shape 289"/>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45" name="Shape 29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grpSp>
        <p:nvGrpSpPr>
          <p:cNvPr id="50" name="Group 299"/>
          <p:cNvGrpSpPr/>
          <p:nvPr/>
        </p:nvGrpSpPr>
        <p:grpSpPr>
          <a:xfrm>
            <a:off x="5735638" y="3789363"/>
            <a:ext cx="287339" cy="288927"/>
            <a:chOff x="0" y="0"/>
            <a:chExt cx="287338" cy="288925"/>
          </a:xfrm>
          <a:solidFill>
            <a:srgbClr val="C73686"/>
          </a:solidFill>
        </p:grpSpPr>
        <p:sp>
          <p:nvSpPr>
            <p:cNvPr id="51" name="Shape 296"/>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52" name="Shape 297"/>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53" name="Shape 29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grpSp>
        <p:nvGrpSpPr>
          <p:cNvPr id="54" name="Group 303"/>
          <p:cNvGrpSpPr/>
          <p:nvPr/>
        </p:nvGrpSpPr>
        <p:grpSpPr>
          <a:xfrm>
            <a:off x="6248399" y="3868738"/>
            <a:ext cx="287340" cy="288927"/>
            <a:chOff x="0" y="0"/>
            <a:chExt cx="287338" cy="288925"/>
          </a:xfrm>
          <a:solidFill>
            <a:srgbClr val="E6E6E6"/>
          </a:solidFill>
        </p:grpSpPr>
        <p:sp>
          <p:nvSpPr>
            <p:cNvPr id="55" name="Shape 30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56" name="Shape 301"/>
            <p:cNvSpPr/>
            <p:nvPr/>
          </p:nvSpPr>
          <p:spPr>
            <a:xfrm>
              <a:off x="82675" y="86209"/>
              <a:ext cx="121989"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57" name="Shape 30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C73686"/>
            </a:solidFill>
            <a:ln w="9525" cap="flat">
              <a:solidFill>
                <a:schemeClr val="tx1"/>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grpSp>
        <p:nvGrpSpPr>
          <p:cNvPr id="62" name="Group 303"/>
          <p:cNvGrpSpPr/>
          <p:nvPr/>
        </p:nvGrpSpPr>
        <p:grpSpPr>
          <a:xfrm>
            <a:off x="6095999" y="3716338"/>
            <a:ext cx="287340" cy="288927"/>
            <a:chOff x="0" y="0"/>
            <a:chExt cx="287338" cy="288925"/>
          </a:xfrm>
          <a:solidFill>
            <a:srgbClr val="C73686"/>
          </a:solidFill>
        </p:grpSpPr>
        <p:sp>
          <p:nvSpPr>
            <p:cNvPr id="63" name="Shape 30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64" name="Shape 301"/>
            <p:cNvSpPr/>
            <p:nvPr/>
          </p:nvSpPr>
          <p:spPr>
            <a:xfrm>
              <a:off x="82675" y="86209"/>
              <a:ext cx="121989"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65" name="Shape 30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grpSp>
        <p:nvGrpSpPr>
          <p:cNvPr id="66" name="Group 311"/>
          <p:cNvGrpSpPr/>
          <p:nvPr/>
        </p:nvGrpSpPr>
        <p:grpSpPr>
          <a:xfrm>
            <a:off x="6240463" y="3716338"/>
            <a:ext cx="287339" cy="288927"/>
            <a:chOff x="0" y="0"/>
            <a:chExt cx="287338" cy="288925"/>
          </a:xfrm>
          <a:solidFill>
            <a:srgbClr val="C73686"/>
          </a:solidFill>
        </p:grpSpPr>
        <p:sp>
          <p:nvSpPr>
            <p:cNvPr id="67" name="Shape 30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68" name="Shape 309"/>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69" name="Shape 31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7520"/>
                  </a:moveTo>
                  <a:cubicBezTo>
                    <a:pt x="8849" y="14840"/>
                    <a:pt x="12747" y="14840"/>
                    <a:pt x="16640" y="1752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grpSp>
        <p:nvGrpSpPr>
          <p:cNvPr id="70" name="Group 299"/>
          <p:cNvGrpSpPr/>
          <p:nvPr/>
        </p:nvGrpSpPr>
        <p:grpSpPr>
          <a:xfrm>
            <a:off x="5888038" y="3941763"/>
            <a:ext cx="287339" cy="288927"/>
            <a:chOff x="0" y="0"/>
            <a:chExt cx="287338" cy="288925"/>
          </a:xfrm>
          <a:solidFill>
            <a:srgbClr val="C73686"/>
          </a:solidFill>
        </p:grpSpPr>
        <p:sp>
          <p:nvSpPr>
            <p:cNvPr id="71" name="Shape 296"/>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72" name="Shape 297"/>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73" name="Shape 29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grpSp>
        <p:nvGrpSpPr>
          <p:cNvPr id="74" name="Group 336"/>
          <p:cNvGrpSpPr/>
          <p:nvPr/>
        </p:nvGrpSpPr>
        <p:grpSpPr>
          <a:xfrm>
            <a:off x="5951538" y="4076700"/>
            <a:ext cx="287337" cy="288926"/>
            <a:chOff x="0" y="0"/>
            <a:chExt cx="287335" cy="288925"/>
          </a:xfrm>
        </p:grpSpPr>
        <p:sp>
          <p:nvSpPr>
            <p:cNvPr id="75" name="Shape 332"/>
            <p:cNvSpPr/>
            <p:nvPr/>
          </p:nvSpPr>
          <p:spPr>
            <a:xfrm>
              <a:off x="0" y="0"/>
              <a:ext cx="287337" cy="2889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5D300"/>
            </a:solid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76" name="Shape 333"/>
            <p:cNvSpPr/>
            <p:nvPr/>
          </p:nvSpPr>
          <p:spPr>
            <a:xfrm>
              <a:off x="71834" y="72231"/>
              <a:ext cx="35919" cy="361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9900"/>
            </a:solidFill>
            <a:ln w="9525" cap="flat">
              <a:solidFill>
                <a:srgbClr val="000000"/>
              </a:solidFill>
              <a:prstDash val="solid"/>
              <a:round/>
            </a:ln>
            <a:effectLst/>
          </p:spPr>
          <p:txBody>
            <a:bodyPr wrap="square" lIns="0" tIns="0" rIns="0" bIns="0" numCol="1" anchor="t">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77" name="Shape 334"/>
            <p:cNvSpPr/>
            <p:nvPr/>
          </p:nvSpPr>
          <p:spPr>
            <a:xfrm>
              <a:off x="179585" y="72231"/>
              <a:ext cx="35919" cy="361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9900"/>
            </a:solidFill>
            <a:ln w="9525" cap="flat">
              <a:solidFill>
                <a:srgbClr val="000000"/>
              </a:solidFill>
              <a:prstDash val="solid"/>
              <a:round/>
            </a:ln>
            <a:effectLst/>
          </p:spPr>
          <p:txBody>
            <a:bodyPr wrap="square" lIns="0" tIns="0" rIns="0" bIns="0" numCol="1" anchor="t">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78" name="Shape 335"/>
            <p:cNvSpPr/>
            <p:nvPr/>
          </p:nvSpPr>
          <p:spPr>
            <a:xfrm>
              <a:off x="71834" y="216693"/>
              <a:ext cx="143669" cy="1"/>
            </a:xfrm>
            <a:prstGeom prst="line">
              <a:avLst/>
            </a:prstGeom>
            <a:noFill/>
            <a:ln w="9525" cap="flat">
              <a:solidFill>
                <a:srgbClr val="000000"/>
              </a:solidFill>
              <a:prstDash val="solid"/>
              <a:round/>
            </a:ln>
            <a:effectLst/>
          </p:spPr>
          <p:txBody>
            <a:bodyPr wrap="square" lIns="0" tIns="0" rIns="0" bIns="0" numCol="1" anchor="t">
              <a:noAutofit/>
            </a:bodyPr>
            <a:lstStyle/>
            <a:p>
              <a:pPr defTabSz="457200">
                <a:defRPr sz="1200">
                  <a:latin typeface="+mn-lt"/>
                  <a:ea typeface="+mn-ea"/>
                  <a:cs typeface="+mn-cs"/>
                  <a:sym typeface="Helvetica"/>
                </a:defRPr>
              </a:pPr>
              <a:endParaRPr sz="1200">
                <a:solidFill>
                  <a:prstClr val="black"/>
                </a:solidFill>
                <a:latin typeface="Calibri"/>
                <a:sym typeface="Helvetica"/>
              </a:endParaRPr>
            </a:p>
          </p:txBody>
        </p:sp>
      </p:grpSp>
      <p:grpSp>
        <p:nvGrpSpPr>
          <p:cNvPr id="79" name="Group 271"/>
          <p:cNvGrpSpPr/>
          <p:nvPr/>
        </p:nvGrpSpPr>
        <p:grpSpPr>
          <a:xfrm>
            <a:off x="3863974" y="3141664"/>
            <a:ext cx="287340" cy="287339"/>
            <a:chOff x="0" y="0"/>
            <a:chExt cx="287338" cy="287338"/>
          </a:xfrm>
          <a:solidFill>
            <a:srgbClr val="C73686"/>
          </a:solidFill>
        </p:grpSpPr>
        <p:sp>
          <p:nvSpPr>
            <p:cNvPr id="80" name="Shape 268"/>
            <p:cNvSpPr/>
            <p:nvPr/>
          </p:nvSpPr>
          <p:spPr>
            <a:xfrm>
              <a:off x="-1" y="-1"/>
              <a:ext cx="287340" cy="28734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81" name="Shape 269"/>
            <p:cNvSpPr/>
            <p:nvPr/>
          </p:nvSpPr>
          <p:spPr>
            <a:xfrm>
              <a:off x="82675" y="85735"/>
              <a:ext cx="121989" cy="299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82" name="Shape 270"/>
            <p:cNvSpPr/>
            <p:nvPr/>
          </p:nvSpPr>
          <p:spPr>
            <a:xfrm>
              <a:off x="-1" y="-1"/>
              <a:ext cx="287340" cy="287340"/>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sp>
        <p:nvSpPr>
          <p:cNvPr id="88" name="Shape 314"/>
          <p:cNvSpPr/>
          <p:nvPr/>
        </p:nvSpPr>
        <p:spPr>
          <a:xfrm>
            <a:off x="4440239" y="3068638"/>
            <a:ext cx="246219"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Arial"/>
                <a:ea typeface="Arial"/>
                <a:cs typeface="Arial"/>
                <a:sym typeface="Arial"/>
              </a:defRPr>
            </a:lvl1pPr>
          </a:lstStyle>
          <a:p>
            <a:pPr defTabSz="457200">
              <a:defRPr sz="1800"/>
            </a:pPr>
            <a:r>
              <a:rPr dirty="0">
                <a:solidFill>
                  <a:prstClr val="black"/>
                </a:solidFill>
              </a:rPr>
              <a:t>A</a:t>
            </a:r>
          </a:p>
        </p:txBody>
      </p:sp>
      <p:grpSp>
        <p:nvGrpSpPr>
          <p:cNvPr id="89" name="Group 327"/>
          <p:cNvGrpSpPr/>
          <p:nvPr/>
        </p:nvGrpSpPr>
        <p:grpSpPr>
          <a:xfrm>
            <a:off x="3863974" y="4581525"/>
            <a:ext cx="287340" cy="288926"/>
            <a:chOff x="0" y="0"/>
            <a:chExt cx="287338" cy="288925"/>
          </a:xfrm>
          <a:solidFill>
            <a:srgbClr val="C73686"/>
          </a:solidFill>
        </p:grpSpPr>
        <p:sp>
          <p:nvSpPr>
            <p:cNvPr id="90" name="Shape 324"/>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91" name="Shape 325"/>
            <p:cNvSpPr/>
            <p:nvPr/>
          </p:nvSpPr>
          <p:spPr>
            <a:xfrm>
              <a:off x="82675" y="86209"/>
              <a:ext cx="121989"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92" name="Shape 326"/>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7520"/>
                  </a:moveTo>
                  <a:cubicBezTo>
                    <a:pt x="8849" y="14840"/>
                    <a:pt x="12747" y="14840"/>
                    <a:pt x="16640" y="1752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sp>
        <p:nvSpPr>
          <p:cNvPr id="93" name="Shape 315"/>
          <p:cNvSpPr/>
          <p:nvPr/>
        </p:nvSpPr>
        <p:spPr>
          <a:xfrm>
            <a:off x="4419601" y="4503737"/>
            <a:ext cx="246219"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Arial"/>
                <a:ea typeface="Arial"/>
                <a:cs typeface="Arial"/>
                <a:sym typeface="Arial"/>
              </a:defRPr>
            </a:lvl1pPr>
          </a:lstStyle>
          <a:p>
            <a:pPr defTabSz="457200">
              <a:defRPr sz="1800"/>
            </a:pPr>
            <a:r>
              <a:rPr dirty="0">
                <a:solidFill>
                  <a:prstClr val="black"/>
                </a:solidFill>
              </a:rPr>
              <a:t>B</a:t>
            </a:r>
          </a:p>
        </p:txBody>
      </p:sp>
      <p:grpSp>
        <p:nvGrpSpPr>
          <p:cNvPr id="94" name="Group 275"/>
          <p:cNvGrpSpPr/>
          <p:nvPr/>
        </p:nvGrpSpPr>
        <p:grpSpPr>
          <a:xfrm>
            <a:off x="8183564" y="3141664"/>
            <a:ext cx="288927" cy="287339"/>
            <a:chOff x="0" y="0"/>
            <a:chExt cx="288925" cy="287338"/>
          </a:xfrm>
          <a:solidFill>
            <a:srgbClr val="C73686"/>
          </a:solidFill>
        </p:grpSpPr>
        <p:sp>
          <p:nvSpPr>
            <p:cNvPr id="95" name="Shape 272"/>
            <p:cNvSpPr/>
            <p:nvPr/>
          </p:nvSpPr>
          <p:spPr>
            <a:xfrm>
              <a:off x="0" y="-1"/>
              <a:ext cx="288926" cy="28734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96" name="Shape 273"/>
            <p:cNvSpPr/>
            <p:nvPr/>
          </p:nvSpPr>
          <p:spPr>
            <a:xfrm>
              <a:off x="83133" y="85735"/>
              <a:ext cx="122659" cy="299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97" name="Shape 274"/>
            <p:cNvSpPr/>
            <p:nvPr/>
          </p:nvSpPr>
          <p:spPr>
            <a:xfrm>
              <a:off x="0" y="-1"/>
              <a:ext cx="288926" cy="287340"/>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sp>
        <p:nvSpPr>
          <p:cNvPr id="98" name="Shape 316"/>
          <p:cNvSpPr/>
          <p:nvPr/>
        </p:nvSpPr>
        <p:spPr>
          <a:xfrm>
            <a:off x="8688389" y="3068638"/>
            <a:ext cx="259043"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Arial"/>
                <a:ea typeface="Arial"/>
                <a:cs typeface="Arial"/>
                <a:sym typeface="Arial"/>
              </a:defRPr>
            </a:lvl1pPr>
          </a:lstStyle>
          <a:p>
            <a:pPr defTabSz="457200">
              <a:defRPr sz="1800"/>
            </a:pPr>
            <a:r>
              <a:rPr dirty="0">
                <a:solidFill>
                  <a:prstClr val="black"/>
                </a:solidFill>
              </a:rPr>
              <a:t>D</a:t>
            </a:r>
          </a:p>
        </p:txBody>
      </p:sp>
      <p:grpSp>
        <p:nvGrpSpPr>
          <p:cNvPr id="99" name="Group 323"/>
          <p:cNvGrpSpPr/>
          <p:nvPr/>
        </p:nvGrpSpPr>
        <p:grpSpPr>
          <a:xfrm>
            <a:off x="8183564" y="4581525"/>
            <a:ext cx="287339" cy="288926"/>
            <a:chOff x="0" y="0"/>
            <a:chExt cx="287338" cy="288925"/>
          </a:xfrm>
          <a:solidFill>
            <a:srgbClr val="C73686"/>
          </a:solidFill>
        </p:grpSpPr>
        <p:sp>
          <p:nvSpPr>
            <p:cNvPr id="100" name="Shape 32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101" name="Shape 321"/>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sp>
          <p:nvSpPr>
            <p:cNvPr id="102" name="Shape 32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7520"/>
                  </a:moveTo>
                  <a:cubicBezTo>
                    <a:pt x="8849" y="14840"/>
                    <a:pt x="12747" y="14840"/>
                    <a:pt x="16640" y="1752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defTabSz="457200">
                <a:defRPr sz="2400">
                  <a:latin typeface="Arial"/>
                  <a:ea typeface="Arial"/>
                  <a:cs typeface="Arial"/>
                  <a:sym typeface="Arial"/>
                </a:defRPr>
              </a:pPr>
              <a:endParaRPr sz="2400">
                <a:solidFill>
                  <a:prstClr val="black"/>
                </a:solidFill>
                <a:latin typeface="Arial"/>
                <a:cs typeface="Arial"/>
                <a:sym typeface="Arial"/>
              </a:endParaRPr>
            </a:p>
          </p:txBody>
        </p:sp>
      </p:grpSp>
      <p:sp>
        <p:nvSpPr>
          <p:cNvPr id="103" name="Shape 317"/>
          <p:cNvSpPr/>
          <p:nvPr/>
        </p:nvSpPr>
        <p:spPr>
          <a:xfrm>
            <a:off x="8688389" y="4508501"/>
            <a:ext cx="431801" cy="37523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2000">
                <a:latin typeface="Arial"/>
                <a:ea typeface="Arial"/>
                <a:cs typeface="Arial"/>
                <a:sym typeface="Arial"/>
              </a:defRPr>
            </a:lvl1pPr>
          </a:lstStyle>
          <a:p>
            <a:pPr defTabSz="457200">
              <a:defRPr sz="1800"/>
            </a:pPr>
            <a:r>
              <a:rPr dirty="0">
                <a:solidFill>
                  <a:prstClr val="black"/>
                </a:solidFill>
              </a:rPr>
              <a:t>C</a:t>
            </a:r>
          </a:p>
        </p:txBody>
      </p:sp>
    </p:spTree>
    <p:extLst>
      <p:ext uri="{BB962C8B-B14F-4D97-AF65-F5344CB8AC3E}">
        <p14:creationId xmlns:p14="http://schemas.microsoft.com/office/powerpoint/2010/main" val="3306774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2"/>
          <p:cNvSpPr>
            <a:spLocks noGrp="1"/>
          </p:cNvSpPr>
          <p:nvPr>
            <p:ph type="body" sz="half" idx="2"/>
          </p:nvPr>
        </p:nvSpPr>
        <p:spPr/>
        <p:txBody>
          <a:bodyPr>
            <a:noAutofit/>
          </a:bodyPr>
          <a:lstStyle/>
          <a:p>
            <a:r>
              <a:rPr lang="sv-SE" sz="1800" dirty="0">
                <a:latin typeface="+mn-lt"/>
              </a:rPr>
              <a:t>På den enhet där du är chef arbetar Petra, Ali, Lars och Mirja, som alla har samma befattning. Efterfrågan på deras kompetens är hög på arbetsmarknaden och tillgången är låg. </a:t>
            </a:r>
          </a:p>
          <a:p>
            <a:r>
              <a:rPr lang="sv-SE" sz="1800" dirty="0">
                <a:latin typeface="+mn-lt"/>
              </a:rPr>
              <a:t>Ali och Mirja rekryterades nyligen och var då i princip nyutbildade inom yrket. Petra och Lars har arbetat några år på enheten. Eftersom efterfrågan på personal inom yrket höjts de senaste åren fick du i löneförhandlingen med både Mirja och Ali sätta lite högre löner än du kanske tänkt dig för att få dem att tacka ja till jobbet. </a:t>
            </a:r>
          </a:p>
          <a:p>
            <a:r>
              <a:rPr lang="sv-SE" sz="1800" dirty="0">
                <a:latin typeface="+mn-lt"/>
              </a:rPr>
              <a:t>Petra och Lars har nu lägre lön än Mirja och Ali</a:t>
            </a:r>
            <a:r>
              <a:rPr lang="sv-SE" sz="1800" i="1" dirty="0">
                <a:latin typeface="+mn-lt"/>
              </a:rPr>
              <a:t>,</a:t>
            </a:r>
            <a:r>
              <a:rPr lang="sv-SE" sz="1800" dirty="0">
                <a:latin typeface="+mn-lt"/>
              </a:rPr>
              <a:t> trots att de presterar lika bra och har mer erfarenhet. Du vet att Petra och Lars ifrågasätter detta och du är rädd att de kommer att söka sig vidare till andra arbetsgivare. Samtidigt har du en ganska tuff ekonomisk situation på din enhet och vet att det inte kommer att finnas utrymme för stora löneökningar i nästa löneöversyn. </a:t>
            </a:r>
          </a:p>
          <a:p>
            <a:endParaRPr lang="sv-SE" sz="1800" dirty="0">
              <a:latin typeface="+mn-lt"/>
            </a:endParaRPr>
          </a:p>
          <a:p>
            <a:r>
              <a:rPr lang="sv-SE" sz="1800" dirty="0">
                <a:latin typeface="+mn-lt"/>
              </a:rPr>
              <a:t>Hur tänker du som chef kring situationen, hur vill du hantera den?</a:t>
            </a:r>
          </a:p>
        </p:txBody>
      </p:sp>
      <p:sp>
        <p:nvSpPr>
          <p:cNvPr id="4" name="Rubrik 1"/>
          <p:cNvSpPr>
            <a:spLocks noGrp="1"/>
          </p:cNvSpPr>
          <p:nvPr>
            <p:ph type="ctrTitle"/>
          </p:nvPr>
        </p:nvSpPr>
        <p:spPr/>
        <p:txBody>
          <a:bodyPr/>
          <a:lstStyle/>
          <a:p>
            <a:r>
              <a:rPr lang="sv-SE" b="0" dirty="0"/>
              <a:t>Övning 3: Lönestruktur </a:t>
            </a:r>
          </a:p>
        </p:txBody>
      </p:sp>
    </p:spTree>
    <p:extLst>
      <p:ext uri="{BB962C8B-B14F-4D97-AF65-F5344CB8AC3E}">
        <p14:creationId xmlns:p14="http://schemas.microsoft.com/office/powerpoint/2010/main" val="2993428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type="body" sz="half" idx="2"/>
          </p:nvPr>
        </p:nvSpPr>
        <p:spPr>
          <a:xfrm>
            <a:off x="874712" y="1440000"/>
            <a:ext cx="9576883" cy="4815128"/>
          </a:xfrm>
        </p:spPr>
        <p:txBody>
          <a:bodyPr/>
          <a:lstStyle/>
          <a:p>
            <a:r>
              <a:rPr lang="sv-SE" sz="1600" dirty="0">
                <a:latin typeface="+mn-lt"/>
              </a:rPr>
              <a:t>På en enhet i staden har personalgruppen tillsammans under året arbetat fram bedömningsgrunder utefter det uppdrag och mål som verksamheten har. Nu är det dags för löneöversyn och du som chef har precis haft utvärderande lönesamtal med fyra av dina medarbetare och funderar nu över lönesättningen. </a:t>
            </a:r>
          </a:p>
          <a:p>
            <a:r>
              <a:rPr lang="sv-SE" sz="1600" dirty="0">
                <a:latin typeface="+mn-lt"/>
              </a:rPr>
              <a:t> </a:t>
            </a:r>
          </a:p>
          <a:p>
            <a:r>
              <a:rPr lang="sv-SE" sz="1600" u="sng" dirty="0">
                <a:latin typeface="+mn-lt"/>
              </a:rPr>
              <a:t>Enhetens bedömningsgrunder:</a:t>
            </a:r>
            <a:endParaRPr lang="sv-SE" sz="1600" dirty="0">
              <a:latin typeface="+mn-lt"/>
            </a:endParaRPr>
          </a:p>
          <a:p>
            <a:pPr marL="285750" lvl="0" indent="-285750">
              <a:buFont typeface="Arial" panose="020B0604020202020204" pitchFamily="34" charset="0"/>
              <a:buChar char="•"/>
            </a:pPr>
            <a:r>
              <a:rPr lang="sv-SE" sz="1600" b="1" dirty="0">
                <a:latin typeface="+mn-lt"/>
              </a:rPr>
              <a:t>Vi sätter alltid kunden i fokus genom att arbeta utifrån kundens individuella behov och gör vårt bästa för att tillgodose dem</a:t>
            </a:r>
            <a:br>
              <a:rPr lang="sv-SE" sz="1600" dirty="0">
                <a:latin typeface="+mn-lt"/>
              </a:rPr>
            </a:br>
            <a:endParaRPr lang="sv-SE" sz="1600" dirty="0">
              <a:latin typeface="+mn-lt"/>
            </a:endParaRPr>
          </a:p>
          <a:p>
            <a:pPr marL="285750" lvl="0" indent="-285750">
              <a:buFont typeface="Arial" panose="020B0604020202020204" pitchFamily="34" charset="0"/>
              <a:buChar char="•"/>
            </a:pPr>
            <a:r>
              <a:rPr lang="sv-SE" sz="1600" b="1" dirty="0">
                <a:latin typeface="+mn-lt"/>
              </a:rPr>
              <a:t>Vid oplanerade händelser prioriterar och strukturerar vi vårt arbete</a:t>
            </a:r>
            <a:r>
              <a:rPr lang="sv-SE" sz="1600" dirty="0">
                <a:latin typeface="+mn-lt"/>
              </a:rPr>
              <a:t> </a:t>
            </a:r>
            <a:br>
              <a:rPr lang="sv-SE" sz="1600" dirty="0">
                <a:latin typeface="+mn-lt"/>
              </a:rPr>
            </a:br>
            <a:endParaRPr lang="sv-SE" sz="1600" dirty="0">
              <a:latin typeface="+mn-lt"/>
            </a:endParaRPr>
          </a:p>
          <a:p>
            <a:pPr marL="285750" lvl="0" indent="-285750">
              <a:buFont typeface="Arial" panose="020B0604020202020204" pitchFamily="34" charset="0"/>
              <a:buChar char="•"/>
            </a:pPr>
            <a:r>
              <a:rPr lang="sv-SE" sz="1600" b="1" dirty="0">
                <a:latin typeface="+mn-lt"/>
              </a:rPr>
              <a:t>Vi vågar ifrågasätta våra arbetssätt och komma med idéer till nya sätt att arbeta</a:t>
            </a:r>
            <a:r>
              <a:rPr lang="sv-SE" sz="1600" dirty="0">
                <a:latin typeface="+mn-lt"/>
              </a:rPr>
              <a:t> </a:t>
            </a:r>
          </a:p>
          <a:p>
            <a:r>
              <a:rPr lang="sv-SE" sz="1600" i="1" dirty="0">
                <a:latin typeface="+mn-lt"/>
              </a:rPr>
              <a:t> </a:t>
            </a:r>
            <a:endParaRPr lang="sv-SE" sz="1600" dirty="0">
              <a:latin typeface="+mn-lt"/>
            </a:endParaRPr>
          </a:p>
          <a:p>
            <a:r>
              <a:rPr lang="sv-SE" sz="1600" dirty="0">
                <a:latin typeface="+mn-lt"/>
              </a:rPr>
              <a:t>Hur skulle du som chef fördela pengarna i årets löneöversyn på följande fyra medarbetare (se nästa bild) utifrån enhetens bedömningsgrunder? Utrymmet/ramen för årets löneöversyn är 2,0-2,2%. </a:t>
            </a:r>
          </a:p>
        </p:txBody>
      </p:sp>
      <p:sp>
        <p:nvSpPr>
          <p:cNvPr id="3" name="Rubrik 2">
            <a:extLst>
              <a:ext uri="{FF2B5EF4-FFF2-40B4-BE49-F238E27FC236}">
                <a16:creationId xmlns:a16="http://schemas.microsoft.com/office/drawing/2014/main" id="{9809552E-5209-ABA2-1211-0353ED91728D}"/>
              </a:ext>
            </a:extLst>
          </p:cNvPr>
          <p:cNvSpPr>
            <a:spLocks noGrp="1"/>
          </p:cNvSpPr>
          <p:nvPr>
            <p:ph type="ctrTitle"/>
          </p:nvPr>
        </p:nvSpPr>
        <p:spPr/>
        <p:txBody>
          <a:bodyPr/>
          <a:lstStyle/>
          <a:p>
            <a:r>
              <a:rPr lang="sv-SE" b="0" dirty="0"/>
              <a:t>Övning 4: Löneöversyn</a:t>
            </a:r>
          </a:p>
        </p:txBody>
      </p:sp>
      <p:sp>
        <p:nvSpPr>
          <p:cNvPr id="4" name="Rubrik 1"/>
          <p:cNvSpPr txBox="1">
            <a:spLocks/>
          </p:cNvSpPr>
          <p:nvPr/>
        </p:nvSpPr>
        <p:spPr>
          <a:xfrm>
            <a:off x="777240" y="444447"/>
            <a:ext cx="9160315" cy="748943"/>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endParaRPr lang="sv-SE" b="0" dirty="0">
              <a:solidFill>
                <a:prstClr val="black"/>
              </a:solidFill>
              <a:latin typeface="Calibri"/>
            </a:endParaRPr>
          </a:p>
        </p:txBody>
      </p:sp>
    </p:spTree>
    <p:extLst>
      <p:ext uri="{BB962C8B-B14F-4D97-AF65-F5344CB8AC3E}">
        <p14:creationId xmlns:p14="http://schemas.microsoft.com/office/powerpoint/2010/main" val="2552748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5654D67D-7CF8-E5B6-26B6-29FAC60B51A8}"/>
              </a:ext>
            </a:extLst>
          </p:cNvPr>
          <p:cNvSpPr>
            <a:spLocks noGrp="1"/>
          </p:cNvSpPr>
          <p:nvPr>
            <p:ph type="pic" sz="quarter" idx="10"/>
          </p:nvPr>
        </p:nvSpPr>
        <p:spPr/>
        <p:txBody>
          <a:bodyPr/>
          <a:lstStyle/>
          <a:p>
            <a:endParaRPr lang="sv-SE" dirty="0"/>
          </a:p>
        </p:txBody>
      </p:sp>
      <p:sp>
        <p:nvSpPr>
          <p:cNvPr id="4" name="Rubrik 1"/>
          <p:cNvSpPr>
            <a:spLocks noGrp="1"/>
          </p:cNvSpPr>
          <p:nvPr>
            <p:ph type="title" idx="4294967295"/>
          </p:nvPr>
        </p:nvSpPr>
        <p:spPr>
          <a:xfrm>
            <a:off x="1554480" y="274638"/>
            <a:ext cx="10637520" cy="692150"/>
          </a:xfrm>
        </p:spPr>
        <p:txBody>
          <a:bodyPr>
            <a:normAutofit/>
          </a:bodyPr>
          <a:lstStyle/>
          <a:p>
            <a:r>
              <a:rPr lang="sv-SE" sz="4000" b="0" dirty="0"/>
              <a:t>Fortsättning övning 4: Löneöversyn</a:t>
            </a:r>
          </a:p>
        </p:txBody>
      </p:sp>
      <p:sp>
        <p:nvSpPr>
          <p:cNvPr id="3" name="textruta 2"/>
          <p:cNvSpPr txBox="1"/>
          <p:nvPr/>
        </p:nvSpPr>
        <p:spPr>
          <a:xfrm>
            <a:off x="838200" y="1427927"/>
            <a:ext cx="4267200" cy="2462213"/>
          </a:xfrm>
          <a:prstGeom prst="rect">
            <a:avLst/>
          </a:prstGeom>
          <a:noFill/>
        </p:spPr>
        <p:txBody>
          <a:bodyPr wrap="square" rtlCol="0">
            <a:spAutoFit/>
          </a:bodyPr>
          <a:lstStyle/>
          <a:p>
            <a:pPr algn="just" defTabSz="457200"/>
            <a:r>
              <a:rPr lang="sv-SE" sz="1400" b="1" i="1" dirty="0">
                <a:solidFill>
                  <a:prstClr val="black"/>
                </a:solidFill>
                <a:latin typeface="Calibri"/>
              </a:rPr>
              <a:t>Sara.</a:t>
            </a:r>
            <a:r>
              <a:rPr lang="sv-SE" sz="1400" dirty="0">
                <a:solidFill>
                  <a:prstClr val="black"/>
                </a:solidFill>
                <a:latin typeface="Calibri"/>
              </a:rPr>
              <a:t> På de återkommande utvärderingarna av nya kollegors introduktion får Sara oftast beröm för sitt trygga och positiva omhänder-tagande. På verksamhetsmöten brukar Sara vara aktiv i dialogen men vid förslag på förändringar från kollegor vill Sara oftast inte medverka. Du har haft samtal med Sara under året kring att alla på enheten måste arbeta tillsammans och att det kan innebära att ställa upp för en kollega dagen därpå om det skulle behövas. Sara är missnöjd med arbets-villkor och lön. Saras lön är idag  30 000</a:t>
            </a:r>
          </a:p>
        </p:txBody>
      </p:sp>
      <p:sp>
        <p:nvSpPr>
          <p:cNvPr id="5" name="textruta 4"/>
          <p:cNvSpPr txBox="1"/>
          <p:nvPr/>
        </p:nvSpPr>
        <p:spPr>
          <a:xfrm>
            <a:off x="5170026" y="1427311"/>
            <a:ext cx="5362508" cy="1600438"/>
          </a:xfrm>
          <a:prstGeom prst="rect">
            <a:avLst/>
          </a:prstGeom>
          <a:noFill/>
        </p:spPr>
        <p:txBody>
          <a:bodyPr wrap="square" rtlCol="0">
            <a:spAutoFit/>
          </a:bodyPr>
          <a:lstStyle/>
          <a:p>
            <a:pPr algn="just" defTabSz="457200"/>
            <a:r>
              <a:rPr lang="sv-SE" sz="1400" b="1" i="1" dirty="0">
                <a:solidFill>
                  <a:prstClr val="black"/>
                </a:solidFill>
                <a:latin typeface="Calibri"/>
              </a:rPr>
              <a:t>Johan. </a:t>
            </a:r>
            <a:r>
              <a:rPr lang="sv-SE" sz="1400" dirty="0">
                <a:solidFill>
                  <a:prstClr val="black"/>
                </a:solidFill>
                <a:latin typeface="Calibri"/>
              </a:rPr>
              <a:t>Johan har varit sjukskriven en del av året. Du har fått åter-koppling från kunder om att Johan är pratglad och trevlig och att han alltid ger den hjälp som kunden behöver. Johan är flexibel och kan hantera oplanerade händelser. Under året har Johan ifrågasatt en del arbetssätt på enheten, något som möttes av kritik från kollegorna men som lett till nya arbetssätt som nu i efterhand är mer omtyckta av både kunder och kollegor. Johans lön är idag  29 000.</a:t>
            </a:r>
          </a:p>
        </p:txBody>
      </p:sp>
      <p:sp>
        <p:nvSpPr>
          <p:cNvPr id="6" name="textruta 5"/>
          <p:cNvSpPr txBox="1"/>
          <p:nvPr/>
        </p:nvSpPr>
        <p:spPr>
          <a:xfrm>
            <a:off x="5170025" y="3275308"/>
            <a:ext cx="5269910" cy="1384995"/>
          </a:xfrm>
          <a:prstGeom prst="rect">
            <a:avLst/>
          </a:prstGeom>
          <a:noFill/>
        </p:spPr>
        <p:txBody>
          <a:bodyPr wrap="square" rtlCol="0">
            <a:spAutoFit/>
          </a:bodyPr>
          <a:lstStyle/>
          <a:p>
            <a:pPr algn="just" defTabSz="457200"/>
            <a:r>
              <a:rPr lang="sv-SE" sz="1400" b="1" i="1" dirty="0">
                <a:solidFill>
                  <a:prstClr val="black"/>
                </a:solidFill>
                <a:latin typeface="Calibri"/>
              </a:rPr>
              <a:t>Dragan. </a:t>
            </a:r>
            <a:r>
              <a:rPr lang="sv-SE" sz="1400" dirty="0">
                <a:solidFill>
                  <a:prstClr val="black"/>
                </a:solidFill>
                <a:latin typeface="Calibri"/>
              </a:rPr>
              <a:t>Du</a:t>
            </a:r>
            <a:r>
              <a:rPr lang="sv-SE" sz="1400" b="1" i="1" dirty="0">
                <a:solidFill>
                  <a:prstClr val="black"/>
                </a:solidFill>
                <a:latin typeface="Calibri"/>
              </a:rPr>
              <a:t> </a:t>
            </a:r>
            <a:r>
              <a:rPr lang="sv-SE" sz="1400" dirty="0">
                <a:solidFill>
                  <a:prstClr val="black"/>
                </a:solidFill>
                <a:latin typeface="Calibri"/>
              </a:rPr>
              <a:t>har bara hört goda ord från kunder om Dragan för att han alltid har tid till att lyssna på kundens behov. Dragan gör alltid sitt bästa men kollegorna är ibland irriterade för att de upplever att han inte ställer upp vid oväntade händelser utan alltid påstår att han har mest att göra. Dragan trivs bäst med invanda arbetssätt och gillar inte att prova nytt. Dragans lön är idag 31 000.</a:t>
            </a:r>
          </a:p>
        </p:txBody>
      </p:sp>
      <p:sp>
        <p:nvSpPr>
          <p:cNvPr id="8" name="textruta 7"/>
          <p:cNvSpPr txBox="1"/>
          <p:nvPr/>
        </p:nvSpPr>
        <p:spPr>
          <a:xfrm>
            <a:off x="1066800" y="4841877"/>
            <a:ext cx="9373135" cy="954107"/>
          </a:xfrm>
          <a:prstGeom prst="rect">
            <a:avLst/>
          </a:prstGeom>
          <a:noFill/>
        </p:spPr>
        <p:txBody>
          <a:bodyPr wrap="square" rtlCol="0">
            <a:spAutoFit/>
          </a:bodyPr>
          <a:lstStyle/>
          <a:p>
            <a:pPr algn="just" defTabSz="457200"/>
            <a:r>
              <a:rPr lang="sv-SE" sz="1400" b="1" i="1" dirty="0">
                <a:solidFill>
                  <a:prstClr val="black"/>
                </a:solidFill>
                <a:latin typeface="Calibri"/>
              </a:rPr>
              <a:t>Mona. </a:t>
            </a:r>
            <a:r>
              <a:rPr lang="sv-SE" sz="1400" dirty="0">
                <a:solidFill>
                  <a:prstClr val="black"/>
                </a:solidFill>
                <a:latin typeface="Calibri"/>
              </a:rPr>
              <a:t>Mona är enhetens stjärna. Hon har alltid kunden i fokus, är flexibel och kan prioritera vad som är viktigast för stunden. Hon kommer ofta med nya idéer och presenterar dem på ett framgångsrikt sätt för sina kollegor, vilket uppskattas väldigt mycket. Det gör också att alla kollegor är med på förändringarna och att de kan genomföras snabbare. Monas lön är idag 33 000.</a:t>
            </a:r>
          </a:p>
        </p:txBody>
      </p:sp>
    </p:spTree>
    <p:extLst>
      <p:ext uri="{BB962C8B-B14F-4D97-AF65-F5344CB8AC3E}">
        <p14:creationId xmlns:p14="http://schemas.microsoft.com/office/powerpoint/2010/main" val="4095293689"/>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512BB2-E732-436A-B277-2DBDCAA4D4D2}">
  <ds:schemaRefs>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http://purl.org/dc/elements/1.1/"/>
    <ds:schemaRef ds:uri="ab45f467-b5b2-40de-b0ea-a1591ac2096d"/>
    <ds:schemaRef ds:uri="http://purl.org/dc/terms/"/>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HBG_PPT_Mall_01</Template>
  <TotalTime>11039</TotalTime>
  <Words>3427</Words>
  <Application>Microsoft Office PowerPoint</Application>
  <PresentationFormat>Bredbild</PresentationFormat>
  <Paragraphs>312</Paragraphs>
  <Slides>18</Slides>
  <Notes>18</Notes>
  <HiddenSlides>0</HiddenSlides>
  <MMClips>0</MMClips>
  <ScaleCrop>false</ScaleCrop>
  <HeadingPairs>
    <vt:vector size="6" baseType="variant">
      <vt:variant>
        <vt:lpstr>Använt teckensnitt</vt:lpstr>
      </vt:variant>
      <vt:variant>
        <vt:i4>5</vt:i4>
      </vt:variant>
      <vt:variant>
        <vt:lpstr>Tema</vt:lpstr>
      </vt:variant>
      <vt:variant>
        <vt:i4>8</vt:i4>
      </vt:variant>
      <vt:variant>
        <vt:lpstr>Bildrubriker</vt:lpstr>
      </vt:variant>
      <vt:variant>
        <vt:i4>18</vt:i4>
      </vt:variant>
    </vt:vector>
  </HeadingPairs>
  <TitlesOfParts>
    <vt:vector size="31" baseType="lpstr">
      <vt:lpstr>HelveticaNeueLT Std Lt</vt:lpstr>
      <vt:lpstr>Calibri</vt:lpstr>
      <vt:lpstr>Helsingborg Sans</vt:lpstr>
      <vt:lpstr>Arial</vt:lpstr>
      <vt:lpstr>Roboto Light</vt:lpstr>
      <vt:lpstr>1_HBG-Helsingborgstegel</vt:lpstr>
      <vt:lpstr>2_HBG-Palsjo</vt:lpstr>
      <vt:lpstr>3_HBG-Vintersund</vt:lpstr>
      <vt:lpstr>4_HBG-Raps</vt:lpstr>
      <vt:lpstr>5_HBG-Sommarsund</vt:lpstr>
      <vt:lpstr>6_HBG-Vit-Rhododendron</vt:lpstr>
      <vt:lpstr>7_HBG-Vit-Bris</vt:lpstr>
      <vt:lpstr>Följande sidor</vt:lpstr>
      <vt:lpstr>Lönesättning i Helsingborg stad</vt:lpstr>
      <vt:lpstr>Se filmen så sätts din lön -  </vt:lpstr>
      <vt:lpstr>Din lön i Helsingborg stad</vt:lpstr>
      <vt:lpstr>Utgångspunkter för årlig löneöversyn</vt:lpstr>
      <vt:lpstr>Vad påverkar lönen?</vt:lpstr>
      <vt:lpstr>Löneöversyn – process - dialogmodell</vt:lpstr>
      <vt:lpstr>Bedömningsgrunder för medarbetaren </vt:lpstr>
      <vt:lpstr>Verksamhetens bedömningsgrunder </vt:lpstr>
      <vt:lpstr>Grupparbete del 1 Bryt ner stadens bedömningsgrunder, vad betyder de för oss i vår verksamhet?</vt:lpstr>
      <vt:lpstr>Grupparbete del 2</vt:lpstr>
      <vt:lpstr>Sammanfattning</vt:lpstr>
      <vt:lpstr>PowerPoint-presentation</vt:lpstr>
      <vt:lpstr>Fördjupning - övningar</vt:lpstr>
      <vt:lpstr>Övning 1: Löneöversyn</vt:lpstr>
      <vt:lpstr>Övning 2: Löneläge - Lönespridning</vt:lpstr>
      <vt:lpstr>Övning 3: Lönestruktur </vt:lpstr>
      <vt:lpstr>Övning 4: Löneöversyn</vt:lpstr>
      <vt:lpstr>Fortsättning övning 4: Löneöversyn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 kontroll 2022</dc:title>
  <dc:creator>Waldmann Thomas - SLF</dc:creator>
  <cp:lastModifiedBy>Persson Frida - SLF</cp:lastModifiedBy>
  <cp:revision>41</cp:revision>
  <cp:lastPrinted>2024-11-29T10:13:26Z</cp:lastPrinted>
  <dcterms:created xsi:type="dcterms:W3CDTF">2023-05-11T11:41:00Z</dcterms:created>
  <dcterms:modified xsi:type="dcterms:W3CDTF">2024-11-29T13:41:17Z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