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15"/>
  </p:notesMasterIdLst>
  <p:sldIdLst>
    <p:sldId id="267" r:id="rId3"/>
    <p:sldId id="265" r:id="rId4"/>
    <p:sldId id="268" r:id="rId5"/>
    <p:sldId id="269" r:id="rId6"/>
    <p:sldId id="271" r:id="rId7"/>
    <p:sldId id="273" r:id="rId8"/>
    <p:sldId id="274" r:id="rId9"/>
    <p:sldId id="275" r:id="rId10"/>
    <p:sldId id="277" r:id="rId11"/>
    <p:sldId id="278" r:id="rId12"/>
    <p:sldId id="276" r:id="rId13"/>
    <p:sldId id="279"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81D3"/>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96" autoAdjust="0"/>
    <p:restoredTop sz="70814" autoAdjust="0"/>
  </p:normalViewPr>
  <p:slideViewPr>
    <p:cSldViewPr snapToGrid="0">
      <p:cViewPr varScale="1">
        <p:scale>
          <a:sx n="81" d="100"/>
          <a:sy n="81" d="100"/>
        </p:scale>
        <p:origin x="188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9251A-4184-41D0-B282-F11AE418F151}" type="datetimeFigureOut">
              <a:rPr lang="sv-SE" smtClean="0"/>
              <a:t>2022-02-18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1E81FA-5A44-42D5-B383-E62C66851189}" type="slidenum">
              <a:rPr lang="sv-SE" smtClean="0"/>
              <a:t>‹#›</a:t>
            </a:fld>
            <a:endParaRPr lang="sv-SE"/>
          </a:p>
        </p:txBody>
      </p:sp>
    </p:spTree>
    <p:extLst>
      <p:ext uri="{BB962C8B-B14F-4D97-AF65-F5344CB8AC3E}">
        <p14:creationId xmlns:p14="http://schemas.microsoft.com/office/powerpoint/2010/main" val="141197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D51E81FA-5A44-42D5-B383-E62C66851189}" type="slidenum">
              <a:rPr lang="sv-SE" smtClean="0"/>
              <a:t>1</a:t>
            </a:fld>
            <a:endParaRPr lang="sv-SE"/>
          </a:p>
        </p:txBody>
      </p:sp>
    </p:spTree>
    <p:extLst>
      <p:ext uri="{BB962C8B-B14F-4D97-AF65-F5344CB8AC3E}">
        <p14:creationId xmlns:p14="http://schemas.microsoft.com/office/powerpoint/2010/main" val="2106005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D51E81FA-5A44-42D5-B383-E62C66851189}" type="slidenum">
              <a:rPr lang="sv-SE" smtClean="0"/>
              <a:t>2</a:t>
            </a:fld>
            <a:endParaRPr lang="sv-SE"/>
          </a:p>
        </p:txBody>
      </p:sp>
    </p:spTree>
    <p:extLst>
      <p:ext uri="{BB962C8B-B14F-4D97-AF65-F5344CB8AC3E}">
        <p14:creationId xmlns:p14="http://schemas.microsoft.com/office/powerpoint/2010/main" val="369568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Förslag på frågor: </a:t>
            </a:r>
          </a:p>
          <a:p>
            <a:r>
              <a:rPr lang="sv-SE" baseline="0" dirty="0" smtClean="0"/>
              <a:t>När tänker vi göra våra olika ronder? </a:t>
            </a:r>
          </a:p>
          <a:p>
            <a:r>
              <a:rPr lang="sv-SE" baseline="0" dirty="0" smtClean="0"/>
              <a:t>Hur ser årshjulet ut i samverkansgruppen? </a:t>
            </a:r>
          </a:p>
          <a:p>
            <a:r>
              <a:rPr lang="sv-SE" baseline="0" dirty="0" smtClean="0"/>
              <a:t>När pratar vi om exempelvis medarbetarenkäten? </a:t>
            </a:r>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3</a:t>
            </a:fld>
            <a:endParaRPr lang="sv-SE"/>
          </a:p>
        </p:txBody>
      </p:sp>
    </p:spTree>
    <p:extLst>
      <p:ext uri="{BB962C8B-B14F-4D97-AF65-F5344CB8AC3E}">
        <p14:creationId xmlns:p14="http://schemas.microsoft.com/office/powerpoint/2010/main" val="1126454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4</a:t>
            </a:fld>
            <a:endParaRPr lang="sv-SE"/>
          </a:p>
        </p:txBody>
      </p:sp>
    </p:spTree>
    <p:extLst>
      <p:ext uri="{BB962C8B-B14F-4D97-AF65-F5344CB8AC3E}">
        <p14:creationId xmlns:p14="http://schemas.microsoft.com/office/powerpoint/2010/main" val="1808910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Uppstartsrutinen finns till för att vi tillsammans kan börja det nya året och gå igenom varför vi har APT</a:t>
            </a:r>
          </a:p>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5</a:t>
            </a:fld>
            <a:endParaRPr lang="sv-SE"/>
          </a:p>
        </p:txBody>
      </p:sp>
    </p:spTree>
    <p:extLst>
      <p:ext uri="{BB962C8B-B14F-4D97-AF65-F5344CB8AC3E}">
        <p14:creationId xmlns:p14="http://schemas.microsoft.com/office/powerpoint/2010/main" val="2743639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6</a:t>
            </a:fld>
            <a:endParaRPr lang="sv-SE"/>
          </a:p>
        </p:txBody>
      </p:sp>
    </p:spTree>
    <p:extLst>
      <p:ext uri="{BB962C8B-B14F-4D97-AF65-F5344CB8AC3E}">
        <p14:creationId xmlns:p14="http://schemas.microsoft.com/office/powerpoint/2010/main" val="2482981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Frågor att lyfta för dialog:</a:t>
            </a:r>
          </a:p>
          <a:p>
            <a:r>
              <a:rPr lang="sv-SE" dirty="0" smtClean="0"/>
              <a:t>Hur kan vi få till en bra samverkan?</a:t>
            </a:r>
          </a:p>
          <a:p>
            <a:r>
              <a:rPr lang="sv-SE" dirty="0" smtClean="0"/>
              <a:t>Hur kan vi få</a:t>
            </a:r>
            <a:r>
              <a:rPr lang="sv-SE" baseline="0" dirty="0" smtClean="0"/>
              <a:t> till en bra </a:t>
            </a:r>
            <a:r>
              <a:rPr lang="sv-SE" dirty="0" smtClean="0"/>
              <a:t>dialog på våra APT?</a:t>
            </a:r>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7</a:t>
            </a:fld>
            <a:endParaRPr lang="sv-SE"/>
          </a:p>
        </p:txBody>
      </p:sp>
    </p:spTree>
    <p:extLst>
      <p:ext uri="{BB962C8B-B14F-4D97-AF65-F5344CB8AC3E}">
        <p14:creationId xmlns:p14="http://schemas.microsoft.com/office/powerpoint/2010/main" val="3710701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smtClean="0"/>
              <a:t>Frågor att lyfta för dialog:</a:t>
            </a:r>
          </a:p>
          <a:p>
            <a:pPr marL="0" indent="0">
              <a:buFont typeface="Arial" panose="020B0604020202020204" pitchFamily="34" charset="0"/>
              <a:buNone/>
            </a:pPr>
            <a:r>
              <a:rPr lang="sv-SE" dirty="0" smtClean="0"/>
              <a:t>Vad är systematiskt arbetsmiljöarbete?</a:t>
            </a:r>
          </a:p>
          <a:p>
            <a:pPr marL="0" indent="0">
              <a:buFont typeface="Arial" panose="020B0604020202020204" pitchFamily="34" charset="0"/>
              <a:buNone/>
            </a:pPr>
            <a:r>
              <a:rPr lang="sv-SE" dirty="0" smtClean="0"/>
              <a:t>Undersöka, riskbedöma,</a:t>
            </a:r>
            <a:r>
              <a:rPr lang="sv-SE" baseline="0" dirty="0" smtClean="0"/>
              <a:t> åtgärda och följa upp.</a:t>
            </a:r>
            <a:endParaRPr lang="sv-SE" dirty="0" smtClean="0"/>
          </a:p>
          <a:p>
            <a:pPr marL="0" indent="0">
              <a:buFont typeface="Arial" panose="020B0604020202020204" pitchFamily="34" charset="0"/>
              <a:buNone/>
            </a:pPr>
            <a:endParaRPr lang="sv-SE" dirty="0" smtClean="0"/>
          </a:p>
          <a:p>
            <a:pPr marL="0" indent="0">
              <a:buFont typeface="Arial" panose="020B0604020202020204" pitchFamily="34" charset="0"/>
              <a:buNone/>
            </a:pPr>
            <a:r>
              <a:rPr lang="sv-SE" dirty="0" smtClean="0"/>
              <a:t>När och hur undersöker vi?</a:t>
            </a:r>
          </a:p>
          <a:p>
            <a:pPr marL="0" indent="0">
              <a:buFont typeface="Arial" panose="020B0604020202020204" pitchFamily="34" charset="0"/>
              <a:buNone/>
            </a:pPr>
            <a:r>
              <a:rPr lang="sv-SE" dirty="0" smtClean="0"/>
              <a:t>När och hur riskbedömer vi?</a:t>
            </a:r>
          </a:p>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8</a:t>
            </a:fld>
            <a:endParaRPr lang="sv-SE"/>
          </a:p>
        </p:txBody>
      </p:sp>
    </p:spTree>
    <p:extLst>
      <p:ext uri="{BB962C8B-B14F-4D97-AF65-F5344CB8AC3E}">
        <p14:creationId xmlns:p14="http://schemas.microsoft.com/office/powerpoint/2010/main" val="3860101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9</a:t>
            </a:fld>
            <a:endParaRPr lang="sv-SE"/>
          </a:p>
        </p:txBody>
      </p:sp>
    </p:spTree>
    <p:extLst>
      <p:ext uri="{BB962C8B-B14F-4D97-AF65-F5344CB8AC3E}">
        <p14:creationId xmlns:p14="http://schemas.microsoft.com/office/powerpoint/2010/main" val="3435687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10</a:t>
            </a:fld>
            <a:endParaRPr lang="sv-SE"/>
          </a:p>
        </p:txBody>
      </p:sp>
    </p:spTree>
    <p:extLst>
      <p:ext uri="{BB962C8B-B14F-4D97-AF65-F5344CB8AC3E}">
        <p14:creationId xmlns:p14="http://schemas.microsoft.com/office/powerpoint/2010/main" val="281061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Årshjul</a:t>
            </a:r>
            <a:r>
              <a:rPr lang="sv-SE" dirty="0" smtClean="0"/>
              <a:t>, om ni vill fylla i eller gå igenom tillsammans</a:t>
            </a:r>
            <a:r>
              <a:rPr lang="sv-SE" baseline="0" dirty="0" smtClean="0"/>
              <a:t> vad ni ska göra på era APT under året.</a:t>
            </a:r>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11</a:t>
            </a:fld>
            <a:endParaRPr lang="sv-SE"/>
          </a:p>
        </p:txBody>
      </p:sp>
    </p:spTree>
    <p:extLst>
      <p:ext uri="{BB962C8B-B14F-4D97-AF65-F5344CB8AC3E}">
        <p14:creationId xmlns:p14="http://schemas.microsoft.com/office/powerpoint/2010/main" val="1750003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p:txBody>
      </p:sp>
      <p:sp>
        <p:nvSpPr>
          <p:cNvPr id="4" name="Platshållare för bildnummer 3"/>
          <p:cNvSpPr>
            <a:spLocks noGrp="1"/>
          </p:cNvSpPr>
          <p:nvPr>
            <p:ph type="sldNum" sz="quarter" idx="10"/>
          </p:nvPr>
        </p:nvSpPr>
        <p:spPr/>
        <p:txBody>
          <a:bodyPr/>
          <a:lstStyle/>
          <a:p>
            <a:fld id="{D51E81FA-5A44-42D5-B383-E62C66851189}" type="slidenum">
              <a:rPr lang="sv-SE" smtClean="0"/>
              <a:t>12</a:t>
            </a:fld>
            <a:endParaRPr lang="sv-SE"/>
          </a:p>
        </p:txBody>
      </p:sp>
    </p:spTree>
    <p:extLst>
      <p:ext uri="{BB962C8B-B14F-4D97-AF65-F5344CB8AC3E}">
        <p14:creationId xmlns:p14="http://schemas.microsoft.com/office/powerpoint/2010/main" val="4201683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5272305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9" name="Rektangel 8"/>
          <p:cNvSpPr/>
          <p:nvPr userDrawn="1"/>
        </p:nvSpPr>
        <p:spPr>
          <a:xfrm>
            <a:off x="-4475" y="2"/>
            <a:ext cx="12196475" cy="6857997"/>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pic>
        <p:nvPicPr>
          <p:cNvPr id="10" name="Bildobjekt 9"/>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1111584" y="5758825"/>
            <a:ext cx="835200" cy="883200"/>
          </a:xfrm>
          <a:prstGeom prst="rect">
            <a:avLst/>
          </a:prstGeom>
        </p:spPr>
      </p:pic>
    </p:spTree>
    <p:extLst>
      <p:ext uri="{BB962C8B-B14F-4D97-AF65-F5344CB8AC3E}">
        <p14:creationId xmlns:p14="http://schemas.microsoft.com/office/powerpoint/2010/main" val="11477750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4959459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42093638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23448629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238361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71361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134905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2022-02-18</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184024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689488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3593148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607267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733098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68352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229067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732664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3396544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dirty="0"/>
          </a:p>
        </p:txBody>
      </p:sp>
      <p:sp>
        <p:nvSpPr>
          <p:cNvPr id="3" name="textruta 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Tree>
    <p:extLst>
      <p:ext uri="{BB962C8B-B14F-4D97-AF65-F5344CB8AC3E}">
        <p14:creationId xmlns:p14="http://schemas.microsoft.com/office/powerpoint/2010/main" val="4081827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itle 1"/>
          <p:cNvSpPr>
            <a:spLocks noGrp="1"/>
          </p:cNvSpPr>
          <p:nvPr>
            <p:ph type="title" hasCustomPrompt="1"/>
          </p:nvPr>
        </p:nvSpPr>
        <p:spPr>
          <a:xfrm>
            <a:off x="1407584" y="897995"/>
            <a:ext cx="7315200" cy="473607"/>
          </a:xfrm>
          <a:prstGeom prst="rect">
            <a:avLst/>
          </a:prstGeom>
        </p:spPr>
        <p:txBody>
          <a:bodyPr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smtClean="0"/>
              <a:t>Klicka här för att ändra format på bakgrundstexten</a:t>
            </a:r>
          </a:p>
        </p:txBody>
      </p:sp>
      <p:sp>
        <p:nvSpPr>
          <p:cNvPr id="5" name="textruta 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Tree>
    <p:extLst>
      <p:ext uri="{BB962C8B-B14F-4D97-AF65-F5344CB8AC3E}">
        <p14:creationId xmlns:p14="http://schemas.microsoft.com/office/powerpoint/2010/main" val="2118698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8" name="textruta 7"/>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Tree>
    <p:extLst>
      <p:ext uri="{BB962C8B-B14F-4D97-AF65-F5344CB8AC3E}">
        <p14:creationId xmlns:p14="http://schemas.microsoft.com/office/powerpoint/2010/main" val="4183959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8" name="Title 1"/>
          <p:cNvSpPr>
            <a:spLocks noGrp="1"/>
          </p:cNvSpPr>
          <p:nvPr>
            <p:ph type="title" hasCustomPrompt="1"/>
          </p:nvPr>
        </p:nvSpPr>
        <p:spPr>
          <a:xfrm>
            <a:off x="1407584" y="897995"/>
            <a:ext cx="7315200" cy="473607"/>
          </a:xfrm>
          <a:prstGeom prst="rect">
            <a:avLst/>
          </a:prstGeom>
        </p:spPr>
        <p:txBody>
          <a:bodyPr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smtClean="0"/>
              <a:t>Klicka här för att ändra format på bakgrundstexten</a:t>
            </a:r>
          </a:p>
        </p:txBody>
      </p:sp>
      <p:sp>
        <p:nvSpPr>
          <p:cNvPr id="10" name="textruta 9"/>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Tree>
    <p:extLst>
      <p:ext uri="{BB962C8B-B14F-4D97-AF65-F5344CB8AC3E}">
        <p14:creationId xmlns:p14="http://schemas.microsoft.com/office/powerpoint/2010/main" val="2378175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47"/>
            <a:ext cx="7315200" cy="473607"/>
          </a:xfrm>
          <a:prstGeom prst="rect">
            <a:avLst/>
          </a:prstGeom>
        </p:spPr>
        <p:txBody>
          <a:bodyPr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smtClean="0"/>
              <a:t>Klicka här för att ändra format på bakgrundstexten</a:t>
            </a: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2471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2022-02-18</a:t>
            </a:fld>
            <a:endParaRPr lang="sv-SE" sz="1333" dirty="0" smtClean="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692282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5" name="Bildobjekt 4"/>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11111584" y="5758825"/>
            <a:ext cx="835200" cy="883200"/>
          </a:xfrm>
          <a:prstGeom prst="rect">
            <a:avLst/>
          </a:prstGeom>
        </p:spPr>
      </p:pic>
    </p:spTree>
    <p:extLst>
      <p:ext uri="{BB962C8B-B14F-4D97-AF65-F5344CB8AC3E}">
        <p14:creationId xmlns:p14="http://schemas.microsoft.com/office/powerpoint/2010/main" val="3223652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iming>
    <p:tnLst>
      <p:par>
        <p:cTn id="1" dur="indefinite" restart="never" nodeType="tmRoot"/>
      </p:par>
    </p:tnLst>
  </p:timing>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12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2022-02-18</a:t>
            </a:fld>
            <a:endParaRPr lang="en-US" sz="2400" b="1" dirty="0">
              <a:solidFill>
                <a:schemeClr val="bg1"/>
              </a:solidFill>
              <a:effectLst/>
              <a:latin typeface="HelveticaNeueLT Std" pitchFamily="34" charset="0"/>
            </a:endParaRPr>
          </a:p>
        </p:txBody>
      </p:sp>
      <p:pic>
        <p:nvPicPr>
          <p:cNvPr id="5" name="Bildobjekt 4"/>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11105939" y="5757064"/>
            <a:ext cx="835200" cy="883200"/>
          </a:xfrm>
          <a:prstGeom prst="rect">
            <a:avLst/>
          </a:prstGeom>
        </p:spPr>
      </p:pic>
    </p:spTree>
    <p:extLst>
      <p:ext uri="{BB962C8B-B14F-4D97-AF65-F5344CB8AC3E}">
        <p14:creationId xmlns:p14="http://schemas.microsoft.com/office/powerpoint/2010/main" val="28539439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F81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Rubrik 1"/>
          <p:cNvSpPr txBox="1">
            <a:spLocks/>
          </p:cNvSpPr>
          <p:nvPr/>
        </p:nvSpPr>
        <p:spPr>
          <a:xfrm>
            <a:off x="1524000" y="1122363"/>
            <a:ext cx="9144000" cy="2387600"/>
          </a:xfrm>
          <a:prstGeom prst="rect">
            <a:avLst/>
          </a:prstGeom>
        </p:spPr>
        <p:txBody>
          <a:bodyPr anchor="b"/>
          <a:lstStyle>
            <a:lvl1pPr algn="l" defTabSz="609585" rtl="0" eaLnBrk="1" latinLnBrk="0" hangingPunct="1">
              <a:spcBef>
                <a:spcPct val="0"/>
              </a:spcBef>
              <a:buNone/>
              <a:defRPr sz="4800" b="1" kern="1200">
                <a:solidFill>
                  <a:srgbClr val="FFFFFF"/>
                </a:solidFill>
                <a:latin typeface="Arial"/>
                <a:ea typeface="+mj-ea"/>
                <a:cs typeface="Arial"/>
              </a:defRPr>
            </a:lvl1pPr>
          </a:lstStyle>
          <a:p>
            <a:pPr algn="ctr"/>
            <a:r>
              <a:rPr lang="sv-SE" smtClean="0"/>
              <a:t>Uppstartsrutin APT</a:t>
            </a:r>
            <a:endParaRPr lang="sv-SE" dirty="0"/>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8" name="Platshållare för innehåll 1"/>
          <p:cNvSpPr>
            <a:spLocks noGrp="1"/>
          </p:cNvSpPr>
          <p:nvPr>
            <p:ph idx="1"/>
          </p:nvPr>
        </p:nvSpPr>
        <p:spPr>
          <a:xfrm>
            <a:off x="1467557" y="3854824"/>
            <a:ext cx="10543823" cy="1947492"/>
          </a:xfrm>
        </p:spPr>
        <p:txBody>
          <a:bodyPr/>
          <a:lstStyle/>
          <a:p>
            <a:pPr algn="ctr"/>
            <a:r>
              <a:rPr lang="sv-SE" dirty="0"/>
              <a:t>De ljusblå bilderna är förberedelsebilder för chef och ombud. </a:t>
            </a:r>
            <a:endParaRPr lang="sv-SE" dirty="0" smtClean="0"/>
          </a:p>
          <a:p>
            <a:pPr algn="ctr"/>
            <a:r>
              <a:rPr lang="sv-SE" dirty="0" smtClean="0"/>
              <a:t>De mörkblå </a:t>
            </a:r>
            <a:r>
              <a:rPr lang="sv-SE" dirty="0"/>
              <a:t>att använda på uppstart av </a:t>
            </a:r>
            <a:r>
              <a:rPr lang="sv-SE" dirty="0" smtClean="0"/>
              <a:t>APT</a:t>
            </a:r>
            <a:endParaRPr lang="sv-SE" dirty="0"/>
          </a:p>
          <a:p>
            <a:endParaRPr lang="sv-SE" dirty="0"/>
          </a:p>
        </p:txBody>
      </p:sp>
    </p:spTree>
    <p:extLst>
      <p:ext uri="{BB962C8B-B14F-4D97-AF65-F5344CB8AC3E}">
        <p14:creationId xmlns:p14="http://schemas.microsoft.com/office/powerpoint/2010/main" val="189847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467557" y="1951078"/>
            <a:ext cx="10543823" cy="4520974"/>
          </a:xfrm>
        </p:spPr>
        <p:txBody>
          <a:bodyPr/>
          <a:lstStyle/>
          <a:p>
            <a:pPr marL="457200" indent="-457200">
              <a:buFont typeface="Arial" panose="020B0604020202020204" pitchFamily="34" charset="0"/>
              <a:buChar char="•"/>
            </a:pPr>
            <a:r>
              <a:rPr lang="sv-SE" dirty="0" smtClean="0"/>
              <a:t>Inför </a:t>
            </a:r>
            <a:r>
              <a:rPr lang="sv-SE" dirty="0" smtClean="0"/>
              <a:t>årets/läsårets </a:t>
            </a:r>
            <a:r>
              <a:rPr lang="sv-SE" dirty="0" smtClean="0"/>
              <a:t>första APT kan ni, chef och ombud, tillsammans gå igenom vad just er arbetsplats behöver fokusera på, använd er av underlaget från den årliga </a:t>
            </a:r>
            <a:r>
              <a:rPr lang="sv-SE" dirty="0" smtClean="0"/>
              <a:t>uppföljningen av SAM och samverkan</a:t>
            </a:r>
            <a:endParaRPr lang="sv-SE" dirty="0" smtClean="0"/>
          </a:p>
          <a:p>
            <a:pPr marL="457200" indent="-457200">
              <a:buFont typeface="Arial" panose="020B0604020202020204" pitchFamily="34" charset="0"/>
              <a:buChar char="•"/>
            </a:pPr>
            <a:r>
              <a:rPr lang="sv-SE" dirty="0" smtClean="0"/>
              <a:t>Lägg förslag på </a:t>
            </a:r>
            <a:r>
              <a:rPr lang="sv-SE" dirty="0" err="1" smtClean="0"/>
              <a:t>årshjul</a:t>
            </a:r>
            <a:r>
              <a:rPr lang="sv-SE" dirty="0" smtClean="0"/>
              <a:t> </a:t>
            </a:r>
          </a:p>
          <a:p>
            <a:pPr marL="457200" indent="-457200">
              <a:buFont typeface="Arial" panose="020B0604020202020204" pitchFamily="34" charset="0"/>
              <a:buChar char="•"/>
            </a:pPr>
            <a:r>
              <a:rPr lang="sv-SE" dirty="0" smtClean="0"/>
              <a:t>Behövs någon förberedelse inför APT från </a:t>
            </a:r>
            <a:r>
              <a:rPr lang="sv-SE" dirty="0" smtClean="0"/>
              <a:t>medarbetarna eller räcker det med utbildningen i SAM och samverkan på HBG </a:t>
            </a:r>
            <a:r>
              <a:rPr lang="sv-SE" dirty="0" err="1" smtClean="0"/>
              <a:t>learns</a:t>
            </a:r>
            <a:r>
              <a:rPr lang="sv-SE" dirty="0" smtClean="0"/>
              <a:t>? </a:t>
            </a:r>
            <a:endParaRPr lang="sv-SE" dirty="0" smtClean="0"/>
          </a:p>
          <a:p>
            <a:pPr marL="457200" indent="-457200">
              <a:buFont typeface="Arial" panose="020B0604020202020204" pitchFamily="34" charset="0"/>
              <a:buChar char="•"/>
            </a:pPr>
            <a:r>
              <a:rPr lang="sv-SE" dirty="0" smtClean="0"/>
              <a:t>Något ni vill lyfta </a:t>
            </a:r>
            <a:r>
              <a:rPr lang="sv-SE" dirty="0" smtClean="0"/>
              <a:t>fram specifikt under året? </a:t>
            </a:r>
            <a:r>
              <a:rPr lang="sv-SE" dirty="0" smtClean="0"/>
              <a:t>Se förslag på </a:t>
            </a:r>
            <a:r>
              <a:rPr lang="sv-SE" dirty="0" smtClean="0"/>
              <a:t/>
            </a:r>
            <a:br>
              <a:rPr lang="sv-SE" dirty="0" smtClean="0"/>
            </a:br>
            <a:r>
              <a:rPr lang="sv-SE" dirty="0" smtClean="0"/>
              <a:t>HR-sidan</a:t>
            </a:r>
            <a:r>
              <a:rPr lang="sv-SE" dirty="0" smtClean="0"/>
              <a:t>.</a:t>
            </a:r>
          </a:p>
          <a:p>
            <a:endParaRPr lang="sv-SE" dirty="0"/>
          </a:p>
        </p:txBody>
      </p:sp>
      <p:sp>
        <p:nvSpPr>
          <p:cNvPr id="3" name="Rubrik 2"/>
          <p:cNvSpPr>
            <a:spLocks noGrp="1"/>
          </p:cNvSpPr>
          <p:nvPr>
            <p:ph type="title"/>
          </p:nvPr>
        </p:nvSpPr>
        <p:spPr>
          <a:xfrm>
            <a:off x="1467556" y="255181"/>
            <a:ext cx="10543823" cy="1609026"/>
          </a:xfrm>
        </p:spPr>
        <p:txBody>
          <a:bodyPr/>
          <a:lstStyle/>
          <a:p>
            <a:r>
              <a:rPr lang="sv-SE" dirty="0"/>
              <a:t>Chef och </a:t>
            </a:r>
            <a:r>
              <a:rPr lang="sv-SE" dirty="0" smtClean="0"/>
              <a:t>arbetsmiljö/platsombud </a:t>
            </a:r>
            <a:r>
              <a:rPr lang="sv-SE" dirty="0"/>
              <a:t>- förberedelse</a:t>
            </a:r>
          </a:p>
        </p:txBody>
      </p:sp>
    </p:spTree>
    <p:extLst>
      <p:ext uri="{BB962C8B-B14F-4D97-AF65-F5344CB8AC3E}">
        <p14:creationId xmlns:p14="http://schemas.microsoft.com/office/powerpoint/2010/main" val="1613649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endParaRPr lang="sv-SE" dirty="0"/>
          </a:p>
        </p:txBody>
      </p:sp>
      <p:pic>
        <p:nvPicPr>
          <p:cNvPr id="2050" name="Picture 2" descr="https://intranat.helsingborg.se/wp-content/uploads/sites/2/2021/03/arshjul-bild-700x500-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8509" y="0"/>
            <a:ext cx="9622372" cy="6873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224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457200" indent="-457200">
              <a:buFont typeface="Arial" panose="020B0604020202020204" pitchFamily="34" charset="0"/>
              <a:buChar char="•"/>
            </a:pPr>
            <a:r>
              <a:rPr lang="sv-SE" dirty="0" smtClean="0"/>
              <a:t>På HBG </a:t>
            </a:r>
            <a:r>
              <a:rPr lang="sv-SE" dirty="0" err="1" smtClean="0"/>
              <a:t>learns</a:t>
            </a:r>
            <a:r>
              <a:rPr lang="sv-SE" dirty="0" smtClean="0"/>
              <a:t> finns en utbildning om SAM och samverkan för medarbetare</a:t>
            </a:r>
            <a:endParaRPr lang="sv-SE" dirty="0"/>
          </a:p>
          <a:p>
            <a:pPr marL="457200" indent="-457200">
              <a:buFont typeface="Arial" panose="020B0604020202020204" pitchFamily="34" charset="0"/>
              <a:buChar char="•"/>
            </a:pPr>
            <a:r>
              <a:rPr lang="sv-SE" dirty="0" smtClean="0"/>
              <a:t>Kom överens om alla medarbetare ska göra </a:t>
            </a:r>
            <a:r>
              <a:rPr lang="sv-SE" dirty="0"/>
              <a:t>den tillsammans </a:t>
            </a:r>
            <a:r>
              <a:rPr lang="sv-SE" dirty="0" smtClean="0"/>
              <a:t>samtidigt eller om alla </a:t>
            </a:r>
            <a:r>
              <a:rPr lang="sv-SE" dirty="0"/>
              <a:t>ha gjort den individuellt </a:t>
            </a:r>
            <a:r>
              <a:rPr lang="sv-SE" dirty="0" smtClean="0"/>
              <a:t>innan årets första APT</a:t>
            </a:r>
            <a:endParaRPr lang="sv-SE" dirty="0"/>
          </a:p>
          <a:p>
            <a:endParaRPr lang="sv-SE" dirty="0"/>
          </a:p>
        </p:txBody>
      </p:sp>
      <p:sp>
        <p:nvSpPr>
          <p:cNvPr id="3" name="Rubrik 2"/>
          <p:cNvSpPr>
            <a:spLocks noGrp="1"/>
          </p:cNvSpPr>
          <p:nvPr>
            <p:ph type="title"/>
          </p:nvPr>
        </p:nvSpPr>
        <p:spPr/>
        <p:txBody>
          <a:bodyPr/>
          <a:lstStyle/>
          <a:p>
            <a:r>
              <a:rPr lang="sv-SE" dirty="0" smtClean="0"/>
              <a:t>Säkerställ att vi har kunskap</a:t>
            </a:r>
            <a:endParaRPr lang="sv-SE" dirty="0"/>
          </a:p>
        </p:txBody>
      </p:sp>
    </p:spTree>
    <p:extLst>
      <p:ext uri="{BB962C8B-B14F-4D97-AF65-F5344CB8AC3E}">
        <p14:creationId xmlns:p14="http://schemas.microsoft.com/office/powerpoint/2010/main" val="3261409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Rubrik 1"/>
          <p:cNvSpPr txBox="1">
            <a:spLocks/>
          </p:cNvSpPr>
          <p:nvPr/>
        </p:nvSpPr>
        <p:spPr>
          <a:xfrm>
            <a:off x="1524000" y="1122363"/>
            <a:ext cx="9144000" cy="2387600"/>
          </a:xfrm>
          <a:prstGeom prst="rect">
            <a:avLst/>
          </a:prstGeom>
        </p:spPr>
        <p:txBody>
          <a:bodyPr anchor="b"/>
          <a:lstStyle>
            <a:lvl1pPr algn="l" defTabSz="609585" rtl="0" eaLnBrk="1" latinLnBrk="0" hangingPunct="1">
              <a:spcBef>
                <a:spcPct val="0"/>
              </a:spcBef>
              <a:buNone/>
              <a:defRPr sz="4800" b="1" kern="1200">
                <a:solidFill>
                  <a:srgbClr val="FFFFFF"/>
                </a:solidFill>
                <a:latin typeface="Arial"/>
                <a:ea typeface="+mj-ea"/>
                <a:cs typeface="Arial"/>
              </a:defRPr>
            </a:lvl1pPr>
          </a:lstStyle>
          <a:p>
            <a:pPr algn="ctr"/>
            <a:r>
              <a:rPr lang="sv-SE" dirty="0" smtClean="0"/>
              <a:t>Uppstart APT</a:t>
            </a:r>
            <a:endParaRPr lang="sv-SE" dirty="0"/>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Tree>
    <p:extLst>
      <p:ext uri="{BB962C8B-B14F-4D97-AF65-F5344CB8AC3E}">
        <p14:creationId xmlns:p14="http://schemas.microsoft.com/office/powerpoint/2010/main" val="2532632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202113"/>
          </a:xfrm>
        </p:spPr>
        <p:txBody>
          <a:bodyPr/>
          <a:lstStyle/>
          <a:p>
            <a:pPr marL="457200" indent="-457200">
              <a:buFont typeface="Arial" panose="020B0604020202020204" pitchFamily="34" charset="0"/>
              <a:buChar char="•"/>
            </a:pPr>
            <a:r>
              <a:rPr lang="sv-SE" sz="2400" dirty="0" smtClean="0"/>
              <a:t>På HBG </a:t>
            </a:r>
            <a:r>
              <a:rPr lang="sv-SE" sz="2400" dirty="0" err="1" smtClean="0"/>
              <a:t>learns</a:t>
            </a:r>
            <a:r>
              <a:rPr lang="sv-SE" sz="2400" dirty="0" smtClean="0"/>
              <a:t> finns en utbildning om SAM och samverkan för medarbetare</a:t>
            </a:r>
            <a:endParaRPr lang="sv-SE" sz="2400" dirty="0"/>
          </a:p>
          <a:p>
            <a:pPr marL="457200" indent="-457200">
              <a:buFont typeface="Arial" panose="020B0604020202020204" pitchFamily="34" charset="0"/>
              <a:buChar char="•"/>
            </a:pPr>
            <a:r>
              <a:rPr lang="sv-SE" sz="2400" dirty="0" smtClean="0"/>
              <a:t>Följande frågor/sidor är baserade på utbildningen</a:t>
            </a:r>
            <a:endParaRPr lang="sv-SE" sz="2400" dirty="0"/>
          </a:p>
          <a:p>
            <a:endParaRPr lang="sv-SE" dirty="0"/>
          </a:p>
        </p:txBody>
      </p:sp>
      <p:sp>
        <p:nvSpPr>
          <p:cNvPr id="8" name="Rubrik 2"/>
          <p:cNvSpPr>
            <a:spLocks noGrp="1"/>
          </p:cNvSpPr>
          <p:nvPr>
            <p:ph type="title"/>
          </p:nvPr>
        </p:nvSpPr>
        <p:spPr>
          <a:xfrm>
            <a:off x="1467557" y="274639"/>
            <a:ext cx="10543823" cy="1143000"/>
          </a:xfrm>
        </p:spPr>
        <p:txBody>
          <a:bodyPr/>
          <a:lstStyle/>
          <a:p>
            <a:r>
              <a:rPr lang="sv-SE" dirty="0"/>
              <a:t>Säkerställ att vi har kunskap</a:t>
            </a:r>
          </a:p>
        </p:txBody>
      </p:sp>
    </p:spTree>
    <p:extLst>
      <p:ext uri="{BB962C8B-B14F-4D97-AF65-F5344CB8AC3E}">
        <p14:creationId xmlns:p14="http://schemas.microsoft.com/office/powerpoint/2010/main" val="3108831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800597"/>
          </a:xfrm>
        </p:spPr>
        <p:txBody>
          <a:bodyPr/>
          <a:lstStyle/>
          <a:p>
            <a:r>
              <a:rPr lang="sv-SE" sz="2400" dirty="0" smtClean="0"/>
              <a:t>Samverkan </a:t>
            </a:r>
            <a:r>
              <a:rPr lang="sv-SE" sz="2400" dirty="0"/>
              <a:t>Helsingborg </a:t>
            </a:r>
            <a:r>
              <a:rPr lang="sv-SE" sz="2400" dirty="0" smtClean="0"/>
              <a:t>är ett avtal som kommit till för att öka medarbetarnas möjlighet att vara med och påverka. Det är viktigt att fler får vara delaktiga i besluten som tas på arbetsplatsen. Vinsten blir då ett bättre samarbete och en hållbar utveckling av arbetsplatsen.</a:t>
            </a:r>
          </a:p>
          <a:p>
            <a:endParaRPr lang="sv-SE" sz="2400" dirty="0" smtClean="0"/>
          </a:p>
          <a:p>
            <a:r>
              <a:rPr lang="sv-SE" sz="2400" dirty="0" smtClean="0"/>
              <a:t>I samverkansavtalet finns tre forum för dialog:</a:t>
            </a:r>
          </a:p>
          <a:p>
            <a:r>
              <a:rPr lang="sv-SE" sz="2400" dirty="0" smtClean="0"/>
              <a:t>Arbetsplatsträffar (APT), medarbetarsamtal och samverkansgrupp.</a:t>
            </a:r>
          </a:p>
          <a:p>
            <a:endParaRPr lang="sv-SE" sz="2400" dirty="0"/>
          </a:p>
          <a:p>
            <a:r>
              <a:rPr lang="sv-SE" sz="2400" dirty="0" smtClean="0"/>
              <a:t>På dessa mötesplatser kan alla komma till tals om verksamheten och om sin arbetsmiljö. Mötena </a:t>
            </a:r>
            <a:r>
              <a:rPr lang="sv-SE" sz="2400" dirty="0"/>
              <a:t>bygger på tanken att god dialog skapar bra beslut. </a:t>
            </a:r>
          </a:p>
          <a:p>
            <a:endParaRPr lang="sv-SE" sz="2400" dirty="0"/>
          </a:p>
        </p:txBody>
      </p:sp>
      <p:sp>
        <p:nvSpPr>
          <p:cNvPr id="8" name="Rubrik 2"/>
          <p:cNvSpPr>
            <a:spLocks noGrp="1"/>
          </p:cNvSpPr>
          <p:nvPr>
            <p:ph type="title"/>
          </p:nvPr>
        </p:nvSpPr>
        <p:spPr>
          <a:xfrm>
            <a:off x="1467557" y="274639"/>
            <a:ext cx="10543823" cy="1143000"/>
          </a:xfrm>
        </p:spPr>
        <p:txBody>
          <a:bodyPr/>
          <a:lstStyle/>
          <a:p>
            <a:r>
              <a:rPr lang="sv-SE" dirty="0" smtClean="0"/>
              <a:t>Samverkan</a:t>
            </a:r>
            <a:endParaRPr lang="sv-SE" dirty="0"/>
          </a:p>
        </p:txBody>
      </p:sp>
    </p:spTree>
    <p:extLst>
      <p:ext uri="{BB962C8B-B14F-4D97-AF65-F5344CB8AC3E}">
        <p14:creationId xmlns:p14="http://schemas.microsoft.com/office/powerpoint/2010/main" val="1882221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2054830"/>
            <a:ext cx="10543823" cy="3747485"/>
          </a:xfrm>
        </p:spPr>
        <p:txBody>
          <a:bodyPr/>
          <a:lstStyle/>
          <a:p>
            <a:pPr fontAlgn="base"/>
            <a:r>
              <a:rPr lang="sv-SE" sz="2400" dirty="0" smtClean="0"/>
              <a:t>Systematiskt </a:t>
            </a:r>
            <a:r>
              <a:rPr lang="sv-SE" sz="2400" dirty="0"/>
              <a:t>arbetsmiljöarbete (SAM) </a:t>
            </a:r>
            <a:r>
              <a:rPr lang="sv-SE" sz="2400" dirty="0" smtClean="0"/>
              <a:t>innebär att arbetsmiljöarbetet är organiserat. Det betyder också att vi hela tiden ska vara uppmärksamma på allt i arbetsmiljön som kan påverka vår hälsa och säkerhet.</a:t>
            </a:r>
          </a:p>
          <a:p>
            <a:pPr fontAlgn="base"/>
            <a:endParaRPr lang="sv-SE" sz="2400" dirty="0"/>
          </a:p>
          <a:p>
            <a:pPr fontAlgn="base"/>
            <a:r>
              <a:rPr lang="sv-SE" sz="2400" dirty="0" smtClean="0"/>
              <a:t>Om alla är med och engagerar sig förebygger vi arbetsskador, ohälsa och olycksfall i arbetet och lägger grunden för en bra arbetsmiljö. </a:t>
            </a:r>
            <a:endParaRPr lang="sv-SE" sz="2400" dirty="0"/>
          </a:p>
        </p:txBody>
      </p:sp>
      <p:sp>
        <p:nvSpPr>
          <p:cNvPr id="8" name="Rubrik 2"/>
          <p:cNvSpPr>
            <a:spLocks noGrp="1"/>
          </p:cNvSpPr>
          <p:nvPr>
            <p:ph type="title"/>
          </p:nvPr>
        </p:nvSpPr>
        <p:spPr>
          <a:xfrm>
            <a:off x="1467557" y="274638"/>
            <a:ext cx="10543823" cy="1600203"/>
          </a:xfrm>
        </p:spPr>
        <p:txBody>
          <a:bodyPr/>
          <a:lstStyle/>
          <a:p>
            <a:r>
              <a:rPr lang="sv-SE" dirty="0" smtClean="0"/>
              <a:t>Systematiskt arbetsmiljöarbete kallas ofta SAM</a:t>
            </a:r>
            <a:endParaRPr lang="sv-SE" dirty="0"/>
          </a:p>
        </p:txBody>
      </p:sp>
    </p:spTree>
    <p:extLst>
      <p:ext uri="{BB962C8B-B14F-4D97-AF65-F5344CB8AC3E}">
        <p14:creationId xmlns:p14="http://schemas.microsoft.com/office/powerpoint/2010/main" val="3090210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5108822"/>
          </a:xfrm>
        </p:spPr>
        <p:txBody>
          <a:bodyPr/>
          <a:lstStyle/>
          <a:p>
            <a:r>
              <a:rPr lang="sv-SE" sz="2400" dirty="0"/>
              <a:t>Arbetsplatsträffen är ett tillfälle för dialog mellan </a:t>
            </a:r>
            <a:r>
              <a:rPr lang="sv-SE" sz="2400" dirty="0" smtClean="0"/>
              <a:t>chef </a:t>
            </a:r>
            <a:r>
              <a:rPr lang="sv-SE" sz="2400" dirty="0"/>
              <a:t>och </a:t>
            </a:r>
            <a:r>
              <a:rPr lang="sv-SE" sz="2400" dirty="0" smtClean="0"/>
              <a:t>arbetsgrupp. Mötet är strukturerat och kan exempelvis handla om fördelning av arbetsuppgifter, verksamhetsutveckling och riskbedömningar. Syftet med APT </a:t>
            </a:r>
            <a:r>
              <a:rPr lang="sv-SE" sz="2400" dirty="0"/>
              <a:t>är att </a:t>
            </a:r>
            <a:r>
              <a:rPr lang="sv-SE" sz="2400" dirty="0" smtClean="0"/>
              <a:t>möjliggöra för </a:t>
            </a:r>
            <a:r>
              <a:rPr lang="sv-SE" sz="2400" dirty="0"/>
              <a:t>en personlig och yrkesmässig utveckling, </a:t>
            </a:r>
            <a:r>
              <a:rPr lang="sv-SE" sz="2400" dirty="0" smtClean="0"/>
              <a:t>ta </a:t>
            </a:r>
            <a:r>
              <a:rPr lang="sv-SE" sz="2400" dirty="0"/>
              <a:t>tillvara allas </a:t>
            </a:r>
            <a:r>
              <a:rPr lang="sv-SE" sz="2400" dirty="0" smtClean="0"/>
              <a:t>kompetens, </a:t>
            </a:r>
            <a:r>
              <a:rPr lang="sv-SE" sz="2400" dirty="0"/>
              <a:t>öka möjlighet för medarbetarna att vara </a:t>
            </a:r>
            <a:r>
              <a:rPr lang="sv-SE" sz="2400" dirty="0" smtClean="0"/>
              <a:t>delaktiga </a:t>
            </a:r>
            <a:r>
              <a:rPr lang="sv-SE" sz="2400" dirty="0"/>
              <a:t>och ta ansvar </a:t>
            </a:r>
            <a:r>
              <a:rPr lang="sv-SE" sz="2400" dirty="0" smtClean="0"/>
              <a:t>samt </a:t>
            </a:r>
            <a:r>
              <a:rPr lang="sv-SE" sz="2400" dirty="0"/>
              <a:t>att chefen får bra underlag för sina beslut.</a:t>
            </a:r>
          </a:p>
          <a:p>
            <a:endParaRPr lang="sv-SE" sz="2400" dirty="0"/>
          </a:p>
          <a:p>
            <a:r>
              <a:rPr lang="sv-SE" sz="2400" b="1" dirty="0"/>
              <a:t>Ditt ansvar som medarbetare</a:t>
            </a:r>
            <a:endParaRPr lang="sv-SE" sz="2400" dirty="0"/>
          </a:p>
          <a:p>
            <a:r>
              <a:rPr lang="sv-SE" sz="2400" dirty="0" smtClean="0"/>
              <a:t>Det är på arbetsplatsträffen som du har stor möjlighet att påverka och göra din röst hörd. Om du är aktiv innan och under mötena bidrar du till förändringar på din arbetsplats. Du blir också mer delaktig i de beslut som tas.</a:t>
            </a:r>
          </a:p>
          <a:p>
            <a:endParaRPr lang="sv-SE" sz="2000" dirty="0"/>
          </a:p>
          <a:p>
            <a:endParaRPr lang="sv-SE" sz="2000" dirty="0"/>
          </a:p>
          <a:p>
            <a:pPr marL="457200" indent="-457200">
              <a:buFont typeface="Arial" panose="020B0604020202020204" pitchFamily="34" charset="0"/>
              <a:buChar char="•"/>
            </a:pPr>
            <a:endParaRPr lang="sv-SE" sz="1100" dirty="0"/>
          </a:p>
          <a:p>
            <a:endParaRPr lang="sv-SE" sz="1400" dirty="0"/>
          </a:p>
        </p:txBody>
      </p:sp>
      <p:sp>
        <p:nvSpPr>
          <p:cNvPr id="8" name="Rubrik 2"/>
          <p:cNvSpPr>
            <a:spLocks noGrp="1"/>
          </p:cNvSpPr>
          <p:nvPr>
            <p:ph type="title"/>
          </p:nvPr>
        </p:nvSpPr>
        <p:spPr>
          <a:xfrm>
            <a:off x="1467557" y="274639"/>
            <a:ext cx="10543823" cy="1143000"/>
          </a:xfrm>
        </p:spPr>
        <p:txBody>
          <a:bodyPr/>
          <a:lstStyle/>
          <a:p>
            <a:r>
              <a:rPr lang="sv-SE" dirty="0" smtClean="0"/>
              <a:t>APT</a:t>
            </a:r>
            <a:endParaRPr lang="sv-SE" dirty="0"/>
          </a:p>
        </p:txBody>
      </p:sp>
    </p:spTree>
    <p:extLst>
      <p:ext uri="{BB962C8B-B14F-4D97-AF65-F5344CB8AC3E}">
        <p14:creationId xmlns:p14="http://schemas.microsoft.com/office/powerpoint/2010/main" val="1521754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800597"/>
          </a:xfrm>
        </p:spPr>
        <p:txBody>
          <a:bodyPr/>
          <a:lstStyle/>
          <a:p>
            <a:r>
              <a:rPr lang="sv-SE" sz="1800" dirty="0" smtClean="0"/>
              <a:t>Arbetsplatsträffarna ska hållas regelbundet, exempelvis en gång i månaden. En dagordning ska finnas tillgänglig innan mötet och medarbetarna ska ha möjlighet att anmäla ärenden. </a:t>
            </a:r>
          </a:p>
          <a:p>
            <a:endParaRPr lang="sv-SE" sz="1800" dirty="0" smtClean="0"/>
          </a:p>
          <a:p>
            <a:r>
              <a:rPr lang="sv-SE" sz="1800" dirty="0" smtClean="0"/>
              <a:t>Dagordningen har alltid tre rubriker:</a:t>
            </a:r>
          </a:p>
          <a:p>
            <a:r>
              <a:rPr lang="sv-SE" sz="1800" b="1" dirty="0" smtClean="0"/>
              <a:t>Information </a:t>
            </a:r>
            <a:endParaRPr lang="sv-SE" sz="1800" dirty="0" smtClean="0"/>
          </a:p>
          <a:p>
            <a:r>
              <a:rPr lang="sv-SE" sz="1800" dirty="0" smtClean="0"/>
              <a:t>Här presenteras information. Den som anmält ett ärende får gärna skicka ut informationen i förväg.</a:t>
            </a:r>
          </a:p>
          <a:p>
            <a:endParaRPr lang="sv-SE" sz="1800" dirty="0"/>
          </a:p>
          <a:p>
            <a:r>
              <a:rPr lang="sv-SE" sz="1800" b="1" dirty="0" smtClean="0"/>
              <a:t>Dialog</a:t>
            </a:r>
          </a:p>
          <a:p>
            <a:r>
              <a:rPr lang="sv-SE" sz="1800" dirty="0" smtClean="0"/>
              <a:t>Varje dialogpunkt diskuteras separat. Ibland vill man skapa diskussion kring ett ämne och lyssna på åsikter. Om du har en dialogpunkt ska du ha förberett vad du vill få synpunkter på. Inga beslut fattas.</a:t>
            </a:r>
          </a:p>
          <a:p>
            <a:endParaRPr lang="sv-SE" sz="1800" dirty="0"/>
          </a:p>
          <a:p>
            <a:r>
              <a:rPr lang="sv-SE" sz="1800" b="1" dirty="0" smtClean="0"/>
              <a:t>Fatta beslut</a:t>
            </a:r>
          </a:p>
          <a:p>
            <a:r>
              <a:rPr lang="sv-SE" sz="1800" dirty="0" smtClean="0"/>
              <a:t>Här tas beslut om de ärenden som ni har pratat om på tidigare möten. Dialogen ska alltså redan vara avklarad. Chefen förklarar vilket beslut som tas och varför.</a:t>
            </a:r>
            <a:endParaRPr lang="sv-SE" sz="1400" dirty="0"/>
          </a:p>
        </p:txBody>
      </p:sp>
      <p:sp>
        <p:nvSpPr>
          <p:cNvPr id="8" name="Rubrik 2"/>
          <p:cNvSpPr>
            <a:spLocks noGrp="1"/>
          </p:cNvSpPr>
          <p:nvPr>
            <p:ph type="title"/>
          </p:nvPr>
        </p:nvSpPr>
        <p:spPr>
          <a:xfrm>
            <a:off x="1467557" y="274639"/>
            <a:ext cx="10543823" cy="1143000"/>
          </a:xfrm>
        </p:spPr>
        <p:txBody>
          <a:bodyPr/>
          <a:lstStyle/>
          <a:p>
            <a:r>
              <a:rPr lang="sv-SE" dirty="0" smtClean="0"/>
              <a:t>APT, så </a:t>
            </a:r>
            <a:r>
              <a:rPr lang="sv-SE" dirty="0"/>
              <a:t>här går det </a:t>
            </a:r>
            <a:r>
              <a:rPr lang="sv-SE" dirty="0" smtClean="0"/>
              <a:t>till</a:t>
            </a:r>
            <a:endParaRPr lang="sv-SE" dirty="0"/>
          </a:p>
        </p:txBody>
      </p:sp>
    </p:spTree>
    <p:extLst>
      <p:ext uri="{BB962C8B-B14F-4D97-AF65-F5344CB8AC3E}">
        <p14:creationId xmlns:p14="http://schemas.microsoft.com/office/powerpoint/2010/main" val="18992965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050" name="Picture 2" descr="https://intranat.helsingborg.se/wp-content/uploads/sites/2/2021/03/arshjul-bild-700x500-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8509" y="0"/>
            <a:ext cx="9622372" cy="6873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3576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 name="Platshållare för innehåll 1"/>
          <p:cNvSpPr>
            <a:spLocks noGrp="1"/>
          </p:cNvSpPr>
          <p:nvPr>
            <p:ph idx="1"/>
          </p:nvPr>
        </p:nvSpPr>
        <p:spPr>
          <a:xfrm>
            <a:off x="1467557" y="1874842"/>
            <a:ext cx="10543823" cy="4774152"/>
          </a:xfrm>
        </p:spPr>
        <p:txBody>
          <a:bodyPr/>
          <a:lstStyle/>
          <a:p>
            <a:pPr marL="457200" indent="-457200">
              <a:buFontTx/>
              <a:buChar char="-"/>
            </a:pPr>
            <a:r>
              <a:rPr lang="sv-SE" sz="2000" dirty="0"/>
              <a:t>D</a:t>
            </a:r>
            <a:r>
              <a:rPr lang="sv-SE" sz="2000" dirty="0" smtClean="0"/>
              <a:t>atum är inbokade för APT hela året</a:t>
            </a:r>
          </a:p>
          <a:p>
            <a:pPr marL="457200" indent="-457200">
              <a:buFontTx/>
              <a:buChar char="-"/>
            </a:pPr>
            <a:r>
              <a:rPr lang="sv-SE" sz="2000" dirty="0" smtClean="0"/>
              <a:t>Vi vet när </a:t>
            </a:r>
            <a:r>
              <a:rPr lang="sv-SE" sz="2000" dirty="0" smtClean="0"/>
              <a:t>punkter ska vara anmälda/handlingarna </a:t>
            </a:r>
            <a:r>
              <a:rPr lang="sv-SE" sz="2000" dirty="0" smtClean="0"/>
              <a:t>ska vara </a:t>
            </a:r>
            <a:r>
              <a:rPr lang="sv-SE" sz="2000" dirty="0"/>
              <a:t>inne inför ett </a:t>
            </a:r>
            <a:r>
              <a:rPr lang="sv-SE" sz="2000" dirty="0" smtClean="0"/>
              <a:t>möte</a:t>
            </a:r>
          </a:p>
          <a:p>
            <a:pPr marL="457200" indent="-457200">
              <a:buFontTx/>
              <a:buChar char="-"/>
            </a:pPr>
            <a:r>
              <a:rPr lang="sv-SE" sz="2000" dirty="0" smtClean="0"/>
              <a:t>Vi har koll på vem som skriver mötesanteckningar på våra APT</a:t>
            </a:r>
            <a:endParaRPr lang="sv-SE" sz="2000" dirty="0"/>
          </a:p>
          <a:p>
            <a:pPr marL="457200" indent="-457200">
              <a:buFontTx/>
              <a:buChar char="-"/>
            </a:pPr>
            <a:r>
              <a:rPr lang="sv-SE" sz="2000" dirty="0" smtClean="0"/>
              <a:t>Vi vet när minnesanteckningarna ska finnas </a:t>
            </a:r>
            <a:r>
              <a:rPr lang="sv-SE" sz="2000" dirty="0"/>
              <a:t>tillgängliga </a:t>
            </a:r>
            <a:r>
              <a:rPr lang="sv-SE" sz="2000" dirty="0" smtClean="0"/>
              <a:t>efter APT och vart vi hittar dem</a:t>
            </a:r>
          </a:p>
          <a:p>
            <a:pPr marL="457200" indent="-457200">
              <a:buFontTx/>
              <a:buChar char="-"/>
            </a:pPr>
            <a:r>
              <a:rPr lang="sv-SE" sz="2000" dirty="0" smtClean="0"/>
              <a:t>Vi har spelregler </a:t>
            </a:r>
            <a:r>
              <a:rPr lang="sv-SE" sz="2000" dirty="0"/>
              <a:t>för dialog på våra </a:t>
            </a:r>
            <a:r>
              <a:rPr lang="sv-SE" sz="2000" dirty="0" smtClean="0"/>
              <a:t>möten</a:t>
            </a:r>
          </a:p>
          <a:p>
            <a:pPr marL="457200" indent="-457200">
              <a:buFontTx/>
              <a:buChar char="-"/>
            </a:pPr>
            <a:r>
              <a:rPr lang="sv-SE" sz="2000" dirty="0">
                <a:solidFill>
                  <a:schemeClr val="bg1"/>
                </a:solidFill>
              </a:rPr>
              <a:t>Det </a:t>
            </a:r>
            <a:r>
              <a:rPr lang="sv-SE" sz="2000" dirty="0" smtClean="0">
                <a:solidFill>
                  <a:schemeClr val="bg1"/>
                </a:solidFill>
              </a:rPr>
              <a:t>finns </a:t>
            </a:r>
            <a:r>
              <a:rPr lang="sv-SE" sz="2000" dirty="0">
                <a:solidFill>
                  <a:schemeClr val="bg1"/>
                </a:solidFill>
              </a:rPr>
              <a:t>en röd tråd så att ärenden hanteras såväl i samverkansgruppen som på arbetsplatsträffen</a:t>
            </a:r>
          </a:p>
          <a:p>
            <a:pPr marL="457200" indent="-457200">
              <a:buFontTx/>
              <a:buChar char="-"/>
            </a:pPr>
            <a:r>
              <a:rPr lang="sv-SE" sz="2000" dirty="0" smtClean="0">
                <a:solidFill>
                  <a:schemeClr val="bg1"/>
                </a:solidFill>
              </a:rPr>
              <a:t>Vi </a:t>
            </a:r>
            <a:r>
              <a:rPr lang="sv-SE" sz="2000" dirty="0">
                <a:solidFill>
                  <a:schemeClr val="bg1"/>
                </a:solidFill>
              </a:rPr>
              <a:t>har i vårt </a:t>
            </a:r>
            <a:r>
              <a:rPr lang="sv-SE" sz="2000" dirty="0" err="1">
                <a:solidFill>
                  <a:schemeClr val="bg1"/>
                </a:solidFill>
              </a:rPr>
              <a:t>årshjul</a:t>
            </a:r>
            <a:r>
              <a:rPr lang="sv-SE" sz="2000" dirty="0">
                <a:solidFill>
                  <a:schemeClr val="bg1"/>
                </a:solidFill>
              </a:rPr>
              <a:t> identifierat vilka riskområden och andra teman som ska lyftas under </a:t>
            </a:r>
            <a:r>
              <a:rPr lang="sv-SE" sz="2000" dirty="0" smtClean="0">
                <a:solidFill>
                  <a:schemeClr val="bg1"/>
                </a:solidFill>
              </a:rPr>
              <a:t>året</a:t>
            </a:r>
            <a:r>
              <a:rPr lang="sv-SE" sz="2000" dirty="0">
                <a:solidFill>
                  <a:schemeClr val="bg1"/>
                </a:solidFill>
              </a:rPr>
              <a:t> </a:t>
            </a:r>
            <a:r>
              <a:rPr lang="sv-SE" sz="2000" dirty="0" smtClean="0">
                <a:solidFill>
                  <a:schemeClr val="bg1"/>
                </a:solidFill>
              </a:rPr>
              <a:t>(exempelvis kränkande särbehandling, första hjälpen och krisstöd, arbetsbelastning, hot och våld)</a:t>
            </a:r>
          </a:p>
          <a:p>
            <a:pPr marL="457200" indent="-457200">
              <a:buFontTx/>
              <a:buChar char="-"/>
            </a:pPr>
            <a:r>
              <a:rPr lang="sv-SE" sz="2000" dirty="0">
                <a:solidFill>
                  <a:schemeClr val="bg1"/>
                </a:solidFill>
              </a:rPr>
              <a:t>Vi har mål för den organisatoriska och sociala arbetsmiljön</a:t>
            </a:r>
          </a:p>
          <a:p>
            <a:pPr marL="457200" indent="-457200">
              <a:buFontTx/>
              <a:buChar char="-"/>
            </a:pPr>
            <a:r>
              <a:rPr lang="sv-SE" sz="2000" dirty="0" smtClean="0">
                <a:solidFill>
                  <a:schemeClr val="bg1"/>
                </a:solidFill>
              </a:rPr>
              <a:t>Vi </a:t>
            </a:r>
            <a:r>
              <a:rPr lang="sv-SE" sz="2000" dirty="0">
                <a:solidFill>
                  <a:schemeClr val="bg1"/>
                </a:solidFill>
              </a:rPr>
              <a:t>har metoder och rutiner för att systematiskt undersöka, åtgärda </a:t>
            </a:r>
            <a:r>
              <a:rPr lang="sv-SE" sz="2000" dirty="0" smtClean="0">
                <a:solidFill>
                  <a:schemeClr val="bg1"/>
                </a:solidFill>
              </a:rPr>
              <a:t>och </a:t>
            </a:r>
            <a:r>
              <a:rPr lang="sv-SE" sz="2000" dirty="0">
                <a:solidFill>
                  <a:schemeClr val="bg1"/>
                </a:solidFill>
              </a:rPr>
              <a:t>följa upp den fysiska, digitala samt organisatoriska och sociala </a:t>
            </a:r>
            <a:r>
              <a:rPr lang="sv-SE" sz="2000" dirty="0" smtClean="0">
                <a:solidFill>
                  <a:schemeClr val="bg1"/>
                </a:solidFill>
              </a:rPr>
              <a:t>arbetsmiljön</a:t>
            </a:r>
            <a:endParaRPr lang="sv-SE" sz="2000" dirty="0" smtClean="0">
              <a:solidFill>
                <a:schemeClr val="bg1"/>
              </a:solidFill>
            </a:endParaRPr>
          </a:p>
        </p:txBody>
      </p:sp>
      <p:sp>
        <p:nvSpPr>
          <p:cNvPr id="3" name="Rubrik 2"/>
          <p:cNvSpPr>
            <a:spLocks noGrp="1"/>
          </p:cNvSpPr>
          <p:nvPr>
            <p:ph type="title"/>
          </p:nvPr>
        </p:nvSpPr>
        <p:spPr>
          <a:xfrm>
            <a:off x="1467557" y="549278"/>
            <a:ext cx="10543823" cy="1325564"/>
          </a:xfrm>
        </p:spPr>
        <p:txBody>
          <a:bodyPr/>
          <a:lstStyle/>
          <a:p>
            <a:r>
              <a:rPr lang="sv-SE" dirty="0" smtClean="0"/>
              <a:t>Vad behöver vi </a:t>
            </a:r>
            <a:r>
              <a:rPr lang="sv-SE" dirty="0" smtClean="0"/>
              <a:t>göra/ha koll på? </a:t>
            </a:r>
            <a:r>
              <a:rPr lang="sv-SE" dirty="0" smtClean="0"/>
              <a:t>Checklista</a:t>
            </a:r>
            <a:endParaRPr lang="sv-SE" dirty="0"/>
          </a:p>
        </p:txBody>
      </p:sp>
    </p:spTree>
    <p:extLst>
      <p:ext uri="{BB962C8B-B14F-4D97-AF65-F5344CB8AC3E}">
        <p14:creationId xmlns:p14="http://schemas.microsoft.com/office/powerpoint/2010/main" val="3324914230"/>
      </p:ext>
    </p:extLst>
  </p:cSld>
  <p:clrMapOvr>
    <a:masterClrMapping/>
  </p:clrMapOvr>
</p:sld>
</file>

<file path=ppt/theme/theme1.xml><?xml version="1.0" encoding="utf-8"?>
<a:theme xmlns:a="http://schemas.openxmlformats.org/drawingml/2006/main" name="Följande sidor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1429</TotalTime>
  <Words>837</Words>
  <Application>Microsoft Office PowerPoint</Application>
  <PresentationFormat>Bredbild</PresentationFormat>
  <Paragraphs>82</Paragraphs>
  <Slides>12</Slides>
  <Notes>12</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12</vt:i4>
      </vt:variant>
    </vt:vector>
  </HeadingPairs>
  <TitlesOfParts>
    <vt:vector size="17" baseType="lpstr">
      <vt:lpstr>Arial</vt:lpstr>
      <vt:lpstr>Calibri</vt:lpstr>
      <vt:lpstr>HelveticaNeueLT Std</vt:lpstr>
      <vt:lpstr>Följande sidor med färgad bakgrund</vt:lpstr>
      <vt:lpstr>Följande sidor</vt:lpstr>
      <vt:lpstr>PowerPoint-presentation</vt:lpstr>
      <vt:lpstr>Chef och arbetsmiljö/platsombud - förberedelse</vt:lpstr>
      <vt:lpstr>PowerPoint-presentation</vt:lpstr>
      <vt:lpstr>Säkerställ att vi har kunskap</vt:lpstr>
      <vt:lpstr>PowerPoint-presentation</vt:lpstr>
      <vt:lpstr>Säkerställ att vi har kunskap</vt:lpstr>
      <vt:lpstr>Samverkan</vt:lpstr>
      <vt:lpstr>Systematiskt arbetsmiljöarbete kallas ofta SAM</vt:lpstr>
      <vt:lpstr>APT</vt:lpstr>
      <vt:lpstr>APT, så här går det till</vt:lpstr>
      <vt:lpstr>PowerPoint-presentation</vt:lpstr>
      <vt:lpstr>Vad behöver vi göra/ha koll på? Checklista</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Uppstartsrutin APT</dc:title>
  <dc:creator>Olsson Emma - SLF</dc:creator>
  <cp:lastModifiedBy>Olsson Emma - SLF</cp:lastModifiedBy>
  <cp:revision>59</cp:revision>
  <dcterms:created xsi:type="dcterms:W3CDTF">2021-06-17T13:32:07Z</dcterms:created>
  <dcterms:modified xsi:type="dcterms:W3CDTF">2022-02-18T16:20:39Z</dcterms:modified>
</cp:coreProperties>
</file>