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7" r:id="rId2"/>
    <p:sldId id="268" r:id="rId3"/>
    <p:sldId id="269" r:id="rId4"/>
    <p:sldId id="270" r:id="rId5"/>
    <p:sldId id="271" r:id="rId6"/>
    <p:sldId id="273" r:id="rId7"/>
    <p:sldId id="274" r:id="rId8"/>
    <p:sldId id="275" r:id="rId9"/>
    <p:sldId id="276" r:id="rId10"/>
    <p:sldId id="277" r:id="rId11"/>
    <p:sldId id="278" r:id="rId12"/>
    <p:sldId id="279"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81D3"/>
    <a:srgbClr val="4B8ECF"/>
    <a:srgbClr val="0953A5"/>
    <a:srgbClr val="40A4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78256" autoAdjust="0"/>
  </p:normalViewPr>
  <p:slideViewPr>
    <p:cSldViewPr snapToGrid="0">
      <p:cViewPr varScale="1">
        <p:scale>
          <a:sx n="90" d="100"/>
          <a:sy n="90" d="100"/>
        </p:scale>
        <p:origin x="153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9251A-4184-41D0-B282-F11AE418F151}" type="datetimeFigureOut">
              <a:rPr lang="sv-SE" smtClean="0"/>
              <a:t>2022-11-24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1E81FA-5A44-42D5-B383-E62C66851189}" type="slidenum">
              <a:rPr lang="sv-SE" smtClean="0"/>
              <a:t>‹#›</a:t>
            </a:fld>
            <a:endParaRPr lang="sv-SE"/>
          </a:p>
        </p:txBody>
      </p:sp>
    </p:spTree>
    <p:extLst>
      <p:ext uri="{BB962C8B-B14F-4D97-AF65-F5344CB8AC3E}">
        <p14:creationId xmlns:p14="http://schemas.microsoft.com/office/powerpoint/2010/main" val="141197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E81FA-5A44-42D5-B383-E62C6685118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6426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E81FA-5A44-42D5-B383-E62C6685118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693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E81FA-5A44-42D5-B383-E62C6685118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337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E81FA-5A44-42D5-B383-E62C6685118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548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smtClean="0"/>
          </a:p>
        </p:txBody>
      </p:sp>
      <p:sp>
        <p:nvSpPr>
          <p:cNvPr id="4" name="Platshållare för bildnummer 3"/>
          <p:cNvSpPr>
            <a:spLocks noGrp="1"/>
          </p:cNvSpPr>
          <p:nvPr>
            <p:ph type="sldNum" sz="quarter" idx="10"/>
          </p:nvPr>
        </p:nvSpPr>
        <p:spPr/>
        <p:txBody>
          <a:bodyPr/>
          <a:lstStyle/>
          <a:p>
            <a:fld id="{D51E81FA-5A44-42D5-B383-E62C66851189}" type="slidenum">
              <a:rPr lang="sv-SE" smtClean="0"/>
              <a:t>5</a:t>
            </a:fld>
            <a:endParaRPr lang="sv-SE"/>
          </a:p>
        </p:txBody>
      </p:sp>
    </p:spTree>
    <p:extLst>
      <p:ext uri="{BB962C8B-B14F-4D97-AF65-F5344CB8AC3E}">
        <p14:creationId xmlns:p14="http://schemas.microsoft.com/office/powerpoint/2010/main" val="2266793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6</a:t>
            </a:fld>
            <a:endParaRPr lang="sv-SE"/>
          </a:p>
        </p:txBody>
      </p:sp>
    </p:spTree>
    <p:extLst>
      <p:ext uri="{BB962C8B-B14F-4D97-AF65-F5344CB8AC3E}">
        <p14:creationId xmlns:p14="http://schemas.microsoft.com/office/powerpoint/2010/main" val="3648309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7</a:t>
            </a:fld>
            <a:endParaRPr lang="sv-SE"/>
          </a:p>
        </p:txBody>
      </p:sp>
    </p:spTree>
    <p:extLst>
      <p:ext uri="{BB962C8B-B14F-4D97-AF65-F5344CB8AC3E}">
        <p14:creationId xmlns:p14="http://schemas.microsoft.com/office/powerpoint/2010/main" val="3186045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8</a:t>
            </a:fld>
            <a:endParaRPr lang="sv-SE"/>
          </a:p>
        </p:txBody>
      </p:sp>
    </p:spTree>
    <p:extLst>
      <p:ext uri="{BB962C8B-B14F-4D97-AF65-F5344CB8AC3E}">
        <p14:creationId xmlns:p14="http://schemas.microsoft.com/office/powerpoint/2010/main" val="4046470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p:txBody>
      </p:sp>
      <p:sp>
        <p:nvSpPr>
          <p:cNvPr id="4" name="Platshållare för bildnummer 3"/>
          <p:cNvSpPr>
            <a:spLocks noGrp="1"/>
          </p:cNvSpPr>
          <p:nvPr>
            <p:ph type="sldNum" sz="quarter" idx="10"/>
          </p:nvPr>
        </p:nvSpPr>
        <p:spPr/>
        <p:txBody>
          <a:bodyPr/>
          <a:lstStyle/>
          <a:p>
            <a:fld id="{D51E81FA-5A44-42D5-B383-E62C66851189}" type="slidenum">
              <a:rPr lang="sv-SE" smtClean="0"/>
              <a:t>9</a:t>
            </a:fld>
            <a:endParaRPr lang="sv-SE"/>
          </a:p>
        </p:txBody>
      </p:sp>
    </p:spTree>
    <p:extLst>
      <p:ext uri="{BB962C8B-B14F-4D97-AF65-F5344CB8AC3E}">
        <p14:creationId xmlns:p14="http://schemas.microsoft.com/office/powerpoint/2010/main" val="2023274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10</a:t>
            </a:fld>
            <a:endParaRPr lang="sv-SE"/>
          </a:p>
        </p:txBody>
      </p:sp>
    </p:spTree>
    <p:extLst>
      <p:ext uri="{BB962C8B-B14F-4D97-AF65-F5344CB8AC3E}">
        <p14:creationId xmlns:p14="http://schemas.microsoft.com/office/powerpoint/2010/main" val="1891524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Årshjul</a:t>
            </a:r>
            <a:r>
              <a:rPr lang="sv-SE" dirty="0" smtClean="0"/>
              <a:t>, om ni vill fylla i eller gå igenom tillsammans.</a:t>
            </a:r>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11</a:t>
            </a:fld>
            <a:endParaRPr lang="sv-SE"/>
          </a:p>
        </p:txBody>
      </p:sp>
    </p:spTree>
    <p:extLst>
      <p:ext uri="{BB962C8B-B14F-4D97-AF65-F5344CB8AC3E}">
        <p14:creationId xmlns:p14="http://schemas.microsoft.com/office/powerpoint/2010/main" val="351089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51E81FA-5A44-42D5-B383-E62C66851189}" type="slidenum">
              <a:rPr lang="sv-SE" smtClean="0"/>
              <a:t>12</a:t>
            </a:fld>
            <a:endParaRPr lang="sv-SE"/>
          </a:p>
        </p:txBody>
      </p:sp>
    </p:spTree>
    <p:extLst>
      <p:ext uri="{BB962C8B-B14F-4D97-AF65-F5344CB8AC3E}">
        <p14:creationId xmlns:p14="http://schemas.microsoft.com/office/powerpoint/2010/main" val="3786676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88679097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9" name="Rektangel 8"/>
          <p:cNvSpPr/>
          <p:nvPr userDrawn="1"/>
        </p:nvSpPr>
        <p:spPr>
          <a:xfrm>
            <a:off x="-4475" y="2"/>
            <a:ext cx="12196475" cy="6857997"/>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pic>
        <p:nvPicPr>
          <p:cNvPr id="10" name="Bildobjekt 9"/>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1111584" y="5758825"/>
            <a:ext cx="835200" cy="883200"/>
          </a:xfrm>
          <a:prstGeom prst="rect">
            <a:avLst/>
          </a:prstGeom>
        </p:spPr>
      </p:pic>
    </p:spTree>
    <p:extLst>
      <p:ext uri="{BB962C8B-B14F-4D97-AF65-F5344CB8AC3E}">
        <p14:creationId xmlns:p14="http://schemas.microsoft.com/office/powerpoint/2010/main" val="266988280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73572070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3141857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9584327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588307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632011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307206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2022-11-24</a:t>
            </a:fld>
            <a:endParaRPr lang="sv-SE" sz="1333" dirty="0" smtClean="0">
              <a:solidFill>
                <a:srgbClr val="FFFFFF"/>
              </a:solidFill>
              <a:latin typeface="Arial"/>
              <a:cs typeface="Arial"/>
            </a:endParaRPr>
          </a:p>
        </p:txBody>
      </p:sp>
      <p:sp>
        <p:nvSpPr>
          <p:cNvPr id="11" name="Content Placeholder 2"/>
          <p:cNvSpPr>
            <a:spLocks noGrp="1"/>
          </p:cNvSpPr>
          <p:nvPr>
            <p:ph idx="1"/>
          </p:nvPr>
        </p:nvSpPr>
        <p:spPr>
          <a:xfrm>
            <a:off x="1467557" y="1600203"/>
            <a:ext cx="10543823" cy="4202113"/>
          </a:xfrm>
          <a:prstGeom prst="rect">
            <a:avLst/>
          </a:prstGeom>
        </p:spPr>
        <p:txBody>
          <a:bodyPr/>
          <a:lstStyle>
            <a:lvl1pPr marL="383990" indent="-383990">
              <a:buFont typeface="Arial" panose="020B0604020202020204" pitchFamily="34" charset="0"/>
              <a:buChar cha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777345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5" name="Bildobjekt 4"/>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11111584" y="5758825"/>
            <a:ext cx="835200" cy="883200"/>
          </a:xfrm>
          <a:prstGeom prst="rect">
            <a:avLst/>
          </a:prstGeom>
        </p:spPr>
      </p:pic>
    </p:spTree>
    <p:extLst>
      <p:ext uri="{BB962C8B-B14F-4D97-AF65-F5344CB8AC3E}">
        <p14:creationId xmlns:p14="http://schemas.microsoft.com/office/powerpoint/2010/main" val="4057750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iming>
    <p:tnLst>
      <p:par>
        <p:cTn id="1" dur="indefinite" restart="never" nodeType="tmRoot"/>
      </p:par>
    </p:tnLst>
  </p:timing>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Rubrik 1"/>
          <p:cNvSpPr txBox="1">
            <a:spLocks/>
          </p:cNvSpPr>
          <p:nvPr/>
        </p:nvSpPr>
        <p:spPr>
          <a:xfrm>
            <a:off x="1524000" y="1366838"/>
            <a:ext cx="9144000" cy="2387600"/>
          </a:xfrm>
          <a:prstGeom prst="rect">
            <a:avLst/>
          </a:prstGeom>
        </p:spPr>
        <p:txBody>
          <a:bodyPr anchor="b"/>
          <a:lstStyle>
            <a:lvl1pPr algn="l" defTabSz="609585" rtl="0" eaLnBrk="1" latinLnBrk="0" hangingPunct="1">
              <a:spcBef>
                <a:spcPct val="0"/>
              </a:spcBef>
              <a:buNone/>
              <a:defRPr sz="4800" b="1" kern="1200">
                <a:solidFill>
                  <a:srgbClr val="FFFFFF"/>
                </a:solidFill>
                <a:latin typeface="Arial"/>
                <a:ea typeface="+mj-ea"/>
                <a:cs typeface="Arial"/>
              </a:defRPr>
            </a:lvl1pPr>
          </a:lstStyle>
          <a:p>
            <a:pPr lvl="0" algn="ctr"/>
            <a:r>
              <a:rPr kumimoji="0" lang="sv-SE" sz="4800" b="1" i="0" u="none" strike="noStrike" kern="1200" cap="none" spc="0" normalizeH="0" baseline="0" noProof="0" dirty="0" smtClean="0">
                <a:ln>
                  <a:noFill/>
                </a:ln>
                <a:solidFill>
                  <a:srgbClr val="FFFFFF"/>
                </a:solidFill>
                <a:effectLst/>
                <a:uLnTx/>
                <a:uFillTx/>
                <a:latin typeface="Arial"/>
                <a:ea typeface="+mj-ea"/>
                <a:cs typeface="Arial"/>
              </a:rPr>
              <a:t>Uppstartsrutin </a:t>
            </a:r>
            <a:r>
              <a:rPr lang="sv-SE" dirty="0"/>
              <a:t>Samverkansgrupp</a:t>
            </a:r>
            <a:endParaRPr kumimoji="0" lang="sv-SE" sz="4800" b="1" i="0" u="none" strike="noStrike" kern="1200" cap="none" spc="0" normalizeH="0" baseline="0" noProof="0" dirty="0">
              <a:ln>
                <a:noFill/>
              </a:ln>
              <a:solidFill>
                <a:srgbClr val="FFFFFF"/>
              </a:solidFill>
              <a:effectLst/>
              <a:uLnTx/>
              <a:uFillTx/>
              <a:latin typeface="Arial"/>
              <a:ea typeface="+mj-ea"/>
              <a:cs typeface="Arial"/>
            </a:endParaRPr>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ct val="20000"/>
              </a:spcBef>
              <a:spcAft>
                <a:spcPts val="0"/>
              </a:spcAft>
              <a:buClrTx/>
              <a:buSzTx/>
              <a:buFont typeface="Arial"/>
              <a:buNone/>
              <a:tabLst/>
              <a:defRPr/>
            </a:pPr>
            <a:endParaRPr kumimoji="0" lang="sv-SE" sz="2667" b="0" i="0" u="none" strike="noStrike" kern="1200" cap="none" spc="0" normalizeH="0" baseline="0" noProof="0" dirty="0">
              <a:ln>
                <a:noFill/>
              </a:ln>
              <a:solidFill>
                <a:srgbClr val="FFFFFF"/>
              </a:solidFill>
              <a:effectLst/>
              <a:uLnTx/>
              <a:uFillTx/>
              <a:latin typeface="Arial"/>
              <a:ea typeface="+mn-ea"/>
              <a:cs typeface="Arial"/>
            </a:endParaRPr>
          </a:p>
        </p:txBody>
      </p:sp>
      <p:sp>
        <p:nvSpPr>
          <p:cNvPr id="5" name="Underrubrik 2"/>
          <p:cNvSpPr txBox="1">
            <a:spLocks/>
          </p:cNvSpPr>
          <p:nvPr/>
        </p:nvSpPr>
        <p:spPr>
          <a:xfrm>
            <a:off x="1676400" y="37544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8" name="Underrubrik 2"/>
          <p:cNvSpPr txBox="1">
            <a:spLocks/>
          </p:cNvSpPr>
          <p:nvPr/>
        </p:nvSpPr>
        <p:spPr>
          <a:xfrm>
            <a:off x="1828800" y="39068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sv-SE" dirty="0" smtClean="0"/>
              <a:t>Uppstartsrutinen finns till för att vi tillsammans ska börja det nya året/läsåret och gå igenom varför vi har samverkansgruppen och vad vi ska göra under året</a:t>
            </a:r>
            <a:endParaRPr lang="sv-SE" dirty="0"/>
          </a:p>
        </p:txBody>
      </p:sp>
    </p:spTree>
    <p:extLst>
      <p:ext uri="{BB962C8B-B14F-4D97-AF65-F5344CB8AC3E}">
        <p14:creationId xmlns:p14="http://schemas.microsoft.com/office/powerpoint/2010/main" val="1762065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ct val="20000"/>
              </a:spcBef>
              <a:spcAft>
                <a:spcPts val="0"/>
              </a:spcAft>
              <a:buClrTx/>
              <a:buSzTx/>
              <a:buFont typeface="Arial"/>
              <a:buNone/>
              <a:tabLst/>
              <a:defRPr/>
            </a:pPr>
            <a:endParaRPr kumimoji="0" lang="sv-SE" sz="2667" b="0" i="0" u="none" strike="noStrike" kern="1200" cap="none" spc="0" normalizeH="0" baseline="0" noProof="0" dirty="0">
              <a:ln>
                <a:noFill/>
              </a:ln>
              <a:solidFill>
                <a:srgbClr val="FFFFFF"/>
              </a:solidFill>
              <a:effectLst/>
              <a:uLnTx/>
              <a:uFillTx/>
              <a:latin typeface="Arial"/>
              <a:ea typeface="+mn-ea"/>
              <a:cs typeface="Arial"/>
            </a:endParaRPr>
          </a:p>
        </p:txBody>
      </p:sp>
      <p:sp>
        <p:nvSpPr>
          <p:cNvPr id="8" name="Rubrik 2"/>
          <p:cNvSpPr>
            <a:spLocks noGrp="1"/>
          </p:cNvSpPr>
          <p:nvPr>
            <p:ph type="title"/>
          </p:nvPr>
        </p:nvSpPr>
        <p:spPr>
          <a:xfrm>
            <a:off x="1467557" y="274638"/>
            <a:ext cx="10543823" cy="2314449"/>
          </a:xfrm>
        </p:spPr>
        <p:txBody>
          <a:bodyPr/>
          <a:lstStyle/>
          <a:p>
            <a:r>
              <a:rPr lang="sv-SE" dirty="0" smtClean="0"/>
              <a:t>Grundläggande för en väl fungerande samverkan</a:t>
            </a:r>
            <a:endParaRPr lang="sv-SE" dirty="0"/>
          </a:p>
        </p:txBody>
      </p:sp>
      <p:sp>
        <p:nvSpPr>
          <p:cNvPr id="3" name="Rektangel med rundade hörn 2"/>
          <p:cNvSpPr/>
          <p:nvPr/>
        </p:nvSpPr>
        <p:spPr>
          <a:xfrm>
            <a:off x="690195" y="2745768"/>
            <a:ext cx="2887038" cy="1366463"/>
          </a:xfrm>
          <a:prstGeom prst="roundRect">
            <a:avLst/>
          </a:prstGeom>
          <a:solidFill>
            <a:srgbClr val="40A4E1"/>
          </a:solidFill>
          <a:ln>
            <a:solidFill>
              <a:schemeClr val="accent2">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sv-SE" dirty="0" smtClean="0"/>
              <a:t>KUNSKAP</a:t>
            </a:r>
          </a:p>
          <a:p>
            <a:pPr algn="ctr"/>
            <a:r>
              <a:rPr lang="sv-SE" dirty="0" smtClean="0"/>
              <a:t>Om samverkansavtalet och arbetsmiljöreglering</a:t>
            </a:r>
          </a:p>
        </p:txBody>
      </p:sp>
      <p:sp>
        <p:nvSpPr>
          <p:cNvPr id="9" name="Rektangel med rundade hörn 8"/>
          <p:cNvSpPr/>
          <p:nvPr/>
        </p:nvSpPr>
        <p:spPr>
          <a:xfrm>
            <a:off x="6556535" y="2581380"/>
            <a:ext cx="2595937" cy="2239632"/>
          </a:xfrm>
          <a:prstGeom prst="roundRect">
            <a:avLst/>
          </a:prstGeom>
          <a:solidFill>
            <a:srgbClr val="4B8ECF"/>
          </a:solidFill>
          <a:ln>
            <a:solidFill>
              <a:srgbClr val="002060"/>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sv-SE" dirty="0" smtClean="0"/>
              <a:t>NÄRVARO OCH TID</a:t>
            </a:r>
          </a:p>
          <a:p>
            <a:pPr algn="ctr"/>
            <a:r>
              <a:rPr lang="sv-SE" dirty="0" smtClean="0"/>
              <a:t>Att parterna finns representerade och att det finns rimlig tid avsatt för uppdraget</a:t>
            </a:r>
          </a:p>
        </p:txBody>
      </p:sp>
      <p:sp>
        <p:nvSpPr>
          <p:cNvPr id="10" name="Rektangel med rundade hörn 9"/>
          <p:cNvSpPr/>
          <p:nvPr/>
        </p:nvSpPr>
        <p:spPr>
          <a:xfrm>
            <a:off x="3662301" y="3234939"/>
            <a:ext cx="2819807" cy="3172147"/>
          </a:xfrm>
          <a:prstGeom prst="roundRect">
            <a:avLst/>
          </a:prstGeom>
          <a:solidFill>
            <a:srgbClr val="0953A5"/>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sv-SE" dirty="0" smtClean="0"/>
              <a:t>INSTÄLLNING</a:t>
            </a:r>
          </a:p>
          <a:p>
            <a:pPr algn="ctr"/>
            <a:r>
              <a:rPr lang="sv-SE" dirty="0" smtClean="0"/>
              <a:t>Gott, fördjupat samarbete med öppen dialog/kommunikation, förtroende och tillit, vara med i tidiga skeden. Delaktighet på riktigt – en kulturfråga</a:t>
            </a:r>
          </a:p>
        </p:txBody>
      </p:sp>
      <p:sp>
        <p:nvSpPr>
          <p:cNvPr id="11" name="Rektangel med rundade hörn 10"/>
          <p:cNvSpPr/>
          <p:nvPr/>
        </p:nvSpPr>
        <p:spPr>
          <a:xfrm>
            <a:off x="9274137" y="3137469"/>
            <a:ext cx="2595937" cy="3172147"/>
          </a:xfrm>
          <a:prstGeom prst="roundRect">
            <a:avLst/>
          </a:prstGeom>
          <a:solidFill>
            <a:srgbClr val="0F81D3"/>
          </a:solidFill>
          <a:ln>
            <a:solidFill>
              <a:schemeClr val="accent2">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sv-SE" dirty="0" smtClean="0"/>
              <a:t>STRUKTUR OCH FORMALIA</a:t>
            </a:r>
          </a:p>
          <a:p>
            <a:pPr algn="ctr"/>
            <a:r>
              <a:rPr lang="sv-SE" dirty="0" smtClean="0"/>
              <a:t>Följs och fungerar, årsklockor, tydliga underlag, tydlighet i processen information-dialog-beslut, rimlig framförhållning och tempo</a:t>
            </a:r>
          </a:p>
        </p:txBody>
      </p:sp>
    </p:spTree>
    <p:extLst>
      <p:ext uri="{BB962C8B-B14F-4D97-AF65-F5344CB8AC3E}">
        <p14:creationId xmlns:p14="http://schemas.microsoft.com/office/powerpoint/2010/main" val="40642780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ct val="20000"/>
              </a:spcBef>
              <a:spcAft>
                <a:spcPts val="0"/>
              </a:spcAft>
              <a:buClrTx/>
              <a:buSzTx/>
              <a:buFont typeface="Arial"/>
              <a:buNone/>
              <a:tabLst/>
              <a:defRPr/>
            </a:pPr>
            <a:endParaRPr kumimoji="0" lang="sv-SE" sz="2667" b="0" i="0" u="none" strike="noStrike" kern="1200" cap="none" spc="0" normalizeH="0" baseline="0" noProof="0" dirty="0">
              <a:ln>
                <a:noFill/>
              </a:ln>
              <a:solidFill>
                <a:srgbClr val="FFFFFF"/>
              </a:solidFill>
              <a:effectLst/>
              <a:uLnTx/>
              <a:uFillTx/>
              <a:latin typeface="Arial"/>
              <a:ea typeface="+mn-ea"/>
              <a:cs typeface="Arial"/>
            </a:endParaRPr>
          </a:p>
        </p:txBody>
      </p:sp>
      <p:sp>
        <p:nvSpPr>
          <p:cNvPr id="5" name="Platshållare för innehåll 1"/>
          <p:cNvSpPr>
            <a:spLocks noGrp="1"/>
          </p:cNvSpPr>
          <p:nvPr>
            <p:ph idx="1"/>
          </p:nvPr>
        </p:nvSpPr>
        <p:spPr>
          <a:xfrm>
            <a:off x="1467557" y="1600203"/>
            <a:ext cx="10543823" cy="4202113"/>
          </a:xfrm>
        </p:spPr>
        <p:txBody>
          <a:bodyPr/>
          <a:lstStyle/>
          <a:p>
            <a:pPr marL="457200" indent="-457200">
              <a:buFont typeface="Arial" panose="020B0604020202020204" pitchFamily="34" charset="0"/>
              <a:buChar char="•"/>
            </a:pPr>
            <a:r>
              <a:rPr lang="sv-SE" dirty="0" smtClean="0"/>
              <a:t>På HBG </a:t>
            </a:r>
            <a:r>
              <a:rPr lang="sv-SE" dirty="0" err="1" smtClean="0"/>
              <a:t>learns</a:t>
            </a:r>
            <a:r>
              <a:rPr lang="sv-SE" dirty="0" smtClean="0"/>
              <a:t> finns en Samverkansutbildning för chef och ombud. Kom överens om när och hur ni ska gå utbildningen. Tillsammans eller individuellt.</a:t>
            </a:r>
          </a:p>
          <a:p>
            <a:pPr marL="457200" indent="-457200">
              <a:buFont typeface="Arial" panose="020B0604020202020204" pitchFamily="34" charset="0"/>
              <a:buChar char="•"/>
            </a:pPr>
            <a:endParaRPr lang="sv-SE" dirty="0"/>
          </a:p>
          <a:p>
            <a:pPr marL="457200" indent="-457200">
              <a:buFont typeface="Arial" panose="020B0604020202020204" pitchFamily="34" charset="0"/>
              <a:buChar char="•"/>
            </a:pPr>
            <a:r>
              <a:rPr lang="sv-SE" dirty="0" smtClean="0"/>
              <a:t>Följande frågor/sidor är baserade på utbildningen</a:t>
            </a:r>
            <a:endParaRPr lang="sv-SE" dirty="0"/>
          </a:p>
          <a:p>
            <a:endParaRPr lang="sv-SE" dirty="0"/>
          </a:p>
        </p:txBody>
      </p:sp>
      <p:sp>
        <p:nvSpPr>
          <p:cNvPr id="8" name="Rubrik 2"/>
          <p:cNvSpPr>
            <a:spLocks noGrp="1"/>
          </p:cNvSpPr>
          <p:nvPr>
            <p:ph type="title"/>
          </p:nvPr>
        </p:nvSpPr>
        <p:spPr>
          <a:xfrm>
            <a:off x="1467557" y="274639"/>
            <a:ext cx="10543823" cy="1143000"/>
          </a:xfrm>
        </p:spPr>
        <p:txBody>
          <a:bodyPr/>
          <a:lstStyle/>
          <a:p>
            <a:r>
              <a:rPr lang="sv-SE" dirty="0"/>
              <a:t>Säkerställ att vi har kunskap</a:t>
            </a:r>
          </a:p>
        </p:txBody>
      </p:sp>
    </p:spTree>
    <p:extLst>
      <p:ext uri="{BB962C8B-B14F-4D97-AF65-F5344CB8AC3E}">
        <p14:creationId xmlns:p14="http://schemas.microsoft.com/office/powerpoint/2010/main" val="3966635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ct val="20000"/>
              </a:spcBef>
              <a:spcAft>
                <a:spcPts val="0"/>
              </a:spcAft>
              <a:buClrTx/>
              <a:buSzTx/>
              <a:buFont typeface="Arial"/>
              <a:buNone/>
              <a:tabLst/>
              <a:defRPr/>
            </a:pPr>
            <a:endParaRPr kumimoji="0" lang="sv-SE" sz="2667" b="0" i="0" u="none" strike="noStrike" kern="1200" cap="none" spc="0" normalizeH="0" baseline="0" noProof="0" dirty="0">
              <a:ln>
                <a:noFill/>
              </a:ln>
              <a:solidFill>
                <a:srgbClr val="FFFFFF"/>
              </a:solidFill>
              <a:effectLst/>
              <a:uLnTx/>
              <a:uFillTx/>
              <a:latin typeface="Arial"/>
              <a:ea typeface="+mn-ea"/>
              <a:cs typeface="Arial"/>
            </a:endParaRPr>
          </a:p>
        </p:txBody>
      </p:sp>
      <p:sp>
        <p:nvSpPr>
          <p:cNvPr id="5" name="Platshållare för innehåll 1"/>
          <p:cNvSpPr>
            <a:spLocks noGrp="1"/>
          </p:cNvSpPr>
          <p:nvPr>
            <p:ph idx="1"/>
          </p:nvPr>
        </p:nvSpPr>
        <p:spPr>
          <a:xfrm>
            <a:off x="1467557" y="1600203"/>
            <a:ext cx="10543823" cy="4202113"/>
          </a:xfrm>
        </p:spPr>
        <p:txBody>
          <a:bodyPr/>
          <a:lstStyle/>
          <a:p>
            <a:pPr marL="457200" indent="-457200">
              <a:buFont typeface="Arial" panose="020B0604020202020204" pitchFamily="34" charset="0"/>
              <a:buChar char="•"/>
            </a:pPr>
            <a:r>
              <a:rPr lang="sv-SE" dirty="0"/>
              <a:t>På </a:t>
            </a:r>
            <a:r>
              <a:rPr lang="sv-SE" dirty="0" smtClean="0"/>
              <a:t>årets/läsårets </a:t>
            </a:r>
            <a:r>
              <a:rPr lang="sv-SE" dirty="0"/>
              <a:t>första </a:t>
            </a:r>
            <a:r>
              <a:rPr lang="sv-SE" dirty="0" smtClean="0"/>
              <a:t>samverkansgruppsmöte ska </a:t>
            </a:r>
            <a:r>
              <a:rPr lang="sv-SE" dirty="0"/>
              <a:t>ni tillsammans gå igenom vad just </a:t>
            </a:r>
            <a:r>
              <a:rPr lang="sv-SE" dirty="0" smtClean="0"/>
              <a:t>ni behöver </a:t>
            </a:r>
            <a:r>
              <a:rPr lang="sv-SE" dirty="0"/>
              <a:t>fokusera på det kommande året</a:t>
            </a:r>
          </a:p>
          <a:p>
            <a:pPr marL="457200" indent="-457200">
              <a:buFont typeface="Arial" panose="020B0604020202020204" pitchFamily="34" charset="0"/>
              <a:buChar char="•"/>
            </a:pPr>
            <a:r>
              <a:rPr lang="sv-SE" dirty="0"/>
              <a:t>Lägg ett </a:t>
            </a:r>
            <a:r>
              <a:rPr lang="sv-SE" dirty="0" err="1"/>
              <a:t>årshjul</a:t>
            </a:r>
            <a:r>
              <a:rPr lang="sv-SE" dirty="0"/>
              <a:t> </a:t>
            </a:r>
            <a:r>
              <a:rPr lang="sv-SE" dirty="0" smtClean="0"/>
              <a:t>och fastställ datum för regelbundna samverkansmöten</a:t>
            </a:r>
          </a:p>
          <a:p>
            <a:pPr marL="457200" indent="-457200">
              <a:buFont typeface="Arial" panose="020B0604020202020204" pitchFamily="34" charset="0"/>
              <a:buChar char="•"/>
            </a:pPr>
            <a:r>
              <a:rPr lang="sv-SE" dirty="0" smtClean="0"/>
              <a:t>Behövs </a:t>
            </a:r>
            <a:r>
              <a:rPr lang="sv-SE" dirty="0"/>
              <a:t>någon förberedelse från båda parter inför uppstarten</a:t>
            </a:r>
            <a:r>
              <a:rPr lang="sv-SE" dirty="0" smtClean="0"/>
              <a:t>?</a:t>
            </a:r>
          </a:p>
          <a:p>
            <a:pPr marL="1447775" lvl="1" indent="-457200">
              <a:buFont typeface="Arial" panose="020B0604020202020204" pitchFamily="34" charset="0"/>
              <a:buChar char="•"/>
            </a:pPr>
            <a:r>
              <a:rPr lang="sv-SE" dirty="0" smtClean="0"/>
              <a:t>Gå utbildningen Samverkansutbildning för chef och ombud</a:t>
            </a:r>
            <a:endParaRPr lang="sv-SE" dirty="0"/>
          </a:p>
          <a:p>
            <a:pPr marL="457200" indent="-457200">
              <a:buFont typeface="Arial" panose="020B0604020202020204" pitchFamily="34" charset="0"/>
              <a:buChar char="•"/>
            </a:pPr>
            <a:r>
              <a:rPr lang="sv-SE" dirty="0"/>
              <a:t>Något ni vill lyfta fram?</a:t>
            </a:r>
          </a:p>
          <a:p>
            <a:endParaRPr lang="sv-SE" dirty="0"/>
          </a:p>
        </p:txBody>
      </p:sp>
      <p:sp>
        <p:nvSpPr>
          <p:cNvPr id="8" name="Rubrik 2"/>
          <p:cNvSpPr>
            <a:spLocks noGrp="1"/>
          </p:cNvSpPr>
          <p:nvPr>
            <p:ph type="title"/>
          </p:nvPr>
        </p:nvSpPr>
        <p:spPr>
          <a:xfrm>
            <a:off x="1467557" y="274639"/>
            <a:ext cx="10543823" cy="1143000"/>
          </a:xfrm>
        </p:spPr>
        <p:txBody>
          <a:bodyPr/>
          <a:lstStyle/>
          <a:p>
            <a:r>
              <a:rPr lang="sv-SE" dirty="0" smtClean="0"/>
              <a:t>Förberedelse</a:t>
            </a:r>
            <a:endParaRPr lang="sv-SE" dirty="0"/>
          </a:p>
        </p:txBody>
      </p:sp>
    </p:spTree>
    <p:extLst>
      <p:ext uri="{BB962C8B-B14F-4D97-AF65-F5344CB8AC3E}">
        <p14:creationId xmlns:p14="http://schemas.microsoft.com/office/powerpoint/2010/main" val="3888059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4800597"/>
          </a:xfrm>
        </p:spPr>
        <p:txBody>
          <a:bodyPr/>
          <a:lstStyle/>
          <a:p>
            <a:r>
              <a:rPr lang="sv-SE" sz="2400" dirty="0"/>
              <a:t>Samverkan Helsingborg är ett avtal som kommit till för att öka medarbetarnas möjlighet att vara med och påverka. Det är viktigt att fler </a:t>
            </a:r>
            <a:r>
              <a:rPr lang="sv-SE" sz="2400" dirty="0" smtClean="0"/>
              <a:t>får </a:t>
            </a:r>
            <a:r>
              <a:rPr lang="sv-SE" sz="2400" dirty="0"/>
              <a:t>vara delaktiga i besluten som tas på arbetsplatsen. Vinsten blir då ett bättre samarbete och en hållbar utveckling av arbetsplatsen.</a:t>
            </a:r>
          </a:p>
          <a:p>
            <a:endParaRPr lang="sv-SE" sz="2400" dirty="0"/>
          </a:p>
          <a:p>
            <a:r>
              <a:rPr lang="sv-SE" sz="2400" dirty="0"/>
              <a:t>I samverkansavtalet finns tre forum för dialog:</a:t>
            </a:r>
          </a:p>
          <a:p>
            <a:r>
              <a:rPr lang="sv-SE" sz="2400" dirty="0"/>
              <a:t>Arbetsplatsträffar (APT), medarbetarsamtal och samverkansgrupp.</a:t>
            </a:r>
          </a:p>
          <a:p>
            <a:endParaRPr lang="sv-SE" sz="2400" dirty="0"/>
          </a:p>
          <a:p>
            <a:r>
              <a:rPr lang="sv-SE" sz="2400" dirty="0"/>
              <a:t>På dessa mötesplatser kan alla komma till tals om verksamheten och om sin arbetsmiljö. Mötena bygger på tanken att god dialog skapar bra beslut. </a:t>
            </a:r>
          </a:p>
          <a:p>
            <a:endParaRPr lang="sv-SE" sz="2400" dirty="0"/>
          </a:p>
          <a:p>
            <a:endParaRPr lang="sv-SE" sz="2400" dirty="0"/>
          </a:p>
        </p:txBody>
      </p:sp>
      <p:sp>
        <p:nvSpPr>
          <p:cNvPr id="8" name="Rubrik 2"/>
          <p:cNvSpPr>
            <a:spLocks noGrp="1"/>
          </p:cNvSpPr>
          <p:nvPr>
            <p:ph type="title"/>
          </p:nvPr>
        </p:nvSpPr>
        <p:spPr>
          <a:xfrm>
            <a:off x="1467557" y="274639"/>
            <a:ext cx="10543823" cy="1143000"/>
          </a:xfrm>
        </p:spPr>
        <p:txBody>
          <a:bodyPr/>
          <a:lstStyle/>
          <a:p>
            <a:r>
              <a:rPr lang="sv-SE" dirty="0" smtClean="0"/>
              <a:t>Samverkan</a:t>
            </a:r>
            <a:endParaRPr lang="sv-SE" dirty="0"/>
          </a:p>
        </p:txBody>
      </p:sp>
    </p:spTree>
    <p:extLst>
      <p:ext uri="{BB962C8B-B14F-4D97-AF65-F5344CB8AC3E}">
        <p14:creationId xmlns:p14="http://schemas.microsoft.com/office/powerpoint/2010/main" val="3750478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5108822"/>
          </a:xfrm>
        </p:spPr>
        <p:txBody>
          <a:bodyPr/>
          <a:lstStyle/>
          <a:p>
            <a:r>
              <a:rPr lang="sv-SE" sz="2000" dirty="0"/>
              <a:t>Arbetsplatsträffen är ett tillfälle för dialog mellan chef och arbetsgrupp. Mötet är strukturerat och kan exempelvis handla om fördelning av arbetsuppgifter, verksamhetsutveckling och riskbedömningar. Syftet med APT är att möjliggöra för en personlig och yrkesmässig utveckling, ta tillvara allas kompetens, öka möjlighet för medarbetarna att vara delaktiga och ta ansvar samt att chefen får bra underlag för sina beslut.</a:t>
            </a:r>
          </a:p>
          <a:p>
            <a:endParaRPr lang="sv-SE" sz="2000" dirty="0"/>
          </a:p>
          <a:p>
            <a:r>
              <a:rPr lang="sv-SE" sz="2000" dirty="0"/>
              <a:t>Arbetsplatsträffarna ska hållas regelbundet, exempelvis en gång i månaden. En dagordning ska finnas tillgänglig innan mötet och medarbetarna ska ha möjlighet att anmäla ärenden. </a:t>
            </a:r>
          </a:p>
          <a:p>
            <a:endParaRPr lang="sv-SE" sz="2000" dirty="0" smtClean="0"/>
          </a:p>
          <a:p>
            <a:r>
              <a:rPr lang="sv-SE" sz="2000" dirty="0" smtClean="0"/>
              <a:t>Dagordningen </a:t>
            </a:r>
            <a:r>
              <a:rPr lang="sv-SE" sz="2000" dirty="0"/>
              <a:t>består av tre rubriker som återkommer varje gång. De tre rubrikerna är: </a:t>
            </a:r>
          </a:p>
          <a:p>
            <a:r>
              <a:rPr lang="sv-SE" sz="2000" dirty="0" smtClean="0"/>
              <a:t>Information, Dialog och Fatta beslut.</a:t>
            </a:r>
          </a:p>
          <a:p>
            <a:endParaRPr lang="sv-SE" sz="2000" dirty="0"/>
          </a:p>
          <a:p>
            <a:r>
              <a:rPr lang="sv-SE" sz="2000" dirty="0" smtClean="0"/>
              <a:t>Arbetsplatsträffen är en remissinstans till samverkansgruppen.</a:t>
            </a:r>
          </a:p>
          <a:p>
            <a:endParaRPr lang="sv-SE" sz="2000" dirty="0" smtClean="0"/>
          </a:p>
          <a:p>
            <a:endParaRPr lang="sv-SE" sz="2000" dirty="0" smtClean="0"/>
          </a:p>
          <a:p>
            <a:endParaRPr lang="sv-SE" sz="2000" dirty="0"/>
          </a:p>
          <a:p>
            <a:endParaRPr lang="sv-SE" sz="2000" dirty="0"/>
          </a:p>
          <a:p>
            <a:pPr marL="457200" indent="-457200">
              <a:buFont typeface="Arial" panose="020B0604020202020204" pitchFamily="34" charset="0"/>
              <a:buChar char="•"/>
            </a:pPr>
            <a:endParaRPr lang="sv-SE" sz="1100" dirty="0"/>
          </a:p>
          <a:p>
            <a:endParaRPr lang="sv-SE" sz="1400" dirty="0"/>
          </a:p>
        </p:txBody>
      </p:sp>
      <p:sp>
        <p:nvSpPr>
          <p:cNvPr id="8" name="Rubrik 2"/>
          <p:cNvSpPr>
            <a:spLocks noGrp="1"/>
          </p:cNvSpPr>
          <p:nvPr>
            <p:ph type="title"/>
          </p:nvPr>
        </p:nvSpPr>
        <p:spPr>
          <a:xfrm>
            <a:off x="1467557" y="274639"/>
            <a:ext cx="10543823" cy="1143000"/>
          </a:xfrm>
        </p:spPr>
        <p:txBody>
          <a:bodyPr/>
          <a:lstStyle/>
          <a:p>
            <a:r>
              <a:rPr lang="sv-SE" dirty="0" smtClean="0"/>
              <a:t>APT</a:t>
            </a:r>
            <a:endParaRPr lang="sv-SE" dirty="0"/>
          </a:p>
        </p:txBody>
      </p:sp>
    </p:spTree>
    <p:extLst>
      <p:ext uri="{BB962C8B-B14F-4D97-AF65-F5344CB8AC3E}">
        <p14:creationId xmlns:p14="http://schemas.microsoft.com/office/powerpoint/2010/main" val="3204689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4800597"/>
          </a:xfrm>
        </p:spPr>
        <p:txBody>
          <a:bodyPr/>
          <a:lstStyle/>
          <a:p>
            <a:pPr fontAlgn="base"/>
            <a:r>
              <a:rPr lang="sv-SE" sz="1800" dirty="0"/>
              <a:t>I samverkansgruppen möts representanter för staden som arbetsgivare och de fackliga organisationerna som ingår i </a:t>
            </a:r>
            <a:r>
              <a:rPr lang="sv-SE" sz="1800" dirty="0" smtClean="0"/>
              <a:t>samverkansavtalet regelbundet. Exempelvis en gång i månaden. Genom dialog fångar gruppen upp tankar, idéer och förslag för att lösa frågor som rör utveckling, förändring och arbetsmiljö.</a:t>
            </a:r>
          </a:p>
          <a:p>
            <a:pPr fontAlgn="base"/>
            <a:endParaRPr lang="sv-SE" sz="1800" dirty="0"/>
          </a:p>
          <a:p>
            <a:pPr fontAlgn="base"/>
            <a:r>
              <a:rPr lang="sv-SE" sz="1800" dirty="0" smtClean="0"/>
              <a:t>Samverkansgruppen ersätter skyddskommittén enligt AML och deltar därför i arbetsmiljöarbetet och följer frågor som rör skyddet mot ohälsa och olycksfall. </a:t>
            </a:r>
          </a:p>
          <a:p>
            <a:pPr fontAlgn="base"/>
            <a:endParaRPr lang="sv-SE" sz="1800" dirty="0"/>
          </a:p>
          <a:p>
            <a:pPr fontAlgn="base"/>
            <a:r>
              <a:rPr lang="sv-SE" sz="1800" dirty="0" smtClean="0"/>
              <a:t>Deltagarna i samverkansgruppen behöver tid för förberedelse och efterarbete. </a:t>
            </a:r>
          </a:p>
          <a:p>
            <a:pPr fontAlgn="base"/>
            <a:endParaRPr lang="sv-SE" sz="1800" dirty="0" smtClean="0"/>
          </a:p>
          <a:p>
            <a:pPr fontAlgn="base"/>
            <a:r>
              <a:rPr lang="sv-SE" sz="1800" dirty="0" smtClean="0"/>
              <a:t>Samverkansgrupper finns både på stadsgemensam och förvaltningsnivåer. Det är arbetsgivarens representanter som ansvarar för att frågor behandlas i samverkansgrupp innan beslut fattas.</a:t>
            </a:r>
          </a:p>
          <a:p>
            <a:pPr fontAlgn="base"/>
            <a:endParaRPr lang="sv-SE" sz="1800" dirty="0"/>
          </a:p>
          <a:p>
            <a:pPr fontAlgn="base"/>
            <a:r>
              <a:rPr lang="sv-SE" sz="1800" dirty="0" smtClean="0"/>
              <a:t>Protokoll ska tillgängliggöras efter mötena.</a:t>
            </a:r>
          </a:p>
          <a:p>
            <a:pPr fontAlgn="base"/>
            <a:endParaRPr lang="sv-SE" sz="1800" dirty="0"/>
          </a:p>
          <a:p>
            <a:pPr fontAlgn="base"/>
            <a:endParaRPr lang="sv-SE" sz="1100" dirty="0"/>
          </a:p>
          <a:p>
            <a:endParaRPr lang="sv-SE" sz="1400" dirty="0"/>
          </a:p>
        </p:txBody>
      </p:sp>
      <p:sp>
        <p:nvSpPr>
          <p:cNvPr id="8" name="Rubrik 2"/>
          <p:cNvSpPr>
            <a:spLocks noGrp="1"/>
          </p:cNvSpPr>
          <p:nvPr>
            <p:ph type="title"/>
          </p:nvPr>
        </p:nvSpPr>
        <p:spPr>
          <a:xfrm>
            <a:off x="1467557" y="274639"/>
            <a:ext cx="10543823" cy="1143000"/>
          </a:xfrm>
        </p:spPr>
        <p:txBody>
          <a:bodyPr/>
          <a:lstStyle/>
          <a:p>
            <a:r>
              <a:rPr lang="sv-SE" dirty="0" smtClean="0"/>
              <a:t>Samverkansgrupp</a:t>
            </a:r>
            <a:endParaRPr lang="sv-SE" dirty="0"/>
          </a:p>
        </p:txBody>
      </p:sp>
    </p:spTree>
    <p:extLst>
      <p:ext uri="{BB962C8B-B14F-4D97-AF65-F5344CB8AC3E}">
        <p14:creationId xmlns:p14="http://schemas.microsoft.com/office/powerpoint/2010/main" val="4034811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1600203"/>
            <a:ext cx="10543823" cy="4800597"/>
          </a:xfrm>
        </p:spPr>
        <p:txBody>
          <a:bodyPr/>
          <a:lstStyle/>
          <a:p>
            <a:r>
              <a:rPr lang="sv-SE" sz="1800" dirty="0" smtClean="0"/>
              <a:t>Dagordningen </a:t>
            </a:r>
            <a:r>
              <a:rPr lang="sv-SE" sz="1800" dirty="0"/>
              <a:t>har alltid tre rubriker:</a:t>
            </a:r>
          </a:p>
          <a:p>
            <a:r>
              <a:rPr lang="sv-SE" sz="1800" b="1" dirty="0"/>
              <a:t>Information </a:t>
            </a:r>
            <a:endParaRPr lang="sv-SE" sz="1800" dirty="0"/>
          </a:p>
          <a:p>
            <a:r>
              <a:rPr lang="sv-SE" sz="1800" dirty="0"/>
              <a:t>Här presenteras information. Den som anmält ett ärende får gärna skicka ut informationen i förväg.</a:t>
            </a:r>
          </a:p>
          <a:p>
            <a:endParaRPr lang="sv-SE" sz="1800" dirty="0"/>
          </a:p>
          <a:p>
            <a:r>
              <a:rPr lang="sv-SE" sz="1800" b="1" dirty="0"/>
              <a:t>Dialog</a:t>
            </a:r>
          </a:p>
          <a:p>
            <a:r>
              <a:rPr lang="sv-SE" sz="1800" dirty="0"/>
              <a:t>Varje dialogpunkt diskuteras separat. Ibland vill man skapa diskussion kring ett ämne och lyssna på åsikter. Om du har en dialogpunkt ska du ha förberett vad du vill få synpunkter på. Inga beslut fattas.</a:t>
            </a:r>
          </a:p>
          <a:p>
            <a:endParaRPr lang="sv-SE" sz="1800" dirty="0"/>
          </a:p>
          <a:p>
            <a:r>
              <a:rPr lang="sv-SE" sz="1800" b="1" dirty="0"/>
              <a:t>Fatta beslut</a:t>
            </a:r>
          </a:p>
          <a:p>
            <a:r>
              <a:rPr lang="sv-SE" sz="1800" dirty="0"/>
              <a:t>Här tas beslut om de ärenden som ni har pratat om på tidigare möten. Dialogen ska alltså redan vara avklarad. Chefen förklarar vilket beslut som tas och varför</a:t>
            </a:r>
            <a:endParaRPr lang="sv-SE" sz="1400" dirty="0"/>
          </a:p>
        </p:txBody>
      </p:sp>
      <p:sp>
        <p:nvSpPr>
          <p:cNvPr id="8" name="Rubrik 2"/>
          <p:cNvSpPr>
            <a:spLocks noGrp="1"/>
          </p:cNvSpPr>
          <p:nvPr>
            <p:ph type="title"/>
          </p:nvPr>
        </p:nvSpPr>
        <p:spPr>
          <a:xfrm>
            <a:off x="1467557" y="274639"/>
            <a:ext cx="10543823" cy="1143000"/>
          </a:xfrm>
        </p:spPr>
        <p:txBody>
          <a:bodyPr/>
          <a:lstStyle/>
          <a:p>
            <a:r>
              <a:rPr lang="sv-SE" dirty="0" smtClean="0"/>
              <a:t>Information, dialog, beslut</a:t>
            </a:r>
            <a:endParaRPr lang="sv-SE" dirty="0"/>
          </a:p>
        </p:txBody>
      </p:sp>
    </p:spTree>
    <p:extLst>
      <p:ext uri="{BB962C8B-B14F-4D97-AF65-F5344CB8AC3E}">
        <p14:creationId xmlns:p14="http://schemas.microsoft.com/office/powerpoint/2010/main" val="2991685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6" y="2029620"/>
            <a:ext cx="10543823" cy="4800597"/>
          </a:xfrm>
        </p:spPr>
        <p:txBody>
          <a:bodyPr/>
          <a:lstStyle/>
          <a:p>
            <a:pPr fontAlgn="base"/>
            <a:r>
              <a:rPr lang="sv-SE" sz="2000" dirty="0"/>
              <a:t>Samverkansgrupperna </a:t>
            </a:r>
            <a:r>
              <a:rPr lang="sv-SE" sz="2000" dirty="0" smtClean="0"/>
              <a:t>tar hand om </a:t>
            </a:r>
            <a:r>
              <a:rPr lang="sv-SE" sz="2000" dirty="0"/>
              <a:t>skyddskommitté och informations- och förhandlingsskyldigheten enligt 19 § och 11 § Medbestämmandelagen (MBL) för de fackliga organisationer som ingår i samverkansavtalet. </a:t>
            </a:r>
            <a:endParaRPr lang="sv-SE" sz="2000" dirty="0" smtClean="0"/>
          </a:p>
          <a:p>
            <a:pPr fontAlgn="base"/>
            <a:r>
              <a:rPr lang="sv-SE" sz="2000" dirty="0" smtClean="0"/>
              <a:t>I </a:t>
            </a:r>
            <a:r>
              <a:rPr lang="sv-SE" sz="2000" dirty="0"/>
              <a:t>skyddskommitté ska frågor om följande behandlas (Arbetsmiljölagen kap 6, 9 §):</a:t>
            </a:r>
          </a:p>
          <a:p>
            <a:pPr marL="285750" lvl="0" indent="-285750" fontAlgn="base">
              <a:buFont typeface="Arial" panose="020B0604020202020204" pitchFamily="34" charset="0"/>
              <a:buChar char="•"/>
            </a:pPr>
            <a:r>
              <a:rPr lang="sv-SE" sz="2000" dirty="0"/>
              <a:t>företagshälsovård,</a:t>
            </a:r>
          </a:p>
          <a:p>
            <a:pPr marL="285750" lvl="0" indent="-285750" fontAlgn="base">
              <a:buFont typeface="Arial" panose="020B0604020202020204" pitchFamily="34" charset="0"/>
              <a:buChar char="•"/>
            </a:pPr>
            <a:r>
              <a:rPr lang="sv-SE" sz="2000" dirty="0"/>
              <a:t>handlingsplaner enligt 3 kap. 2a §,</a:t>
            </a:r>
          </a:p>
          <a:p>
            <a:pPr marL="285750" lvl="0" indent="-285750" fontAlgn="base">
              <a:buFont typeface="Arial" panose="020B0604020202020204" pitchFamily="34" charset="0"/>
              <a:buChar char="•"/>
            </a:pPr>
            <a:r>
              <a:rPr lang="sv-SE" sz="2000" dirty="0"/>
              <a:t>planering av nya eller ändrade lokaler, anordningar, arbetsprocesser, arbetsmetoder och av arbetsorganisation,</a:t>
            </a:r>
          </a:p>
          <a:p>
            <a:pPr marL="285750" lvl="0" indent="-285750" fontAlgn="base">
              <a:buFont typeface="Arial" panose="020B0604020202020204" pitchFamily="34" charset="0"/>
              <a:buChar char="•"/>
            </a:pPr>
            <a:r>
              <a:rPr lang="sv-SE" sz="2000" dirty="0"/>
              <a:t>planering av användning av ämnen som kan föranleda ohälsa eller olycksfall,</a:t>
            </a:r>
          </a:p>
          <a:p>
            <a:pPr marL="285750" lvl="0" indent="-285750" fontAlgn="base">
              <a:buFont typeface="Arial" panose="020B0604020202020204" pitchFamily="34" charset="0"/>
              <a:buChar char="•"/>
            </a:pPr>
            <a:r>
              <a:rPr lang="sv-SE" sz="2000" dirty="0"/>
              <a:t>upplysning och utbildning rörande arbetsmiljön,</a:t>
            </a:r>
          </a:p>
          <a:p>
            <a:pPr marL="285750" lvl="0" indent="-285750" fontAlgn="base">
              <a:buFont typeface="Arial" panose="020B0604020202020204" pitchFamily="34" charset="0"/>
              <a:buChar char="•"/>
            </a:pPr>
            <a:r>
              <a:rPr lang="sv-SE" sz="2000" dirty="0"/>
              <a:t>arbetsanpassnings- och rehabiliteringsverksamheten på arbetsstället.</a:t>
            </a:r>
          </a:p>
          <a:p>
            <a:endParaRPr lang="sv-SE" sz="1400" dirty="0"/>
          </a:p>
        </p:txBody>
      </p:sp>
      <p:sp>
        <p:nvSpPr>
          <p:cNvPr id="8" name="Rubrik 2"/>
          <p:cNvSpPr>
            <a:spLocks noGrp="1"/>
          </p:cNvSpPr>
          <p:nvPr>
            <p:ph type="title"/>
          </p:nvPr>
        </p:nvSpPr>
        <p:spPr>
          <a:xfrm>
            <a:off x="1467556" y="580629"/>
            <a:ext cx="10543823" cy="1325564"/>
          </a:xfrm>
        </p:spPr>
        <p:txBody>
          <a:bodyPr/>
          <a:lstStyle/>
          <a:p>
            <a:r>
              <a:rPr lang="sv-SE" dirty="0"/>
              <a:t>Samverkansgrupp = skyddskommitté</a:t>
            </a:r>
          </a:p>
        </p:txBody>
      </p:sp>
    </p:spTree>
    <p:extLst>
      <p:ext uri="{BB962C8B-B14F-4D97-AF65-F5344CB8AC3E}">
        <p14:creationId xmlns:p14="http://schemas.microsoft.com/office/powerpoint/2010/main" val="3765524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Underrubrik 2"/>
          <p:cNvSpPr txBox="1">
            <a:spLocks/>
          </p:cNvSpPr>
          <p:nvPr/>
        </p:nvSpPr>
        <p:spPr>
          <a:xfrm>
            <a:off x="1524000" y="3602038"/>
            <a:ext cx="9144000" cy="1655762"/>
          </a:xfrm>
          <a:prstGeom prst="rect">
            <a:avLst/>
          </a:prstGeom>
        </p:spPr>
        <p:txBody>
          <a:bodyPr/>
          <a:lstStyle>
            <a:lvl1pPr marL="0" indent="0" algn="l" defTabSz="609585" rtl="0" eaLnBrk="1" latinLnBrk="0" hangingPunct="1">
              <a:spcBef>
                <a:spcPct val="20000"/>
              </a:spcBef>
              <a:buFont typeface="Arial"/>
              <a:buNone/>
              <a:defRPr sz="2667" b="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rgbClr val="FFFFFF"/>
                </a:solidFill>
                <a:latin typeface="Arial"/>
                <a:ea typeface="+mn-ea"/>
                <a:cs typeface="Arial"/>
              </a:defRPr>
            </a:lvl2pPr>
            <a:lvl3pPr marL="1523962" indent="-304792" algn="l" defTabSz="609585" rtl="0" eaLnBrk="1" latinLnBrk="0" hangingPunct="1">
              <a:spcBef>
                <a:spcPct val="20000"/>
              </a:spcBef>
              <a:buFont typeface="Arial"/>
              <a:buChar char="•"/>
              <a:defRPr sz="2133" kern="1200">
                <a:solidFill>
                  <a:srgbClr val="FFFFFF"/>
                </a:solidFill>
                <a:latin typeface="Arial"/>
                <a:ea typeface="+mn-ea"/>
                <a:cs typeface="Arial"/>
              </a:defRPr>
            </a:lvl3pPr>
            <a:lvl4pPr marL="2133547" indent="-304792" algn="l" defTabSz="609585" rtl="0" eaLnBrk="1" latinLnBrk="0" hangingPunct="1">
              <a:spcBef>
                <a:spcPct val="20000"/>
              </a:spcBef>
              <a:buFont typeface="Arial"/>
              <a:buChar char="–"/>
              <a:defRPr sz="1867" kern="1200">
                <a:solidFill>
                  <a:srgbClr val="FFFFFF"/>
                </a:solidFill>
                <a:latin typeface="Arial"/>
                <a:ea typeface="+mn-ea"/>
                <a:cs typeface="Arial"/>
              </a:defRPr>
            </a:lvl4pPr>
            <a:lvl5pPr marL="2743131" indent="-304792" algn="l" defTabSz="609585" rtl="0" eaLnBrk="1" latinLnBrk="0" hangingPunct="1">
              <a:spcBef>
                <a:spcPct val="20000"/>
              </a:spcBef>
              <a:buFont typeface="Arial"/>
              <a:buChar char="»"/>
              <a:defRPr sz="1600" kern="1200">
                <a:solidFill>
                  <a:srgbClr val="FFFFFF"/>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endParaRPr lang="sv-SE" dirty="0"/>
          </a:p>
        </p:txBody>
      </p:sp>
      <p:sp>
        <p:nvSpPr>
          <p:cNvPr id="5" name="Platshållare för innehåll 1"/>
          <p:cNvSpPr>
            <a:spLocks noGrp="1"/>
          </p:cNvSpPr>
          <p:nvPr>
            <p:ph idx="1"/>
          </p:nvPr>
        </p:nvSpPr>
        <p:spPr>
          <a:xfrm>
            <a:off x="1467557" y="2029620"/>
            <a:ext cx="10543823" cy="4800597"/>
          </a:xfrm>
        </p:spPr>
        <p:txBody>
          <a:bodyPr/>
          <a:lstStyle/>
          <a:p>
            <a:pPr fontAlgn="base"/>
            <a:r>
              <a:rPr lang="sv-SE" sz="2000" dirty="0"/>
              <a:t>En gång per år genomför stadens samverkansgrupper en övergripande uppföljning av samverkan och det systematiska arbetsmiljöarbetet. Detta görs genom en webbenkät </a:t>
            </a:r>
            <a:r>
              <a:rPr lang="sv-SE" sz="2000" dirty="0" smtClean="0"/>
              <a:t>under våren.</a:t>
            </a:r>
          </a:p>
          <a:p>
            <a:pPr fontAlgn="base"/>
            <a:endParaRPr lang="sv-SE" sz="2000" dirty="0"/>
          </a:p>
          <a:p>
            <a:pPr fontAlgn="base"/>
            <a:r>
              <a:rPr lang="sv-SE" sz="2000" dirty="0"/>
              <a:t>Syftet med uppföljningen är dels att säkerställa att förbättringar uppnås och att arbetsmiljöarbetet bedrivs enligt stadens arbetsgivarpolicy, Centralt samverkansavtal om samverkan och arbetsmiljö och föreskriften för systematiskt arbetsmiljöarbete AFS 2001:1. </a:t>
            </a:r>
            <a:endParaRPr lang="sv-SE" sz="2000" dirty="0" smtClean="0"/>
          </a:p>
          <a:p>
            <a:pPr fontAlgn="base"/>
            <a:r>
              <a:rPr lang="sv-SE" sz="2000" dirty="0" smtClean="0"/>
              <a:t>Syftet </a:t>
            </a:r>
            <a:r>
              <a:rPr lang="sv-SE" sz="2000" dirty="0"/>
              <a:t>är också att kontrollera att det systematiska arbetsmiljöarbetet inom Helsingborgs stad genomförs på ett bra sätt. </a:t>
            </a:r>
            <a:endParaRPr lang="sv-SE" sz="2000" dirty="0" smtClean="0"/>
          </a:p>
          <a:p>
            <a:pPr fontAlgn="base"/>
            <a:endParaRPr lang="sv-SE" sz="2000" dirty="0"/>
          </a:p>
          <a:p>
            <a:pPr fontAlgn="base"/>
            <a:r>
              <a:rPr lang="sv-SE" sz="2000" dirty="0" smtClean="0"/>
              <a:t>Resultatet </a:t>
            </a:r>
            <a:r>
              <a:rPr lang="sv-SE" sz="2000" dirty="0"/>
              <a:t>av enkäten </a:t>
            </a:r>
            <a:r>
              <a:rPr lang="sv-SE" sz="2000" dirty="0"/>
              <a:t>kommuniceras i förvaltningens samverkansgrupp och nämnd/styrelse samt redovisas i delårsbokslutet</a:t>
            </a:r>
            <a:r>
              <a:rPr lang="sv-SE" sz="2000" dirty="0"/>
              <a:t>. </a:t>
            </a:r>
            <a:r>
              <a:rPr lang="sv-SE" sz="2000" dirty="0"/>
              <a:t>O</a:t>
            </a:r>
            <a:r>
              <a:rPr lang="sv-SE" sz="2000" dirty="0"/>
              <a:t>rdförande </a:t>
            </a:r>
            <a:r>
              <a:rPr lang="sv-SE" sz="2000" dirty="0"/>
              <a:t>i en samverkansgrupp som omfattar flera skyddsområden </a:t>
            </a:r>
            <a:r>
              <a:rPr lang="sv-SE" sz="2000" dirty="0"/>
              <a:t>ska också informera </a:t>
            </a:r>
            <a:r>
              <a:rPr lang="sv-SE" sz="2000" dirty="0"/>
              <a:t>om resultatet till övriga chefer inom skyddsområdena.</a:t>
            </a:r>
          </a:p>
          <a:p>
            <a:pPr fontAlgn="base"/>
            <a:endParaRPr lang="sv-SE" sz="2000" dirty="0"/>
          </a:p>
          <a:p>
            <a:endParaRPr lang="sv-SE" sz="1400" dirty="0"/>
          </a:p>
        </p:txBody>
      </p:sp>
      <p:sp>
        <p:nvSpPr>
          <p:cNvPr id="8" name="Rubrik 2"/>
          <p:cNvSpPr>
            <a:spLocks noGrp="1"/>
          </p:cNvSpPr>
          <p:nvPr>
            <p:ph type="title"/>
          </p:nvPr>
        </p:nvSpPr>
        <p:spPr>
          <a:xfrm>
            <a:off x="1467556" y="580629"/>
            <a:ext cx="10543823" cy="1325564"/>
          </a:xfrm>
        </p:spPr>
        <p:txBody>
          <a:bodyPr/>
          <a:lstStyle/>
          <a:p>
            <a:r>
              <a:rPr lang="sv-SE" dirty="0"/>
              <a:t>Årlig uppföljning av samverkan och systematiskt arbetsmiljöarbete</a:t>
            </a:r>
          </a:p>
        </p:txBody>
      </p:sp>
    </p:spTree>
    <p:extLst>
      <p:ext uri="{BB962C8B-B14F-4D97-AF65-F5344CB8AC3E}">
        <p14:creationId xmlns:p14="http://schemas.microsoft.com/office/powerpoint/2010/main" val="12814190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050" name="Picture 2" descr="https://intranat.helsingborg.se/wp-content/uploads/sites/2/2021/03/arshjul-bild-700x500-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78509" y="0"/>
            <a:ext cx="9622372" cy="6873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2662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28773" y="0"/>
            <a:ext cx="11863227" cy="6858000"/>
          </a:xfrm>
          <a:prstGeom prst="rect">
            <a:avLst/>
          </a:prstGeom>
          <a:solidFill>
            <a:srgbClr val="0849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 name="Platshållare för innehåll 1"/>
          <p:cNvSpPr>
            <a:spLocks noGrp="1"/>
          </p:cNvSpPr>
          <p:nvPr>
            <p:ph idx="1"/>
          </p:nvPr>
        </p:nvSpPr>
        <p:spPr>
          <a:xfrm>
            <a:off x="1467557" y="2090825"/>
            <a:ext cx="10543823" cy="4504132"/>
          </a:xfrm>
        </p:spPr>
        <p:txBody>
          <a:bodyPr/>
          <a:lstStyle/>
          <a:p>
            <a:pPr marL="457200" indent="-457200">
              <a:buFontTx/>
              <a:buChar char="-"/>
            </a:pPr>
            <a:r>
              <a:rPr lang="sv-SE" sz="2400" dirty="0" smtClean="0"/>
              <a:t>Vi har datum inbokade för samverkansgrupp hela året</a:t>
            </a:r>
          </a:p>
          <a:p>
            <a:pPr marL="457200" indent="-457200">
              <a:buFontTx/>
              <a:buChar char="-"/>
            </a:pPr>
            <a:r>
              <a:rPr lang="sv-SE" sz="2400" dirty="0"/>
              <a:t>Vi vet när </a:t>
            </a:r>
            <a:r>
              <a:rPr lang="sv-SE" sz="2400" dirty="0" smtClean="0"/>
              <a:t>handlingar och punkter ska </a:t>
            </a:r>
            <a:r>
              <a:rPr lang="sv-SE" sz="2400" dirty="0"/>
              <a:t>vara inne inför ett möte</a:t>
            </a:r>
          </a:p>
          <a:p>
            <a:pPr marL="457200" indent="-457200">
              <a:buFontTx/>
              <a:buChar char="-"/>
            </a:pPr>
            <a:r>
              <a:rPr lang="sv-SE" sz="2400" dirty="0"/>
              <a:t>Vi vet när </a:t>
            </a:r>
            <a:r>
              <a:rPr lang="sv-SE" sz="2400" dirty="0" smtClean="0"/>
              <a:t>minnesanteckningarna och protokoll </a:t>
            </a:r>
            <a:r>
              <a:rPr lang="sv-SE" sz="2400" dirty="0"/>
              <a:t>ska finnas tillgängliga efter </a:t>
            </a:r>
            <a:r>
              <a:rPr lang="sv-SE" sz="2400" dirty="0" smtClean="0"/>
              <a:t>mötena </a:t>
            </a:r>
            <a:r>
              <a:rPr lang="sv-SE" sz="2400" dirty="0"/>
              <a:t>och vart vi hittar dem</a:t>
            </a:r>
          </a:p>
          <a:p>
            <a:pPr marL="457200" indent="-457200">
              <a:buFontTx/>
              <a:buChar char="-"/>
            </a:pPr>
            <a:r>
              <a:rPr lang="sv-SE" sz="2400" dirty="0" smtClean="0"/>
              <a:t>Vi har avsatt tid för uppdraget</a:t>
            </a:r>
          </a:p>
          <a:p>
            <a:pPr marL="457200" indent="-457200">
              <a:buFontTx/>
              <a:buChar char="-"/>
            </a:pPr>
            <a:r>
              <a:rPr lang="sv-SE" sz="2400" dirty="0" smtClean="0"/>
              <a:t>Vi är i synk samverkansgrupp och APT</a:t>
            </a:r>
          </a:p>
          <a:p>
            <a:pPr marL="457200" indent="-457200">
              <a:buFontTx/>
              <a:buChar char="-"/>
            </a:pPr>
            <a:r>
              <a:rPr lang="sv-SE" sz="2400" dirty="0" smtClean="0"/>
              <a:t>Vi har kunskap </a:t>
            </a:r>
            <a:r>
              <a:rPr lang="sv-SE" sz="2400" dirty="0"/>
              <a:t>om samverkansavtalet och </a:t>
            </a:r>
            <a:r>
              <a:rPr lang="sv-SE" sz="2400" dirty="0" err="1" smtClean="0"/>
              <a:t>arbetsmiljöregelering</a:t>
            </a:r>
            <a:endParaRPr lang="sv-SE" sz="2400" dirty="0"/>
          </a:p>
          <a:p>
            <a:pPr marL="457200" indent="-457200">
              <a:buFontTx/>
              <a:buChar char="-"/>
            </a:pPr>
            <a:r>
              <a:rPr lang="sv-SE" sz="2400" dirty="0" smtClean="0"/>
              <a:t>Vi har spelregler för dialog på våra möten</a:t>
            </a:r>
          </a:p>
          <a:p>
            <a:pPr marL="457200" indent="-457200">
              <a:buFontTx/>
              <a:buChar char="-"/>
            </a:pPr>
            <a:r>
              <a:rPr lang="sv-SE" sz="2400" dirty="0" smtClean="0"/>
              <a:t>Vi </a:t>
            </a:r>
            <a:r>
              <a:rPr lang="sv-SE" sz="2400" dirty="0"/>
              <a:t>har </a:t>
            </a:r>
            <a:r>
              <a:rPr lang="sv-SE" sz="2400" dirty="0" smtClean="0"/>
              <a:t>analyserat </a:t>
            </a:r>
            <a:r>
              <a:rPr lang="sv-SE" sz="2400" dirty="0"/>
              <a:t>resultatet och identifierat det vi behöver utveckla utifrån </a:t>
            </a:r>
            <a:r>
              <a:rPr lang="sv-SE" sz="2400" dirty="0" smtClean="0"/>
              <a:t>den senaste </a:t>
            </a:r>
            <a:r>
              <a:rPr lang="sv-SE" sz="2400" dirty="0"/>
              <a:t>årliga uppföljningen av SAM och </a:t>
            </a:r>
            <a:r>
              <a:rPr lang="sv-SE" sz="2400" dirty="0" smtClean="0"/>
              <a:t>samverkan</a:t>
            </a:r>
            <a:endParaRPr lang="sv-SE" sz="2400" dirty="0"/>
          </a:p>
        </p:txBody>
      </p:sp>
      <p:sp>
        <p:nvSpPr>
          <p:cNvPr id="3" name="Rubrik 2"/>
          <p:cNvSpPr>
            <a:spLocks noGrp="1"/>
          </p:cNvSpPr>
          <p:nvPr>
            <p:ph type="title"/>
          </p:nvPr>
        </p:nvSpPr>
        <p:spPr>
          <a:xfrm>
            <a:off x="1467557" y="341260"/>
            <a:ext cx="10543823" cy="1486522"/>
          </a:xfrm>
        </p:spPr>
        <p:txBody>
          <a:bodyPr/>
          <a:lstStyle/>
          <a:p>
            <a:r>
              <a:rPr lang="sv-SE" dirty="0" smtClean="0"/>
              <a:t>Vad behöver vi göra/ha koll på?</a:t>
            </a:r>
            <a:br>
              <a:rPr lang="sv-SE" dirty="0" smtClean="0"/>
            </a:br>
            <a:r>
              <a:rPr lang="sv-SE" dirty="0" smtClean="0"/>
              <a:t>Checklista </a:t>
            </a:r>
            <a:endParaRPr lang="sv-SE" dirty="0"/>
          </a:p>
        </p:txBody>
      </p:sp>
    </p:spTree>
    <p:extLst>
      <p:ext uri="{BB962C8B-B14F-4D97-AF65-F5344CB8AC3E}">
        <p14:creationId xmlns:p14="http://schemas.microsoft.com/office/powerpoint/2010/main" val="2467518142"/>
      </p:ext>
    </p:extLst>
  </p:cSld>
  <p:clrMapOvr>
    <a:masterClrMapping/>
  </p:clrMapOvr>
</p:sld>
</file>

<file path=ppt/theme/theme1.xml><?xml version="1.0" encoding="utf-8"?>
<a:theme xmlns:a="http://schemas.openxmlformats.org/drawingml/2006/main" name="Följande sidor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1248</TotalTime>
  <Words>946</Words>
  <Application>Microsoft Office PowerPoint</Application>
  <PresentationFormat>Bredbild</PresentationFormat>
  <Paragraphs>100</Paragraphs>
  <Slides>12</Slides>
  <Notes>12</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12</vt:i4>
      </vt:variant>
    </vt:vector>
  </HeadingPairs>
  <TitlesOfParts>
    <vt:vector size="15" baseType="lpstr">
      <vt:lpstr>Arial</vt:lpstr>
      <vt:lpstr>Calibri</vt:lpstr>
      <vt:lpstr>Följande sidor med färgad bakgrund</vt:lpstr>
      <vt:lpstr>PowerPoint-presentation</vt:lpstr>
      <vt:lpstr>Grundläggande för en väl fungerande samverkan</vt:lpstr>
      <vt:lpstr>Säkerställ att vi har kunskap</vt:lpstr>
      <vt:lpstr>Förberedelse</vt:lpstr>
      <vt:lpstr>Samverkan</vt:lpstr>
      <vt:lpstr>APT</vt:lpstr>
      <vt:lpstr>Samverkansgrupp</vt:lpstr>
      <vt:lpstr>Information, dialog, beslut</vt:lpstr>
      <vt:lpstr>Samverkansgrupp = skyddskommitté</vt:lpstr>
      <vt:lpstr>Årlig uppföljning av samverkan och systematiskt arbetsmiljöarbete</vt:lpstr>
      <vt:lpstr>PowerPoint-presentation</vt:lpstr>
      <vt:lpstr>Vad behöver vi göra/ha koll på? Checklista </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Uppstartsrutin APT</dc:title>
  <dc:creator>Olsson Emma - SLF</dc:creator>
  <cp:lastModifiedBy>Olsson Emma - SLF</cp:lastModifiedBy>
  <cp:revision>53</cp:revision>
  <dcterms:created xsi:type="dcterms:W3CDTF">2021-06-17T13:32:07Z</dcterms:created>
  <dcterms:modified xsi:type="dcterms:W3CDTF">2022-11-24T09:39:31Z</dcterms:modified>
</cp:coreProperties>
</file>