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1"/>
  </p:notesMasterIdLst>
  <p:sldIdLst>
    <p:sldId id="264" r:id="rId2"/>
    <p:sldId id="266" r:id="rId3"/>
    <p:sldId id="271" r:id="rId4"/>
    <p:sldId id="267" r:id="rId5"/>
    <p:sldId id="268" r:id="rId6"/>
    <p:sldId id="273" r:id="rId7"/>
    <p:sldId id="269" r:id="rId8"/>
    <p:sldId id="270" r:id="rId9"/>
    <p:sldId id="272" r:id="rId1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35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75676" autoAdjust="0"/>
  </p:normalViewPr>
  <p:slideViewPr>
    <p:cSldViewPr snapToGrid="0">
      <p:cViewPr varScale="1">
        <p:scale>
          <a:sx n="86" d="100"/>
          <a:sy n="86" d="100"/>
        </p:scale>
        <p:origin x="153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0FE0CF-4B71-4696-961F-0E2F173A4A1D}" type="doc">
      <dgm:prSet loTypeId="urn:microsoft.com/office/officeart/2005/8/layout/vList6" loCatId="process" qsTypeId="urn:microsoft.com/office/officeart/2005/8/quickstyle/simple1" qsCatId="simple" csTypeId="urn:microsoft.com/office/officeart/2005/8/colors/accent0_3" csCatId="mainScheme" phldr="1"/>
      <dgm:spPr/>
      <dgm:t>
        <a:bodyPr/>
        <a:lstStyle/>
        <a:p>
          <a:endParaRPr lang="sv-SE"/>
        </a:p>
      </dgm:t>
    </dgm:pt>
    <dgm:pt modelId="{30D67460-4E0E-41C1-9E58-A8A942EF9C7F}">
      <dgm:prSet phldrT="[Text]" phldr="0"/>
      <dgm:spPr/>
      <dgm:t>
        <a:bodyPr/>
        <a:lstStyle/>
        <a:p>
          <a:pPr rtl="0"/>
          <a:r>
            <a:rPr lang="sv-SE" dirty="0">
              <a:latin typeface="Calibri Light" panose="020F0302020204030204"/>
            </a:rPr>
            <a:t> Arbetsskador</a:t>
          </a:r>
        </a:p>
      </dgm:t>
    </dgm:pt>
    <dgm:pt modelId="{D9F7D5AD-73E7-47D4-B6DA-0EFD1E32D456}" type="parTrans" cxnId="{D3017142-CBE6-4938-A2A4-4388FF653ACB}">
      <dgm:prSet/>
      <dgm:spPr/>
      <dgm:t>
        <a:bodyPr/>
        <a:lstStyle/>
        <a:p>
          <a:endParaRPr lang="sv-SE"/>
        </a:p>
      </dgm:t>
    </dgm:pt>
    <dgm:pt modelId="{FE55624C-40CD-44BA-BFE3-0D6F9C9A0956}" type="sibTrans" cxnId="{D3017142-CBE6-4938-A2A4-4388FF653ACB}">
      <dgm:prSet/>
      <dgm:spPr/>
      <dgm:t>
        <a:bodyPr/>
        <a:lstStyle/>
        <a:p>
          <a:endParaRPr lang="sv-SE"/>
        </a:p>
      </dgm:t>
    </dgm:pt>
    <dgm:pt modelId="{76524F96-2E8E-4817-A830-A59B462C7BB1}">
      <dgm:prSet phldrT="[Text]" phldr="0"/>
      <dgm:spPr/>
      <dgm:t>
        <a:bodyPr/>
        <a:lstStyle/>
        <a:p>
          <a:pPr rtl="0"/>
          <a:r>
            <a:rPr lang="sv-SE" sz="1700" dirty="0">
              <a:solidFill>
                <a:schemeClr val="accent6">
                  <a:lumMod val="10000"/>
                </a:schemeClr>
              </a:solidFill>
              <a:latin typeface="Calibri Light" panose="020F0302020204030204"/>
            </a:rPr>
            <a:t> Färdolycksfall</a:t>
          </a:r>
          <a:endParaRPr lang="sv-SE" sz="1700" dirty="0">
            <a:solidFill>
              <a:schemeClr val="accent6">
                <a:lumMod val="10000"/>
              </a:schemeClr>
            </a:solidFill>
          </a:endParaRPr>
        </a:p>
      </dgm:t>
    </dgm:pt>
    <dgm:pt modelId="{CD20E758-976F-47D0-92D5-4BB8C3DD867C}" type="parTrans" cxnId="{2479DB3E-8012-4417-B473-367C6C49F6F6}">
      <dgm:prSet/>
      <dgm:spPr/>
      <dgm:t>
        <a:bodyPr/>
        <a:lstStyle/>
        <a:p>
          <a:endParaRPr lang="sv-SE"/>
        </a:p>
      </dgm:t>
    </dgm:pt>
    <dgm:pt modelId="{0527503E-C02C-4F50-8E1D-E24E421B0BFB}" type="sibTrans" cxnId="{2479DB3E-8012-4417-B473-367C6C49F6F6}">
      <dgm:prSet/>
      <dgm:spPr/>
      <dgm:t>
        <a:bodyPr/>
        <a:lstStyle/>
        <a:p>
          <a:endParaRPr lang="sv-SE"/>
        </a:p>
      </dgm:t>
    </dgm:pt>
    <dgm:pt modelId="{201970C7-E78E-40CD-8E15-0F4BF934CBBA}">
      <dgm:prSet phldrT="[Text]" phldr="0"/>
      <dgm:spPr/>
      <dgm:t>
        <a:bodyPr/>
        <a:lstStyle/>
        <a:p>
          <a:r>
            <a:rPr lang="sv-SE" sz="1700" dirty="0">
              <a:solidFill>
                <a:schemeClr val="accent6">
                  <a:lumMod val="10000"/>
                </a:schemeClr>
              </a:solidFill>
              <a:latin typeface="Calibri Light" panose="020F0302020204030204"/>
            </a:rPr>
            <a:t>Arbetssjukdom</a:t>
          </a:r>
          <a:endParaRPr lang="sv-SE" sz="1700" dirty="0">
            <a:solidFill>
              <a:schemeClr val="accent6">
                <a:lumMod val="10000"/>
              </a:schemeClr>
            </a:solidFill>
          </a:endParaRPr>
        </a:p>
      </dgm:t>
    </dgm:pt>
    <dgm:pt modelId="{6CB3F83D-B0E5-47E7-8999-BCD4EF3717D9}" type="parTrans" cxnId="{123A0251-1028-4A43-8023-345161B4A34D}">
      <dgm:prSet/>
      <dgm:spPr/>
      <dgm:t>
        <a:bodyPr/>
        <a:lstStyle/>
        <a:p>
          <a:endParaRPr lang="sv-SE"/>
        </a:p>
      </dgm:t>
    </dgm:pt>
    <dgm:pt modelId="{6C8C905A-6D91-4940-9C89-B486D5215747}" type="sibTrans" cxnId="{123A0251-1028-4A43-8023-345161B4A34D}">
      <dgm:prSet/>
      <dgm:spPr/>
      <dgm:t>
        <a:bodyPr/>
        <a:lstStyle/>
        <a:p>
          <a:endParaRPr lang="sv-SE"/>
        </a:p>
      </dgm:t>
    </dgm:pt>
    <dgm:pt modelId="{DEF457D4-C709-4C90-8214-04300A5A061C}">
      <dgm:prSet phldrT="[Text]" phldr="0"/>
      <dgm:spPr/>
      <dgm:t>
        <a:bodyPr/>
        <a:lstStyle/>
        <a:p>
          <a:r>
            <a:rPr lang="sv-SE" sz="1700" dirty="0">
              <a:solidFill>
                <a:schemeClr val="accent6">
                  <a:lumMod val="10000"/>
                </a:schemeClr>
              </a:solidFill>
              <a:latin typeface="Calibri Light" panose="020F0302020204030204"/>
            </a:rPr>
            <a:t>Smitta</a:t>
          </a:r>
          <a:endParaRPr lang="sv-SE" sz="1700" dirty="0">
            <a:solidFill>
              <a:schemeClr val="accent6">
                <a:lumMod val="10000"/>
              </a:schemeClr>
            </a:solidFill>
          </a:endParaRPr>
        </a:p>
      </dgm:t>
    </dgm:pt>
    <dgm:pt modelId="{D81D53E4-D996-4E37-B1B7-B2DDDACF8DD3}" type="parTrans" cxnId="{2FFC1B92-A98F-461D-851A-3AB40303F8CA}">
      <dgm:prSet/>
      <dgm:spPr/>
      <dgm:t>
        <a:bodyPr/>
        <a:lstStyle/>
        <a:p>
          <a:endParaRPr lang="sv-SE"/>
        </a:p>
      </dgm:t>
    </dgm:pt>
    <dgm:pt modelId="{792A3AC1-24DB-4504-A1BD-693662056E72}" type="sibTrans" cxnId="{2FFC1B92-A98F-461D-851A-3AB40303F8CA}">
      <dgm:prSet/>
      <dgm:spPr/>
      <dgm:t>
        <a:bodyPr/>
        <a:lstStyle/>
        <a:p>
          <a:endParaRPr lang="sv-SE"/>
        </a:p>
      </dgm:t>
    </dgm:pt>
    <dgm:pt modelId="{6AB12E76-E284-4194-8D51-38613FBB60CB}">
      <dgm:prSet phldr="0"/>
      <dgm:spPr/>
      <dgm:t>
        <a:bodyPr/>
        <a:lstStyle/>
        <a:p>
          <a:pPr rtl="0"/>
          <a:r>
            <a:rPr lang="sv-SE" sz="1700" dirty="0">
              <a:solidFill>
                <a:schemeClr val="accent6">
                  <a:lumMod val="10000"/>
                </a:schemeClr>
              </a:solidFill>
              <a:latin typeface="Calibri Light" panose="020F0302020204030204"/>
            </a:rPr>
            <a:t>Olycksfall i arbetet</a:t>
          </a:r>
          <a:endParaRPr lang="sv-SE" sz="1700" dirty="0">
            <a:solidFill>
              <a:schemeClr val="accent6">
                <a:lumMod val="10000"/>
              </a:schemeClr>
            </a:solidFill>
          </a:endParaRPr>
        </a:p>
      </dgm:t>
    </dgm:pt>
    <dgm:pt modelId="{9D9543CA-BCE5-43D9-A0D0-607D48D0570D}" type="parTrans" cxnId="{6DC6DC59-4669-452B-8F65-31EF31F726EA}">
      <dgm:prSet/>
      <dgm:spPr/>
      <dgm:t>
        <a:bodyPr/>
        <a:lstStyle/>
        <a:p>
          <a:endParaRPr lang="sv-SE"/>
        </a:p>
      </dgm:t>
    </dgm:pt>
    <dgm:pt modelId="{087CB6FD-F0C9-49C2-AB35-49A29CF577B0}" type="sibTrans" cxnId="{6DC6DC59-4669-452B-8F65-31EF31F726EA}">
      <dgm:prSet/>
      <dgm:spPr/>
      <dgm:t>
        <a:bodyPr/>
        <a:lstStyle/>
        <a:p>
          <a:endParaRPr lang="sv-SE"/>
        </a:p>
      </dgm:t>
    </dgm:pt>
    <dgm:pt modelId="{10C47AB6-C653-48C0-8414-24CAAC6A66C0}">
      <dgm:prSet phldrT="[Text]" phldr="0"/>
      <dgm:spPr/>
      <dgm:t>
        <a:bodyPr/>
        <a:lstStyle/>
        <a:p>
          <a:r>
            <a:rPr lang="sv-SE" sz="1700" dirty="0">
              <a:solidFill>
                <a:schemeClr val="accent6">
                  <a:lumMod val="10000"/>
                </a:schemeClr>
              </a:solidFill>
              <a:latin typeface="Calibri Light" panose="020F0302020204030204" pitchFamily="34" charset="0"/>
              <a:cs typeface="Calibri Light" panose="020F0302020204030204" pitchFamily="34" charset="0"/>
            </a:rPr>
            <a:t>Kränkande särbehandling</a:t>
          </a:r>
        </a:p>
      </dgm:t>
    </dgm:pt>
    <dgm:pt modelId="{A43EA744-A0AA-4095-ADCF-ACAF2896586A}" type="parTrans" cxnId="{F4A8C086-0B72-4CD3-BAB2-AD007DB58B08}">
      <dgm:prSet/>
      <dgm:spPr/>
      <dgm:t>
        <a:bodyPr/>
        <a:lstStyle/>
        <a:p>
          <a:endParaRPr lang="sv-SE"/>
        </a:p>
      </dgm:t>
    </dgm:pt>
    <dgm:pt modelId="{1CF4BE29-B2F6-40B7-8D0B-718F9B79165B}" type="sibTrans" cxnId="{F4A8C086-0B72-4CD3-BAB2-AD007DB58B08}">
      <dgm:prSet/>
      <dgm:spPr/>
      <dgm:t>
        <a:bodyPr/>
        <a:lstStyle/>
        <a:p>
          <a:endParaRPr lang="sv-SE"/>
        </a:p>
      </dgm:t>
    </dgm:pt>
    <dgm:pt modelId="{E9BF32F4-A4F8-4DA4-922C-BCAFA20CD93E}">
      <dgm:prSet phldrT="[Text]" phldr="0" custT="1"/>
      <dgm:spPr/>
      <dgm:t>
        <a:bodyPr/>
        <a:lstStyle/>
        <a:p>
          <a:r>
            <a:rPr lang="sv-SE" sz="1500" dirty="0">
              <a:solidFill>
                <a:schemeClr val="accent6">
                  <a:lumMod val="10000"/>
                </a:schemeClr>
              </a:solidFill>
              <a:latin typeface="Calibri Light" panose="020F0302020204030204" pitchFamily="34" charset="0"/>
              <a:cs typeface="Calibri Light" panose="020F0302020204030204" pitchFamily="34" charset="0"/>
            </a:rPr>
            <a:t>Hot och våld</a:t>
          </a:r>
        </a:p>
      </dgm:t>
    </dgm:pt>
    <dgm:pt modelId="{6DB134DC-5C04-48F7-852F-8FA1203B6D99}" type="parTrans" cxnId="{D2229864-10F3-4970-A3A9-5FCAD404D850}">
      <dgm:prSet/>
      <dgm:spPr/>
    </dgm:pt>
    <dgm:pt modelId="{81F1A917-5C4A-4800-BFB0-469DF3926038}" type="sibTrans" cxnId="{D2229864-10F3-4970-A3A9-5FCAD404D850}">
      <dgm:prSet/>
      <dgm:spPr/>
    </dgm:pt>
    <dgm:pt modelId="{7C5DBF0A-4A7E-4AB5-938B-E5835ECA17F2}" type="pres">
      <dgm:prSet presAssocID="{340FE0CF-4B71-4696-961F-0E2F173A4A1D}" presName="Name0" presStyleCnt="0">
        <dgm:presLayoutVars>
          <dgm:dir/>
          <dgm:animLvl val="lvl"/>
          <dgm:resizeHandles/>
        </dgm:presLayoutVars>
      </dgm:prSet>
      <dgm:spPr/>
    </dgm:pt>
    <dgm:pt modelId="{57728313-649E-4D2F-A472-ABDE683AE08F}" type="pres">
      <dgm:prSet presAssocID="{30D67460-4E0E-41C1-9E58-A8A942EF9C7F}" presName="linNode" presStyleCnt="0"/>
      <dgm:spPr/>
    </dgm:pt>
    <dgm:pt modelId="{8C89764B-39BD-4FE8-9C09-B8D413ABAD76}" type="pres">
      <dgm:prSet presAssocID="{30D67460-4E0E-41C1-9E58-A8A942EF9C7F}" presName="parentShp" presStyleLbl="node1" presStyleIdx="0" presStyleCnt="1">
        <dgm:presLayoutVars>
          <dgm:bulletEnabled val="1"/>
        </dgm:presLayoutVars>
      </dgm:prSet>
      <dgm:spPr/>
    </dgm:pt>
    <dgm:pt modelId="{BD2ED826-92B0-4FF5-9C6A-66EBB8FD3A88}" type="pres">
      <dgm:prSet presAssocID="{30D67460-4E0E-41C1-9E58-A8A942EF9C7F}" presName="childShp" presStyleLbl="bgAccFollowNode1" presStyleIdx="0" presStyleCnt="1">
        <dgm:presLayoutVars>
          <dgm:bulletEnabled val="1"/>
        </dgm:presLayoutVars>
      </dgm:prSet>
      <dgm:spPr/>
    </dgm:pt>
  </dgm:ptLst>
  <dgm:cxnLst>
    <dgm:cxn modelId="{B3C2351E-984B-4411-BADB-47FA0EC8C09B}" type="presOf" srcId="{DEF457D4-C709-4C90-8214-04300A5A061C}" destId="{BD2ED826-92B0-4FF5-9C6A-66EBB8FD3A88}" srcOrd="0" destOrd="3" presId="urn:microsoft.com/office/officeart/2005/8/layout/vList6"/>
    <dgm:cxn modelId="{2479DB3E-8012-4417-B473-367C6C49F6F6}" srcId="{30D67460-4E0E-41C1-9E58-A8A942EF9C7F}" destId="{76524F96-2E8E-4817-A830-A59B462C7BB1}" srcOrd="1" destOrd="0" parTransId="{CD20E758-976F-47D0-92D5-4BB8C3DD867C}" sibTransId="{0527503E-C02C-4F50-8E1D-E24E421B0BFB}"/>
    <dgm:cxn modelId="{D3017142-CBE6-4938-A2A4-4388FF653ACB}" srcId="{340FE0CF-4B71-4696-961F-0E2F173A4A1D}" destId="{30D67460-4E0E-41C1-9E58-A8A942EF9C7F}" srcOrd="0" destOrd="0" parTransId="{D9F7D5AD-73E7-47D4-B6DA-0EFD1E32D456}" sibTransId="{FE55624C-40CD-44BA-BFE3-0D6F9C9A0956}"/>
    <dgm:cxn modelId="{D2229864-10F3-4970-A3A9-5FCAD404D850}" srcId="{30D67460-4E0E-41C1-9E58-A8A942EF9C7F}" destId="{E9BF32F4-A4F8-4DA4-922C-BCAFA20CD93E}" srcOrd="4" destOrd="0" parTransId="{6DB134DC-5C04-48F7-852F-8FA1203B6D99}" sibTransId="{81F1A917-5C4A-4800-BFB0-469DF3926038}"/>
    <dgm:cxn modelId="{D91FD36D-81D9-47A7-99F8-0C41019DF50E}" type="presOf" srcId="{E9BF32F4-A4F8-4DA4-922C-BCAFA20CD93E}" destId="{BD2ED826-92B0-4FF5-9C6A-66EBB8FD3A88}" srcOrd="0" destOrd="4" presId="urn:microsoft.com/office/officeart/2005/8/layout/vList6"/>
    <dgm:cxn modelId="{123A0251-1028-4A43-8023-345161B4A34D}" srcId="{30D67460-4E0E-41C1-9E58-A8A942EF9C7F}" destId="{201970C7-E78E-40CD-8E15-0F4BF934CBBA}" srcOrd="2" destOrd="0" parTransId="{6CB3F83D-B0E5-47E7-8999-BCD4EF3717D9}" sibTransId="{6C8C905A-6D91-4940-9C89-B486D5215747}"/>
    <dgm:cxn modelId="{03CC3C78-D9B5-46E2-B8B0-6AB3A12506CF}" type="presOf" srcId="{340FE0CF-4B71-4696-961F-0E2F173A4A1D}" destId="{7C5DBF0A-4A7E-4AB5-938B-E5835ECA17F2}" srcOrd="0" destOrd="0" presId="urn:microsoft.com/office/officeart/2005/8/layout/vList6"/>
    <dgm:cxn modelId="{6DC6DC59-4669-452B-8F65-31EF31F726EA}" srcId="{30D67460-4E0E-41C1-9E58-A8A942EF9C7F}" destId="{6AB12E76-E284-4194-8D51-38613FBB60CB}" srcOrd="0" destOrd="0" parTransId="{9D9543CA-BCE5-43D9-A0D0-607D48D0570D}" sibTransId="{087CB6FD-F0C9-49C2-AB35-49A29CF577B0}"/>
    <dgm:cxn modelId="{E84FD182-5636-4F13-91F4-2CC9960AA118}" type="presOf" srcId="{10C47AB6-C653-48C0-8414-24CAAC6A66C0}" destId="{BD2ED826-92B0-4FF5-9C6A-66EBB8FD3A88}" srcOrd="0" destOrd="5" presId="urn:microsoft.com/office/officeart/2005/8/layout/vList6"/>
    <dgm:cxn modelId="{F4A8C086-0B72-4CD3-BAB2-AD007DB58B08}" srcId="{30D67460-4E0E-41C1-9E58-A8A942EF9C7F}" destId="{10C47AB6-C653-48C0-8414-24CAAC6A66C0}" srcOrd="5" destOrd="0" parTransId="{A43EA744-A0AA-4095-ADCF-ACAF2896586A}" sibTransId="{1CF4BE29-B2F6-40B7-8D0B-718F9B79165B}"/>
    <dgm:cxn modelId="{995C698C-0B14-4ADE-B4B9-CCF87D1E39C7}" type="presOf" srcId="{30D67460-4E0E-41C1-9E58-A8A942EF9C7F}" destId="{8C89764B-39BD-4FE8-9C09-B8D413ABAD76}" srcOrd="0" destOrd="0" presId="urn:microsoft.com/office/officeart/2005/8/layout/vList6"/>
    <dgm:cxn modelId="{2FFC1B92-A98F-461D-851A-3AB40303F8CA}" srcId="{30D67460-4E0E-41C1-9E58-A8A942EF9C7F}" destId="{DEF457D4-C709-4C90-8214-04300A5A061C}" srcOrd="3" destOrd="0" parTransId="{D81D53E4-D996-4E37-B1B7-B2DDDACF8DD3}" sibTransId="{792A3AC1-24DB-4504-A1BD-693662056E72}"/>
    <dgm:cxn modelId="{63B3ECB2-16C7-44D8-BE6D-5E9E7ED3ED6A}" type="presOf" srcId="{201970C7-E78E-40CD-8E15-0F4BF934CBBA}" destId="{BD2ED826-92B0-4FF5-9C6A-66EBB8FD3A88}" srcOrd="0" destOrd="2" presId="urn:microsoft.com/office/officeart/2005/8/layout/vList6"/>
    <dgm:cxn modelId="{104807C0-D9E7-4B45-AFFC-4EA38A50FD5D}" type="presOf" srcId="{76524F96-2E8E-4817-A830-A59B462C7BB1}" destId="{BD2ED826-92B0-4FF5-9C6A-66EBB8FD3A88}" srcOrd="0" destOrd="1" presId="urn:microsoft.com/office/officeart/2005/8/layout/vList6"/>
    <dgm:cxn modelId="{3644C1D5-107F-4D3E-BD3B-51BD2F406762}" type="presOf" srcId="{6AB12E76-E284-4194-8D51-38613FBB60CB}" destId="{BD2ED826-92B0-4FF5-9C6A-66EBB8FD3A88}" srcOrd="0" destOrd="0" presId="urn:microsoft.com/office/officeart/2005/8/layout/vList6"/>
    <dgm:cxn modelId="{1D648FF4-B1F5-4238-B31C-4195F445882B}" type="presParOf" srcId="{7C5DBF0A-4A7E-4AB5-938B-E5835ECA17F2}" destId="{57728313-649E-4D2F-A472-ABDE683AE08F}" srcOrd="0" destOrd="0" presId="urn:microsoft.com/office/officeart/2005/8/layout/vList6"/>
    <dgm:cxn modelId="{1CB54C93-CF83-4F96-8469-4B039C119A77}" type="presParOf" srcId="{57728313-649E-4D2F-A472-ABDE683AE08F}" destId="{8C89764B-39BD-4FE8-9C09-B8D413ABAD76}" srcOrd="0" destOrd="0" presId="urn:microsoft.com/office/officeart/2005/8/layout/vList6"/>
    <dgm:cxn modelId="{2904A19B-9EE3-4C84-95FD-C46A54271B6F}" type="presParOf" srcId="{57728313-649E-4D2F-A472-ABDE683AE08F}" destId="{BD2ED826-92B0-4FF5-9C6A-66EBB8FD3A88}"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0FE0CF-4B71-4696-961F-0E2F173A4A1D}" type="doc">
      <dgm:prSet loTypeId="urn:microsoft.com/office/officeart/2005/8/layout/vList6" loCatId="process" qsTypeId="urn:microsoft.com/office/officeart/2005/8/quickstyle/simple1" qsCatId="simple" csTypeId="urn:microsoft.com/office/officeart/2005/8/colors/accent0_3" csCatId="mainScheme" phldr="1"/>
      <dgm:spPr/>
      <dgm:t>
        <a:bodyPr/>
        <a:lstStyle/>
        <a:p>
          <a:endParaRPr lang="sv-SE"/>
        </a:p>
      </dgm:t>
    </dgm:pt>
    <dgm:pt modelId="{30D67460-4E0E-41C1-9E58-A8A942EF9C7F}">
      <dgm:prSet phldrT="[Text]" phldr="0"/>
      <dgm:spPr/>
      <dgm:t>
        <a:bodyPr/>
        <a:lstStyle/>
        <a:p>
          <a:pPr rtl="0"/>
          <a:r>
            <a:rPr lang="sv-SE" dirty="0"/>
            <a:t> </a:t>
          </a:r>
          <a:r>
            <a:rPr lang="sv-SE" dirty="0">
              <a:latin typeface="Calibri Light" panose="020F0302020204030204"/>
            </a:rPr>
            <a:t>Tillbud</a:t>
          </a:r>
          <a:endParaRPr lang="sv-SE" dirty="0"/>
        </a:p>
      </dgm:t>
    </dgm:pt>
    <dgm:pt modelId="{D9F7D5AD-73E7-47D4-B6DA-0EFD1E32D456}" type="parTrans" cxnId="{D3017142-CBE6-4938-A2A4-4388FF653ACB}">
      <dgm:prSet/>
      <dgm:spPr/>
      <dgm:t>
        <a:bodyPr/>
        <a:lstStyle/>
        <a:p>
          <a:endParaRPr lang="sv-SE"/>
        </a:p>
      </dgm:t>
    </dgm:pt>
    <dgm:pt modelId="{FE55624C-40CD-44BA-BFE3-0D6F9C9A0956}" type="sibTrans" cxnId="{D3017142-CBE6-4938-A2A4-4388FF653ACB}">
      <dgm:prSet/>
      <dgm:spPr/>
      <dgm:t>
        <a:bodyPr/>
        <a:lstStyle/>
        <a:p>
          <a:endParaRPr lang="sv-SE"/>
        </a:p>
      </dgm:t>
    </dgm:pt>
    <dgm:pt modelId="{6AB12E76-E284-4194-8D51-38613FBB60CB}">
      <dgm:prSet phldr="0"/>
      <dgm:spPr/>
      <dgm:t>
        <a:bodyPr/>
        <a:lstStyle/>
        <a:p>
          <a:pPr rtl="0"/>
          <a:r>
            <a:rPr lang="sv-SE" dirty="0">
              <a:solidFill>
                <a:schemeClr val="accent6">
                  <a:lumMod val="10000"/>
                </a:schemeClr>
              </a:solidFill>
              <a:latin typeface="Calibri Light" panose="020F0302020204030204"/>
            </a:rPr>
            <a:t>Ett</a:t>
          </a:r>
          <a:r>
            <a:rPr lang="sv-SE" dirty="0">
              <a:solidFill>
                <a:schemeClr val="accent6">
                  <a:lumMod val="10000"/>
                </a:schemeClr>
              </a:solidFill>
            </a:rPr>
            <a:t> </a:t>
          </a:r>
          <a:r>
            <a:rPr lang="sv-SE" b="1" dirty="0">
              <a:solidFill>
                <a:schemeClr val="accent6">
                  <a:lumMod val="10000"/>
                </a:schemeClr>
              </a:solidFill>
            </a:rPr>
            <a:t>tillbud</a:t>
          </a:r>
          <a:r>
            <a:rPr lang="sv-SE" dirty="0">
              <a:solidFill>
                <a:schemeClr val="accent6">
                  <a:lumMod val="10000"/>
                </a:schemeClr>
              </a:solidFill>
            </a:rPr>
            <a:t> är när något händer som hade kunnat innebära en personskada, men som slutade väl.</a:t>
          </a:r>
        </a:p>
      </dgm:t>
    </dgm:pt>
    <dgm:pt modelId="{9D9543CA-BCE5-43D9-A0D0-607D48D0570D}" type="parTrans" cxnId="{6DC6DC59-4669-452B-8F65-31EF31F726EA}">
      <dgm:prSet/>
      <dgm:spPr/>
      <dgm:t>
        <a:bodyPr/>
        <a:lstStyle/>
        <a:p>
          <a:endParaRPr lang="sv-SE"/>
        </a:p>
      </dgm:t>
    </dgm:pt>
    <dgm:pt modelId="{087CB6FD-F0C9-49C2-AB35-49A29CF577B0}" type="sibTrans" cxnId="{6DC6DC59-4669-452B-8F65-31EF31F726EA}">
      <dgm:prSet/>
      <dgm:spPr/>
      <dgm:t>
        <a:bodyPr/>
        <a:lstStyle/>
        <a:p>
          <a:endParaRPr lang="sv-SE"/>
        </a:p>
      </dgm:t>
    </dgm:pt>
    <dgm:pt modelId="{F86E637C-26FD-4A67-9AAE-CCFB0BCFF457}">
      <dgm:prSet phldr="0"/>
      <dgm:spPr/>
      <dgm:t>
        <a:bodyPr/>
        <a:lstStyle/>
        <a:p>
          <a:endParaRPr lang="sv-SE" dirty="0">
            <a:solidFill>
              <a:schemeClr val="accent6">
                <a:lumMod val="10000"/>
              </a:schemeClr>
            </a:solidFill>
            <a:latin typeface="Calibri Light" panose="020F0302020204030204"/>
          </a:endParaRPr>
        </a:p>
      </dgm:t>
    </dgm:pt>
    <dgm:pt modelId="{32A7B305-C13C-4C34-B6AC-09EE8CF80177}" type="parTrans" cxnId="{AE5B09F7-DE2B-4773-9D05-C6453D49E698}">
      <dgm:prSet/>
      <dgm:spPr/>
      <dgm:t>
        <a:bodyPr/>
        <a:lstStyle/>
        <a:p>
          <a:endParaRPr lang="sv-SE"/>
        </a:p>
      </dgm:t>
    </dgm:pt>
    <dgm:pt modelId="{B22121C4-F31C-4B5D-AC49-4EAE13B69130}" type="sibTrans" cxnId="{AE5B09F7-DE2B-4773-9D05-C6453D49E698}">
      <dgm:prSet/>
      <dgm:spPr/>
      <dgm:t>
        <a:bodyPr/>
        <a:lstStyle/>
        <a:p>
          <a:endParaRPr lang="sv-SE"/>
        </a:p>
      </dgm:t>
    </dgm:pt>
    <dgm:pt modelId="{FA0AA88B-7B38-4198-8634-6346D38BD042}">
      <dgm:prSet phldr="0"/>
      <dgm:spPr/>
      <dgm:t>
        <a:bodyPr/>
        <a:lstStyle/>
        <a:p>
          <a:pPr rtl="0"/>
          <a:r>
            <a:rPr lang="sv-SE" dirty="0">
              <a:solidFill>
                <a:schemeClr val="accent6">
                  <a:lumMod val="10000"/>
                </a:schemeClr>
              </a:solidFill>
              <a:latin typeface="Calibri Light" panose="020F0302020204030204"/>
            </a:rPr>
            <a:t>Ett</a:t>
          </a:r>
          <a:r>
            <a:rPr lang="sv-SE" dirty="0">
              <a:solidFill>
                <a:schemeClr val="accent6">
                  <a:lumMod val="10000"/>
                </a:schemeClr>
              </a:solidFill>
            </a:rPr>
            <a:t> </a:t>
          </a:r>
          <a:r>
            <a:rPr lang="sv-SE" b="1" dirty="0">
              <a:solidFill>
                <a:schemeClr val="accent6">
                  <a:lumMod val="10000"/>
                </a:schemeClr>
              </a:solidFill>
            </a:rPr>
            <a:t>allvarligt tillbud </a:t>
          </a:r>
          <a:r>
            <a:rPr lang="sv-SE" dirty="0">
              <a:solidFill>
                <a:schemeClr val="accent6">
                  <a:lumMod val="10000"/>
                </a:schemeClr>
              </a:solidFill>
            </a:rPr>
            <a:t>är ett tillbud som inneburit fara för liv och hälsa. </a:t>
          </a:r>
          <a:endParaRPr lang="sv-SE" dirty="0">
            <a:solidFill>
              <a:schemeClr val="accent6">
                <a:lumMod val="10000"/>
              </a:schemeClr>
            </a:solidFill>
            <a:latin typeface="Calibri Light" panose="020F0302020204030204"/>
          </a:endParaRPr>
        </a:p>
      </dgm:t>
    </dgm:pt>
    <dgm:pt modelId="{57A08FA3-CC6A-453D-B709-70A0FB2723F2}" type="parTrans" cxnId="{6E14C5F3-2C6A-4FF6-BFCD-09E65E0574D4}">
      <dgm:prSet/>
      <dgm:spPr/>
      <dgm:t>
        <a:bodyPr/>
        <a:lstStyle/>
        <a:p>
          <a:endParaRPr lang="sv-SE"/>
        </a:p>
      </dgm:t>
    </dgm:pt>
    <dgm:pt modelId="{60CE3B22-36A0-4293-B520-6DE85A3475EB}" type="sibTrans" cxnId="{6E14C5F3-2C6A-4FF6-BFCD-09E65E0574D4}">
      <dgm:prSet/>
      <dgm:spPr/>
      <dgm:t>
        <a:bodyPr/>
        <a:lstStyle/>
        <a:p>
          <a:endParaRPr lang="sv-SE"/>
        </a:p>
      </dgm:t>
    </dgm:pt>
    <dgm:pt modelId="{2B0118EA-D4CD-4255-996D-3CB020491FDD}">
      <dgm:prSet phldr="0"/>
      <dgm:spPr/>
      <dgm:t>
        <a:bodyPr/>
        <a:lstStyle/>
        <a:p>
          <a:endParaRPr lang="sv-SE" dirty="0">
            <a:solidFill>
              <a:schemeClr val="accent6">
                <a:lumMod val="10000"/>
              </a:schemeClr>
            </a:solidFill>
            <a:latin typeface="Calibri Light" panose="020F0302020204030204"/>
          </a:endParaRPr>
        </a:p>
      </dgm:t>
    </dgm:pt>
    <dgm:pt modelId="{879183DE-F8D8-46EF-96E6-6C34570F7E00}" type="parTrans" cxnId="{76CC376D-9D3A-4366-A629-35E18C581E1E}">
      <dgm:prSet/>
      <dgm:spPr/>
      <dgm:t>
        <a:bodyPr/>
        <a:lstStyle/>
        <a:p>
          <a:endParaRPr lang="sv-SE"/>
        </a:p>
      </dgm:t>
    </dgm:pt>
    <dgm:pt modelId="{747DE6F2-530D-4415-AB13-5657B749236A}" type="sibTrans" cxnId="{76CC376D-9D3A-4366-A629-35E18C581E1E}">
      <dgm:prSet/>
      <dgm:spPr/>
      <dgm:t>
        <a:bodyPr/>
        <a:lstStyle/>
        <a:p>
          <a:endParaRPr lang="sv-SE"/>
        </a:p>
      </dgm:t>
    </dgm:pt>
    <dgm:pt modelId="{7C5DBF0A-4A7E-4AB5-938B-E5835ECA17F2}" type="pres">
      <dgm:prSet presAssocID="{340FE0CF-4B71-4696-961F-0E2F173A4A1D}" presName="Name0" presStyleCnt="0">
        <dgm:presLayoutVars>
          <dgm:dir/>
          <dgm:animLvl val="lvl"/>
          <dgm:resizeHandles/>
        </dgm:presLayoutVars>
      </dgm:prSet>
      <dgm:spPr/>
    </dgm:pt>
    <dgm:pt modelId="{57728313-649E-4D2F-A472-ABDE683AE08F}" type="pres">
      <dgm:prSet presAssocID="{30D67460-4E0E-41C1-9E58-A8A942EF9C7F}" presName="linNode" presStyleCnt="0"/>
      <dgm:spPr/>
    </dgm:pt>
    <dgm:pt modelId="{8C89764B-39BD-4FE8-9C09-B8D413ABAD76}" type="pres">
      <dgm:prSet presAssocID="{30D67460-4E0E-41C1-9E58-A8A942EF9C7F}" presName="parentShp" presStyleLbl="node1" presStyleIdx="0" presStyleCnt="1">
        <dgm:presLayoutVars>
          <dgm:bulletEnabled val="1"/>
        </dgm:presLayoutVars>
      </dgm:prSet>
      <dgm:spPr/>
    </dgm:pt>
    <dgm:pt modelId="{BD2ED826-92B0-4FF5-9C6A-66EBB8FD3A88}" type="pres">
      <dgm:prSet presAssocID="{30D67460-4E0E-41C1-9E58-A8A942EF9C7F}" presName="childShp" presStyleLbl="bgAccFollowNode1" presStyleIdx="0" presStyleCnt="1">
        <dgm:presLayoutVars>
          <dgm:bulletEnabled val="1"/>
        </dgm:presLayoutVars>
      </dgm:prSet>
      <dgm:spPr/>
    </dgm:pt>
  </dgm:ptLst>
  <dgm:cxnLst>
    <dgm:cxn modelId="{3E99A509-FAB1-4339-91A3-5E6246536C50}" type="presOf" srcId="{30D67460-4E0E-41C1-9E58-A8A942EF9C7F}" destId="{8C89764B-39BD-4FE8-9C09-B8D413ABAD76}" srcOrd="0" destOrd="0" presId="urn:microsoft.com/office/officeart/2005/8/layout/vList6"/>
    <dgm:cxn modelId="{3239452E-9D86-4087-9616-F98CD7048BA9}" type="presOf" srcId="{6AB12E76-E284-4194-8D51-38613FBB60CB}" destId="{BD2ED826-92B0-4FF5-9C6A-66EBB8FD3A88}" srcOrd="0" destOrd="0" presId="urn:microsoft.com/office/officeart/2005/8/layout/vList6"/>
    <dgm:cxn modelId="{D3017142-CBE6-4938-A2A4-4388FF653ACB}" srcId="{340FE0CF-4B71-4696-961F-0E2F173A4A1D}" destId="{30D67460-4E0E-41C1-9E58-A8A942EF9C7F}" srcOrd="0" destOrd="0" parTransId="{D9F7D5AD-73E7-47D4-B6DA-0EFD1E32D456}" sibTransId="{FE55624C-40CD-44BA-BFE3-0D6F9C9A0956}"/>
    <dgm:cxn modelId="{76CC376D-9D3A-4366-A629-35E18C581E1E}" srcId="{30D67460-4E0E-41C1-9E58-A8A942EF9C7F}" destId="{2B0118EA-D4CD-4255-996D-3CB020491FDD}" srcOrd="1" destOrd="0" parTransId="{879183DE-F8D8-46EF-96E6-6C34570F7E00}" sibTransId="{747DE6F2-530D-4415-AB13-5657B749236A}"/>
    <dgm:cxn modelId="{03CC3C78-D9B5-46E2-B8B0-6AB3A12506CF}" type="presOf" srcId="{340FE0CF-4B71-4696-961F-0E2F173A4A1D}" destId="{7C5DBF0A-4A7E-4AB5-938B-E5835ECA17F2}" srcOrd="0" destOrd="0" presId="urn:microsoft.com/office/officeart/2005/8/layout/vList6"/>
    <dgm:cxn modelId="{6DC6DC59-4669-452B-8F65-31EF31F726EA}" srcId="{30D67460-4E0E-41C1-9E58-A8A942EF9C7F}" destId="{6AB12E76-E284-4194-8D51-38613FBB60CB}" srcOrd="0" destOrd="0" parTransId="{9D9543CA-BCE5-43D9-A0D0-607D48D0570D}" sibTransId="{087CB6FD-F0C9-49C2-AB35-49A29CF577B0}"/>
    <dgm:cxn modelId="{B281458D-2347-4827-90D4-0ECA66592C5C}" type="presOf" srcId="{F86E637C-26FD-4A67-9AAE-CCFB0BCFF457}" destId="{BD2ED826-92B0-4FF5-9C6A-66EBB8FD3A88}" srcOrd="0" destOrd="3" presId="urn:microsoft.com/office/officeart/2005/8/layout/vList6"/>
    <dgm:cxn modelId="{2804F999-2098-4C97-B18D-A61E9E676FB6}" type="presOf" srcId="{FA0AA88B-7B38-4198-8634-6346D38BD042}" destId="{BD2ED826-92B0-4FF5-9C6A-66EBB8FD3A88}" srcOrd="0" destOrd="2" presId="urn:microsoft.com/office/officeart/2005/8/layout/vList6"/>
    <dgm:cxn modelId="{5867D7A1-1144-4FC0-A74C-DEF1A0557697}" type="presOf" srcId="{2B0118EA-D4CD-4255-996D-3CB020491FDD}" destId="{BD2ED826-92B0-4FF5-9C6A-66EBB8FD3A88}" srcOrd="0" destOrd="1" presId="urn:microsoft.com/office/officeart/2005/8/layout/vList6"/>
    <dgm:cxn modelId="{6E14C5F3-2C6A-4FF6-BFCD-09E65E0574D4}" srcId="{30D67460-4E0E-41C1-9E58-A8A942EF9C7F}" destId="{FA0AA88B-7B38-4198-8634-6346D38BD042}" srcOrd="2" destOrd="0" parTransId="{57A08FA3-CC6A-453D-B709-70A0FB2723F2}" sibTransId="{60CE3B22-36A0-4293-B520-6DE85A3475EB}"/>
    <dgm:cxn modelId="{AE5B09F7-DE2B-4773-9D05-C6453D49E698}" srcId="{30D67460-4E0E-41C1-9E58-A8A942EF9C7F}" destId="{F86E637C-26FD-4A67-9AAE-CCFB0BCFF457}" srcOrd="3" destOrd="0" parTransId="{32A7B305-C13C-4C34-B6AC-09EE8CF80177}" sibTransId="{B22121C4-F31C-4B5D-AC49-4EAE13B69130}"/>
    <dgm:cxn modelId="{1552428B-59DF-4653-959D-074F06C64564}" type="presParOf" srcId="{7C5DBF0A-4A7E-4AB5-938B-E5835ECA17F2}" destId="{57728313-649E-4D2F-A472-ABDE683AE08F}" srcOrd="0" destOrd="0" presId="urn:microsoft.com/office/officeart/2005/8/layout/vList6"/>
    <dgm:cxn modelId="{76FEAF10-2A78-4220-A9E7-A4F054BA5111}" type="presParOf" srcId="{57728313-649E-4D2F-A472-ABDE683AE08F}" destId="{8C89764B-39BD-4FE8-9C09-B8D413ABAD76}" srcOrd="0" destOrd="0" presId="urn:microsoft.com/office/officeart/2005/8/layout/vList6"/>
    <dgm:cxn modelId="{00FC38A7-99B9-4656-B4AA-C9B5180C9C2F}" type="presParOf" srcId="{57728313-649E-4D2F-A472-ABDE683AE08F}" destId="{BD2ED826-92B0-4FF5-9C6A-66EBB8FD3A88}" srcOrd="1" destOrd="0" presId="urn:microsoft.com/office/officeart/2005/8/layout/vList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ED826-92B0-4FF5-9C6A-66EBB8FD3A88}">
      <dsp:nvSpPr>
        <dsp:cNvPr id="0" name=""/>
        <dsp:cNvSpPr/>
      </dsp:nvSpPr>
      <dsp:spPr>
        <a:xfrm>
          <a:off x="1647825" y="0"/>
          <a:ext cx="2471737" cy="3260725"/>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71450" lvl="1" indent="-171450" algn="l" defTabSz="755650" rtl="0">
            <a:lnSpc>
              <a:spcPct val="90000"/>
            </a:lnSpc>
            <a:spcBef>
              <a:spcPct val="0"/>
            </a:spcBef>
            <a:spcAft>
              <a:spcPct val="15000"/>
            </a:spcAft>
            <a:buChar char="•"/>
          </a:pPr>
          <a:r>
            <a:rPr lang="sv-SE" sz="1700" kern="1200" dirty="0">
              <a:solidFill>
                <a:schemeClr val="accent6">
                  <a:lumMod val="10000"/>
                </a:schemeClr>
              </a:solidFill>
              <a:latin typeface="Calibri Light" panose="020F0302020204030204"/>
            </a:rPr>
            <a:t>Olycksfall i arbetet</a:t>
          </a:r>
          <a:endParaRPr lang="sv-SE" sz="1700" kern="1200" dirty="0">
            <a:solidFill>
              <a:schemeClr val="accent6">
                <a:lumMod val="10000"/>
              </a:schemeClr>
            </a:solidFill>
          </a:endParaRPr>
        </a:p>
        <a:p>
          <a:pPr marL="171450" lvl="1" indent="-171450" algn="l" defTabSz="755650" rtl="0">
            <a:lnSpc>
              <a:spcPct val="90000"/>
            </a:lnSpc>
            <a:spcBef>
              <a:spcPct val="0"/>
            </a:spcBef>
            <a:spcAft>
              <a:spcPct val="15000"/>
            </a:spcAft>
            <a:buChar char="•"/>
          </a:pPr>
          <a:r>
            <a:rPr lang="sv-SE" sz="1700" kern="1200" dirty="0">
              <a:solidFill>
                <a:schemeClr val="accent6">
                  <a:lumMod val="10000"/>
                </a:schemeClr>
              </a:solidFill>
              <a:latin typeface="Calibri Light" panose="020F0302020204030204"/>
            </a:rPr>
            <a:t> Färdolycksfall</a:t>
          </a:r>
          <a:endParaRPr lang="sv-SE" sz="1700" kern="1200" dirty="0">
            <a:solidFill>
              <a:schemeClr val="accent6">
                <a:lumMod val="10000"/>
              </a:schemeClr>
            </a:solidFill>
          </a:endParaRPr>
        </a:p>
        <a:p>
          <a:pPr marL="171450" lvl="1" indent="-171450" algn="l" defTabSz="755650">
            <a:lnSpc>
              <a:spcPct val="90000"/>
            </a:lnSpc>
            <a:spcBef>
              <a:spcPct val="0"/>
            </a:spcBef>
            <a:spcAft>
              <a:spcPct val="15000"/>
            </a:spcAft>
            <a:buChar char="•"/>
          </a:pPr>
          <a:r>
            <a:rPr lang="sv-SE" sz="1700" kern="1200" dirty="0">
              <a:solidFill>
                <a:schemeClr val="accent6">
                  <a:lumMod val="10000"/>
                </a:schemeClr>
              </a:solidFill>
              <a:latin typeface="Calibri Light" panose="020F0302020204030204"/>
            </a:rPr>
            <a:t>Arbetssjukdom</a:t>
          </a:r>
          <a:endParaRPr lang="sv-SE" sz="1700" kern="1200" dirty="0">
            <a:solidFill>
              <a:schemeClr val="accent6">
                <a:lumMod val="10000"/>
              </a:schemeClr>
            </a:solidFill>
          </a:endParaRPr>
        </a:p>
        <a:p>
          <a:pPr marL="171450" lvl="1" indent="-171450" algn="l" defTabSz="755650">
            <a:lnSpc>
              <a:spcPct val="90000"/>
            </a:lnSpc>
            <a:spcBef>
              <a:spcPct val="0"/>
            </a:spcBef>
            <a:spcAft>
              <a:spcPct val="15000"/>
            </a:spcAft>
            <a:buChar char="•"/>
          </a:pPr>
          <a:r>
            <a:rPr lang="sv-SE" sz="1700" kern="1200" dirty="0">
              <a:solidFill>
                <a:schemeClr val="accent6">
                  <a:lumMod val="10000"/>
                </a:schemeClr>
              </a:solidFill>
              <a:latin typeface="Calibri Light" panose="020F0302020204030204"/>
            </a:rPr>
            <a:t>Smitta</a:t>
          </a:r>
          <a:endParaRPr lang="sv-SE" sz="1700" kern="1200" dirty="0">
            <a:solidFill>
              <a:schemeClr val="accent6">
                <a:lumMod val="10000"/>
              </a:schemeClr>
            </a:solidFill>
          </a:endParaRPr>
        </a:p>
        <a:p>
          <a:pPr marL="114300" lvl="1" indent="-114300" algn="l" defTabSz="666750">
            <a:lnSpc>
              <a:spcPct val="90000"/>
            </a:lnSpc>
            <a:spcBef>
              <a:spcPct val="0"/>
            </a:spcBef>
            <a:spcAft>
              <a:spcPct val="15000"/>
            </a:spcAft>
            <a:buChar char="•"/>
          </a:pPr>
          <a:r>
            <a:rPr lang="sv-SE" sz="1500" kern="1200" dirty="0">
              <a:solidFill>
                <a:schemeClr val="accent6">
                  <a:lumMod val="10000"/>
                </a:schemeClr>
              </a:solidFill>
              <a:latin typeface="Calibri Light" panose="020F0302020204030204" pitchFamily="34" charset="0"/>
              <a:cs typeface="Calibri Light" panose="020F0302020204030204" pitchFamily="34" charset="0"/>
            </a:rPr>
            <a:t>Hot och våld</a:t>
          </a:r>
        </a:p>
        <a:p>
          <a:pPr marL="171450" lvl="1" indent="-171450" algn="l" defTabSz="755650">
            <a:lnSpc>
              <a:spcPct val="90000"/>
            </a:lnSpc>
            <a:spcBef>
              <a:spcPct val="0"/>
            </a:spcBef>
            <a:spcAft>
              <a:spcPct val="15000"/>
            </a:spcAft>
            <a:buChar char="•"/>
          </a:pPr>
          <a:r>
            <a:rPr lang="sv-SE" sz="1700" kern="1200" dirty="0">
              <a:solidFill>
                <a:schemeClr val="accent6">
                  <a:lumMod val="10000"/>
                </a:schemeClr>
              </a:solidFill>
              <a:latin typeface="Calibri Light" panose="020F0302020204030204" pitchFamily="34" charset="0"/>
              <a:cs typeface="Calibri Light" panose="020F0302020204030204" pitchFamily="34" charset="0"/>
            </a:rPr>
            <a:t>Kränkande särbehandling</a:t>
          </a:r>
        </a:p>
      </dsp:txBody>
      <dsp:txXfrm>
        <a:off x="1647825" y="407591"/>
        <a:ext cx="1544836" cy="2445543"/>
      </dsp:txXfrm>
    </dsp:sp>
    <dsp:sp modelId="{8C89764B-39BD-4FE8-9C09-B8D413ABAD76}">
      <dsp:nvSpPr>
        <dsp:cNvPr id="0" name=""/>
        <dsp:cNvSpPr/>
      </dsp:nvSpPr>
      <dsp:spPr>
        <a:xfrm>
          <a:off x="0" y="0"/>
          <a:ext cx="1647825" cy="326072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0">
            <a:lnSpc>
              <a:spcPct val="90000"/>
            </a:lnSpc>
            <a:spcBef>
              <a:spcPct val="0"/>
            </a:spcBef>
            <a:spcAft>
              <a:spcPct val="35000"/>
            </a:spcAft>
            <a:buNone/>
          </a:pPr>
          <a:r>
            <a:rPr lang="sv-SE" sz="1900" kern="1200" dirty="0">
              <a:latin typeface="Calibri Light" panose="020F0302020204030204"/>
            </a:rPr>
            <a:t> Arbetsskador</a:t>
          </a:r>
        </a:p>
      </dsp:txBody>
      <dsp:txXfrm>
        <a:off x="80440" y="80440"/>
        <a:ext cx="1486945" cy="30998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ED826-92B0-4FF5-9C6A-66EBB8FD3A88}">
      <dsp:nvSpPr>
        <dsp:cNvPr id="0" name=""/>
        <dsp:cNvSpPr/>
      </dsp:nvSpPr>
      <dsp:spPr>
        <a:xfrm>
          <a:off x="1622424" y="0"/>
          <a:ext cx="2433637" cy="3062287"/>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t" anchorCtr="0">
          <a:noAutofit/>
        </a:bodyPr>
        <a:lstStyle/>
        <a:p>
          <a:pPr marL="114300" lvl="1" indent="-114300" algn="l" defTabSz="577850" rtl="0">
            <a:lnSpc>
              <a:spcPct val="90000"/>
            </a:lnSpc>
            <a:spcBef>
              <a:spcPct val="0"/>
            </a:spcBef>
            <a:spcAft>
              <a:spcPct val="15000"/>
            </a:spcAft>
            <a:buChar char="•"/>
          </a:pPr>
          <a:r>
            <a:rPr lang="sv-SE" sz="1300" kern="1200" dirty="0">
              <a:solidFill>
                <a:schemeClr val="accent6">
                  <a:lumMod val="10000"/>
                </a:schemeClr>
              </a:solidFill>
              <a:latin typeface="Calibri Light" panose="020F0302020204030204"/>
            </a:rPr>
            <a:t>Ett</a:t>
          </a:r>
          <a:r>
            <a:rPr lang="sv-SE" sz="1300" kern="1200" dirty="0">
              <a:solidFill>
                <a:schemeClr val="accent6">
                  <a:lumMod val="10000"/>
                </a:schemeClr>
              </a:solidFill>
            </a:rPr>
            <a:t> </a:t>
          </a:r>
          <a:r>
            <a:rPr lang="sv-SE" sz="1300" b="1" kern="1200" dirty="0">
              <a:solidFill>
                <a:schemeClr val="accent6">
                  <a:lumMod val="10000"/>
                </a:schemeClr>
              </a:solidFill>
            </a:rPr>
            <a:t>tillbud</a:t>
          </a:r>
          <a:r>
            <a:rPr lang="sv-SE" sz="1300" kern="1200" dirty="0">
              <a:solidFill>
                <a:schemeClr val="accent6">
                  <a:lumMod val="10000"/>
                </a:schemeClr>
              </a:solidFill>
            </a:rPr>
            <a:t> är när något händer som hade kunnat innebära en personskada, men som slutade väl.</a:t>
          </a:r>
        </a:p>
        <a:p>
          <a:pPr marL="114300" lvl="1" indent="-114300" algn="l" defTabSz="577850">
            <a:lnSpc>
              <a:spcPct val="90000"/>
            </a:lnSpc>
            <a:spcBef>
              <a:spcPct val="0"/>
            </a:spcBef>
            <a:spcAft>
              <a:spcPct val="15000"/>
            </a:spcAft>
            <a:buChar char="•"/>
          </a:pPr>
          <a:endParaRPr lang="sv-SE" sz="1300" kern="1200" dirty="0">
            <a:solidFill>
              <a:schemeClr val="accent6">
                <a:lumMod val="10000"/>
              </a:schemeClr>
            </a:solidFill>
            <a:latin typeface="Calibri Light" panose="020F0302020204030204"/>
          </a:endParaRPr>
        </a:p>
        <a:p>
          <a:pPr marL="114300" lvl="1" indent="-114300" algn="l" defTabSz="577850" rtl="0">
            <a:lnSpc>
              <a:spcPct val="90000"/>
            </a:lnSpc>
            <a:spcBef>
              <a:spcPct val="0"/>
            </a:spcBef>
            <a:spcAft>
              <a:spcPct val="15000"/>
            </a:spcAft>
            <a:buChar char="•"/>
          </a:pPr>
          <a:r>
            <a:rPr lang="sv-SE" sz="1300" kern="1200" dirty="0">
              <a:solidFill>
                <a:schemeClr val="accent6">
                  <a:lumMod val="10000"/>
                </a:schemeClr>
              </a:solidFill>
              <a:latin typeface="Calibri Light" panose="020F0302020204030204"/>
            </a:rPr>
            <a:t>Ett</a:t>
          </a:r>
          <a:r>
            <a:rPr lang="sv-SE" sz="1300" kern="1200" dirty="0">
              <a:solidFill>
                <a:schemeClr val="accent6">
                  <a:lumMod val="10000"/>
                </a:schemeClr>
              </a:solidFill>
            </a:rPr>
            <a:t> </a:t>
          </a:r>
          <a:r>
            <a:rPr lang="sv-SE" sz="1300" b="1" kern="1200" dirty="0">
              <a:solidFill>
                <a:schemeClr val="accent6">
                  <a:lumMod val="10000"/>
                </a:schemeClr>
              </a:solidFill>
            </a:rPr>
            <a:t>allvarligt tillbud </a:t>
          </a:r>
          <a:r>
            <a:rPr lang="sv-SE" sz="1300" kern="1200" dirty="0">
              <a:solidFill>
                <a:schemeClr val="accent6">
                  <a:lumMod val="10000"/>
                </a:schemeClr>
              </a:solidFill>
            </a:rPr>
            <a:t>är ett tillbud som inneburit fara för liv och hälsa. </a:t>
          </a:r>
          <a:endParaRPr lang="sv-SE" sz="1300" kern="1200" dirty="0">
            <a:solidFill>
              <a:schemeClr val="accent6">
                <a:lumMod val="10000"/>
              </a:schemeClr>
            </a:solidFill>
            <a:latin typeface="Calibri Light" panose="020F0302020204030204"/>
          </a:endParaRPr>
        </a:p>
        <a:p>
          <a:pPr marL="114300" lvl="1" indent="-114300" algn="l" defTabSz="577850">
            <a:lnSpc>
              <a:spcPct val="90000"/>
            </a:lnSpc>
            <a:spcBef>
              <a:spcPct val="0"/>
            </a:spcBef>
            <a:spcAft>
              <a:spcPct val="15000"/>
            </a:spcAft>
            <a:buChar char="•"/>
          </a:pPr>
          <a:endParaRPr lang="sv-SE" sz="1300" kern="1200" dirty="0">
            <a:solidFill>
              <a:schemeClr val="accent6">
                <a:lumMod val="10000"/>
              </a:schemeClr>
            </a:solidFill>
            <a:latin typeface="Calibri Light" panose="020F0302020204030204"/>
          </a:endParaRPr>
        </a:p>
      </dsp:txBody>
      <dsp:txXfrm>
        <a:off x="1622424" y="382786"/>
        <a:ext cx="1521023" cy="2296715"/>
      </dsp:txXfrm>
    </dsp:sp>
    <dsp:sp modelId="{8C89764B-39BD-4FE8-9C09-B8D413ABAD76}">
      <dsp:nvSpPr>
        <dsp:cNvPr id="0" name=""/>
        <dsp:cNvSpPr/>
      </dsp:nvSpPr>
      <dsp:spPr>
        <a:xfrm>
          <a:off x="0" y="0"/>
          <a:ext cx="1622424" cy="306228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sv-SE" sz="3200" kern="1200" dirty="0"/>
            <a:t> </a:t>
          </a:r>
          <a:r>
            <a:rPr lang="sv-SE" sz="3200" kern="1200" dirty="0">
              <a:latin typeface="Calibri Light" panose="020F0302020204030204"/>
            </a:rPr>
            <a:t>Tillbud</a:t>
          </a:r>
          <a:endParaRPr lang="sv-SE" sz="3200" kern="1200" dirty="0"/>
        </a:p>
      </dsp:txBody>
      <dsp:txXfrm>
        <a:off x="79200" y="79200"/>
        <a:ext cx="1464024" cy="2903887"/>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BEDF96-A0F8-4222-AD14-4B31719AEDF6}" type="datetimeFigureOut">
              <a:rPr lang="sv-SE" smtClean="0"/>
              <a:t>2023-12-07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AB4406-7E91-46A0-9C6B-A77170B34E39}" type="slidenum">
              <a:rPr lang="sv-SE" smtClean="0"/>
              <a:t>‹#›</a:t>
            </a:fld>
            <a:endParaRPr lang="sv-SE"/>
          </a:p>
        </p:txBody>
      </p:sp>
    </p:spTree>
    <p:extLst>
      <p:ext uri="{BB962C8B-B14F-4D97-AF65-F5344CB8AC3E}">
        <p14:creationId xmlns:p14="http://schemas.microsoft.com/office/powerpoint/2010/main" val="1662897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5245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1858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FAB4406-7E91-46A0-9C6B-A77170B34E39}" type="slidenum">
              <a:rPr lang="sv-SE" smtClean="0"/>
              <a:t>3</a:t>
            </a:fld>
            <a:endParaRPr lang="sv-SE"/>
          </a:p>
        </p:txBody>
      </p:sp>
    </p:spTree>
    <p:extLst>
      <p:ext uri="{BB962C8B-B14F-4D97-AF65-F5344CB8AC3E}">
        <p14:creationId xmlns:p14="http://schemas.microsoft.com/office/powerpoint/2010/main" val="1593233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Varje år rapporteras 100 000 arbetsskador i Sverige. Tillbuden är många fler än så. Tillbud visar var det finns arbetsmiljörisker i arbetet. Det behöver inte innebära att någon person varit nära att skadas. </a:t>
            </a:r>
          </a:p>
          <a:p>
            <a:r>
              <a:rPr lang="sv-SE" dirty="0"/>
              <a:t>Ett tillbud kan vara: </a:t>
            </a:r>
          </a:p>
          <a:p>
            <a:r>
              <a:rPr lang="sv-SE" dirty="0"/>
              <a:t>• att personalen fått arbeta särskilt hårt eller tungt för att det saknas en vikarie, </a:t>
            </a:r>
          </a:p>
          <a:p>
            <a:r>
              <a:rPr lang="sv-SE" dirty="0"/>
              <a:t>• att en arbetssituation som arbetsgivaren bedömt som ofarlig plötsligt blir hotfull, </a:t>
            </a:r>
          </a:p>
          <a:p>
            <a:r>
              <a:rPr lang="sv-SE" dirty="0"/>
              <a:t>• att en explosion sker i en för tillfället tom lokal som nästa gång kan vara full av folk. </a:t>
            </a:r>
          </a:p>
          <a:p>
            <a:endParaRPr lang="sv-SE" dirty="0"/>
          </a:p>
          <a:p>
            <a:r>
              <a:rPr lang="sv-SE" dirty="0"/>
              <a:t>Alla arbetsgivare ska bedriva ett systematiskt arbetsmiljöarbete med syftet att förebygga ohälsa och olycksfall i arbetet.</a:t>
            </a:r>
          </a:p>
        </p:txBody>
      </p:sp>
      <p:sp>
        <p:nvSpPr>
          <p:cNvPr id="4" name="Platshållare för bildnummer 3"/>
          <p:cNvSpPr>
            <a:spLocks noGrp="1"/>
          </p:cNvSpPr>
          <p:nvPr>
            <p:ph type="sldNum" sz="quarter" idx="10"/>
          </p:nvPr>
        </p:nvSpPr>
        <p:spPr/>
        <p:txBody>
          <a:bodyPr/>
          <a:lstStyle/>
          <a:p>
            <a:fld id="{1FAB4406-7E91-46A0-9C6B-A77170B34E39}" type="slidenum">
              <a:rPr lang="sv-SE" smtClean="0"/>
              <a:t>4</a:t>
            </a:fld>
            <a:endParaRPr lang="sv-SE"/>
          </a:p>
        </p:txBody>
      </p:sp>
    </p:spTree>
    <p:extLst>
      <p:ext uri="{BB962C8B-B14F-4D97-AF65-F5344CB8AC3E}">
        <p14:creationId xmlns:p14="http://schemas.microsoft.com/office/powerpoint/2010/main" val="2037757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FAB4406-7E91-46A0-9C6B-A77170B34E39}" type="slidenum">
              <a:rPr lang="sv-SE" smtClean="0"/>
              <a:t>5</a:t>
            </a:fld>
            <a:endParaRPr lang="sv-SE"/>
          </a:p>
        </p:txBody>
      </p:sp>
    </p:spTree>
    <p:extLst>
      <p:ext uri="{BB962C8B-B14F-4D97-AF65-F5344CB8AC3E}">
        <p14:creationId xmlns:p14="http://schemas.microsoft.com/office/powerpoint/2010/main" val="1763458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FAB4406-7E91-46A0-9C6B-A77170B34E39}" type="slidenum">
              <a:rPr lang="sv-SE" smtClean="0"/>
              <a:t>6</a:t>
            </a:fld>
            <a:endParaRPr lang="sv-SE"/>
          </a:p>
        </p:txBody>
      </p:sp>
    </p:spTree>
    <p:extLst>
      <p:ext uri="{BB962C8B-B14F-4D97-AF65-F5344CB8AC3E}">
        <p14:creationId xmlns:p14="http://schemas.microsoft.com/office/powerpoint/2010/main" val="4240862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FAB4406-7E91-46A0-9C6B-A77170B34E39}" type="slidenum">
              <a:rPr lang="sv-SE" smtClean="0"/>
              <a:t>7</a:t>
            </a:fld>
            <a:endParaRPr lang="sv-SE"/>
          </a:p>
        </p:txBody>
      </p:sp>
    </p:spTree>
    <p:extLst>
      <p:ext uri="{BB962C8B-B14F-4D97-AF65-F5344CB8AC3E}">
        <p14:creationId xmlns:p14="http://schemas.microsoft.com/office/powerpoint/2010/main" val="1979673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FAB4406-7E91-46A0-9C6B-A77170B34E39}" type="slidenum">
              <a:rPr lang="sv-SE" smtClean="0"/>
              <a:t>8</a:t>
            </a:fld>
            <a:endParaRPr lang="sv-SE"/>
          </a:p>
        </p:txBody>
      </p:sp>
    </p:spTree>
    <p:extLst>
      <p:ext uri="{BB962C8B-B14F-4D97-AF65-F5344CB8AC3E}">
        <p14:creationId xmlns:p14="http://schemas.microsoft.com/office/powerpoint/2010/main" val="965875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FAB4406-7E91-46A0-9C6B-A77170B34E39}" type="slidenum">
              <a:rPr lang="sv-SE" smtClean="0"/>
              <a:t>9</a:t>
            </a:fld>
            <a:endParaRPr lang="sv-SE"/>
          </a:p>
        </p:txBody>
      </p:sp>
    </p:spTree>
    <p:extLst>
      <p:ext uri="{BB962C8B-B14F-4D97-AF65-F5344CB8AC3E}">
        <p14:creationId xmlns:p14="http://schemas.microsoft.com/office/powerpoint/2010/main" val="18355482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36359928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344830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1579410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69944093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6598258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06370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5125115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148400938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1061696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12374516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6" name="Platshållare för innehåll 2"/>
          <p:cNvSpPr>
            <a:spLocks noGrp="1"/>
          </p:cNvSpPr>
          <p:nvPr>
            <p:ph idx="1"/>
          </p:nvPr>
        </p:nvSpPr>
        <p:spPr>
          <a:xfrm>
            <a:off x="1007533" y="1411200"/>
            <a:ext cx="10177032" cy="4608000"/>
          </a:xfrm>
        </p:spPr>
        <p:txBody>
          <a:bodyPr>
            <a:noAutofit/>
          </a:bodyPr>
          <a:lstStyle>
            <a:lvl1pPr marL="0" indent="0">
              <a:lnSpc>
                <a:spcPct val="100000"/>
              </a:lnSpc>
              <a:spcBef>
                <a:spcPts val="0"/>
              </a:spcBef>
              <a:spcAft>
                <a:spcPts val="1600"/>
              </a:spcAft>
              <a:buFont typeface="Arial" panose="020B0604020202020204" pitchFamily="34" charset="0"/>
              <a:buNone/>
              <a:defRPr sz="3200">
                <a:latin typeface="+mn-lt"/>
              </a:defRPr>
            </a:lvl1pPr>
            <a:lvl2pPr marL="838179" indent="-361942">
              <a:buFont typeface="Arial" panose="020B0604020202020204" pitchFamily="34" charset="0"/>
              <a:buChar char="•"/>
              <a:defRPr/>
            </a:lvl2pPr>
          </a:lstStyle>
          <a:p>
            <a:pPr lvl="0"/>
            <a:r>
              <a:rPr lang="sv-SE"/>
              <a:t>Klicka här för att ändra format på bakgrundstexten</a:t>
            </a:r>
          </a:p>
        </p:txBody>
      </p:sp>
    </p:spTree>
    <p:extLst>
      <p:ext uri="{BB962C8B-B14F-4D97-AF65-F5344CB8AC3E}">
        <p14:creationId xmlns:p14="http://schemas.microsoft.com/office/powerpoint/2010/main" val="2093307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vsnittsrubrik/Text (vit)">
    <p:bg>
      <p:bgPr>
        <a:solidFill>
          <a:schemeClr val="bg1"/>
        </a:solidFill>
        <a:effectLst/>
      </p:bgPr>
    </p:bg>
    <p:spTree>
      <p:nvGrpSpPr>
        <p:cNvPr id="1" name=""/>
        <p:cNvGrpSpPr/>
        <p:nvPr/>
      </p:nvGrpSpPr>
      <p:grpSpPr>
        <a:xfrm>
          <a:off x="0" y="0"/>
          <a:ext cx="0" cy="0"/>
          <a:chOff x="0" y="0"/>
          <a:chExt cx="0" cy="0"/>
        </a:xfrm>
      </p:grpSpPr>
      <p:sp>
        <p:nvSpPr>
          <p:cNvPr id="18" name="Platshållare för text 10"/>
          <p:cNvSpPr>
            <a:spLocks noGrp="1"/>
          </p:cNvSpPr>
          <p:nvPr>
            <p:ph type="body" sz="quarter" idx="11" hasCustomPrompt="1"/>
          </p:nvPr>
        </p:nvSpPr>
        <p:spPr>
          <a:xfrm>
            <a:off x="1008565" y="2084851"/>
            <a:ext cx="10176000" cy="1405641"/>
          </a:xfrm>
          <a:noFill/>
        </p:spPr>
        <p:txBody>
          <a:bodyPr wrap="square">
            <a:spAutoFit/>
          </a:bodyPr>
          <a:lstStyle>
            <a:lvl1pPr marL="0" indent="0" algn="ctr">
              <a:buFont typeface="Arial" panose="020B0604020202020204" pitchFamily="34" charset="0"/>
              <a:buNone/>
              <a:defRPr sz="4267" b="0" baseline="0">
                <a:solidFill>
                  <a:schemeClr val="accent2"/>
                </a:solidFill>
                <a:latin typeface="+mj-lt"/>
              </a:defRPr>
            </a:lvl1pPr>
          </a:lstStyle>
          <a:p>
            <a:pPr lvl="0"/>
            <a:r>
              <a:rPr lang="sv-SE" dirty="0"/>
              <a:t>Skriv t ex avsnittsrubrik eller viktiga fakta som du vill betona.</a:t>
            </a:r>
          </a:p>
        </p:txBody>
      </p:sp>
    </p:spTree>
    <p:extLst>
      <p:ext uri="{BB962C8B-B14F-4D97-AF65-F5344CB8AC3E}">
        <p14:creationId xmlns:p14="http://schemas.microsoft.com/office/powerpoint/2010/main" val="4126471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839059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hyperlink" Target="https://intranat.helsingborg.se/hr/arbetsmiljo-och-halsa/arbetsskada-och-tillbud/"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intranat.helsingborg.se/wp-content/uploads/sites/5/2017/09/rutin_vid_krankande_sarbehandling_trakasserier_repressalier.pdf"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s://view.officeapps.live.com/op/view.aspx?src=https%3A%2F%2Fintranat.helsingborg.se%2Fwp-content%2Fuploads%2Fsites%2F5%2F2023%2F10%2Fmanual-stella-medarbetare-2023.pptx&amp;wdOrigin=BROWSELINK"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s://www.afaforsakring.se/privatperson/arbetsskadeforsakring/las-mer-och-anmal/"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hyperlink" Target="https://intranat.helsingborg.se/hr/lon-ersattningar-och-formaner/forsakringa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a:t>APT arbetsskador och tillbud</a:t>
            </a:r>
          </a:p>
        </p:txBody>
      </p:sp>
    </p:spTree>
    <p:extLst>
      <p:ext uri="{BB962C8B-B14F-4D97-AF65-F5344CB8AC3E}">
        <p14:creationId xmlns:p14="http://schemas.microsoft.com/office/powerpoint/2010/main" val="383690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a:xfrm>
            <a:off x="864000" y="864000"/>
            <a:ext cx="9576883" cy="553998"/>
          </a:xfrm>
        </p:spPr>
        <p:txBody>
          <a:bodyPr/>
          <a:lstStyle/>
          <a:p>
            <a:r>
              <a:rPr lang="sv-SE" dirty="0"/>
              <a:t>Text</a:t>
            </a:r>
          </a:p>
        </p:txBody>
      </p:sp>
      <p:sp>
        <p:nvSpPr>
          <p:cNvPr id="5" name="Platshållare för text 4"/>
          <p:cNvSpPr>
            <a:spLocks noGrp="1"/>
          </p:cNvSpPr>
          <p:nvPr>
            <p:ph type="body" sz="half" idx="2"/>
          </p:nvPr>
        </p:nvSpPr>
        <p:spPr>
          <a:xfrm>
            <a:off x="864000" y="1444103"/>
            <a:ext cx="9576883" cy="604163"/>
          </a:xfrm>
        </p:spPr>
        <p:txBody>
          <a:bodyPr/>
          <a:lstStyle/>
          <a:p>
            <a:pPr lvl="0"/>
            <a:r>
              <a:rPr lang="sv-SE" b="1" dirty="0"/>
              <a:t>Text</a:t>
            </a:r>
            <a:endParaRPr lang="sv-SE" dirty="0"/>
          </a:p>
        </p:txBody>
      </p:sp>
      <p:pic>
        <p:nvPicPr>
          <p:cNvPr id="1026" name="Picture 2" descr="Gratis bilder av Olyc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0763" y="0"/>
            <a:ext cx="7317904" cy="548842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 399">
            <a:extLst>
              <a:ext uri="{FF2B5EF4-FFF2-40B4-BE49-F238E27FC236}">
                <a16:creationId xmlns:a16="http://schemas.microsoft.com/office/drawing/2014/main" id="{3E262570-DA2B-4C41-B5B6-E55D0E6A6388}"/>
              </a:ext>
            </a:extLst>
          </p:cNvPr>
          <p:cNvGraphicFramePr/>
          <p:nvPr>
            <p:extLst>
              <p:ext uri="{D42A27DB-BD31-4B8C-83A1-F6EECF244321}">
                <p14:modId xmlns:p14="http://schemas.microsoft.com/office/powerpoint/2010/main" val="4087558944"/>
              </p:ext>
            </p:extLst>
          </p:nvPr>
        </p:nvGraphicFramePr>
        <p:xfrm>
          <a:off x="212138" y="334963"/>
          <a:ext cx="4119563" cy="32607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 name="Diagram 399">
            <a:extLst>
              <a:ext uri="{FF2B5EF4-FFF2-40B4-BE49-F238E27FC236}">
                <a16:creationId xmlns:a16="http://schemas.microsoft.com/office/drawing/2014/main" id="{0C4B8E7B-A74B-47BA-91F1-4C4EABEE44E6}"/>
              </a:ext>
            </a:extLst>
          </p:cNvPr>
          <p:cNvGraphicFramePr/>
          <p:nvPr>
            <p:extLst>
              <p:ext uri="{D42A27DB-BD31-4B8C-83A1-F6EECF244321}">
                <p14:modId xmlns:p14="http://schemas.microsoft.com/office/powerpoint/2010/main" val="2105225464"/>
              </p:ext>
            </p:extLst>
          </p:nvPr>
        </p:nvGraphicFramePr>
        <p:xfrm>
          <a:off x="212139" y="3795713"/>
          <a:ext cx="4056062" cy="306228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0" name="textruta 9"/>
          <p:cNvSpPr txBox="1"/>
          <p:nvPr/>
        </p:nvSpPr>
        <p:spPr>
          <a:xfrm>
            <a:off x="4919578" y="5890763"/>
            <a:ext cx="4944980" cy="461665"/>
          </a:xfrm>
          <a:prstGeom prst="rect">
            <a:avLst/>
          </a:prstGeom>
          <a:noFill/>
        </p:spPr>
        <p:txBody>
          <a:bodyPr wrap="square" rtlCol="0">
            <a:spAutoFit/>
          </a:bodyPr>
          <a:lstStyle/>
          <a:p>
            <a:r>
              <a:rPr lang="sv-SE" sz="2400" dirty="0">
                <a:solidFill>
                  <a:srgbClr val="FFFF00"/>
                </a:solidFill>
                <a:hlinkClick r:id="rId14"/>
              </a:rPr>
              <a:t>Arbetsskador och tillbud intranätet</a:t>
            </a:r>
            <a:endParaRPr lang="sv-SE" sz="2400" dirty="0">
              <a:solidFill>
                <a:srgbClr val="FFFF00"/>
              </a:solidFill>
            </a:endParaRPr>
          </a:p>
        </p:txBody>
      </p:sp>
    </p:spTree>
    <p:extLst>
      <p:ext uri="{BB962C8B-B14F-4D97-AF65-F5344CB8AC3E}">
        <p14:creationId xmlns:p14="http://schemas.microsoft.com/office/powerpoint/2010/main" val="226487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a:t>AJ och OJ!</a:t>
            </a:r>
          </a:p>
        </p:txBody>
      </p:sp>
      <p:sp>
        <p:nvSpPr>
          <p:cNvPr id="3" name="Platshållare för text 2"/>
          <p:cNvSpPr>
            <a:spLocks noGrp="1"/>
          </p:cNvSpPr>
          <p:nvPr>
            <p:ph type="body" sz="half" idx="2"/>
          </p:nvPr>
        </p:nvSpPr>
        <p:spPr>
          <a:xfrm>
            <a:off x="864000" y="1444103"/>
            <a:ext cx="9576883" cy="2019935"/>
          </a:xfrm>
        </p:spPr>
        <p:txBody>
          <a:bodyPr/>
          <a:lstStyle/>
          <a:p>
            <a:pPr fontAlgn="base"/>
            <a:r>
              <a:rPr lang="sv-SE" dirty="0">
                <a:solidFill>
                  <a:schemeClr val="tx1"/>
                </a:solidFill>
              </a:rPr>
              <a:t>Så här kan du tänka om du har svårt att skilja på vad som är arbetsskador och vad som är tillbud:</a:t>
            </a:r>
          </a:p>
          <a:p>
            <a:pPr fontAlgn="base"/>
            <a:r>
              <a:rPr lang="sv-SE" dirty="0">
                <a:solidFill>
                  <a:schemeClr val="tx1"/>
                </a:solidFill>
              </a:rPr>
              <a:t>Arbetsskada – AJ – det gör ont!</a:t>
            </a:r>
            <a:br>
              <a:rPr lang="sv-SE" dirty="0">
                <a:solidFill>
                  <a:schemeClr val="tx1"/>
                </a:solidFill>
              </a:rPr>
            </a:br>
            <a:r>
              <a:rPr lang="sv-SE" dirty="0">
                <a:solidFill>
                  <a:schemeClr val="tx1"/>
                </a:solidFill>
              </a:rPr>
              <a:t>Tillbud – OJ – det var nära ögat!</a:t>
            </a:r>
          </a:p>
          <a:p>
            <a:endParaRPr lang="sv-SE" dirty="0"/>
          </a:p>
        </p:txBody>
      </p:sp>
    </p:spTree>
    <p:extLst>
      <p:ext uri="{BB962C8B-B14F-4D97-AF65-F5344CB8AC3E}">
        <p14:creationId xmlns:p14="http://schemas.microsoft.com/office/powerpoint/2010/main" val="499175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a:t>Vad kan vara ett tillbud hos oss?</a:t>
            </a:r>
          </a:p>
        </p:txBody>
      </p:sp>
      <p:sp>
        <p:nvSpPr>
          <p:cNvPr id="3" name="Platshållare för text 2"/>
          <p:cNvSpPr>
            <a:spLocks noGrp="1"/>
          </p:cNvSpPr>
          <p:nvPr>
            <p:ph type="body" sz="half" idx="2"/>
          </p:nvPr>
        </p:nvSpPr>
        <p:spPr>
          <a:xfrm>
            <a:off x="864000" y="1444103"/>
            <a:ext cx="9576883" cy="4051260"/>
          </a:xfrm>
        </p:spPr>
        <p:txBody>
          <a:bodyPr/>
          <a:lstStyle/>
          <a:p>
            <a:pPr lvl="0"/>
            <a:r>
              <a:rPr lang="sv-SE" dirty="0">
                <a:solidFill>
                  <a:schemeClr val="tx1"/>
                </a:solidFill>
              </a:rPr>
              <a:t>Ett tillbud är när något händer som hade kunnat innebära en personskada, men som slutade väl.</a:t>
            </a:r>
          </a:p>
          <a:p>
            <a:pPr lvl="0"/>
            <a:endParaRPr lang="sv-SE" dirty="0">
              <a:solidFill>
                <a:schemeClr val="tx1"/>
              </a:solidFill>
            </a:endParaRPr>
          </a:p>
          <a:p>
            <a:pPr lvl="0"/>
            <a:r>
              <a:rPr lang="sv-SE" dirty="0">
                <a:solidFill>
                  <a:schemeClr val="tx1"/>
                </a:solidFill>
              </a:rPr>
              <a:t>Ett allvarligt tillbud är ett tillbud som inneburit fara för liv och hälsa. </a:t>
            </a:r>
          </a:p>
          <a:p>
            <a:pPr lvl="0"/>
            <a:endParaRPr lang="sv-SE" dirty="0">
              <a:solidFill>
                <a:schemeClr val="tx1"/>
              </a:solidFill>
            </a:endParaRPr>
          </a:p>
          <a:p>
            <a:r>
              <a:rPr lang="sv-SE" dirty="0"/>
              <a:t>Exempel på ett tillbud kan vara: </a:t>
            </a:r>
          </a:p>
          <a:p>
            <a:r>
              <a:rPr lang="sv-SE" dirty="0"/>
              <a:t>• att personalen fått arbeta särskilt hårt eller tungt för att det saknas en vikarie, </a:t>
            </a:r>
          </a:p>
          <a:p>
            <a:r>
              <a:rPr lang="sv-SE" dirty="0"/>
              <a:t>• att en arbetssituation som arbetsgivaren bedömt som ofarlig plötsligt blir hotfull, </a:t>
            </a:r>
          </a:p>
          <a:p>
            <a:r>
              <a:rPr lang="sv-SE" dirty="0"/>
              <a:t>• att en explosion sker i en för tillfället tom lokal som nästa gång kan vara full av folk. </a:t>
            </a:r>
            <a:endParaRPr lang="sv-SE" dirty="0">
              <a:solidFill>
                <a:schemeClr val="tx1"/>
              </a:solidFill>
            </a:endParaRPr>
          </a:p>
          <a:p>
            <a:pPr lvl="0"/>
            <a:endParaRPr lang="sv-SE" dirty="0">
              <a:solidFill>
                <a:schemeClr val="tx1"/>
              </a:solidFill>
            </a:endParaRPr>
          </a:p>
        </p:txBody>
      </p:sp>
    </p:spTree>
    <p:extLst>
      <p:ext uri="{BB962C8B-B14F-4D97-AF65-F5344CB8AC3E}">
        <p14:creationId xmlns:p14="http://schemas.microsoft.com/office/powerpoint/2010/main" val="1524229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a:t>Vad kan vara en arbetsskada hos oss?</a:t>
            </a:r>
          </a:p>
        </p:txBody>
      </p:sp>
      <p:sp>
        <p:nvSpPr>
          <p:cNvPr id="3" name="Platshållare för text 2"/>
          <p:cNvSpPr>
            <a:spLocks noGrp="1"/>
          </p:cNvSpPr>
          <p:nvPr>
            <p:ph type="body" sz="half" idx="2"/>
          </p:nvPr>
        </p:nvSpPr>
        <p:spPr>
          <a:xfrm>
            <a:off x="864000" y="1444103"/>
            <a:ext cx="9576883" cy="5343922"/>
          </a:xfrm>
        </p:spPr>
        <p:txBody>
          <a:bodyPr/>
          <a:lstStyle/>
          <a:p>
            <a:pPr lvl="0"/>
            <a:r>
              <a:rPr lang="sv-SE" dirty="0">
                <a:solidFill>
                  <a:schemeClr val="tx1"/>
                </a:solidFill>
              </a:rPr>
              <a:t>Olycksfall i arbetet</a:t>
            </a:r>
          </a:p>
          <a:p>
            <a:pPr lvl="0"/>
            <a:endParaRPr lang="sv-SE" dirty="0">
              <a:solidFill>
                <a:schemeClr val="tx1"/>
              </a:solidFill>
            </a:endParaRPr>
          </a:p>
          <a:p>
            <a:pPr lvl="0"/>
            <a:r>
              <a:rPr lang="sv-SE" dirty="0">
                <a:solidFill>
                  <a:schemeClr val="tx1"/>
                </a:solidFill>
              </a:rPr>
              <a:t>Färdolycksfall</a:t>
            </a:r>
          </a:p>
          <a:p>
            <a:pPr lvl="0"/>
            <a:endParaRPr lang="sv-SE" dirty="0">
              <a:solidFill>
                <a:schemeClr val="tx1"/>
              </a:solidFill>
            </a:endParaRPr>
          </a:p>
          <a:p>
            <a:pPr lvl="0"/>
            <a:r>
              <a:rPr lang="sv-SE" dirty="0">
                <a:solidFill>
                  <a:schemeClr val="tx1"/>
                </a:solidFill>
              </a:rPr>
              <a:t>Arbetssjukdom</a:t>
            </a:r>
          </a:p>
          <a:p>
            <a:pPr lvl="0"/>
            <a:endParaRPr lang="sv-SE" dirty="0">
              <a:solidFill>
                <a:schemeClr val="tx1"/>
              </a:solidFill>
            </a:endParaRPr>
          </a:p>
          <a:p>
            <a:pPr lvl="0"/>
            <a:r>
              <a:rPr lang="sv-SE" dirty="0">
                <a:solidFill>
                  <a:schemeClr val="tx1"/>
                </a:solidFill>
              </a:rPr>
              <a:t>Smitta</a:t>
            </a:r>
          </a:p>
          <a:p>
            <a:pPr lvl="0"/>
            <a:endParaRPr lang="sv-SE" dirty="0">
              <a:solidFill>
                <a:schemeClr val="tx1"/>
              </a:solidFill>
            </a:endParaRPr>
          </a:p>
          <a:p>
            <a:pPr lvl="0"/>
            <a:r>
              <a:rPr lang="sv-SE" dirty="0">
                <a:solidFill>
                  <a:schemeClr val="tx1"/>
                </a:solidFill>
              </a:rPr>
              <a:t>Hot och våld</a:t>
            </a:r>
          </a:p>
          <a:p>
            <a:pPr lvl="0"/>
            <a:endParaRPr lang="sv-SE" dirty="0">
              <a:solidFill>
                <a:schemeClr val="tx1"/>
              </a:solidFill>
            </a:endParaRPr>
          </a:p>
          <a:p>
            <a:pPr lvl="0"/>
            <a:r>
              <a:rPr lang="sv-SE" dirty="0">
                <a:solidFill>
                  <a:schemeClr val="tx1"/>
                </a:solidFill>
              </a:rPr>
              <a:t>Kränkande särbehandling</a:t>
            </a:r>
          </a:p>
          <a:p>
            <a:pPr lvl="0"/>
            <a:endParaRPr lang="sv-SE" dirty="0">
              <a:solidFill>
                <a:schemeClr val="tx1"/>
              </a:solidFill>
            </a:endParaRPr>
          </a:p>
        </p:txBody>
      </p:sp>
    </p:spTree>
    <p:extLst>
      <p:ext uri="{BB962C8B-B14F-4D97-AF65-F5344CB8AC3E}">
        <p14:creationId xmlns:p14="http://schemas.microsoft.com/office/powerpoint/2010/main" val="1553612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1B5E9C-7174-2C36-7C1E-1FAA2CD4B350}"/>
              </a:ext>
            </a:extLst>
          </p:cNvPr>
          <p:cNvSpPr>
            <a:spLocks noGrp="1"/>
          </p:cNvSpPr>
          <p:nvPr>
            <p:ph type="ctrTitle"/>
          </p:nvPr>
        </p:nvSpPr>
        <p:spPr>
          <a:xfrm>
            <a:off x="863997" y="843253"/>
            <a:ext cx="9576883" cy="1107996"/>
          </a:xfrm>
        </p:spPr>
        <p:txBody>
          <a:bodyPr/>
          <a:lstStyle/>
          <a:p>
            <a:r>
              <a:rPr lang="sv-SE" dirty="0"/>
              <a:t>Kränkande särbehandling, trakasserier, sexuella trakasserier och repressalier</a:t>
            </a:r>
          </a:p>
        </p:txBody>
      </p:sp>
      <p:sp>
        <p:nvSpPr>
          <p:cNvPr id="3" name="Platshållare för text 2">
            <a:extLst>
              <a:ext uri="{FF2B5EF4-FFF2-40B4-BE49-F238E27FC236}">
                <a16:creationId xmlns:a16="http://schemas.microsoft.com/office/drawing/2014/main" id="{DAF475F7-D6D0-BD34-77E3-30F8381FACBD}"/>
              </a:ext>
            </a:extLst>
          </p:cNvPr>
          <p:cNvSpPr>
            <a:spLocks noGrp="1"/>
          </p:cNvSpPr>
          <p:nvPr>
            <p:ph type="body" sz="half" idx="2"/>
          </p:nvPr>
        </p:nvSpPr>
        <p:spPr>
          <a:xfrm>
            <a:off x="863997" y="2036974"/>
            <a:ext cx="9576883" cy="3312597"/>
          </a:xfrm>
        </p:spPr>
        <p:txBody>
          <a:bodyPr/>
          <a:lstStyle/>
          <a:p>
            <a:r>
              <a:rPr lang="sv-SE" sz="1600" b="1" dirty="0"/>
              <a:t>Vad är kränkande särbehandling? </a:t>
            </a:r>
          </a:p>
          <a:p>
            <a:r>
              <a:rPr lang="sv-SE" sz="1600" dirty="0"/>
              <a:t>Att kränka betyder att genom ord eller handling förnedra någon eller några. Särbehandling innebär att bli behandlad annorlunda än andra på ett obegripligt och orättvist sätt och att riskera att hamna utanför arbetsplatsens gemenskap. </a:t>
            </a:r>
          </a:p>
          <a:p>
            <a:r>
              <a:rPr lang="sv-SE" sz="1600" b="1" dirty="0"/>
              <a:t>Säg ifrån!</a:t>
            </a:r>
          </a:p>
          <a:p>
            <a:r>
              <a:rPr lang="sv-SE" sz="1600" dirty="0"/>
              <a:t>Kräv att beteendet upphör! Om du tycker att det är svårt att själv säga ifrån, be någon på arbetsplatsen som du litar på att hjälpa dig. Du kan också göra det skriftligt. </a:t>
            </a:r>
            <a:endParaRPr lang="sv-SE" sz="1600" b="1" dirty="0"/>
          </a:p>
          <a:p>
            <a:r>
              <a:rPr lang="sv-SE" sz="1600" b="1" dirty="0"/>
              <a:t>Gör en arbetsskadeanmälan. </a:t>
            </a:r>
            <a:endParaRPr lang="sv-SE" sz="1600" dirty="0"/>
          </a:p>
          <a:p>
            <a:r>
              <a:rPr lang="sv-SE" sz="1600" dirty="0"/>
              <a:t>Läs hela rutinen om kränkande särbehandling här: </a:t>
            </a:r>
            <a:r>
              <a:rPr lang="sv-SE" sz="1600" dirty="0">
                <a:hlinkClick r:id="rId3"/>
              </a:rPr>
              <a:t>Rutin för kränkande särbehandling</a:t>
            </a:r>
            <a:r>
              <a:rPr lang="sv-SE" sz="1600" dirty="0"/>
              <a:t> </a:t>
            </a:r>
          </a:p>
        </p:txBody>
      </p:sp>
    </p:spTree>
    <p:extLst>
      <p:ext uri="{BB962C8B-B14F-4D97-AF65-F5344CB8AC3E}">
        <p14:creationId xmlns:p14="http://schemas.microsoft.com/office/powerpoint/2010/main" val="440596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a:t>Varför ska vi rapportera?</a:t>
            </a:r>
          </a:p>
        </p:txBody>
      </p:sp>
      <p:sp>
        <p:nvSpPr>
          <p:cNvPr id="3" name="Platshållare för text 2"/>
          <p:cNvSpPr>
            <a:spLocks noGrp="1"/>
          </p:cNvSpPr>
          <p:nvPr>
            <p:ph type="body" sz="half" idx="2"/>
          </p:nvPr>
        </p:nvSpPr>
        <p:spPr>
          <a:xfrm>
            <a:off x="864000" y="1444103"/>
            <a:ext cx="9576883" cy="1312049"/>
          </a:xfrm>
        </p:spPr>
        <p:txBody>
          <a:bodyPr/>
          <a:lstStyle/>
          <a:p>
            <a:r>
              <a:rPr lang="sv-SE" dirty="0"/>
              <a:t>Genom att rapportera tillbud och arbetsskador i Stella kan vi förebygga ohälsa och olycksfall i arbetet</a:t>
            </a:r>
          </a:p>
          <a:p>
            <a:endParaRPr lang="sv-SE" dirty="0"/>
          </a:p>
        </p:txBody>
      </p:sp>
    </p:spTree>
    <p:extLst>
      <p:ext uri="{BB962C8B-B14F-4D97-AF65-F5344CB8AC3E}">
        <p14:creationId xmlns:p14="http://schemas.microsoft.com/office/powerpoint/2010/main" val="283290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a:t>Stella – hur gör jag?</a:t>
            </a:r>
          </a:p>
        </p:txBody>
      </p:sp>
      <p:sp>
        <p:nvSpPr>
          <p:cNvPr id="3" name="Platshållare för text 2"/>
          <p:cNvSpPr>
            <a:spLocks noGrp="1"/>
          </p:cNvSpPr>
          <p:nvPr>
            <p:ph type="body" sz="half" idx="2"/>
          </p:nvPr>
        </p:nvSpPr>
        <p:spPr>
          <a:xfrm>
            <a:off x="864000" y="1444103"/>
            <a:ext cx="9576883" cy="3189486"/>
          </a:xfrm>
        </p:spPr>
        <p:txBody>
          <a:bodyPr/>
          <a:lstStyle/>
          <a:p>
            <a:r>
              <a:rPr lang="sv-SE" dirty="0"/>
              <a:t>I HR-systemportalen hittar du systemet Stella för arbetsskada och tillbud. </a:t>
            </a:r>
          </a:p>
          <a:p>
            <a:r>
              <a:rPr lang="sv-SE" dirty="0"/>
              <a:t>I Stella väljer du arbetsplatsen där händelsen inträffat.</a:t>
            </a:r>
          </a:p>
          <a:p>
            <a:r>
              <a:rPr lang="sv-SE" dirty="0"/>
              <a:t>Du får tre alternativ: skada (aj), tillbud (oj).</a:t>
            </a:r>
          </a:p>
          <a:p>
            <a:r>
              <a:rPr lang="sv-SE" dirty="0"/>
              <a:t>Du registrerar sedan din händelse och fyller i de frågor som är aktuella. </a:t>
            </a:r>
          </a:p>
          <a:p>
            <a:r>
              <a:rPr lang="sv-SE" dirty="0"/>
              <a:t>När du känner dig nöjd klickar du på spara och skicka. KLART!</a:t>
            </a:r>
          </a:p>
          <a:p>
            <a:endParaRPr lang="sv-SE" dirty="0"/>
          </a:p>
          <a:p>
            <a:r>
              <a:rPr lang="sv-SE" dirty="0"/>
              <a:t>För mer utförlig manual klicka här: </a:t>
            </a:r>
            <a:r>
              <a:rPr lang="sv-SE" dirty="0">
                <a:hlinkClick r:id="rId3"/>
              </a:rPr>
              <a:t>Manual medarbetare</a:t>
            </a:r>
            <a:r>
              <a:rPr lang="sv-SE" dirty="0"/>
              <a:t> </a:t>
            </a:r>
          </a:p>
        </p:txBody>
      </p:sp>
    </p:spTree>
    <p:extLst>
      <p:ext uri="{BB962C8B-B14F-4D97-AF65-F5344CB8AC3E}">
        <p14:creationId xmlns:p14="http://schemas.microsoft.com/office/powerpoint/2010/main" val="3387804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BA6780D-8743-4264-D00C-118D0A53D79B}"/>
              </a:ext>
            </a:extLst>
          </p:cNvPr>
          <p:cNvSpPr>
            <a:spLocks noGrp="1"/>
          </p:cNvSpPr>
          <p:nvPr>
            <p:ph type="ctrTitle"/>
          </p:nvPr>
        </p:nvSpPr>
        <p:spPr/>
        <p:txBody>
          <a:bodyPr/>
          <a:lstStyle/>
          <a:p>
            <a:r>
              <a:rPr lang="sv-SE" dirty="0"/>
              <a:t>Ersättning vid arbetsskada</a:t>
            </a:r>
          </a:p>
        </p:txBody>
      </p:sp>
      <p:sp>
        <p:nvSpPr>
          <p:cNvPr id="3" name="Platshållare för text 2">
            <a:extLst>
              <a:ext uri="{FF2B5EF4-FFF2-40B4-BE49-F238E27FC236}">
                <a16:creationId xmlns:a16="http://schemas.microsoft.com/office/drawing/2014/main" id="{16C0CA7E-76DA-2000-C76A-64B3D6B5C962}"/>
              </a:ext>
            </a:extLst>
          </p:cNvPr>
          <p:cNvSpPr>
            <a:spLocks noGrp="1"/>
          </p:cNvSpPr>
          <p:nvPr>
            <p:ph type="body" sz="half" idx="2"/>
          </p:nvPr>
        </p:nvSpPr>
        <p:spPr>
          <a:xfrm>
            <a:off x="864000" y="1444103"/>
            <a:ext cx="9576883" cy="4297482"/>
          </a:xfrm>
        </p:spPr>
        <p:txBody>
          <a:bodyPr/>
          <a:lstStyle/>
          <a:p>
            <a:pPr algn="l" fontAlgn="base"/>
            <a:r>
              <a:rPr lang="sv-SE" b="0" i="0" dirty="0">
                <a:effectLst/>
              </a:rPr>
              <a:t>Om du har drabbats av en arbetsskada kan du få ersättning från AFA Försäkring. </a:t>
            </a:r>
          </a:p>
          <a:p>
            <a:pPr algn="l" fontAlgn="base"/>
            <a:endParaRPr lang="sv-SE" b="0" i="0" dirty="0">
              <a:effectLst/>
            </a:endParaRPr>
          </a:p>
          <a:p>
            <a:pPr algn="l" fontAlgn="base"/>
            <a:r>
              <a:rPr lang="sv-SE" b="0" i="0" dirty="0">
                <a:effectLst/>
              </a:rPr>
              <a:t>Arbetsskadeförsäkringen </a:t>
            </a:r>
            <a:r>
              <a:rPr lang="sv-SE" b="0" i="1" dirty="0">
                <a:effectLst/>
              </a:rPr>
              <a:t>Trygghetsförsäkring vid arbetsskada TFA-KL</a:t>
            </a:r>
            <a:r>
              <a:rPr lang="sv-SE" b="0" i="0" dirty="0">
                <a:effectLst/>
              </a:rPr>
              <a:t>  kan ge dig rätt till ersättning för kostnader vid arbetsskada och arbetssjukdom.</a:t>
            </a:r>
            <a:endParaRPr lang="sv-SE" dirty="0"/>
          </a:p>
          <a:p>
            <a:pPr algn="l" fontAlgn="base"/>
            <a:r>
              <a:rPr lang="sv-SE" dirty="0"/>
              <a:t>För att få ersättning från arbetsskadeförsäkringen behöver du efter du anmält i Stella också </a:t>
            </a:r>
            <a:r>
              <a:rPr lang="sv-SE" dirty="0">
                <a:hlinkClick r:id="rId3">
                  <a:extLst>
                    <a:ext uri="{A12FA001-AC4F-418D-AE19-62706E023703}">
                      <ahyp:hlinkClr xmlns:ahyp="http://schemas.microsoft.com/office/drawing/2018/hyperlinkcolor" val="tx"/>
                    </a:ext>
                  </a:extLst>
                </a:hlinkClick>
              </a:rPr>
              <a:t>anmäla arbetsskadan till AFA Försäkring</a:t>
            </a:r>
            <a:r>
              <a:rPr lang="sv-SE" dirty="0"/>
              <a:t>. En kopia på den arbetsskadeanmälan som chefen skickat till Försäkringskassan ska också skickas med i anmälan till AFA Försäkring.</a:t>
            </a:r>
          </a:p>
          <a:p>
            <a:pPr algn="l" fontAlgn="base"/>
            <a:endParaRPr lang="sv-SE" dirty="0"/>
          </a:p>
          <a:p>
            <a:pPr algn="l" fontAlgn="base"/>
            <a:r>
              <a:rPr lang="sv-SE" b="0" i="0" u="sng" dirty="0">
                <a:effectLst/>
                <a:hlinkClick r:id="rId4">
                  <a:extLst>
                    <a:ext uri="{A12FA001-AC4F-418D-AE19-62706E023703}">
                      <ahyp:hlinkClr xmlns:ahyp="http://schemas.microsoft.com/office/drawing/2018/hyperlinkcolor" val="tx"/>
                    </a:ext>
                  </a:extLst>
                </a:hlinkClick>
              </a:rPr>
              <a:t>Information om arbetsskadeförsäkringen och hur du ansöker om ersättning finns på sidan Försäkringar</a:t>
            </a:r>
            <a:r>
              <a:rPr lang="sv-SE" b="0" i="0" u="sng" dirty="0">
                <a:effectLst/>
              </a:rPr>
              <a:t> på intranätet</a:t>
            </a:r>
            <a:r>
              <a:rPr lang="sv-SE" b="0" i="0" dirty="0">
                <a:effectLst/>
              </a:rPr>
              <a:t>.</a:t>
            </a:r>
          </a:p>
          <a:p>
            <a:endParaRPr lang="sv-SE" dirty="0"/>
          </a:p>
        </p:txBody>
      </p:sp>
    </p:spTree>
    <p:extLst>
      <p:ext uri="{BB962C8B-B14F-4D97-AF65-F5344CB8AC3E}">
        <p14:creationId xmlns:p14="http://schemas.microsoft.com/office/powerpoint/2010/main" val="4100546051"/>
      </p:ext>
    </p:extLst>
  </p:cSld>
  <p:clrMapOvr>
    <a:masterClrMapping/>
  </p:clrMapOvr>
</p:sld>
</file>

<file path=ppt/theme/theme1.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TotalTime>
  <Words>628</Words>
  <Application>Microsoft Office PowerPoint</Application>
  <PresentationFormat>Bredbild</PresentationFormat>
  <Paragraphs>78</Paragraphs>
  <Slides>9</Slides>
  <Notes>9</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9</vt:i4>
      </vt:variant>
    </vt:vector>
  </HeadingPairs>
  <TitlesOfParts>
    <vt:vector size="15" baseType="lpstr">
      <vt:lpstr>Arial</vt:lpstr>
      <vt:lpstr>Calibri</vt:lpstr>
      <vt:lpstr>Calibri Light</vt:lpstr>
      <vt:lpstr>Helsingborg Sans</vt:lpstr>
      <vt:lpstr>Roboto Light</vt:lpstr>
      <vt:lpstr>HBG-Pålsjö</vt:lpstr>
      <vt:lpstr>APT arbetsskador och tillbud</vt:lpstr>
      <vt:lpstr>Text</vt:lpstr>
      <vt:lpstr>AJ och OJ!</vt:lpstr>
      <vt:lpstr>Vad kan vara ett tillbud hos oss?</vt:lpstr>
      <vt:lpstr>Vad kan vara en arbetsskada hos oss?</vt:lpstr>
      <vt:lpstr>Kränkande särbehandling, trakasserier, sexuella trakasserier och repressalier</vt:lpstr>
      <vt:lpstr>Varför ska vi rapportera?</vt:lpstr>
      <vt:lpstr>Stella – hur gör jag?</vt:lpstr>
      <vt:lpstr>Ersättning vid arbetsskada</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APT arbetsskador och tillbud</dc:title>
  <dc:creator>Olsson Emma - SLF</dc:creator>
  <cp:lastModifiedBy>Lundberg Emma - SLF</cp:lastModifiedBy>
  <cp:revision>26</cp:revision>
  <dcterms:created xsi:type="dcterms:W3CDTF">2023-03-17T14:53:43Z</dcterms:created>
  <dcterms:modified xsi:type="dcterms:W3CDTF">2023-12-07T08:45:31Z</dcterms:modified>
</cp:coreProperties>
</file>