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16"/>
  </p:notesMasterIdLst>
  <p:handoutMasterIdLst>
    <p:handoutMasterId r:id="rId17"/>
  </p:handoutMasterIdLst>
  <p:sldIdLst>
    <p:sldId id="974" r:id="rId11"/>
    <p:sldId id="975" r:id="rId12"/>
    <p:sldId id="979" r:id="rId13"/>
    <p:sldId id="980" r:id="rId14"/>
    <p:sldId id="976" r:id="rId15"/>
  </p:sldIdLst>
  <p:sldSz cx="12192000" cy="6858000"/>
  <p:notesSz cx="6858000" cy="9144000"/>
  <p:embeddedFontLst>
    <p:embeddedFont>
      <p:font typeface="Helsingborg Sans" pitchFamily="2" charset="0"/>
      <p:regular r:id="rId18"/>
      <p:bold r:id="rId19"/>
    </p:embeddedFont>
    <p:embeddedFont>
      <p:font typeface="Roboto" panose="02000000000000000000" pitchFamily="2" charset="0"/>
      <p:regular r:id="rId20"/>
      <p:bold r:id="rId21"/>
      <p:italic r:id="rId22"/>
      <p:boldItalic r:id="rId23"/>
    </p:embeddedFont>
    <p:embeddedFont>
      <p:font typeface="Roboto Light" panose="02000000000000000000" pitchFamily="2" charset="0"/>
      <p:regular r:id="rId24"/>
      <p:italic r:id="rId25"/>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DFD6D6-AA6B-1C63-7D2A-DF9B58410BB4}" name="Achiniotis Therese - SFF" initials="AS" userId="S::therese.achiniotis@helsingborg.se::a0ee6805-c036-4eb6-a7cb-6f50c0d6bb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791A66-2568-481B-CC97-CEB0438837FD}" v="10" dt="2025-01-22T12:52:12.651"/>
    <p1510:client id="{610C7744-0BE1-43E5-9E29-8D679992F0E8}" v="4" dt="2025-01-22T14:52:33.441"/>
    <p1510:client id="{81F28B4D-D719-96B4-856A-F43318E7545E}" v="1" dt="2025-01-23T11:13:48.063"/>
    <p1510:client id="{91AE9FF9-EC35-9AA6-CD09-4C4FB9B2E596}" v="3" dt="2025-01-22T13:28:33.648"/>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handoutMaster" Target="handoutMasters/handout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7.fntdata"/><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font" Target="fonts/font2.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2025-01-24</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2025-01-24</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Tanken med den här presentationen är att den ska användas på arbetsplatsträffar/motsv. innan vi börjar genomföra lönesamtal i verksamheterna inom Skol-och fritidsförvaltningen.</a:t>
            </a:r>
          </a:p>
          <a:p>
            <a:endParaRPr lang="sv-SE"/>
          </a:p>
          <a:p>
            <a:r>
              <a:rPr lang="sv-SE" dirty="0"/>
              <a:t>Det är viktigt att medarbetarna förstår och har kunskap om vad för slags möte de kallas till när chefen bokar in lönesamtal. Det är också viktigt att chef och medarbetare har samma bild av vad man ska förvänta sig av varandra.</a:t>
            </a:r>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2804779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2952220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är dock inte enbart uppföljningen av medarbetarplanen som påverkar lönesättningen vid löneöversyn utan även andra faktorer så som bland annat förmågan att leva upp till grundläggande/implicita krav i anställningen, marknadsläge, löneavtalsreglering och budget/ekonomiska förutsättningar.</a:t>
            </a:r>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1071785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solidFill>
                <a:srgbClr val="252525"/>
              </a:solidFill>
              <a:latin typeface="Roboto"/>
              <a:ea typeface="Roboto"/>
              <a:cs typeface="Roboto"/>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7345857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prstClr val="black"/>
                </a:solidFill>
                <a:latin typeface="Arial"/>
                <a:cs typeface="Arial"/>
              </a:rPr>
              <a:pPr algn="r"/>
              <a:t>2025-01-24</a:t>
            </a:fld>
            <a:endParaRPr lang="sv-SE" sz="1000">
              <a:solidFill>
                <a:prstClr val="black"/>
              </a:solidFill>
              <a:latin typeface="Arial"/>
              <a:cs typeface="Arial"/>
            </a:endParaRPr>
          </a:p>
          <a:p>
            <a:pPr algn="r"/>
            <a:r>
              <a:rPr lang="sv-SE" sz="900">
                <a:solidFill>
                  <a:prstClr val="black"/>
                </a:solidFill>
                <a:latin typeface="Arial"/>
                <a:cs typeface="Arial"/>
              </a:rPr>
              <a:t>Sida </a:t>
            </a:r>
            <a:fld id="{DB8626CC-5B25-4DDA-833E-9A441BDD6043}" type="slidenum">
              <a:rPr lang="sv-SE" sz="900" smtClean="0">
                <a:solidFill>
                  <a:prstClr val="black"/>
                </a:solidFill>
                <a:latin typeface="Arial"/>
                <a:cs typeface="Arial"/>
              </a:rPr>
              <a:pPr algn="r"/>
              <a:t>‹#›</a:t>
            </a:fld>
            <a:endParaRPr lang="sv-SE" sz="900">
              <a:solidFill>
                <a:prstClr val="black"/>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18591327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11765656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theme" Target="../theme/theme5.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6.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theme" Target="../theme/theme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 id="2147484313" r:id="rId13"/>
    <p:sldLayoutId id="2147484314" r:id="rId14"/>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5psH9YRvCbM" TargetMode="External"/><Relationship Id="rId2" Type="http://schemas.openxmlformats.org/officeDocument/2006/relationships/notesSlide" Target="../notesSlides/notesSlide2.xml"/><Relationship Id="rId1" Type="http://schemas.openxmlformats.org/officeDocument/2006/relationships/slideLayout" Target="../slideLayouts/slideLayout58.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rubrik 10">
            <a:extLst>
              <a:ext uri="{FF2B5EF4-FFF2-40B4-BE49-F238E27FC236}">
                <a16:creationId xmlns:a16="http://schemas.microsoft.com/office/drawing/2014/main" id="{C4811414-6D86-4DB0-41F9-595836F32562}"/>
              </a:ext>
            </a:extLst>
          </p:cNvPr>
          <p:cNvSpPr>
            <a:spLocks noGrp="1"/>
          </p:cNvSpPr>
          <p:nvPr>
            <p:ph type="subTitle" idx="1"/>
          </p:nvPr>
        </p:nvSpPr>
        <p:spPr/>
        <p:txBody>
          <a:bodyPr/>
          <a:lstStyle/>
          <a:p>
            <a:r>
              <a:rPr lang="sv-SE"/>
              <a:t>Skol-och fritidsförvaltningen </a:t>
            </a:r>
            <a:r>
              <a:rPr lang="sv-SE" sz="1000"/>
              <a:t>(2024)</a:t>
            </a:r>
          </a:p>
        </p:txBody>
      </p:sp>
      <p:sp>
        <p:nvSpPr>
          <p:cNvPr id="10" name="Rubrik 9">
            <a:extLst>
              <a:ext uri="{FF2B5EF4-FFF2-40B4-BE49-F238E27FC236}">
                <a16:creationId xmlns:a16="http://schemas.microsoft.com/office/drawing/2014/main" id="{34F7DB48-F0F6-28F1-8725-40FF62CBF96D}"/>
              </a:ext>
            </a:extLst>
          </p:cNvPr>
          <p:cNvSpPr>
            <a:spLocks noGrp="1"/>
          </p:cNvSpPr>
          <p:nvPr>
            <p:ph type="ctrTitle"/>
          </p:nvPr>
        </p:nvSpPr>
        <p:spPr>
          <a:xfrm>
            <a:off x="874713" y="3882902"/>
            <a:ext cx="9612312" cy="1274195"/>
          </a:xfrm>
        </p:spPr>
        <p:txBody>
          <a:bodyPr/>
          <a:lstStyle/>
          <a:p>
            <a:r>
              <a:rPr lang="sv-SE" sz="3200"/>
              <a:t>APT-material</a:t>
            </a:r>
            <a:br>
              <a:rPr lang="sv-SE"/>
            </a:br>
            <a:r>
              <a:rPr lang="sv-SE" sz="6000"/>
              <a:t>Dags för lönesamtal</a:t>
            </a:r>
          </a:p>
        </p:txBody>
      </p:sp>
      <p:pic>
        <p:nvPicPr>
          <p:cNvPr id="5" name="Platshållare för bild 4" descr="En bild som visar person, klädsel, Människoansikte, inomhus">
            <a:extLst>
              <a:ext uri="{FF2B5EF4-FFF2-40B4-BE49-F238E27FC236}">
                <a16:creationId xmlns:a16="http://schemas.microsoft.com/office/drawing/2014/main" id="{77DB7DCF-CB4B-0DE8-2041-56C5F8146FB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8906" b="28906"/>
          <a:stretch/>
        </p:blipFill>
        <p:spPr/>
      </p:pic>
    </p:spTree>
    <p:extLst>
      <p:ext uri="{BB962C8B-B14F-4D97-AF65-F5344CB8AC3E}">
        <p14:creationId xmlns:p14="http://schemas.microsoft.com/office/powerpoint/2010/main" val="2644769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2166267F-F390-6D86-F98E-8FBCECB7FE21}"/>
              </a:ext>
            </a:extLst>
          </p:cNvPr>
          <p:cNvSpPr>
            <a:spLocks noGrp="1"/>
          </p:cNvSpPr>
          <p:nvPr>
            <p:ph type="body" sz="half" idx="2"/>
          </p:nvPr>
        </p:nvSpPr>
        <p:spPr>
          <a:xfrm>
            <a:off x="963249" y="1264622"/>
            <a:ext cx="4596630" cy="1798918"/>
          </a:xfrm>
        </p:spPr>
        <p:txBody>
          <a:bodyPr vert="horz" wrap="square" lIns="0" tIns="288000" rIns="0" bIns="0" rtlCol="0" anchor="t">
            <a:spAutoFit/>
          </a:bodyPr>
          <a:lstStyle/>
          <a:p>
            <a:r>
              <a:rPr lang="sv-SE" sz="1400" b="1">
                <a:solidFill>
                  <a:srgbClr val="252525"/>
                </a:solidFill>
                <a:latin typeface="Roboto"/>
                <a:ea typeface="Roboto"/>
                <a:cs typeface="Roboto"/>
              </a:rPr>
              <a:t>Din lön påverkas bland annat av vilka arbetsuppgifter du har och hur du presterar, men också av hur efterfrågad din yrkesgrupp är på arbetsmarknaden.</a:t>
            </a:r>
            <a:endParaRPr lang="sv-SE"/>
          </a:p>
          <a:p>
            <a:r>
              <a:rPr lang="sv-SE">
                <a:solidFill>
                  <a:srgbClr val="252525"/>
                </a:solidFill>
                <a:ea typeface="Roboto Light"/>
                <a:cs typeface="Roboto Light"/>
                <a:hlinkClick r:id="rId3">
                  <a:extLst>
                    <a:ext uri="{A12FA001-AC4F-418D-AE19-62706E023703}">
                      <ahyp:hlinkClr xmlns:ahyp="http://schemas.microsoft.com/office/drawing/2018/hyperlinkcolor" val="tx"/>
                    </a:ext>
                  </a:extLst>
                </a:hlinkClick>
              </a:rPr>
              <a:t>Film, Så sätts din lön</a:t>
            </a:r>
            <a:endParaRPr lang="sv-SE"/>
          </a:p>
          <a:p>
            <a:endParaRPr lang="sv-SE">
              <a:solidFill>
                <a:srgbClr val="252525"/>
              </a:solidFill>
              <a:ea typeface="Roboto Light"/>
              <a:cs typeface="Roboto Light"/>
            </a:endParaRPr>
          </a:p>
        </p:txBody>
      </p:sp>
      <p:sp>
        <p:nvSpPr>
          <p:cNvPr id="13" name="Title 2">
            <a:extLst>
              <a:ext uri="{FF2B5EF4-FFF2-40B4-BE49-F238E27FC236}">
                <a16:creationId xmlns:a16="http://schemas.microsoft.com/office/drawing/2014/main" id="{7A65FE05-0FCA-ABC6-144B-C578DE7FD460}"/>
              </a:ext>
            </a:extLst>
          </p:cNvPr>
          <p:cNvSpPr>
            <a:spLocks noGrp="1"/>
          </p:cNvSpPr>
          <p:nvPr>
            <p:ph type="ctrTitle"/>
          </p:nvPr>
        </p:nvSpPr>
        <p:spPr>
          <a:xfrm>
            <a:off x="963249" y="456565"/>
            <a:ext cx="5129847" cy="387798"/>
          </a:xfrm>
        </p:spPr>
        <p:txBody>
          <a:bodyPr/>
          <a:lstStyle/>
          <a:p>
            <a:r>
              <a:rPr lang="en-US" sz="2800" err="1"/>
              <a:t>Så</a:t>
            </a:r>
            <a:r>
              <a:rPr lang="en-US" sz="2800"/>
              <a:t> </a:t>
            </a:r>
            <a:r>
              <a:rPr lang="en-US" sz="2800" err="1"/>
              <a:t>sätts</a:t>
            </a:r>
            <a:r>
              <a:rPr lang="en-US" sz="2800"/>
              <a:t> din </a:t>
            </a:r>
            <a:r>
              <a:rPr lang="en-US" sz="2800" err="1"/>
              <a:t>lön</a:t>
            </a:r>
            <a:endParaRPr lang="en-US" sz="2800"/>
          </a:p>
        </p:txBody>
      </p:sp>
      <p:pic>
        <p:nvPicPr>
          <p:cNvPr id="8" name="Platshållare för bild 7" descr="En bild som visar klädsel, Människoansikte, person, vägg&#10;&#10;Automatiskt genererad beskrivning">
            <a:extLst>
              <a:ext uri="{FF2B5EF4-FFF2-40B4-BE49-F238E27FC236}">
                <a16:creationId xmlns:a16="http://schemas.microsoft.com/office/drawing/2014/main" id="{69579AA3-D63E-CD4B-7594-5BE5258C0B8C}"/>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7221" r="17221"/>
          <a:stretch>
            <a:fillRect/>
          </a:stretch>
        </p:blipFill>
        <p:spPr>
          <a:xfrm>
            <a:off x="6096000" y="0"/>
            <a:ext cx="6096000" cy="5946775"/>
          </a:xfrm>
        </p:spPr>
      </p:pic>
    </p:spTree>
    <p:extLst>
      <p:ext uri="{BB962C8B-B14F-4D97-AF65-F5344CB8AC3E}">
        <p14:creationId xmlns:p14="http://schemas.microsoft.com/office/powerpoint/2010/main" val="3434654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2166267F-F390-6D86-F98E-8FBCECB7FE21}"/>
              </a:ext>
            </a:extLst>
          </p:cNvPr>
          <p:cNvSpPr>
            <a:spLocks noGrp="1"/>
          </p:cNvSpPr>
          <p:nvPr>
            <p:ph type="body" sz="half" idx="2"/>
          </p:nvPr>
        </p:nvSpPr>
        <p:spPr>
          <a:xfrm>
            <a:off x="874800" y="1980000"/>
            <a:ext cx="4419600" cy="3506787"/>
          </a:xfrm>
        </p:spPr>
        <p:txBody>
          <a:bodyPr vert="horz" wrap="square" lIns="0" tIns="288000" rIns="0" bIns="0" rtlCol="0" anchor="t">
            <a:normAutofit/>
          </a:bodyPr>
          <a:lstStyle/>
          <a:p>
            <a:r>
              <a:rPr lang="sv-SE" b="0" i="0">
                <a:effectLst/>
                <a:ea typeface="Roboto Light"/>
                <a:cs typeface="Roboto Light"/>
              </a:rPr>
              <a:t>Vid det </a:t>
            </a:r>
            <a:r>
              <a:rPr lang="sv-SE" b="0" i="1">
                <a:effectLst/>
                <a:ea typeface="Roboto Light"/>
                <a:cs typeface="Roboto Light"/>
              </a:rPr>
              <a:t>utvärderande lönesamtalet</a:t>
            </a:r>
            <a:r>
              <a:rPr lang="sv-SE" b="0" i="0">
                <a:effectLst/>
                <a:ea typeface="Roboto Light"/>
                <a:cs typeface="Roboto Light"/>
              </a:rPr>
              <a:t> följer du och din chef tillsammans upp och utvärderar din arbetsinsats och resultat under det gångna året, med utgångspunkt i vad ni kom fram till under </a:t>
            </a:r>
            <a:r>
              <a:rPr lang="sv-SE" b="0" i="1">
                <a:effectLst/>
                <a:ea typeface="Roboto Light"/>
                <a:cs typeface="Roboto Light"/>
              </a:rPr>
              <a:t>medarbetarsamtalet</a:t>
            </a:r>
            <a:r>
              <a:rPr lang="sv-SE" b="0" i="0">
                <a:effectLst/>
                <a:ea typeface="Roboto Light"/>
                <a:cs typeface="Roboto Light"/>
              </a:rPr>
              <a:t> och dokumenterat i </a:t>
            </a:r>
            <a:r>
              <a:rPr lang="sv-SE" b="0" i="1">
                <a:effectLst/>
                <a:ea typeface="Roboto Light"/>
                <a:cs typeface="Roboto Light"/>
              </a:rPr>
              <a:t>medarbetarplanen</a:t>
            </a:r>
            <a:r>
              <a:rPr lang="sv-SE" b="0" i="0">
                <a:effectLst/>
                <a:ea typeface="Roboto Light"/>
                <a:cs typeface="Roboto Light"/>
              </a:rPr>
              <a:t>.</a:t>
            </a:r>
          </a:p>
          <a:p>
            <a:endParaRPr lang="sv-SE">
              <a:ea typeface="Roboto Light"/>
              <a:cs typeface="Roboto Light"/>
            </a:endParaRPr>
          </a:p>
        </p:txBody>
      </p:sp>
      <p:sp>
        <p:nvSpPr>
          <p:cNvPr id="13" name="Title 2">
            <a:extLst>
              <a:ext uri="{FF2B5EF4-FFF2-40B4-BE49-F238E27FC236}">
                <a16:creationId xmlns:a16="http://schemas.microsoft.com/office/drawing/2014/main" id="{7A65FE05-0FCA-ABC6-144B-C578DE7FD460}"/>
              </a:ext>
            </a:extLst>
          </p:cNvPr>
          <p:cNvSpPr>
            <a:spLocks noGrp="1"/>
          </p:cNvSpPr>
          <p:nvPr>
            <p:ph type="ctrTitle"/>
          </p:nvPr>
        </p:nvSpPr>
        <p:spPr>
          <a:xfrm>
            <a:off x="874713" y="873125"/>
            <a:ext cx="4419200" cy="1107996"/>
          </a:xfrm>
        </p:spPr>
        <p:txBody>
          <a:bodyPr wrap="square" anchor="t">
            <a:normAutofit fontScale="90000"/>
          </a:bodyPr>
          <a:lstStyle/>
          <a:p>
            <a:r>
              <a:rPr lang="en-US" sz="3100" err="1"/>
              <a:t>Lönesättningens</a:t>
            </a:r>
            <a:r>
              <a:rPr lang="en-US" sz="3100"/>
              <a:t> </a:t>
            </a:r>
            <a:r>
              <a:rPr lang="en-US" sz="3100" err="1"/>
              <a:t>koppling</a:t>
            </a:r>
            <a:r>
              <a:rPr lang="en-US" sz="3100"/>
              <a:t> till </a:t>
            </a:r>
            <a:r>
              <a:rPr lang="en-US" sz="3100" err="1"/>
              <a:t>medarbetarsamtalet</a:t>
            </a:r>
            <a:endParaRPr lang="en-US" sz="3100"/>
          </a:p>
        </p:txBody>
      </p:sp>
      <p:pic>
        <p:nvPicPr>
          <p:cNvPr id="6" name="Platshållare för bild 5" descr="En bild som visar text, cirkel, Teckensnitt, design&#10;&#10;Automatiskt genererad beskrivning">
            <a:extLst>
              <a:ext uri="{FF2B5EF4-FFF2-40B4-BE49-F238E27FC236}">
                <a16:creationId xmlns:a16="http://schemas.microsoft.com/office/drawing/2014/main" id="{1C19687B-A3CC-78A6-ABD9-142D36C3B50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061" r="5402" b="3"/>
          <a:stretch/>
        </p:blipFill>
        <p:spPr>
          <a:xfrm>
            <a:off x="6096000" y="10"/>
            <a:ext cx="6096000" cy="5946765"/>
          </a:xfrm>
          <a:noFill/>
        </p:spPr>
      </p:pic>
    </p:spTree>
    <p:extLst>
      <p:ext uri="{BB962C8B-B14F-4D97-AF65-F5344CB8AC3E}">
        <p14:creationId xmlns:p14="http://schemas.microsoft.com/office/powerpoint/2010/main" val="2570454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4A671DA-77DA-3DB3-042D-6591B7851BD5}"/>
              </a:ext>
            </a:extLst>
          </p:cNvPr>
          <p:cNvSpPr>
            <a:spLocks noGrp="1"/>
          </p:cNvSpPr>
          <p:nvPr>
            <p:ph type="body" sz="half" idx="2"/>
          </p:nvPr>
        </p:nvSpPr>
        <p:spPr>
          <a:xfrm>
            <a:off x="840933" y="1675200"/>
            <a:ext cx="4419600" cy="3506787"/>
          </a:xfrm>
        </p:spPr>
        <p:txBody>
          <a:bodyPr vert="horz" wrap="square" lIns="0" tIns="288000" rIns="0" bIns="0" rtlCol="0" anchor="t">
            <a:normAutofit fontScale="77500" lnSpcReduction="20000"/>
          </a:bodyPr>
          <a:lstStyle/>
          <a:p>
            <a:pPr>
              <a:lnSpc>
                <a:spcPct val="120000"/>
              </a:lnSpc>
            </a:pPr>
            <a:r>
              <a:rPr lang="sv-SE">
                <a:ea typeface="Roboto Light"/>
                <a:cs typeface="Roboto Light"/>
              </a:rPr>
              <a:t>Helsingborg stads bedömningsgrunder för lön baseras på mål- och kvalitetsuppfyllelse, genomförandet av uppdraget och områdena i medarbetar- och ledarpolicyn (jag vill lyckas, jag skapar värde, jag samspelar och jag leder mig själv). </a:t>
            </a:r>
          </a:p>
          <a:p>
            <a:pPr>
              <a:lnSpc>
                <a:spcPct val="120000"/>
              </a:lnSpc>
            </a:pPr>
            <a:r>
              <a:rPr lang="sv-SE">
                <a:ea typeface="Roboto Light"/>
                <a:cs typeface="Roboto Light"/>
              </a:rPr>
              <a:t>Bedömningsgrunderna ligger till grund för verksamheternas lönekriterier.</a:t>
            </a:r>
          </a:p>
          <a:p>
            <a:pPr>
              <a:lnSpc>
                <a:spcPct val="120000"/>
              </a:lnSpc>
            </a:pPr>
            <a:r>
              <a:rPr lang="sv-SE">
                <a:ea typeface="Roboto Light"/>
                <a:cs typeface="Roboto Light"/>
              </a:rPr>
              <a:t>Vid löneöversyn sätts din nya lön utifrån din prestation och de lönekriterier som ni har i din verksamhet.</a:t>
            </a:r>
          </a:p>
          <a:p>
            <a:pPr>
              <a:lnSpc>
                <a:spcPct val="120000"/>
              </a:lnSpc>
            </a:pPr>
            <a:r>
              <a:rPr lang="sv-SE">
                <a:ea typeface="Roboto Light"/>
                <a:cs typeface="Roboto Light"/>
              </a:rPr>
              <a:t>Lönesamtalet är inte en förhandling utan ett tillfälle att prata om och utvärdera dina arbetsinsatser under året.</a:t>
            </a:r>
          </a:p>
        </p:txBody>
      </p:sp>
      <p:sp>
        <p:nvSpPr>
          <p:cNvPr id="3" name="Rubrik 2">
            <a:extLst>
              <a:ext uri="{FF2B5EF4-FFF2-40B4-BE49-F238E27FC236}">
                <a16:creationId xmlns:a16="http://schemas.microsoft.com/office/drawing/2014/main" id="{9E6B2F43-1846-0FC5-83B1-34E430EAF915}"/>
              </a:ext>
            </a:extLst>
          </p:cNvPr>
          <p:cNvSpPr>
            <a:spLocks noGrp="1"/>
          </p:cNvSpPr>
          <p:nvPr>
            <p:ph type="ctrTitle"/>
          </p:nvPr>
        </p:nvSpPr>
        <p:spPr>
          <a:xfrm>
            <a:off x="874713" y="873125"/>
            <a:ext cx="4815044" cy="1117892"/>
          </a:xfrm>
        </p:spPr>
        <p:txBody>
          <a:bodyPr wrap="square" anchor="t">
            <a:normAutofit/>
          </a:bodyPr>
          <a:lstStyle/>
          <a:p>
            <a:r>
              <a:rPr lang="sv-SE"/>
              <a:t>Bedömningsgrunder</a:t>
            </a:r>
          </a:p>
        </p:txBody>
      </p:sp>
      <p:pic>
        <p:nvPicPr>
          <p:cNvPr id="6" name="Bildobjekt 5" descr="En bild som visar text, Teckensnitt, Grafik, logotyp&#10;&#10;Automatiskt genererad beskrivning">
            <a:extLst>
              <a:ext uri="{FF2B5EF4-FFF2-40B4-BE49-F238E27FC236}">
                <a16:creationId xmlns:a16="http://schemas.microsoft.com/office/drawing/2014/main" id="{5994B111-93FA-9D64-10F7-C13407AB3001}"/>
              </a:ext>
            </a:extLst>
          </p:cNvPr>
          <p:cNvPicPr>
            <a:picLocks noChangeAspect="1"/>
          </p:cNvPicPr>
          <p:nvPr/>
        </p:nvPicPr>
        <p:blipFill>
          <a:blip r:embed="rId2"/>
          <a:srcRect l="7262" r="6564" b="-242"/>
          <a:stretch/>
        </p:blipFill>
        <p:spPr>
          <a:xfrm>
            <a:off x="6067243" y="-100631"/>
            <a:ext cx="6127748" cy="6061929"/>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a:noFill/>
        </p:spPr>
      </p:pic>
    </p:spTree>
    <p:extLst>
      <p:ext uri="{BB962C8B-B14F-4D97-AF65-F5344CB8AC3E}">
        <p14:creationId xmlns:p14="http://schemas.microsoft.com/office/powerpoint/2010/main" val="360584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CD4414C-FA15-F1A3-FF60-0D1F08289FDC}"/>
              </a:ext>
            </a:extLst>
          </p:cNvPr>
          <p:cNvSpPr>
            <a:spLocks noGrp="1"/>
          </p:cNvSpPr>
          <p:nvPr>
            <p:ph type="body" sz="half" idx="2"/>
          </p:nvPr>
        </p:nvSpPr>
        <p:spPr>
          <a:xfrm>
            <a:off x="576791" y="1104954"/>
            <a:ext cx="5248275" cy="844810"/>
          </a:xfrm>
        </p:spPr>
        <p:txBody>
          <a:bodyPr vert="horz" wrap="square" lIns="0" tIns="288000" rIns="0" bIns="0" rtlCol="0" anchor="t">
            <a:spAutoFit/>
          </a:bodyPr>
          <a:lstStyle/>
          <a:p>
            <a:r>
              <a:rPr lang="sv-SE" i="1">
                <a:solidFill>
                  <a:srgbClr val="FF0000"/>
                </a:solidFill>
                <a:ea typeface="Roboto Light"/>
                <a:cs typeface="Roboto Light"/>
              </a:rPr>
              <a:t>(Här beskriver respektive verksamhet sina lönekriterier)</a:t>
            </a:r>
            <a:endParaRPr lang="sv-SE">
              <a:ea typeface="Roboto Light"/>
              <a:cs typeface="Roboto Light"/>
            </a:endParaRPr>
          </a:p>
        </p:txBody>
      </p:sp>
      <p:sp>
        <p:nvSpPr>
          <p:cNvPr id="3" name="Rubrik 2">
            <a:extLst>
              <a:ext uri="{FF2B5EF4-FFF2-40B4-BE49-F238E27FC236}">
                <a16:creationId xmlns:a16="http://schemas.microsoft.com/office/drawing/2014/main" id="{AA4CBE2C-DE9F-0BA4-DC14-4D59703DFFBA}"/>
              </a:ext>
            </a:extLst>
          </p:cNvPr>
          <p:cNvSpPr>
            <a:spLocks noGrp="1"/>
          </p:cNvSpPr>
          <p:nvPr>
            <p:ph type="ctrTitle"/>
          </p:nvPr>
        </p:nvSpPr>
        <p:spPr>
          <a:xfrm>
            <a:off x="576792" y="323850"/>
            <a:ext cx="5381625" cy="387798"/>
          </a:xfrm>
        </p:spPr>
        <p:txBody>
          <a:bodyPr/>
          <a:lstStyle/>
          <a:p>
            <a:r>
              <a:rPr lang="sv-SE" sz="2800"/>
              <a:t>Våra lönekriterier</a:t>
            </a:r>
          </a:p>
        </p:txBody>
      </p:sp>
      <p:pic>
        <p:nvPicPr>
          <p:cNvPr id="10" name="Platshållare för bild 9" descr="En bild som visar himmel, person, utomhus, moln&#10;&#10;Automatiskt genererad beskrivning">
            <a:extLst>
              <a:ext uri="{FF2B5EF4-FFF2-40B4-BE49-F238E27FC236}">
                <a16:creationId xmlns:a16="http://schemas.microsoft.com/office/drawing/2014/main" id="{1E2F609C-439B-175E-3696-AADB7AB1E69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1994" r="11994"/>
          <a:stretch>
            <a:fillRect/>
          </a:stretch>
        </p:blipFill>
        <p:spPr/>
      </p:pic>
      <p:sp>
        <p:nvSpPr>
          <p:cNvPr id="4" name="textruta 3">
            <a:extLst>
              <a:ext uri="{FF2B5EF4-FFF2-40B4-BE49-F238E27FC236}">
                <a16:creationId xmlns:a16="http://schemas.microsoft.com/office/drawing/2014/main" id="{C229191C-2968-974A-102D-A4913486AA94}"/>
              </a:ext>
            </a:extLst>
          </p:cNvPr>
          <p:cNvSpPr txBox="1"/>
          <p:nvPr/>
        </p:nvSpPr>
        <p:spPr>
          <a:xfrm>
            <a:off x="488350" y="2495909"/>
            <a:ext cx="56042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800" b="1">
                <a:latin typeface="Helsingborg Sans"/>
              </a:rPr>
              <a:t>Vår planering för årets lönesamtal</a:t>
            </a:r>
            <a:endParaRPr lang="sv-SE" sz="2800"/>
          </a:p>
        </p:txBody>
      </p:sp>
      <p:sp>
        <p:nvSpPr>
          <p:cNvPr id="5" name="textruta 4">
            <a:extLst>
              <a:ext uri="{FF2B5EF4-FFF2-40B4-BE49-F238E27FC236}">
                <a16:creationId xmlns:a16="http://schemas.microsoft.com/office/drawing/2014/main" id="{33C912A1-6C67-556C-69D3-EB09BCBB384C}"/>
              </a:ext>
            </a:extLst>
          </p:cNvPr>
          <p:cNvSpPr txBox="1"/>
          <p:nvPr/>
        </p:nvSpPr>
        <p:spPr>
          <a:xfrm>
            <a:off x="573018" y="3430439"/>
            <a:ext cx="484229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i="1">
                <a:solidFill>
                  <a:srgbClr val="FF0000"/>
                </a:solidFill>
              </a:rPr>
              <a:t>(Här beskriver respektive verksamhet till exempel tidsplan för lönesamtalen och hur man kallas till samtal)</a:t>
            </a:r>
            <a:endParaRPr lang="sv-SE"/>
          </a:p>
        </p:txBody>
      </p:sp>
    </p:spTree>
    <p:extLst>
      <p:ext uri="{BB962C8B-B14F-4D97-AF65-F5344CB8AC3E}">
        <p14:creationId xmlns:p14="http://schemas.microsoft.com/office/powerpoint/2010/main" val="2956974403"/>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9FEB6D080ABACE4C8E7B6952B13085F1" ma:contentTypeVersion="18" ma:contentTypeDescription="Organisation Team Document Content Type" ma:contentTypeScope="" ma:versionID="917f2b32ac3d7f3a3e36f49625c224ca">
  <xsd:schema xmlns:xsd="http://www.w3.org/2001/XMLSchema" xmlns:xs="http://www.w3.org/2001/XMLSchema" xmlns:p="http://schemas.microsoft.com/office/2006/metadata/properties" xmlns:ns2="45a04028-5f65-4879-82cd-9179d7ad6c45" xmlns:ns3="d84c9252-6419-4cfd-aee1-ba2051891edc" targetNamespace="http://schemas.microsoft.com/office/2006/metadata/properties" ma:root="true" ma:fieldsID="9107a5b8386427d9db335d2060d54166" ns2:_="" ns3:_="">
    <xsd:import namespace="45a04028-5f65-4879-82cd-9179d7ad6c45"/>
    <xsd:import namespace="d84c9252-6419-4cfd-aee1-ba2051891edc"/>
    <xsd:element name="properties">
      <xsd:complexType>
        <xsd:sequence>
          <xsd:element name="documentManagement">
            <xsd:complexType>
              <xsd:all>
                <xsd:element ref="ns2:kf5321c52a534cb6a765f3faf36eabeb" minOccurs="0"/>
                <xsd:element ref="ns2:TaxCatchAll" minOccurs="0"/>
                <xsd:element ref="ns2:TaxCatchAllLabel" minOccurs="0"/>
                <xsd:element ref="ns2:b89223313b284f2a879bf9c1e2dff829" minOccurs="0"/>
                <xsd:element ref="ns3:MediaServiceMetadata" minOccurs="0"/>
                <xsd:element ref="ns3:MediaServiceFastMetadata" minOccurs="0"/>
                <xsd:element ref="ns3:MediaServiceObjectDetectorVersions" minOccurs="0"/>
                <xsd:element ref="ns2:SharedWithUsers" minOccurs="0"/>
                <xsd:element ref="ns2:SharedWithDetails" minOccurs="0"/>
                <xsd:element ref="ns3:MediaServiceSearchPropertie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04028-5f65-4879-82cd-9179d7ad6c45"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kol- och fritidsförvaltningen|197cd4f8-8408-42ef-a42a-76df7a31f634"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632ed75f-7ed0-4e6a-8447-50389fa274b8}" ma:internalName="TaxCatchAll" ma:showField="CatchAllData" ma:web="45a04028-5f65-4879-82cd-9179d7ad6c4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632ed75f-7ed0-4e6a-8447-50389fa274b8}" ma:internalName="TaxCatchAllLabel" ma:readOnly="true" ma:showField="CatchAllDataLabel" ma:web="45a04028-5f65-4879-82cd-9179d7ad6c45">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7"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4c9252-6419-4cfd-aee1-ba2051891edc"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89223313b284f2a879bf9c1e2dff829 xmlns="45a04028-5f65-4879-82cd-9179d7ad6c45">
      <Terms xmlns="http://schemas.microsoft.com/office/infopath/2007/PartnerControls"/>
    </b89223313b284f2a879bf9c1e2dff829>
    <TaxCatchAll xmlns="45a04028-5f65-4879-82cd-9179d7ad6c45">
      <Value>1</Value>
    </TaxCatchAll>
    <lcf76f155ced4ddcb4097134ff3c332f xmlns="d84c9252-6419-4cfd-aee1-ba2051891edc">
      <Terms xmlns="http://schemas.microsoft.com/office/infopath/2007/PartnerControls"/>
    </lcf76f155ced4ddcb4097134ff3c332f>
    <kf5321c52a534cb6a765f3faf36eabeb xmlns="45a04028-5f65-4879-82cd-9179d7ad6c45">
      <Terms xmlns="http://schemas.microsoft.com/office/infopath/2007/PartnerControls">
        <TermInfo xmlns="http://schemas.microsoft.com/office/infopath/2007/PartnerControls">
          <TermName xmlns="http://schemas.microsoft.com/office/infopath/2007/PartnerControls">Skol- och fritidsförvaltningen</TermName>
          <TermId xmlns="http://schemas.microsoft.com/office/infopath/2007/PartnerControls">197cd4f8-8408-42ef-a42a-76df7a31f634</TermId>
        </TermInfo>
      </Terms>
    </kf5321c52a534cb6a765f3faf36eabeb>
  </documentManagement>
</p:properties>
</file>

<file path=customXml/itemProps1.xml><?xml version="1.0" encoding="utf-8"?>
<ds:datastoreItem xmlns:ds="http://schemas.openxmlformats.org/officeDocument/2006/customXml" ds:itemID="{3E4A0DC5-DB80-4B63-8DAD-0F56E2D48A61}">
  <ds:schemaRefs>
    <ds:schemaRef ds:uri="45a04028-5f65-4879-82cd-9179d7ad6c45"/>
    <ds:schemaRef ds:uri="d84c9252-6419-4cfd-aee1-ba2051891e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132290c6-c6ad-41b5-9951-1cc8b0fa6b6c"/>
    <ds:schemaRef ds:uri="45a04028-5f65-4879-82cd-9179d7ad6c45"/>
    <ds:schemaRef ds:uri="ab45f467-b5b2-40de-b0ea-a1591ac2096d"/>
    <ds:schemaRef ds:uri="d84c9252-6419-4cfd-aee1-ba2051891e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HBG_PPT_Mall_01</Template>
  <TotalTime>0</TotalTime>
  <Words>317</Words>
  <Application>Microsoft Office PowerPoint</Application>
  <PresentationFormat>Bredbild</PresentationFormat>
  <Paragraphs>24</Paragraphs>
  <Slides>5</Slides>
  <Notes>4</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5</vt:i4>
      </vt:variant>
    </vt:vector>
  </HeadingPairs>
  <TitlesOfParts>
    <vt:vector size="17" baseType="lpstr">
      <vt:lpstr>Roboto Light</vt:lpstr>
      <vt:lpstr>Arial</vt:lpstr>
      <vt:lpstr>Roboto</vt:lpstr>
      <vt:lpstr>Helsingborg Sans</vt:lpstr>
      <vt:lpstr>Calibri</vt:lpstr>
      <vt:lpstr>1_HBG-Helsingborgstegel</vt:lpstr>
      <vt:lpstr>2_HBG-Palsjo</vt:lpstr>
      <vt:lpstr>3_HBG-Vintersund</vt:lpstr>
      <vt:lpstr>4_HBG-Raps</vt:lpstr>
      <vt:lpstr>5_HBG-Sommarsund</vt:lpstr>
      <vt:lpstr>6_HBG-Vit-Rhododendron</vt:lpstr>
      <vt:lpstr>7_HBG-Vit-Bris</vt:lpstr>
      <vt:lpstr>APT-material Dags för lönesamtal</vt:lpstr>
      <vt:lpstr>Så sätts din lön</vt:lpstr>
      <vt:lpstr>Lönesättningens koppling till medarbetarsamtalet</vt:lpstr>
      <vt:lpstr>Bedömningsgrunder</vt:lpstr>
      <vt:lpstr>Våra lönekriterier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Vidareutveckla samverkan SFF Medarbetarsamtalet</dc:title>
  <dc:creator>Gerken Karin - SFF</dc:creator>
  <cp:lastModifiedBy>Ellervall Blixt Eva - SFF</cp:lastModifiedBy>
  <cp:revision>17</cp:revision>
  <dcterms:created xsi:type="dcterms:W3CDTF">2024-03-27T12:18:43Z</dcterms:created>
  <dcterms:modified xsi:type="dcterms:W3CDTF">2025-01-24T08:55:47Z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0x010100B16161C1156749828247A73D71908800003688C1375AB3496E9D965A30C48E0691009FEB6D080ABACE4C8E7B6952B13085F1</vt:lpwstr>
  </property>
  <property fmtid="{D5CDD505-2E9C-101B-9397-08002B2CF9AE}" pid="3" name="DWTaxonomyDocumentType">
    <vt:lpwstr/>
  </property>
  <property fmtid="{D5CDD505-2E9C-101B-9397-08002B2CF9AE}" pid="4" name="DWDivisions">
    <vt:lpwstr>1;#Skol- och fritidsförvaltningen|197cd4f8-8408-42ef-a42a-76df7a31f634</vt:lpwstr>
  </property>
  <property fmtid="{D5CDD505-2E9C-101B-9397-08002B2CF9AE}" pid="5" name="DWDivision">
    <vt:lpwstr>1;#Skol- och fritidsförvaltningen|197cd4f8-8408-42ef-a42a-76df7a31f634</vt:lpwstr>
  </property>
  <property fmtid="{D5CDD505-2E9C-101B-9397-08002B2CF9AE}" pid="6" name="MediaServiceImageTags">
    <vt:lpwstr/>
  </property>
</Properties>
</file>