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6" r:id="rId5"/>
    <p:sldId id="270" r:id="rId6"/>
    <p:sldId id="274" r:id="rId7"/>
    <p:sldId id="278" r:id="rId8"/>
    <p:sldId id="282" r:id="rId9"/>
    <p:sldId id="286" r:id="rId10"/>
    <p:sldId id="290" r:id="rId11"/>
    <p:sldId id="294" r:id="rId12"/>
    <p:sldId id="29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/>
    <p:restoredTop sz="0"/>
  </p:normalViewPr>
  <p:slideViewPr>
    <p:cSldViewPr>
      <p:cViewPr varScale="1">
        <p:scale>
          <a:sx n="97" d="100"/>
          <a:sy n="97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Hur nöjd är du med VFU-tiden som helhet?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43%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329-42D5-9000-F800C33E60B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sv-SE"/>
                      <a:t>57%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329-42D5-9000-F800C33E60B6}"/>
                </c:ext>
              </c:extLst>
            </c:dLbl>
            <c:dLbl>
              <c:idx val="2"/>
              <c:delete val="1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29-42D5-9000-F800C33E60B6}"/>
                </c:ext>
              </c:extLst>
            </c:dLbl>
            <c:dLbl>
              <c:idx val="3"/>
              <c:delete val="1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29-42D5-9000-F800C33E60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Mycket nöjd</c:v>
                </c:pt>
                <c:pt idx="1">
                  <c:v>Nöjd</c:v>
                </c:pt>
                <c:pt idx="2">
                  <c:v>Inte helt nöjd</c:v>
                </c:pt>
                <c:pt idx="3">
                  <c:v>Mycket missnöjd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0.43</c:v>
                </c:pt>
                <c:pt idx="1">
                  <c:v>0.56999999999999995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29-42D5-9000-F800C33E6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>
              <a:solidFill>
                <a:srgbClr val="E6E6E6"/>
              </a:solidFill>
            </a:ln>
          </c:spPr>
        </c:majorGridlines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1.  Mycket långt ifrån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2A-4454-AB7E-182008F7C205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2. Långt ifrån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2A-4454-AB7E-182008F7C205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3.  Ganska långt ifrån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D2A-4454-AB7E-182008F7C2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2A-4454-AB7E-182008F7C205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4. Ganska nära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D2A-4454-AB7E-182008F7C2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2A-4454-AB7E-182008F7C205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5. Nära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57%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2D2A-4454-AB7E-182008F7C2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2A-4454-AB7E-182008F7C205}"/>
            </c:ext>
          </c:extLst>
        </c:ser>
        <c:ser>
          <c:idx val="5"/>
          <c:order val="5"/>
          <c:tx>
            <c:strRef>
              <c:f>Sheet1!$I$1</c:f>
              <c:strCache>
                <c:ptCount val="1"/>
                <c:pt idx="0">
                  <c:v>6. Mycket nära</c:v>
                </c:pt>
              </c:strCache>
            </c:strRef>
          </c:tx>
          <c:spPr>
            <a:solidFill>
              <a:srgbClr val="7670B4"/>
            </a:solidFill>
            <a:ln>
              <a:solidFill>
                <a:srgbClr val="7670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2D2A-4454-AB7E-182008F7C2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Sheet1!$I$2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D2A-4454-AB7E-182008F7C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2D6-4DBF-B5C9-71CB300157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D6-4DBF-B5C9-71CB30015735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2D6-4DBF-B5C9-71CB300157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D6-4DBF-B5C9-71CB30015735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2D6-4DBF-B5C9-71CB30015735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2D6-4DBF-B5C9-71CB30015735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Deltog ej/vet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2D6-4DBF-B5C9-71CB30015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971-43F6-AA34-5AC4F9BD62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71-43F6-AA34-5AC4F9BD621E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72%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971-43F6-AA34-5AC4F9BD62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71-43F6-AA34-5AC4F9BD621E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71-43F6-AA34-5AC4F9BD621E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971-43F6-AA34-5AC4F9BD621E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1971-43F6-AA34-5AC4F9BD62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971-43F6-AA34-5AC4F9BD6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B28-4686-BB72-4B16591B31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28-4686-BB72-4B16591B3125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72%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B28-4686-BB72-4B16591B31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28-4686-BB72-4B16591B3125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28-4686-BB72-4B16591B3125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B28-4686-BB72-4B16591B3125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B28-4686-BB72-4B16591B31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B28-4686-BB72-4B16591B3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D76-4754-9012-28B2CDF0C1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76-4754-9012-28B2CDF0C1CF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76-4754-9012-28B2CDF0C1CF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D76-4754-9012-28B2CDF0C1CF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D76-4754-9012-28B2CDF0C1CF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Deltog ej/vet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86%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D76-4754-9012-28B2CDF0C1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D76-4754-9012-28B2CDF0C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Mycket bra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CC-493A-9D59-FDCD19363631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Bra</c:v>
                </c:pt>
              </c:strCache>
            </c:strRef>
          </c:tx>
          <c:spPr>
            <a:solidFill>
              <a:srgbClr val="F26923"/>
            </a:solidFill>
            <a:ln>
              <a:solidFill>
                <a:srgbClr val="F26923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BCC-493A-9D59-FDCD19363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Sheet1!$E$2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CC-493A-9D59-FDCD19363631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Dåligt</c:v>
                </c:pt>
              </c:strCache>
            </c:strRef>
          </c:tx>
          <c:spPr>
            <a:solidFill>
              <a:srgbClr val="44A753"/>
            </a:solidFill>
            <a:ln>
              <a:solidFill>
                <a:srgbClr val="44A753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CC-493A-9D59-FDCD19363631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Mycket dåligt</c:v>
                </c:pt>
              </c:strCache>
            </c:strRef>
          </c:tx>
          <c:spPr>
            <a:solidFill>
              <a:srgbClr val="C08A02"/>
            </a:solidFill>
            <a:ln>
              <a:solidFill>
                <a:srgbClr val="C08A02"/>
              </a:solidFill>
            </a:ln>
          </c:spPr>
          <c:invertIfNegative val="0"/>
          <c:cat>
            <c:multiLvlStrRef>
              <c:f>Sheet1!$C$2</c:f>
            </c:multiLvl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CC-493A-9D59-FDCD19363631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Deltog ej/vet ej</c:v>
                </c:pt>
              </c:strCache>
            </c:strRef>
          </c:tx>
          <c:spPr>
            <a:solidFill>
              <a:srgbClr val="22A1B4"/>
            </a:solidFill>
            <a:ln>
              <a:solidFill>
                <a:srgbClr val="22A1B4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86%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BCC-493A-9D59-FDCD19363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Sheet1!$C$2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BCC-493A-9D59-FDCD19363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333333"/>
              </a:solidFill>
              <a:latin typeface="Arial" pitchFamily="34" charset="0"/>
            </a:defRPr>
          </a:pPr>
          <a:endParaRPr lang="sv-SE"/>
        </a:p>
      </c:txPr>
    </c:legend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Kan du som handledare tänka dig att vara handledare igen? Motivera gärna ditt svar.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sv-SE"/>
                      <a:t>72%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9A9-41ED-9006-4C4067A8E33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9A9-41ED-9006-4C4067A8E33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sv-SE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9A9-41ED-9006-4C4067A8E3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Kanske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0.72</c:v>
                </c:pt>
                <c:pt idx="1">
                  <c:v>0.14000000000000001</c:v>
                </c:pt>
                <c:pt idx="2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A9-41ED-9006-4C4067A8E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>
              <a:solidFill>
                <a:srgbClr val="E6E6E6"/>
              </a:solidFill>
            </a:ln>
          </c:spPr>
        </c:majorGridlines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Skulle du som handledare vara intresserad av att parallellt med ett eventuellt framtida handledaruppdrag gå en 7,5 hp utbildning i handledning?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B4E-42B6-91AD-034F7C46714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B4E-42B6-91AD-034F7C46714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B4E-42B6-91AD-034F7C46714C}"/>
                </c:ext>
              </c:extLst>
            </c:dLbl>
            <c:dLbl>
              <c:idx val="3"/>
              <c:delete val="1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4E-42B6-91AD-034F7C4671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Ja</c:v>
                </c:pt>
                <c:pt idx="1">
                  <c:v>Nej</c:v>
                </c:pt>
                <c:pt idx="2">
                  <c:v>Kanske</c:v>
                </c:pt>
                <c:pt idx="3">
                  <c:v>Har redan gått utbildningen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0.43</c:v>
                </c:pt>
                <c:pt idx="1">
                  <c:v>0.28000000000000003</c:v>
                </c:pt>
                <c:pt idx="2">
                  <c:v>0.28999999999999998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4E-42B6-91AD-034F7C467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>
              <a:solidFill>
                <a:srgbClr val="E6E6E6"/>
              </a:solidFill>
            </a:ln>
          </c:spPr>
        </c:majorGridlines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I vilken grad tycker du handledarskapet bidragit till kompetensutveckling och ett lärande för din egen del?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delete val="1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30-46F2-A508-A7815CEBF1B1}"/>
                </c:ext>
              </c:extLst>
            </c:dLbl>
            <c:dLbl>
              <c:idx val="1"/>
              <c:delete val="1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30-46F2-A508-A7815CEBF1B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sv-SE"/>
                      <a:t>43%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730-46F2-A508-A7815CEBF1B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sv-SE"/>
                      <a:t>57%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730-46F2-A508-A7815CEBF1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Inte alls</c:v>
                </c:pt>
                <c:pt idx="1">
                  <c:v>I låg grad</c:v>
                </c:pt>
                <c:pt idx="2">
                  <c:v>I hög grad</c:v>
                </c:pt>
                <c:pt idx="3">
                  <c:v>I mycket hög grad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0.43</c:v>
                </c:pt>
                <c:pt idx="3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30-46F2-A508-A7815CEBF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>
              <a:solidFill>
                <a:srgbClr val="E6E6E6"/>
              </a:solidFill>
            </a:ln>
          </c:spPr>
        </c:majorGridlines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Har du som handledare fått stöd och hjälp av din organisation, kollegor, chef och socialhögskolan?</c:v>
                </c:pt>
              </c:strCache>
            </c:strRef>
          </c:tx>
          <c:spPr>
            <a:solidFill>
              <a:srgbClr val="234C5A"/>
            </a:solidFill>
            <a:ln>
              <a:solidFill>
                <a:srgbClr val="234C5A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73B-498F-A3B3-60B6A63B72BB}"/>
                </c:ext>
              </c:extLst>
            </c:dLbl>
            <c:dLbl>
              <c:idx val="1"/>
              <c:delete val="1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3B-498F-A3B3-60B6A63B72B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73B-498F-A3B3-60B6A63B7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smtId="4294967295">
                    <a:solidFill>
                      <a:srgbClr val="FFFFFF"/>
                    </a:solidFill>
                    <a:latin typeface="Arial" pitchFamily="34" charset="0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Har ej efterfrågat/behövt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0.43</c:v>
                </c:pt>
                <c:pt idx="1">
                  <c:v>0</c:v>
                </c:pt>
                <c:pt idx="2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3B-498F-A3B3-60B6A63B7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>
              <a:solidFill>
                <a:srgbClr val="E6E6E6"/>
              </a:solidFill>
            </a:ln>
          </c:spPr>
        </c:majorGridlines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/>
        <c:numFmt formatCode="0%" sourceLinked="0"/>
        <c:majorTickMark val="out"/>
        <c:minorTickMark val="none"/>
        <c:tickLblPos val="high"/>
        <c:txPr>
          <a:bodyPr/>
          <a:lstStyle/>
          <a:p>
            <a:pPr>
              <a:defRPr sz="1400" smtId="4294967295">
                <a:solidFill>
                  <a:srgbClr val="666666"/>
                </a:solidFill>
                <a:latin typeface="Arial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400" smtId="4294967295"/>
      </a:pPr>
      <a:endParaRPr lang="sv-SE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6620B-09BC-4683-9777-386DC324573F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F70A9-F5A4-43DC-942F-BA7C41FC114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0CD682-15A9-40FF-BB5D-BAF0823BF482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3F2679-8D60-4A7E-A8EF-EF8AD0942FE1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7831568-51CC-48AE-BCBA-5BEC71FB8B63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72580C-0AF1-4BE1-A6D4-2ACCDFAFD82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75A3A48-260D-42E3-B890-7B84AC9D35E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CC8018-A8A2-4E31-B7C2-EF3F6E40BD8A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A19435-DC88-41D9-8E68-42E00F8EB559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33E8D0-E13D-497F-8292-E2BD6E0D55A5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5593BF-9B55-45F6-BB1F-B317F0C8AC8B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635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ctr"/>
          <a:lstStyle/>
          <a:p>
            <a:pPr algn="ctr"/>
            <a:r>
              <a:rPr sz="2200" b="1" i="0" u="none" dirty="0" err="1">
                <a:solidFill>
                  <a:srgbClr val="333333"/>
                </a:solidFill>
                <a:latin typeface="Arial"/>
              </a:rPr>
              <a:t>Utvärdering</a:t>
            </a:r>
            <a:r>
              <a:rPr sz="2200" b="1" i="0" u="none" dirty="0">
                <a:solidFill>
                  <a:srgbClr val="333333"/>
                </a:solidFill>
                <a:latin typeface="Arial"/>
              </a:rPr>
              <a:t> av VFU för </a:t>
            </a:r>
            <a:r>
              <a:rPr sz="2200" b="1" i="0" u="none" dirty="0" err="1">
                <a:solidFill>
                  <a:srgbClr val="333333"/>
                </a:solidFill>
                <a:latin typeface="Arial"/>
              </a:rPr>
              <a:t>handledare</a:t>
            </a:r>
            <a:r>
              <a:rPr lang="sv-SE" sz="2200" b="1" i="0" u="none" dirty="0">
                <a:solidFill>
                  <a:srgbClr val="333333"/>
                </a:solidFill>
                <a:latin typeface="Arial"/>
              </a:rPr>
              <a:t> vt-2025</a:t>
            </a:r>
            <a:endParaRPr sz="2200" b="1" i="0" u="none" dirty="0">
              <a:solidFill>
                <a:srgbClr val="333333"/>
              </a:solidFill>
              <a:latin typeface="Arial"/>
            </a:endParaRPr>
          </a:p>
          <a:p>
            <a:pPr algn="ctr"/>
            <a:r>
              <a:rPr sz="1600" b="0" i="0" u="none" dirty="0" err="1">
                <a:solidFill>
                  <a:srgbClr val="333333"/>
                </a:solidFill>
                <a:latin typeface="Arial"/>
              </a:rPr>
              <a:t>Totala</a:t>
            </a:r>
            <a:r>
              <a:rPr sz="1600" b="0" i="0" u="none" dirty="0">
                <a:solidFill>
                  <a:srgbClr val="333333"/>
                </a:solidFill>
                <a:latin typeface="Arial"/>
              </a:rPr>
              <a:t> </a:t>
            </a:r>
            <a:r>
              <a:rPr sz="1600" b="0" i="0" u="none" dirty="0" err="1">
                <a:solidFill>
                  <a:srgbClr val="333333"/>
                </a:solidFill>
                <a:latin typeface="Arial"/>
              </a:rPr>
              <a:t>antalet</a:t>
            </a:r>
            <a:r>
              <a:rPr sz="1600" b="0" i="0" u="none" dirty="0">
                <a:solidFill>
                  <a:srgbClr val="333333"/>
                </a:solidFill>
                <a:latin typeface="Arial"/>
              </a:rPr>
              <a:t> </a:t>
            </a:r>
            <a:r>
              <a:rPr sz="1600" b="0" i="0" u="none" dirty="0" err="1">
                <a:solidFill>
                  <a:srgbClr val="333333"/>
                </a:solidFill>
                <a:latin typeface="Arial"/>
              </a:rPr>
              <a:t>respondenter</a:t>
            </a:r>
            <a:r>
              <a:rPr sz="1600" b="0" i="0" u="none" dirty="0">
                <a:solidFill>
                  <a:srgbClr val="333333"/>
                </a:solidFill>
                <a:latin typeface="Arial"/>
              </a:rPr>
              <a:t>: 7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nöjd är du med VFU-tiden som helhet?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487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Tänk dig den bästa och mest lärorika VFU tiden som du som handledare hade kunnat ha. Hur nära eller hur långt ifrån det på en skala 1 – 6 tycker du att VFU-tiden varit för dig?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93218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33604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110744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46304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4,7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tycker du att socialhögskolans introduktion för handledare var vid uppstart av VFU?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86360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21920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1,7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487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tycker du att informationssidorna ("Verksamhetsförlagd utbildning (VFU) på socionomprogrammet") på intranätet är?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93218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33604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110744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46304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2,3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Vad tycker du om checklistan för handledare på intranätet?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86360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21920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2,3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har handledarträffarna på Campus varit?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86360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21920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4,4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Hur var temadagarna på Socialhögskolan för både handledare och studenter?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6731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ew shape"/>
          <p:cNvSpPr/>
          <p:nvPr/>
        </p:nvSpPr>
        <p:spPr>
          <a:xfrm>
            <a:off x="7239000" y="863600"/>
            <a:ext cx="1270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Medelvärde</a:t>
            </a:r>
          </a:p>
        </p:txBody>
      </p:sp>
      <p:sp>
        <p:nvSpPr>
          <p:cNvPr id="6" name="New shape"/>
          <p:cNvSpPr/>
          <p:nvPr/>
        </p:nvSpPr>
        <p:spPr>
          <a:xfrm>
            <a:off x="7239000" y="1219200"/>
            <a:ext cx="1270000" cy="40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prstClr val="black"/>
                </a:solidFill>
                <a:latin typeface="Arial" pitchFamily="34" charset="0"/>
              </a:rPr>
              <a:t>4,6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Kan du som handledare tänka dig att vara handledare igen? Motivera gärna ditt svar.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487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Skulle du som handledare vara intresserad av att parallellt med ett eventuellt framtida handledaruppdrag gå en 7,5 hp utbildning i handledning?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93218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33604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I vilken grad tycker du handledarskapet bidragit till kompetensutveckling och ett lärande för din egen del?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4000" y="254000"/>
            <a:ext cx="11684000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r>
              <a:rPr sz="1600" b="1" i="0" u="none">
                <a:latin typeface="Arial" pitchFamily="34" charset="0"/>
              </a:rPr>
              <a:t>Har du som handledare fått stöd och hjälp av din organisation, kollegor, chef och socialhögskolan?</a:t>
            </a:r>
          </a:p>
        </p:txBody>
      </p:sp>
      <p:sp>
        <p:nvSpPr>
          <p:cNvPr id="3" name="New shape"/>
          <p:cNvSpPr/>
          <p:nvPr/>
        </p:nvSpPr>
        <p:spPr>
          <a:xfrm>
            <a:off x="254000" y="688340"/>
            <a:ext cx="11684000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lIns="0" tIns="0" rIns="0" bIns="0" rtlCol="0" anchor="t">
            <a:spAutoFit/>
          </a:bodyPr>
          <a:lstStyle/>
          <a:p>
            <a:pPr algn="l"/>
            <a:r>
              <a:rPr sz="1400" b="0" i="0" u="none">
                <a:solidFill>
                  <a:srgbClr val="333333"/>
                </a:solidFill>
                <a:latin typeface="Arial"/>
              </a:rPr>
              <a:t>Antal svar: 7</a:t>
            </a:r>
          </a:p>
        </p:txBody>
      </p:sp>
      <p:graphicFrame>
        <p:nvGraphicFramePr>
          <p:cNvPr id="4" name="ChartObject"/>
          <p:cNvGraphicFramePr/>
          <p:nvPr/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1.09.14"/>
  <p:tag name="AS_TITLE" val="Aspose.Slides for .NET 4.0 Client Profile"/>
  <p:tag name="AS_VERSION" val="21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303</Words>
  <Application>Microsoft Office PowerPoint</Application>
  <PresentationFormat>Bredbild</PresentationFormat>
  <Paragraphs>64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Gezelius Ann-Charlotte - AMF</dc:creator>
  <cp:lastModifiedBy>Gezelius Ann-Charlotte - AMF</cp:lastModifiedBy>
  <cp:revision>2</cp:revision>
  <cp:lastPrinted>2025-06-23T11:43:14Z</cp:lastPrinted>
  <dcterms:created xsi:type="dcterms:W3CDTF">2025-06-23T08:43:14Z</dcterms:created>
  <dcterms:modified xsi:type="dcterms:W3CDTF">2025-06-23T08:46:24Z</dcterms:modified>
</cp:coreProperties>
</file>