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20"/>
  </p:notesMasterIdLst>
  <p:handoutMasterIdLst>
    <p:handoutMasterId r:id="rId21"/>
  </p:handoutMasterIdLst>
  <p:sldIdLst>
    <p:sldId id="974" r:id="rId11"/>
    <p:sldId id="975" r:id="rId12"/>
    <p:sldId id="976" r:id="rId13"/>
    <p:sldId id="978" r:id="rId14"/>
    <p:sldId id="979" r:id="rId15"/>
    <p:sldId id="980" r:id="rId16"/>
    <p:sldId id="981" r:id="rId17"/>
    <p:sldId id="982" r:id="rId18"/>
    <p:sldId id="984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aramond" panose="02020404030301010803" pitchFamily="18" charset="0"/>
      <p:regular r:id="rId26"/>
      <p:bold r:id="rId27"/>
      <p:italic r:id="rId28"/>
    </p:embeddedFont>
    <p:embeddedFont>
      <p:font typeface="Helsingborg Sans" pitchFamily="2" charset="0"/>
      <p:regular r:id="rId29"/>
      <p:bold r:id="rId30"/>
    </p:embeddedFont>
    <p:embeddedFont>
      <p:font typeface="Roboto Light" panose="02000000000000000000" pitchFamily="2" charset="0"/>
      <p:regular r:id="rId31"/>
      <p:italic r:id="rId3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52227" autoAdjust="0"/>
  </p:normalViewPr>
  <p:slideViewPr>
    <p:cSldViewPr snapToGrid="0">
      <p:cViewPr varScale="1">
        <p:scale>
          <a:sx n="35" d="100"/>
          <a:sy n="35" d="100"/>
        </p:scale>
        <p:origin x="1868" y="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2023-09-28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2023-09-28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226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Ett år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75 % på arbetsplatsen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15 % utbildning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10 % gemensamt projekt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Tre veckor breddning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Traineer med olika kompetenser i olika kommuner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Familjen Helsingborg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Hur rekryteringen gick till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993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Jag: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Utbildad systemvetare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Bakgrund inom socialtjänsten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Systemförvaltare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Anställd på GIV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Handledare på stadsmiljö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Syfte att testa att ha teknisk kompetens i systemförvaltningen nära verksamheten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172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Konflikthantering, tipsa om Sjunnesson!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907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200" dirty="0"/>
              <a:t>Mjukstart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200" dirty="0"/>
              <a:t>Handledare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200" dirty="0"/>
              <a:t>Traineegruppen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200" dirty="0"/>
              <a:t>Utbildningar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200" dirty="0"/>
              <a:t>En väg in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9958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Framtiden: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vad jag ska göra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säga till folk att de kan komma till mig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3832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Sälja in att folk ska ta in traineer. Varför det är bra?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Familjen Helsingborg betalar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Möjlighet att lära upp någon i ett år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Gedigen rekryteringsprocess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v-S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Massor av utbildning och utveckling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5852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7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rubrik 10">
            <a:extLst>
              <a:ext uri="{FF2B5EF4-FFF2-40B4-BE49-F238E27FC236}">
                <a16:creationId xmlns:a16="http://schemas.microsoft.com/office/drawing/2014/main" id="{C4811414-6D86-4DB0-41F9-595836F32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4944083"/>
            <a:ext cx="9144000" cy="492443"/>
          </a:xfrm>
        </p:spPr>
        <p:txBody>
          <a:bodyPr/>
          <a:lstStyle/>
          <a:p>
            <a:r>
              <a:rPr lang="sv-SE" sz="3200" dirty="0"/>
              <a:t>i Familjen Helsingborgs traineeprogram</a:t>
            </a: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34F7DB48-F0F6-28F1-8725-40FF62CBF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747897"/>
          </a:xfrm>
        </p:spPr>
        <p:txBody>
          <a:bodyPr/>
          <a:lstStyle/>
          <a:p>
            <a:r>
              <a:rPr lang="sv-SE" dirty="0"/>
              <a:t>Mitt år som trainee</a:t>
            </a:r>
          </a:p>
        </p:txBody>
      </p:sp>
      <p:pic>
        <p:nvPicPr>
          <p:cNvPr id="42" name="Picture Placeholder 41" descr="A group of people posing for a photo">
            <a:extLst>
              <a:ext uri="{FF2B5EF4-FFF2-40B4-BE49-F238E27FC236}">
                <a16:creationId xmlns:a16="http://schemas.microsoft.com/office/drawing/2014/main" id="{7DF1A7A2-2CF8-FB8E-FF99-90475E4D82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7" b="16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47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2C5B54-50D7-0523-D3E6-8D3A7C7D5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427123"/>
            <a:ext cx="9576883" cy="4935674"/>
          </a:xfrm>
        </p:spPr>
        <p:txBody>
          <a:bodyPr/>
          <a:lstStyle/>
          <a:p>
            <a:r>
              <a:rPr lang="sv-SE" sz="2400" dirty="0"/>
              <a:t>Ett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75 % på arbetsplatsen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15 % utbildning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10 % gemensamt projekt</a:t>
            </a:r>
          </a:p>
          <a:p>
            <a:endParaRPr lang="sv-SE" sz="2400" dirty="0"/>
          </a:p>
          <a:p>
            <a:r>
              <a:rPr lang="sv-SE" sz="2400" dirty="0"/>
              <a:t>Tre veckor breddning</a:t>
            </a:r>
          </a:p>
          <a:p>
            <a:r>
              <a:rPr lang="sv-SE" sz="2400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895335" lvl="1" indent="-285750">
              <a:buFont typeface="Arial" panose="020B0604020202020204" pitchFamily="34" charset="0"/>
              <a:buChar char="•"/>
            </a:pPr>
            <a:endParaRPr lang="sv-SE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E1CE95-515C-6349-D672-BBB8BB5A0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Traineeprogrammet</a:t>
            </a:r>
          </a:p>
        </p:txBody>
      </p:sp>
    </p:spTree>
    <p:extLst>
      <p:ext uri="{BB962C8B-B14F-4D97-AF65-F5344CB8AC3E}">
        <p14:creationId xmlns:p14="http://schemas.microsoft.com/office/powerpoint/2010/main" val="414956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F5ACAA-39A8-E82C-6BDF-93BE25136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2229805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Systemvetare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Anställdes som systemförvaltare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Enhet: GIV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Handledare: Tora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CF24BD-D423-3284-353B-97382173D7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Jag?</a:t>
            </a:r>
          </a:p>
        </p:txBody>
      </p:sp>
    </p:spTree>
    <p:extLst>
      <p:ext uri="{BB962C8B-B14F-4D97-AF65-F5344CB8AC3E}">
        <p14:creationId xmlns:p14="http://schemas.microsoft.com/office/powerpoint/2010/main" val="4236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441834-4068-5012-03DB-D7781260C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4734128"/>
            <a:ext cx="9144000" cy="369332"/>
          </a:xfrm>
        </p:spPr>
        <p:txBody>
          <a:bodyPr>
            <a:no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000" dirty="0"/>
              <a:t>Projektledning, konflikthantering, retorik…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000" dirty="0"/>
              <a:t>Personlighetstest, Meyers Briggs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000" dirty="0"/>
              <a:t>Utvecklingsplan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000" dirty="0"/>
              <a:t>Studiebesök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575799-4FB8-D171-F208-082E7C010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747897"/>
          </a:xfrm>
        </p:spPr>
        <p:txBody>
          <a:bodyPr/>
          <a:lstStyle/>
          <a:p>
            <a:r>
              <a:rPr lang="sv-SE" dirty="0"/>
              <a:t>Utbildning</a:t>
            </a:r>
          </a:p>
        </p:txBody>
      </p:sp>
      <p:pic>
        <p:nvPicPr>
          <p:cNvPr id="7" name="Picture Placeholder 6" descr="A person standing on a path near a field">
            <a:extLst>
              <a:ext uri="{FF2B5EF4-FFF2-40B4-BE49-F238E27FC236}">
                <a16:creationId xmlns:a16="http://schemas.microsoft.com/office/drawing/2014/main" id="{0B002C1C-BBFD-F6E2-D969-E6B802B96F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21" b="20221"/>
          <a:stretch>
            <a:fillRect/>
          </a:stretch>
        </p:blipFill>
        <p:spPr>
          <a:xfrm>
            <a:off x="0" y="-47625"/>
            <a:ext cx="12192000" cy="3476625"/>
          </a:xfrm>
        </p:spPr>
      </p:pic>
    </p:spTree>
    <p:extLst>
      <p:ext uri="{BB962C8B-B14F-4D97-AF65-F5344CB8AC3E}">
        <p14:creationId xmlns:p14="http://schemas.microsoft.com/office/powerpoint/2010/main" val="11916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FB99EA-6D1D-2B3C-1D69-00277556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800" y="872004"/>
            <a:ext cx="4419200" cy="2492990"/>
          </a:xfrm>
        </p:spPr>
        <p:txBody>
          <a:bodyPr/>
          <a:lstStyle/>
          <a:p>
            <a:r>
              <a:rPr lang="sv-SE" sz="28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”Familjen Helsingborg ska använda direktupphandling och företagssamverkan som ett redskap i sitt hållbarhetsarbete. ”</a:t>
            </a:r>
            <a:br>
              <a:rPr lang="sv-SE" sz="18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pic>
        <p:nvPicPr>
          <p:cNvPr id="15" name="Content Placeholder 14" descr="A blue poster with text and images of astronauts and planets&#10;&#10;Description automatically generated">
            <a:extLst>
              <a:ext uri="{FF2B5EF4-FFF2-40B4-BE49-F238E27FC236}">
                <a16:creationId xmlns:a16="http://schemas.microsoft.com/office/drawing/2014/main" id="{357F74FB-0216-2334-8F4C-1F07A5936D3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0"/>
            <a:ext cx="6096000" cy="8730200"/>
          </a:xfrm>
        </p:spPr>
      </p:pic>
    </p:spTree>
    <p:extLst>
      <p:ext uri="{BB962C8B-B14F-4D97-AF65-F5344CB8AC3E}">
        <p14:creationId xmlns:p14="http://schemas.microsoft.com/office/powerpoint/2010/main" val="376809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7EDE32-4E30-4564-41EB-9C3FB0EAA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Vad har det gett mig?</a:t>
            </a:r>
          </a:p>
        </p:txBody>
      </p:sp>
      <p:pic>
        <p:nvPicPr>
          <p:cNvPr id="4" name="Picture Placeholder 3" descr="A group of people sitting at a table with food&#10;&#10;Description automatically generated">
            <a:extLst>
              <a:ext uri="{FF2B5EF4-FFF2-40B4-BE49-F238E27FC236}">
                <a16:creationId xmlns:a16="http://schemas.microsoft.com/office/drawing/2014/main" id="{05646DEC-8F12-6787-48A7-20359673D3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8" b="13418"/>
          <a:stretch/>
        </p:blipFill>
        <p:spPr/>
      </p:pic>
    </p:spTree>
    <p:extLst>
      <p:ext uri="{BB962C8B-B14F-4D97-AF65-F5344CB8AC3E}">
        <p14:creationId xmlns:p14="http://schemas.microsoft.com/office/powerpoint/2010/main" val="3690987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682F15-808D-DD0D-D20B-934948892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3183912"/>
          </a:xfrm>
        </p:spPr>
        <p:txBody>
          <a:bodyPr/>
          <a:lstStyle/>
          <a:p>
            <a:r>
              <a:rPr lang="sv-SE" sz="2400" dirty="0"/>
              <a:t>System- och informationssäkerhetssamordnare</a:t>
            </a:r>
          </a:p>
          <a:p>
            <a:endParaRPr lang="sv-SE" sz="2400" dirty="0"/>
          </a:p>
          <a:p>
            <a:r>
              <a:rPr lang="sv-SE" sz="2400" dirty="0"/>
              <a:t>Alltså…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Samordnar systemförvaltningsarbetet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Samordnar informationssäkerhetsarbetet</a:t>
            </a:r>
          </a:p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A52893-8EFD-DB6C-8964-801BE05DC3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Nu?</a:t>
            </a:r>
          </a:p>
        </p:txBody>
      </p:sp>
    </p:spTree>
    <p:extLst>
      <p:ext uri="{BB962C8B-B14F-4D97-AF65-F5344CB8AC3E}">
        <p14:creationId xmlns:p14="http://schemas.microsoft.com/office/powerpoint/2010/main" val="507701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7C9DFA-B23D-6025-8AA3-ABF9D3197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2660692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Familjen Helsingborg betalar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Möjlighet att lära upp någon i ett år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Gedigen rekryteringsprocess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/>
              <a:t>Utbildning och utveckling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8CDEEF-733A-E236-FE17-6C24FDDA09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Skaffa trainee?</a:t>
            </a:r>
          </a:p>
        </p:txBody>
      </p:sp>
    </p:spTree>
    <p:extLst>
      <p:ext uri="{BB962C8B-B14F-4D97-AF65-F5344CB8AC3E}">
        <p14:creationId xmlns:p14="http://schemas.microsoft.com/office/powerpoint/2010/main" val="390562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D8656F8-7528-B9CD-3402-C71D77E97BB5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297" y="447675"/>
            <a:ext cx="7984692" cy="5988520"/>
          </a:xfrm>
        </p:spPr>
      </p:pic>
      <p:pic>
        <p:nvPicPr>
          <p:cNvPr id="26" name="Content Placeholder 2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300B1F8-5E65-B9A8-A635-F7733E901F1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395" y="-1255712"/>
            <a:ext cx="5176605" cy="6475282"/>
          </a:xfrm>
        </p:spPr>
      </p:pic>
      <p:pic>
        <p:nvPicPr>
          <p:cNvPr id="28" name="Picture 27" descr="A group of people sitting on a boat&#10;&#10;Description automatically generated">
            <a:extLst>
              <a:ext uri="{FF2B5EF4-FFF2-40B4-BE49-F238E27FC236}">
                <a16:creationId xmlns:a16="http://schemas.microsoft.com/office/drawing/2014/main" id="{DCD4706E-59EB-462C-4A6A-7BAAA9B83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556" y="2693985"/>
            <a:ext cx="5386919" cy="404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9146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Team Document" ma:contentTypeID="0x010100B16161C1156749828247A73D7190880000F142D64C5524479287B1CAE1A74A2E5800C12A1D48CDA14B4C868AC34CBB0F05D6" ma:contentTypeVersion="11" ma:contentTypeDescription="Project Team Document Content Type" ma:contentTypeScope="" ma:versionID="915f9e1a6cf44fee00de5724c890b7c7">
  <xsd:schema xmlns:xsd="http://www.w3.org/2001/XMLSchema" xmlns:xs="http://www.w3.org/2001/XMLSchema" xmlns:p="http://schemas.microsoft.com/office/2006/metadata/properties" xmlns:ns2="66a23404-d4dd-442b-8e22-6abfd5039510" xmlns:ns3="926b2424-fd85-4030-bcb9-ed83bdc65e04" targetNamespace="http://schemas.microsoft.com/office/2006/metadata/properties" ma:root="true" ma:fieldsID="1f1fb21c08bb8fde5694b9b2a0a7efae" ns2:_="" ns3:_="">
    <xsd:import namespace="66a23404-d4dd-442b-8e22-6abfd5039510"/>
    <xsd:import namespace="926b2424-fd85-4030-bcb9-ed83bdc65e04"/>
    <xsd:element name="properties">
      <xsd:complexType>
        <xsd:sequence>
          <xsd:element name="documentManagement">
            <xsd:complexType>
              <xsd:all>
                <xsd:element ref="ns2:f1aee8533cf548f1ae3f00b1ba124e03" minOccurs="0"/>
                <xsd:element ref="ns2:TaxCatchAll" minOccurs="0"/>
                <xsd:element ref="ns2:TaxCatchAllLabel" minOccurs="0"/>
                <xsd:element ref="ns2:b89223313b284f2a879bf9c1e2dff829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23404-d4dd-442b-8e22-6abfd5039510" elementFormDefault="qualified">
    <xsd:import namespace="http://schemas.microsoft.com/office/2006/documentManagement/types"/>
    <xsd:import namespace="http://schemas.microsoft.com/office/infopath/2007/PartnerControls"/>
    <xsd:element name="f1aee8533cf548f1ae3f00b1ba124e03" ma:index="8" nillable="true" ma:taxonomy="true" ma:internalName="f1aee8533cf548f1ae3f00b1ba124e03" ma:taxonomyFieldName="DWDivisions" ma:displayName="Förvaltning/bolag" ma:default="1;#Stadsledningsförvaltningen|b6fc8a29-992e-469d-83ac-4d8ea7b94e08" ma:fieldId="{f1aee853-3cf5-48f1-ae3f-00b1ba124e03}" ma:taxonomyMulti="true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e1590af4-e573-42ab-ac54-e9f6e2c0143c}" ma:internalName="TaxCatchAll" ma:showField="CatchAllData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e1590af4-e573-42ab-ac54-e9f6e2c0143c}" ma:internalName="TaxCatchAllLabel" ma:readOnly="true" ma:showField="CatchAllDataLabel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b2424-fd85-4030-bcb9-ed83bdc65e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23404-d4dd-442b-8e22-6abfd5039510">
      <Value>1</Value>
    </TaxCatchAll>
    <f1aee8533cf548f1ae3f00b1ba124e03 xmlns="66a23404-d4dd-442b-8e22-6abfd503951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f1aee8533cf548f1ae3f00b1ba124e03>
    <b89223313b284f2a879bf9c1e2dff829 xmlns="66a23404-d4dd-442b-8e22-6abfd5039510">
      <Terms xmlns="http://schemas.microsoft.com/office/infopath/2007/PartnerControls"/>
    </b89223313b284f2a879bf9c1e2dff829>
    <lcf76f155ced4ddcb4097134ff3c332f xmlns="926b2424-fd85-4030-bcb9-ed83bdc65e0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74F328-F11B-4972-8F7C-479292ECC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23404-d4dd-442b-8e22-6abfd5039510"/>
    <ds:schemaRef ds:uri="926b2424-fd85-4030-bcb9-ed83bdc65e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  <ds:schemaRef ds:uri="66a23404-d4dd-442b-8e22-6abfd5039510"/>
    <ds:schemaRef ds:uri="926b2424-fd85-4030-bcb9-ed83bdc65e04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1311</TotalTime>
  <Words>227</Words>
  <Application>Microsoft Office PowerPoint</Application>
  <PresentationFormat>Widescreen</PresentationFormat>
  <Paragraphs>71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Calibri</vt:lpstr>
      <vt:lpstr>Garamond</vt:lpstr>
      <vt:lpstr>Times New Roman</vt:lpstr>
      <vt:lpstr>Helsingborg Sans</vt:lpstr>
      <vt:lpstr>Courier New</vt:lpstr>
      <vt:lpstr>Roboto Light</vt:lpstr>
      <vt:lpstr>Arial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Mitt år som trainee</vt:lpstr>
      <vt:lpstr>Traineeprogrammet</vt:lpstr>
      <vt:lpstr>Jag?</vt:lpstr>
      <vt:lpstr>Utbildning</vt:lpstr>
      <vt:lpstr>”Familjen Helsingborg ska använda direktupphandling och företagssamverkan som ett redskap i sitt hållbarhetsarbete. ” </vt:lpstr>
      <vt:lpstr>Vad har det gett mig?</vt:lpstr>
      <vt:lpstr>Nu?</vt:lpstr>
      <vt:lpstr>Skaffa trainee?</vt:lpstr>
      <vt:lpstr>PowerPoint 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Nunc consequat et arcu sed commodo</dc:title>
  <dc:creator>Söelund Ditte - SBF</dc:creator>
  <cp:lastModifiedBy>Söelund Ditte - SBF</cp:lastModifiedBy>
  <cp:revision>10</cp:revision>
  <dcterms:created xsi:type="dcterms:W3CDTF">2023-09-11T15:36:19Z</dcterms:created>
  <dcterms:modified xsi:type="dcterms:W3CDTF">2023-09-28T14:13:02Z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0x010100B16161C1156749828247A73D7190880000F142D64C5524479287B1CAE1A74A2E5800C12A1D48CDA14B4C868AC34CBB0F05D6</vt:lpwstr>
  </property>
</Properties>
</file>