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Lst>
  <p:notesMasterIdLst>
    <p:notesMasterId r:id="rId14"/>
  </p:notesMasterIdLst>
  <p:handoutMasterIdLst>
    <p:handoutMasterId r:id="rId15"/>
  </p:handoutMasterIdLst>
  <p:sldIdLst>
    <p:sldId id="1124" r:id="rId11"/>
    <p:sldId id="1134" r:id="rId12"/>
    <p:sldId id="1137" r:id="rId13"/>
  </p:sldIdLst>
  <p:sldSz cx="12192000" cy="6858000"/>
  <p:notesSz cx="6797675" cy="9926638"/>
  <p:embeddedFontLst>
    <p:embeddedFont>
      <p:font typeface="Calibri" panose="020F0502020204030204" pitchFamily="34" charset="0"/>
      <p:regular r:id="rId16"/>
      <p:bold r:id="rId17"/>
      <p:italic r:id="rId18"/>
      <p:boldItalic r:id="rId19"/>
    </p:embeddedFont>
    <p:embeddedFont>
      <p:font typeface="Helsingborg Sans" pitchFamily="2" charset="0"/>
      <p:regular r:id="rId20"/>
      <p:bold r:id="rId21"/>
    </p:embeddedFont>
    <p:embeddedFont>
      <p:font typeface="Roboto" panose="02000000000000000000" pitchFamily="2" charset="0"/>
      <p:regular r:id="rId22"/>
      <p:bold r:id="rId23"/>
      <p:italic r:id="rId24"/>
      <p:boldItalic r:id="rId25"/>
    </p:embeddedFont>
    <p:embeddedFont>
      <p:font typeface="Roboto Light" panose="02000000000000000000" pitchFamily="2" charset="0"/>
      <p:regular r:id="rId26"/>
      <p:italic r:id="rId27"/>
    </p:embeddedFont>
    <p:embeddedFont>
      <p:font typeface="Segoe UI Emoji" panose="020B0502040204020203" pitchFamily="34" charset="0"/>
      <p:regular r:id="rId28"/>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355C"/>
    <a:srgbClr val="F74200"/>
    <a:srgbClr val="FCB000"/>
    <a:srgbClr val="00C3B4"/>
    <a:srgbClr val="EBE8E1"/>
    <a:srgbClr val="F6F4F0"/>
    <a:srgbClr val="FFEEF3"/>
    <a:srgbClr val="FEFAD3"/>
    <a:srgbClr val="FCF5A7"/>
    <a:srgbClr val="DFEC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66" autoAdjust="0"/>
    <p:restoredTop sz="66364" autoAdjust="0"/>
  </p:normalViewPr>
  <p:slideViewPr>
    <p:cSldViewPr snapToGrid="0">
      <p:cViewPr varScale="1">
        <p:scale>
          <a:sx n="102" d="100"/>
          <a:sy n="102" d="100"/>
        </p:scale>
        <p:origin x="1344" y="114"/>
      </p:cViewPr>
      <p:guideLst/>
    </p:cSldViewPr>
  </p:slideViewPr>
  <p:notesTextViewPr>
    <p:cViewPr>
      <p:scale>
        <a:sx n="3" d="2"/>
        <a:sy n="3" d="2"/>
      </p:scale>
      <p:origin x="0" y="0"/>
    </p:cViewPr>
  </p:notesTextViewPr>
  <p:sorterViewPr>
    <p:cViewPr>
      <p:scale>
        <a:sx n="190" d="100"/>
        <a:sy n="190" d="100"/>
      </p:scale>
      <p:origin x="0" y="-12168"/>
    </p:cViewPr>
  </p:sorterViewPr>
  <p:notesViewPr>
    <p:cSldViewPr snapToGrid="0">
      <p:cViewPr varScale="1">
        <p:scale>
          <a:sx n="77" d="100"/>
          <a:sy n="77" d="100"/>
        </p:scale>
        <p:origin x="2812" y="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customXml" Target="../customXml/item3.xml"/><Relationship Id="rId21" Type="http://schemas.openxmlformats.org/officeDocument/2006/relationships/font" Target="fonts/font6.fntdata"/><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font" Target="fonts/font9.fntdata"/><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Master" Target="slideMasters/slideMaster7.xml"/><Relationship Id="rId19" Type="http://schemas.openxmlformats.org/officeDocument/2006/relationships/font" Target="fonts/font4.fntdata"/><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5558" tIns="47779" rIns="95558" bIns="47779" rtlCol="0"/>
          <a:lstStyle>
            <a:lvl1pPr algn="l">
              <a:defRPr sz="1300"/>
            </a:lvl1pPr>
          </a:lstStyle>
          <a:p>
            <a:endParaRPr lang="sv-SE"/>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5558" tIns="47779" rIns="95558" bIns="47779" rtlCol="0"/>
          <a:lstStyle>
            <a:lvl1pPr algn="r">
              <a:defRPr sz="1300"/>
            </a:lvl1pPr>
          </a:lstStyle>
          <a:p>
            <a:fld id="{4B34A907-EAA3-4700-AB73-3FDE7AD6B0F1}" type="datetimeFigureOut">
              <a:rPr lang="sv-SE" smtClean="0"/>
              <a:t>2023-09-26</a:t>
            </a:fld>
            <a:endParaRPr lang="sv-SE"/>
          </a:p>
        </p:txBody>
      </p:sp>
      <p:sp>
        <p:nvSpPr>
          <p:cNvPr id="4" name="Platshållare för sidfot 3"/>
          <p:cNvSpPr>
            <a:spLocks noGrp="1"/>
          </p:cNvSpPr>
          <p:nvPr>
            <p:ph type="ftr" sz="quarter" idx="2"/>
          </p:nvPr>
        </p:nvSpPr>
        <p:spPr>
          <a:xfrm>
            <a:off x="0" y="9428585"/>
            <a:ext cx="2945659" cy="498055"/>
          </a:xfrm>
          <a:prstGeom prst="rect">
            <a:avLst/>
          </a:prstGeom>
        </p:spPr>
        <p:txBody>
          <a:bodyPr vert="horz" lIns="95558" tIns="47779" rIns="95558" bIns="47779" rtlCol="0" anchor="b"/>
          <a:lstStyle>
            <a:lvl1pPr algn="l">
              <a:defRPr sz="1300"/>
            </a:lvl1pPr>
          </a:lstStyle>
          <a:p>
            <a:endParaRPr lang="sv-SE"/>
          </a:p>
        </p:txBody>
      </p:sp>
      <p:sp>
        <p:nvSpPr>
          <p:cNvPr id="5" name="Platshållare för bildnummer 4"/>
          <p:cNvSpPr>
            <a:spLocks noGrp="1"/>
          </p:cNvSpPr>
          <p:nvPr>
            <p:ph type="sldNum" sz="quarter" idx="3"/>
          </p:nvPr>
        </p:nvSpPr>
        <p:spPr>
          <a:xfrm>
            <a:off x="3850443" y="9428585"/>
            <a:ext cx="2945659" cy="498055"/>
          </a:xfrm>
          <a:prstGeom prst="rect">
            <a:avLst/>
          </a:prstGeom>
        </p:spPr>
        <p:txBody>
          <a:bodyPr vert="horz" lIns="95558" tIns="47779" rIns="95558" bIns="47779" rtlCol="0" anchor="b"/>
          <a:lstStyle>
            <a:lvl1pPr algn="r">
              <a:defRPr sz="13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1"/>
            <a:ext cx="2945659" cy="496332"/>
          </a:xfrm>
          <a:prstGeom prst="rect">
            <a:avLst/>
          </a:prstGeom>
        </p:spPr>
        <p:txBody>
          <a:bodyPr vert="horz" lIns="95558" tIns="47779" rIns="95558" bIns="47779" rtlCol="0"/>
          <a:lstStyle>
            <a:lvl1pPr algn="l">
              <a:defRPr sz="1300"/>
            </a:lvl1pPr>
          </a:lstStyle>
          <a:p>
            <a:endParaRPr lang="sv-SE"/>
          </a:p>
        </p:txBody>
      </p:sp>
      <p:sp>
        <p:nvSpPr>
          <p:cNvPr id="3" name="Platshållare för datum 2"/>
          <p:cNvSpPr>
            <a:spLocks noGrp="1"/>
          </p:cNvSpPr>
          <p:nvPr>
            <p:ph type="dt" idx="1"/>
          </p:nvPr>
        </p:nvSpPr>
        <p:spPr>
          <a:xfrm>
            <a:off x="3850443" y="1"/>
            <a:ext cx="2945659" cy="496332"/>
          </a:xfrm>
          <a:prstGeom prst="rect">
            <a:avLst/>
          </a:prstGeom>
        </p:spPr>
        <p:txBody>
          <a:bodyPr vert="horz" lIns="95558" tIns="47779" rIns="95558" bIns="47779" rtlCol="0"/>
          <a:lstStyle>
            <a:lvl1pPr algn="r">
              <a:defRPr sz="1300"/>
            </a:lvl1pPr>
          </a:lstStyle>
          <a:p>
            <a:fld id="{2F1ACDDA-ECDF-441D-AA30-F627962CB67D}" type="datetimeFigureOut">
              <a:rPr lang="sv-SE" smtClean="0"/>
              <a:t>2023-09-26</a:t>
            </a:fld>
            <a:endParaRPr lang="sv-SE"/>
          </a:p>
        </p:txBody>
      </p:sp>
      <p:sp>
        <p:nvSpPr>
          <p:cNvPr id="4" name="Platshållare för bildobjekt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5558" tIns="47779" rIns="95558" bIns="47779" rtlCol="0" anchor="ctr"/>
          <a:lstStyle/>
          <a:p>
            <a:endParaRPr lang="sv-SE"/>
          </a:p>
        </p:txBody>
      </p:sp>
      <p:sp>
        <p:nvSpPr>
          <p:cNvPr id="5" name="Platshållare för anteckningar 4"/>
          <p:cNvSpPr>
            <a:spLocks noGrp="1"/>
          </p:cNvSpPr>
          <p:nvPr>
            <p:ph type="body" sz="quarter" idx="3"/>
          </p:nvPr>
        </p:nvSpPr>
        <p:spPr>
          <a:xfrm>
            <a:off x="679768" y="4715153"/>
            <a:ext cx="5438140" cy="4466987"/>
          </a:xfrm>
          <a:prstGeom prst="rect">
            <a:avLst/>
          </a:prstGeom>
        </p:spPr>
        <p:txBody>
          <a:bodyPr vert="horz" lIns="95558" tIns="47779" rIns="95558" bIns="47779"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6332"/>
          </a:xfrm>
          <a:prstGeom prst="rect">
            <a:avLst/>
          </a:prstGeom>
        </p:spPr>
        <p:txBody>
          <a:bodyPr vert="horz" lIns="95558" tIns="47779" rIns="95558" bIns="47779" rtlCol="0" anchor="b"/>
          <a:lstStyle>
            <a:lvl1pPr algn="l">
              <a:defRPr sz="1300"/>
            </a:lvl1pPr>
          </a:lstStyle>
          <a:p>
            <a:endParaRPr lang="sv-SE"/>
          </a:p>
        </p:txBody>
      </p:sp>
      <p:sp>
        <p:nvSpPr>
          <p:cNvPr id="7" name="Platshållare för bildnummer 6"/>
          <p:cNvSpPr>
            <a:spLocks noGrp="1"/>
          </p:cNvSpPr>
          <p:nvPr>
            <p:ph type="sldNum" sz="quarter" idx="5"/>
          </p:nvPr>
        </p:nvSpPr>
        <p:spPr>
          <a:xfrm>
            <a:off x="3850443" y="9428584"/>
            <a:ext cx="2945659" cy="496332"/>
          </a:xfrm>
          <a:prstGeom prst="rect">
            <a:avLst/>
          </a:prstGeom>
        </p:spPr>
        <p:txBody>
          <a:bodyPr vert="horz" lIns="95558" tIns="47779" rIns="95558" bIns="47779" rtlCol="0" anchor="b"/>
          <a:lstStyle>
            <a:lvl1pPr algn="r">
              <a:defRPr sz="13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Totalt för passet </a:t>
            </a:r>
            <a:br>
              <a:rPr lang="sv-SE" dirty="0"/>
            </a:br>
            <a:r>
              <a:rPr lang="sv-SE" dirty="0"/>
              <a:t>14.40-15.45 Anna intro 2 min </a:t>
            </a:r>
          </a:p>
          <a:p>
            <a:r>
              <a:rPr lang="sv-SE" dirty="0"/>
              <a:t>FVP en del i övrig styrning, mötet mellan politik och verksamhet. </a:t>
            </a:r>
          </a:p>
          <a:p>
            <a:r>
              <a:rPr lang="sv-SE" dirty="0"/>
              <a:t>Stadens vision, stadens målbild, stadens inriktningar, mål och ekonomi osv.</a:t>
            </a:r>
          </a:p>
          <a:p>
            <a:r>
              <a:rPr lang="sv-SE" dirty="0"/>
              <a:t>Ett av mina verktyg för att leda verksamheten, balansera olika styrsignaler. Kan inte vara för detaljerad- avdelningar koppla an till </a:t>
            </a:r>
            <a:r>
              <a:rPr lang="sv-SE" dirty="0" err="1"/>
              <a:t>förv</a:t>
            </a:r>
            <a:r>
              <a:rPr lang="sv-SE" dirty="0"/>
              <a:t> v-plan. Därför är det viktigt att vi är överens om de stora dragen. Har vi uppfattat er rätt. Är ni med mig? Har vi missat något? Viktigt med legitimitet och röd tråd i avdelningarnas v-planer. </a:t>
            </a:r>
          </a:p>
        </p:txBody>
      </p:sp>
      <p:sp>
        <p:nvSpPr>
          <p:cNvPr id="4" name="Platshållare för bildnummer 3"/>
          <p:cNvSpPr>
            <a:spLocks noGrp="1"/>
          </p:cNvSpPr>
          <p:nvPr>
            <p:ph type="sldNum" sz="quarter" idx="5"/>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1059818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1078954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a:p>
            <a:pPr marL="285750" indent="-285750">
              <a:buFont typeface="Arial" panose="020B0604020202020204" pitchFamily="34" charset="0"/>
              <a:buChar char="•"/>
            </a:pPr>
            <a:r>
              <a:rPr lang="sv-SE" dirty="0">
                <a:latin typeface="Roboto" panose="02000000000000000000" pitchFamily="2" charset="0"/>
                <a:ea typeface="Roboto" panose="02000000000000000000" pitchFamily="2" charset="0"/>
                <a:cs typeface="Roboto" panose="02000000000000000000" pitchFamily="2" charset="0"/>
              </a:rPr>
              <a:t>Arbetet mot klimatneutralitet intensifieras </a:t>
            </a:r>
          </a:p>
          <a:p>
            <a:pPr marL="285750" indent="-285750">
              <a:buFont typeface="Arial" panose="020B0604020202020204" pitchFamily="34" charset="0"/>
              <a:buChar char="•"/>
            </a:pPr>
            <a:r>
              <a:rPr lang="sv-SE" dirty="0">
                <a:latin typeface="Roboto" panose="02000000000000000000" pitchFamily="2" charset="0"/>
                <a:ea typeface="Roboto" panose="02000000000000000000" pitchFamily="2" charset="0"/>
                <a:cs typeface="Roboto" panose="02000000000000000000" pitchFamily="2" charset="0"/>
              </a:rPr>
              <a:t>Krävs resurser och kompetens in i staden</a:t>
            </a:r>
          </a:p>
          <a:p>
            <a:pPr marL="285750" indent="-285750">
              <a:buFont typeface="Arial" panose="020B0604020202020204" pitchFamily="34" charset="0"/>
              <a:buChar char="•"/>
            </a:pPr>
            <a:r>
              <a:rPr lang="sv-SE" dirty="0">
                <a:latin typeface="Roboto" panose="02000000000000000000" pitchFamily="2" charset="0"/>
                <a:ea typeface="Roboto" panose="02000000000000000000" pitchFamily="2" charset="0"/>
                <a:cs typeface="Roboto" panose="02000000000000000000" pitchFamily="2" charset="0"/>
              </a:rPr>
              <a:t>Ny KEP och nytt kapitel, bygg och anläggningens påverkan.  </a:t>
            </a:r>
          </a:p>
          <a:p>
            <a:pPr marL="285750" indent="-285750">
              <a:buFont typeface="Arial" panose="020B0604020202020204" pitchFamily="34" charset="0"/>
              <a:buChar char="•"/>
            </a:pPr>
            <a:r>
              <a:rPr lang="sv-SE" dirty="0">
                <a:latin typeface="Roboto" panose="02000000000000000000" pitchFamily="2" charset="0"/>
                <a:ea typeface="Roboto" panose="02000000000000000000" pitchFamily="2" charset="0"/>
                <a:cs typeface="Roboto" panose="02000000000000000000" pitchFamily="2" charset="0"/>
              </a:rPr>
              <a:t>Göra analyser utifrån klimatberäkningar för att verifiera val. </a:t>
            </a:r>
          </a:p>
          <a:p>
            <a:endParaRPr lang="sv-SE" dirty="0"/>
          </a:p>
          <a:p>
            <a:endParaRPr lang="sv-SE" dirty="0"/>
          </a:p>
          <a:p>
            <a:endParaRPr lang="sv-SE" dirty="0"/>
          </a:p>
          <a:p>
            <a:pPr marL="285750" indent="-285750">
              <a:buFont typeface="Arial" panose="020B0604020202020204" pitchFamily="34" charset="0"/>
              <a:buChar char="•"/>
            </a:pPr>
            <a:r>
              <a:rPr lang="sv-SE" dirty="0">
                <a:latin typeface="Roboto" panose="02000000000000000000" pitchFamily="2" charset="0"/>
                <a:ea typeface="Roboto" panose="02000000000000000000" pitchFamily="2" charset="0"/>
                <a:cs typeface="Roboto" panose="02000000000000000000" pitchFamily="2" charset="0"/>
              </a:rPr>
              <a:t>Stora mängder information flödar genom våra processer och system. Varierande kontroll</a:t>
            </a:r>
          </a:p>
          <a:p>
            <a:pPr marL="285750" indent="-285750">
              <a:buFont typeface="Arial" panose="020B0604020202020204" pitchFamily="34" charset="0"/>
              <a:buChar char="•"/>
            </a:pPr>
            <a:r>
              <a:rPr lang="sv-SE" dirty="0">
                <a:latin typeface="Roboto" panose="02000000000000000000" pitchFamily="2" charset="0"/>
                <a:ea typeface="Roboto" panose="02000000000000000000" pitchFamily="2" charset="0"/>
                <a:cs typeface="Roboto" panose="02000000000000000000" pitchFamily="2" charset="0"/>
              </a:rPr>
              <a:t>En struktur för det digitala arbetssättet </a:t>
            </a:r>
          </a:p>
          <a:p>
            <a:pPr marL="285750" indent="-285750">
              <a:buFont typeface="Arial" panose="020B0604020202020204" pitchFamily="34" charset="0"/>
              <a:buChar char="•"/>
            </a:pPr>
            <a:r>
              <a:rPr lang="sv-SE" dirty="0">
                <a:latin typeface="Roboto" panose="02000000000000000000" pitchFamily="2" charset="0"/>
                <a:ea typeface="Roboto" panose="02000000000000000000" pitchFamily="2" charset="0"/>
                <a:cs typeface="Roboto" panose="02000000000000000000" pitchFamily="2" charset="0"/>
              </a:rPr>
              <a:t>Målbilden </a:t>
            </a:r>
            <a:br>
              <a:rPr lang="sv-SE" dirty="0">
                <a:latin typeface="Roboto" panose="02000000000000000000" pitchFamily="2" charset="0"/>
                <a:ea typeface="Roboto" panose="02000000000000000000" pitchFamily="2" charset="0"/>
                <a:cs typeface="Roboto" panose="02000000000000000000" pitchFamily="2" charset="0"/>
              </a:rPr>
            </a:br>
            <a:r>
              <a:rPr lang="sv-SE" dirty="0">
                <a:latin typeface="Roboto" panose="02000000000000000000" pitchFamily="2" charset="0"/>
                <a:ea typeface="Roboto" panose="02000000000000000000" pitchFamily="2" charset="0"/>
                <a:cs typeface="Roboto" panose="02000000000000000000" pitchFamily="2" charset="0"/>
              </a:rPr>
              <a:t>- En obruten digital samhällsbyggnadsprocess</a:t>
            </a:r>
          </a:p>
          <a:p>
            <a:pPr marL="285750" indent="-285750">
              <a:buFont typeface="Arial" panose="020B0604020202020204" pitchFamily="34" charset="0"/>
              <a:buChar char="•"/>
            </a:pPr>
            <a:r>
              <a:rPr lang="sv-SE" dirty="0">
                <a:latin typeface="Roboto" panose="02000000000000000000" pitchFamily="2" charset="0"/>
                <a:ea typeface="Roboto" panose="02000000000000000000" pitchFamily="2" charset="0"/>
                <a:cs typeface="Roboto" panose="02000000000000000000" pitchFamily="2" charset="0"/>
              </a:rPr>
              <a:t>Prioriteringar genom handlingsplan</a:t>
            </a:r>
          </a:p>
          <a:p>
            <a:pPr marL="285750" indent="-285750">
              <a:buFont typeface="Arial" panose="020B0604020202020204" pitchFamily="34" charset="0"/>
              <a:buChar char="•"/>
            </a:pPr>
            <a:r>
              <a:rPr lang="sv-SE" dirty="0">
                <a:latin typeface="Roboto" panose="02000000000000000000" pitchFamily="2" charset="0"/>
                <a:ea typeface="Roboto" panose="02000000000000000000" pitchFamily="2" charset="0"/>
                <a:cs typeface="Roboto" panose="02000000000000000000" pitchFamily="2" charset="0"/>
              </a:rPr>
              <a:t>Organisatoriskt upplägg </a:t>
            </a:r>
          </a:p>
          <a:p>
            <a:pPr marL="285750" indent="-285750">
              <a:buFont typeface="Arial" panose="020B0604020202020204" pitchFamily="34" charset="0"/>
              <a:buChar char="•"/>
            </a:pPr>
            <a:r>
              <a:rPr lang="sv-SE" dirty="0">
                <a:latin typeface="Roboto" panose="02000000000000000000" pitchFamily="2" charset="0"/>
                <a:ea typeface="Roboto" panose="02000000000000000000" pitchFamily="2" charset="0"/>
                <a:cs typeface="Roboto" panose="02000000000000000000" pitchFamily="2" charset="0"/>
              </a:rPr>
              <a:t>Kompetenser och förutsättningar</a:t>
            </a:r>
            <a:r>
              <a:rPr lang="sv-SE" dirty="0"/>
              <a:t> </a:t>
            </a:r>
          </a:p>
        </p:txBody>
      </p:sp>
      <p:sp>
        <p:nvSpPr>
          <p:cNvPr id="4" name="Platshållare för bildnummer 3"/>
          <p:cNvSpPr>
            <a:spLocks noGrp="1"/>
          </p:cNvSpPr>
          <p:nvPr>
            <p:ph type="sldNum" sz="quarter" idx="5"/>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13117341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endParaRPr lang="sv-SE" dirty="0"/>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endParaRPr lang="sv-SE" dirty="0"/>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31.xml"/><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innehåll 5" descr="En bild som visar utomhus, Flygfotografi, himmel, vatten&#10;&#10;Automatiskt genererad beskrivning">
            <a:extLst>
              <a:ext uri="{FF2B5EF4-FFF2-40B4-BE49-F238E27FC236}">
                <a16:creationId xmlns:a16="http://schemas.microsoft.com/office/drawing/2014/main" id="{81FF9A12-2ADB-6D65-E0F7-90629A83FD53}"/>
              </a:ext>
            </a:extLst>
          </p:cNvPr>
          <p:cNvPicPr>
            <a:picLocks noGrp="1" noChangeAspect="1"/>
          </p:cNvPicPr>
          <p:nvPr>
            <p:ph sz="quarter" idx="10"/>
          </p:nvPr>
        </p:nvPicPr>
        <p:blipFill rotWithShape="1">
          <a:blip r:embed="rId3" cstate="print">
            <a:extLst>
              <a:ext uri="{28A0092B-C50C-407E-A947-70E740481C1C}">
                <a14:useLocalDpi xmlns:a14="http://schemas.microsoft.com/office/drawing/2010/main" val="0"/>
              </a:ext>
            </a:extLst>
          </a:blip>
          <a:srcRect l="25293" r="8040"/>
          <a:stretch/>
        </p:blipFill>
        <p:spPr>
          <a:xfrm>
            <a:off x="6096000" y="10"/>
            <a:ext cx="6096000" cy="6857990"/>
          </a:xfrm>
          <a:noFill/>
        </p:spPr>
      </p:pic>
      <p:sp>
        <p:nvSpPr>
          <p:cNvPr id="11" name="Text Placeholder 2">
            <a:extLst>
              <a:ext uri="{FF2B5EF4-FFF2-40B4-BE49-F238E27FC236}">
                <a16:creationId xmlns:a16="http://schemas.microsoft.com/office/drawing/2014/main" id="{7B2AF514-184A-4837-CC56-F52FC2F371CA}"/>
              </a:ext>
            </a:extLst>
          </p:cNvPr>
          <p:cNvSpPr>
            <a:spLocks noGrp="1"/>
          </p:cNvSpPr>
          <p:nvPr>
            <p:ph type="body" sz="half" idx="2"/>
          </p:nvPr>
        </p:nvSpPr>
        <p:spPr>
          <a:xfrm>
            <a:off x="874800" y="1980000"/>
            <a:ext cx="4419200" cy="567811"/>
          </a:xfrm>
        </p:spPr>
        <p:txBody>
          <a:bodyPr/>
          <a:lstStyle/>
          <a:p>
            <a:endParaRPr lang="en-US"/>
          </a:p>
        </p:txBody>
      </p:sp>
      <p:sp>
        <p:nvSpPr>
          <p:cNvPr id="4" name="Rubrik 3">
            <a:extLst>
              <a:ext uri="{FF2B5EF4-FFF2-40B4-BE49-F238E27FC236}">
                <a16:creationId xmlns:a16="http://schemas.microsoft.com/office/drawing/2014/main" id="{2F235159-656D-F606-0DD3-8834D62F9020}"/>
              </a:ext>
            </a:extLst>
          </p:cNvPr>
          <p:cNvSpPr>
            <a:spLocks noGrp="1"/>
          </p:cNvSpPr>
          <p:nvPr>
            <p:ph type="ctrTitle"/>
          </p:nvPr>
        </p:nvSpPr>
        <p:spPr>
          <a:xfrm>
            <a:off x="874713" y="873125"/>
            <a:ext cx="4419200" cy="1107996"/>
          </a:xfrm>
        </p:spPr>
        <p:txBody>
          <a:bodyPr wrap="square" anchor="t">
            <a:normAutofit/>
          </a:bodyPr>
          <a:lstStyle/>
          <a:p>
            <a:r>
              <a:rPr lang="sv-SE" dirty="0"/>
              <a:t>Förvaltningens verksamhetsplan </a:t>
            </a:r>
          </a:p>
        </p:txBody>
      </p:sp>
    </p:spTree>
    <p:extLst>
      <p:ext uri="{BB962C8B-B14F-4D97-AF65-F5344CB8AC3E}">
        <p14:creationId xmlns:p14="http://schemas.microsoft.com/office/powerpoint/2010/main" val="3159093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innehåll 5" descr="En bild som visar byggnad, utomhus, hus, konstruktion&#10;&#10;Automatiskt genererad beskrivning">
            <a:extLst>
              <a:ext uri="{FF2B5EF4-FFF2-40B4-BE49-F238E27FC236}">
                <a16:creationId xmlns:a16="http://schemas.microsoft.com/office/drawing/2014/main" id="{BE6179B8-EF46-29E1-4C62-3754F19F9A1A}"/>
              </a:ext>
            </a:extLst>
          </p:cNvPr>
          <p:cNvPicPr>
            <a:picLocks noGrp="1" noChangeAspect="1"/>
          </p:cNvPicPr>
          <p:nvPr>
            <p:ph sz="quarter" idx="10"/>
          </p:nvPr>
        </p:nvPicPr>
        <p:blipFill rotWithShape="1">
          <a:blip r:embed="rId3" cstate="print">
            <a:extLst>
              <a:ext uri="{28A0092B-C50C-407E-A947-70E740481C1C}">
                <a14:useLocalDpi xmlns:a14="http://schemas.microsoft.com/office/drawing/2010/main" val="0"/>
              </a:ext>
            </a:extLst>
          </a:blip>
          <a:srcRect l="19551" r="30449"/>
          <a:stretch/>
        </p:blipFill>
        <p:spPr>
          <a:xfrm>
            <a:off x="6096000" y="10"/>
            <a:ext cx="6096000" cy="6857990"/>
          </a:xfrm>
          <a:noFill/>
        </p:spPr>
      </p:pic>
      <p:sp>
        <p:nvSpPr>
          <p:cNvPr id="3" name="Platshållare för text 2">
            <a:extLst>
              <a:ext uri="{FF2B5EF4-FFF2-40B4-BE49-F238E27FC236}">
                <a16:creationId xmlns:a16="http://schemas.microsoft.com/office/drawing/2014/main" id="{AC6C16D8-1079-BC1B-FAD2-E4A6C55D2741}"/>
              </a:ext>
            </a:extLst>
          </p:cNvPr>
          <p:cNvSpPr>
            <a:spLocks noGrp="1"/>
          </p:cNvSpPr>
          <p:nvPr>
            <p:ph type="body" sz="half" idx="2"/>
          </p:nvPr>
        </p:nvSpPr>
        <p:spPr>
          <a:xfrm>
            <a:off x="672444" y="1560879"/>
            <a:ext cx="5016954" cy="5325773"/>
          </a:xfrm>
        </p:spPr>
        <p:txBody>
          <a:bodyPr wrap="square">
            <a:normAutofit/>
          </a:bodyPr>
          <a:lstStyle/>
          <a:p>
            <a:pPr marL="285750" indent="-285750">
              <a:buFont typeface="Arial" panose="020B0604020202020204" pitchFamily="34" charset="0"/>
              <a:buChar char="•"/>
            </a:pPr>
            <a:r>
              <a:rPr lang="sv-SE" dirty="0">
                <a:latin typeface="Roboto" panose="02000000000000000000" pitchFamily="2" charset="0"/>
                <a:ea typeface="Roboto" panose="02000000000000000000" pitchFamily="2" charset="0"/>
                <a:cs typeface="Roboto" panose="02000000000000000000" pitchFamily="2" charset="0"/>
              </a:rPr>
              <a:t>Fortsatt ekonomisk osäkerhet </a:t>
            </a:r>
          </a:p>
          <a:p>
            <a:pPr marL="285750" indent="-285750">
              <a:buFont typeface="Arial" panose="020B0604020202020204" pitchFamily="34" charset="0"/>
              <a:buChar char="•"/>
            </a:pPr>
            <a:r>
              <a:rPr lang="sv-SE" dirty="0">
                <a:latin typeface="Roboto" panose="02000000000000000000" pitchFamily="2" charset="0"/>
                <a:ea typeface="Roboto" panose="02000000000000000000" pitchFamily="2" charset="0"/>
                <a:cs typeface="Roboto" panose="02000000000000000000" pitchFamily="2" charset="0"/>
              </a:rPr>
              <a:t>Klimatfrågan </a:t>
            </a:r>
          </a:p>
          <a:p>
            <a:pPr marL="285750" indent="-285750">
              <a:buFont typeface="Arial" panose="020B0604020202020204" pitchFamily="34" charset="0"/>
              <a:buChar char="•"/>
            </a:pPr>
            <a:r>
              <a:rPr lang="sv-SE" dirty="0">
                <a:latin typeface="Roboto" panose="02000000000000000000" pitchFamily="2" charset="0"/>
                <a:ea typeface="Roboto" panose="02000000000000000000" pitchFamily="2" charset="0"/>
                <a:cs typeface="Roboto" panose="02000000000000000000" pitchFamily="2" charset="0"/>
              </a:rPr>
              <a:t>Demografi och befolkning</a:t>
            </a:r>
          </a:p>
          <a:p>
            <a:pPr marL="285750" indent="-285750">
              <a:buFont typeface="Arial" panose="020B0604020202020204" pitchFamily="34" charset="0"/>
              <a:buChar char="•"/>
            </a:pPr>
            <a:r>
              <a:rPr lang="sv-SE" dirty="0">
                <a:latin typeface="Roboto" panose="02000000000000000000" pitchFamily="2" charset="0"/>
                <a:ea typeface="Roboto" panose="02000000000000000000" pitchFamily="2" charset="0"/>
                <a:cs typeface="Roboto" panose="02000000000000000000" pitchFamily="2" charset="0"/>
              </a:rPr>
              <a:t>Attraktiv arbetsgivare och behovet av kompetensförsörjning</a:t>
            </a:r>
          </a:p>
          <a:p>
            <a:pPr marL="285750" indent="-285750">
              <a:buFont typeface="Arial" panose="020B0604020202020204" pitchFamily="34" charset="0"/>
              <a:buChar char="•"/>
            </a:pPr>
            <a:r>
              <a:rPr lang="sv-SE" dirty="0">
                <a:latin typeface="Roboto" panose="02000000000000000000" pitchFamily="2" charset="0"/>
                <a:ea typeface="Roboto" panose="02000000000000000000" pitchFamily="2" charset="0"/>
                <a:cs typeface="Roboto" panose="02000000000000000000" pitchFamily="2" charset="0"/>
              </a:rPr>
              <a:t>Väl gestaltad miljö - Att bo och vistas i, </a:t>
            </a:r>
            <a:br>
              <a:rPr lang="sv-SE" dirty="0">
                <a:latin typeface="Roboto" panose="02000000000000000000" pitchFamily="2" charset="0"/>
                <a:ea typeface="Roboto" panose="02000000000000000000" pitchFamily="2" charset="0"/>
                <a:cs typeface="Roboto" panose="02000000000000000000" pitchFamily="2" charset="0"/>
              </a:rPr>
            </a:br>
            <a:r>
              <a:rPr lang="sv-SE" dirty="0">
                <a:latin typeface="Roboto" panose="02000000000000000000" pitchFamily="2" charset="0"/>
                <a:ea typeface="Roboto" panose="02000000000000000000" pitchFamily="2" charset="0"/>
                <a:cs typeface="Roboto" panose="02000000000000000000" pitchFamily="2" charset="0"/>
              </a:rPr>
              <a:t>nu och i framtiden</a:t>
            </a:r>
          </a:p>
          <a:p>
            <a:pPr marL="285750" indent="-285750">
              <a:buFont typeface="Arial" panose="020B0604020202020204" pitchFamily="34" charset="0"/>
              <a:buChar char="•"/>
            </a:pPr>
            <a:r>
              <a:rPr lang="sv-SE" dirty="0">
                <a:latin typeface="Roboto" panose="02000000000000000000" pitchFamily="2" charset="0"/>
                <a:ea typeface="Roboto" panose="02000000000000000000" pitchFamily="2" charset="0"/>
                <a:cs typeface="Roboto" panose="02000000000000000000" pitchFamily="2" charset="0"/>
              </a:rPr>
              <a:t>Invånarnas behov och förväntan</a:t>
            </a:r>
          </a:p>
          <a:p>
            <a:pPr marL="285750" indent="-285750">
              <a:buFont typeface="Arial" panose="020B0604020202020204" pitchFamily="34" charset="0"/>
              <a:buChar char="•"/>
            </a:pPr>
            <a:r>
              <a:rPr lang="sv-SE" dirty="0">
                <a:latin typeface="Roboto" panose="02000000000000000000" pitchFamily="2" charset="0"/>
                <a:ea typeface="Roboto" panose="02000000000000000000" pitchFamily="2" charset="0"/>
                <a:cs typeface="Roboto" panose="02000000000000000000" pitchFamily="2" charset="0"/>
              </a:rPr>
              <a:t>Trygg och tillgänglig miljö</a:t>
            </a:r>
          </a:p>
          <a:p>
            <a:r>
              <a:rPr lang="sv-SE" dirty="0">
                <a:latin typeface="Roboto" panose="02000000000000000000" pitchFamily="2" charset="0"/>
                <a:ea typeface="Roboto" panose="02000000000000000000" pitchFamily="2" charset="0"/>
                <a:cs typeface="Roboto" panose="02000000000000000000" pitchFamily="2" charset="0"/>
              </a:rPr>
              <a:t> </a:t>
            </a:r>
          </a:p>
          <a:p>
            <a:pPr marL="285750" indent="-285750">
              <a:buFont typeface="Arial" panose="020B0604020202020204" pitchFamily="34" charset="0"/>
              <a:buChar char="•"/>
            </a:pPr>
            <a:endParaRPr lang="sv-SE"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endParaRPr lang="sv-SE" dirty="0">
              <a:latin typeface="Roboto" panose="02000000000000000000" pitchFamily="2" charset="0"/>
              <a:ea typeface="Roboto" panose="02000000000000000000" pitchFamily="2" charset="0"/>
              <a:cs typeface="Roboto" panose="02000000000000000000" pitchFamily="2" charset="0"/>
            </a:endParaRPr>
          </a:p>
          <a:p>
            <a:endParaRPr lang="sv-SE" dirty="0"/>
          </a:p>
        </p:txBody>
      </p:sp>
      <p:sp>
        <p:nvSpPr>
          <p:cNvPr id="4" name="Rubrik 3">
            <a:extLst>
              <a:ext uri="{FF2B5EF4-FFF2-40B4-BE49-F238E27FC236}">
                <a16:creationId xmlns:a16="http://schemas.microsoft.com/office/drawing/2014/main" id="{308A03A5-321B-724E-8B78-71AE234BD127}"/>
              </a:ext>
            </a:extLst>
          </p:cNvPr>
          <p:cNvSpPr>
            <a:spLocks noGrp="1"/>
          </p:cNvSpPr>
          <p:nvPr>
            <p:ph type="ctrTitle"/>
          </p:nvPr>
        </p:nvSpPr>
        <p:spPr>
          <a:xfrm>
            <a:off x="148847" y="872004"/>
            <a:ext cx="6619597" cy="1107996"/>
          </a:xfrm>
        </p:spPr>
        <p:txBody>
          <a:bodyPr wrap="square" anchor="t">
            <a:normAutofit/>
          </a:bodyPr>
          <a:lstStyle/>
          <a:p>
            <a:r>
              <a:rPr lang="sv-SE" dirty="0"/>
              <a:t>Vad ser vi nu och framåt?</a:t>
            </a:r>
          </a:p>
        </p:txBody>
      </p:sp>
    </p:spTree>
    <p:extLst>
      <p:ext uri="{BB962C8B-B14F-4D97-AF65-F5344CB8AC3E}">
        <p14:creationId xmlns:p14="http://schemas.microsoft.com/office/powerpoint/2010/main" val="4121522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14056470-16BF-49A3-3622-03B2C9146222}"/>
              </a:ext>
            </a:extLst>
          </p:cNvPr>
          <p:cNvSpPr>
            <a:spLocks noGrp="1"/>
          </p:cNvSpPr>
          <p:nvPr>
            <p:ph type="title"/>
          </p:nvPr>
        </p:nvSpPr>
        <p:spPr>
          <a:xfrm>
            <a:off x="874713" y="873125"/>
            <a:ext cx="10515600" cy="553998"/>
          </a:xfrm>
        </p:spPr>
        <p:txBody>
          <a:bodyPr anchor="b">
            <a:normAutofit/>
          </a:bodyPr>
          <a:lstStyle/>
          <a:p>
            <a:r>
              <a:rPr lang="sv-SE" dirty="0"/>
              <a:t>Prioriterade områden 2024</a:t>
            </a:r>
          </a:p>
        </p:txBody>
      </p:sp>
      <p:sp>
        <p:nvSpPr>
          <p:cNvPr id="3" name="textruta 2">
            <a:extLst>
              <a:ext uri="{FF2B5EF4-FFF2-40B4-BE49-F238E27FC236}">
                <a16:creationId xmlns:a16="http://schemas.microsoft.com/office/drawing/2014/main" id="{9BD3A557-C8B9-DFDF-9553-7236A8B62952}"/>
              </a:ext>
            </a:extLst>
          </p:cNvPr>
          <p:cNvSpPr txBox="1"/>
          <p:nvPr/>
        </p:nvSpPr>
        <p:spPr>
          <a:xfrm>
            <a:off x="799088" y="5430878"/>
            <a:ext cx="6097348" cy="369332"/>
          </a:xfrm>
          <a:prstGeom prst="rect">
            <a:avLst/>
          </a:prstGeom>
          <a:noFill/>
        </p:spPr>
        <p:txBody>
          <a:bodyPr wrap="square">
            <a:spAutoFit/>
          </a:bodyPr>
          <a:lstStyle/>
          <a:p>
            <a:r>
              <a:rPr lang="sv-SE" sz="1800" dirty="0">
                <a:effectLst/>
                <a:latin typeface="Segoe UI Emoji" panose="020B0502040204020203" pitchFamily="34" charset="0"/>
                <a:ea typeface="Calibri" panose="020F0502020204030204" pitchFamily="34" charset="0"/>
                <a:cs typeface="Segoe UI Emoji" panose="020B0502040204020203" pitchFamily="34" charset="0"/>
              </a:rPr>
              <a:t>Klimat</a:t>
            </a:r>
            <a:endParaRPr lang="sv-SE" dirty="0"/>
          </a:p>
        </p:txBody>
      </p:sp>
      <p:sp>
        <p:nvSpPr>
          <p:cNvPr id="5" name="textruta 4">
            <a:extLst>
              <a:ext uri="{FF2B5EF4-FFF2-40B4-BE49-F238E27FC236}">
                <a16:creationId xmlns:a16="http://schemas.microsoft.com/office/drawing/2014/main" id="{2131F9E3-1F57-A6FE-81A7-2F76AABBEB08}"/>
              </a:ext>
            </a:extLst>
          </p:cNvPr>
          <p:cNvSpPr txBox="1"/>
          <p:nvPr/>
        </p:nvSpPr>
        <p:spPr>
          <a:xfrm>
            <a:off x="5994407" y="5430878"/>
            <a:ext cx="6097348" cy="369332"/>
          </a:xfrm>
          <a:prstGeom prst="rect">
            <a:avLst/>
          </a:prstGeom>
          <a:noFill/>
        </p:spPr>
        <p:txBody>
          <a:bodyPr wrap="square">
            <a:spAutoFit/>
          </a:bodyPr>
          <a:lstStyle/>
          <a:p>
            <a:r>
              <a:rPr lang="sv-SE" sz="1800" dirty="0">
                <a:effectLst/>
                <a:latin typeface="Segoe UI Emoji" panose="020B0502040204020203" pitchFamily="34" charset="0"/>
                <a:ea typeface="Calibri" panose="020F0502020204030204" pitchFamily="34" charset="0"/>
                <a:cs typeface="Segoe UI Emoji" panose="020B0502040204020203" pitchFamily="34" charset="0"/>
              </a:rPr>
              <a:t>Smart digital samhällsbyggnadsprocess</a:t>
            </a:r>
            <a:endParaRPr lang="sv-SE" dirty="0"/>
          </a:p>
        </p:txBody>
      </p:sp>
      <p:pic>
        <p:nvPicPr>
          <p:cNvPr id="7" name="Platshållare för innehåll 6" descr="En bild som visar text, skärmbild, karta&#10;&#10;Automatiskt genererad beskrivning">
            <a:extLst>
              <a:ext uri="{FF2B5EF4-FFF2-40B4-BE49-F238E27FC236}">
                <a16:creationId xmlns:a16="http://schemas.microsoft.com/office/drawing/2014/main" id="{236429C6-832E-4E77-6D1A-62CA02E533D3}"/>
              </a:ext>
            </a:extLst>
          </p:cNvPr>
          <p:cNvPicPr>
            <a:picLocks noGrp="1" noChangeAspect="1"/>
          </p:cNvPicPr>
          <p:nvPr>
            <p:ph idx="12"/>
          </p:nvPr>
        </p:nvPicPr>
        <p:blipFill rotWithShape="1">
          <a:blip r:embed="rId3" cstate="print">
            <a:extLst>
              <a:ext uri="{28A0092B-C50C-407E-A947-70E740481C1C}">
                <a14:useLocalDpi xmlns:a14="http://schemas.microsoft.com/office/drawing/2010/main" val="0"/>
              </a:ext>
            </a:extLst>
          </a:blip>
          <a:srcRect l="26083" t="6009" r="24879" b="10293"/>
          <a:stretch/>
        </p:blipFill>
        <p:spPr>
          <a:xfrm>
            <a:off x="6096000" y="1434194"/>
            <a:ext cx="4631962" cy="3857665"/>
          </a:xfrm>
          <a:prstGeom prst="rect">
            <a:avLst/>
          </a:prstGeom>
          <a:ln w="3175" cap="sq">
            <a:solidFill>
              <a:srgbClr val="1A355C"/>
            </a:solidFill>
            <a:prstDash val="solid"/>
            <a:miter lim="800000"/>
          </a:ln>
          <a:effectLst>
            <a:outerShdw blurRad="50800" dist="38100" dir="2700000" algn="tl" rotWithShape="0">
              <a:srgbClr val="000000">
                <a:alpha val="43000"/>
              </a:srgbClr>
            </a:outerShdw>
          </a:effectLst>
        </p:spPr>
      </p:pic>
      <p:pic>
        <p:nvPicPr>
          <p:cNvPr id="11" name="Platshållare för innehåll 10" descr="En bild som visar utomhus, himmel, klädsel, paraply&#10;&#10;Automatiskt genererad beskrivning">
            <a:extLst>
              <a:ext uri="{FF2B5EF4-FFF2-40B4-BE49-F238E27FC236}">
                <a16:creationId xmlns:a16="http://schemas.microsoft.com/office/drawing/2014/main" id="{60D7B7AA-9AB9-CCD5-11AB-BD6FA64FACA3}"/>
              </a:ext>
            </a:extLst>
          </p:cNvPr>
          <p:cNvPicPr>
            <a:picLocks noGrp="1" noChangeAspect="1"/>
          </p:cNvPicPr>
          <p:nvPr>
            <p:ph idx="11"/>
          </p:nvPr>
        </p:nvPicPr>
        <p:blipFill rotWithShape="1">
          <a:blip r:embed="rId4" cstate="print">
            <a:extLst>
              <a:ext uri="{28A0092B-C50C-407E-A947-70E740481C1C}">
                <a14:useLocalDpi xmlns:a14="http://schemas.microsoft.com/office/drawing/2010/main" val="0"/>
              </a:ext>
            </a:extLst>
          </a:blip>
          <a:srcRect t="8937" b="35657"/>
          <a:stretch/>
        </p:blipFill>
        <p:spPr>
          <a:xfrm>
            <a:off x="874713" y="1434194"/>
            <a:ext cx="4631962" cy="3857664"/>
          </a:xfrm>
          <a:ln w="3175">
            <a:solidFill>
              <a:srgbClr val="1A355C"/>
            </a:solidFill>
          </a:ln>
        </p:spPr>
      </p:pic>
    </p:spTree>
    <p:extLst>
      <p:ext uri="{BB962C8B-B14F-4D97-AF65-F5344CB8AC3E}">
        <p14:creationId xmlns:p14="http://schemas.microsoft.com/office/powerpoint/2010/main" val="1520350397"/>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Project Team Document" ma:contentTypeID="0x010100B16161C1156749828247A73D7190880000F142D64C5524479287B1CAE1A74A2E5800C12A1D48CDA14B4C868AC34CBB0F05D6" ma:contentTypeVersion="11" ma:contentTypeDescription="Project Team Document Content Type" ma:contentTypeScope="" ma:versionID="915f9e1a6cf44fee00de5724c890b7c7">
  <xsd:schema xmlns:xsd="http://www.w3.org/2001/XMLSchema" xmlns:xs="http://www.w3.org/2001/XMLSchema" xmlns:p="http://schemas.microsoft.com/office/2006/metadata/properties" xmlns:ns2="66a23404-d4dd-442b-8e22-6abfd5039510" xmlns:ns3="926b2424-fd85-4030-bcb9-ed83bdc65e04" targetNamespace="http://schemas.microsoft.com/office/2006/metadata/properties" ma:root="true" ma:fieldsID="1f1fb21c08bb8fde5694b9b2a0a7efae" ns2:_="" ns3:_="">
    <xsd:import namespace="66a23404-d4dd-442b-8e22-6abfd5039510"/>
    <xsd:import namespace="926b2424-fd85-4030-bcb9-ed83bdc65e04"/>
    <xsd:element name="properties">
      <xsd:complexType>
        <xsd:sequence>
          <xsd:element name="documentManagement">
            <xsd:complexType>
              <xsd:all>
                <xsd:element ref="ns2:f1aee8533cf548f1ae3f00b1ba124e03" minOccurs="0"/>
                <xsd:element ref="ns2:TaxCatchAll" minOccurs="0"/>
                <xsd:element ref="ns2:TaxCatchAllLabel" minOccurs="0"/>
                <xsd:element ref="ns2:b89223313b284f2a879bf9c1e2dff829" minOccurs="0"/>
                <xsd:element ref="ns3:MediaServiceMetadata" minOccurs="0"/>
                <xsd:element ref="ns3:MediaServiceFastMetadata" minOccurs="0"/>
                <xsd:element ref="ns3:lcf76f155ced4ddcb4097134ff3c332f"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a23404-d4dd-442b-8e22-6abfd5039510" elementFormDefault="qualified">
    <xsd:import namespace="http://schemas.microsoft.com/office/2006/documentManagement/types"/>
    <xsd:import namespace="http://schemas.microsoft.com/office/infopath/2007/PartnerControls"/>
    <xsd:element name="f1aee8533cf548f1ae3f00b1ba124e03" ma:index="8" nillable="true" ma:taxonomy="true" ma:internalName="f1aee8533cf548f1ae3f00b1ba124e03" ma:taxonomyFieldName="DWDivisions" ma:displayName="Förvaltning/bolag" ma:default="1;#Stadsledningsförvaltningen|b6fc8a29-992e-469d-83ac-4d8ea7b94e08" ma:fieldId="{f1aee853-3cf5-48f1-ae3f-00b1ba124e03}" ma:taxonomyMulti="true"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e1590af4-e573-42ab-ac54-e9f6e2c0143c}" ma:internalName="TaxCatchAll" ma:showField="CatchAllData" ma:web="66a23404-d4dd-442b-8e22-6abfd5039510">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e1590af4-e573-42ab-ac54-e9f6e2c0143c}" ma:internalName="TaxCatchAllLabel" ma:readOnly="true" ma:showField="CatchAllDataLabel" ma:web="66a23404-d4dd-442b-8e22-6abfd5039510">
      <xsd:complexType>
        <xsd:complexContent>
          <xsd:extension base="dms:MultiChoiceLookup">
            <xsd:sequence>
              <xsd:element name="Value" type="dms:Lookup" maxOccurs="unbounded" minOccurs="0" nillable="true"/>
            </xsd:sequence>
          </xsd:extension>
        </xsd:complexContent>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26b2424-fd85-4030-bcb9-ed83bdc65e04"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66a23404-d4dd-442b-8e22-6abfd5039510">
      <Value>1</Value>
    </TaxCatchAll>
    <f1aee8533cf548f1ae3f00b1ba124e03 xmlns="66a23404-d4dd-442b-8e22-6abfd5039510">
      <Terms xmlns="http://schemas.microsoft.com/office/infopath/2007/PartnerControls">
        <TermInfo xmlns="http://schemas.microsoft.com/office/infopath/2007/PartnerControls">
          <TermName xmlns="http://schemas.microsoft.com/office/infopath/2007/PartnerControls">Stadsledningsförvaltningen</TermName>
          <TermId xmlns="http://schemas.microsoft.com/office/infopath/2007/PartnerControls">b6fc8a29-992e-469d-83ac-4d8ea7b94e08</TermId>
        </TermInfo>
      </Terms>
    </f1aee8533cf548f1ae3f00b1ba124e03>
    <b89223313b284f2a879bf9c1e2dff829 xmlns="66a23404-d4dd-442b-8e22-6abfd5039510">
      <Terms xmlns="http://schemas.microsoft.com/office/infopath/2007/PartnerControls"/>
    </b89223313b284f2a879bf9c1e2dff829>
    <lcf76f155ced4ddcb4097134ff3c332f xmlns="926b2424-fd85-4030-bcb9-ed83bdc65e0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2.xml><?xml version="1.0" encoding="utf-8"?>
<ds:datastoreItem xmlns:ds="http://schemas.openxmlformats.org/officeDocument/2006/customXml" ds:itemID="{2474F328-F11B-4972-8F7C-479292ECC6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a23404-d4dd-442b-8e22-6abfd5039510"/>
    <ds:schemaRef ds:uri="926b2424-fd85-4030-bcb9-ed83bdc65e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0512BB2-E732-436A-B277-2DBDCAA4D4D2}">
  <ds:schemaRefs>
    <ds:schemaRef ds:uri="http://www.w3.org/XML/1998/namespace"/>
    <ds:schemaRef ds:uri="http://purl.org/dc/terms/"/>
    <ds:schemaRef ds:uri="http://schemas.microsoft.com/office/2006/metadata/properties"/>
    <ds:schemaRef ds:uri="926b2424-fd85-4030-bcb9-ed83bdc65e04"/>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66a23404-d4dd-442b-8e22-6abfd5039510"/>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HBG_PPT_Mall</Template>
  <TotalTime>2276</TotalTime>
  <Words>220</Words>
  <Application>Microsoft Office PowerPoint</Application>
  <PresentationFormat>Bredbild</PresentationFormat>
  <Paragraphs>35</Paragraphs>
  <Slides>3</Slides>
  <Notes>3</Notes>
  <HiddenSlides>0</HiddenSlides>
  <MMClips>0</MMClips>
  <ScaleCrop>false</ScaleCrop>
  <HeadingPairs>
    <vt:vector size="6" baseType="variant">
      <vt:variant>
        <vt:lpstr>Använt teckensnitt</vt:lpstr>
      </vt:variant>
      <vt:variant>
        <vt:i4>6</vt:i4>
      </vt:variant>
      <vt:variant>
        <vt:lpstr>Tema</vt:lpstr>
      </vt:variant>
      <vt:variant>
        <vt:i4>7</vt:i4>
      </vt:variant>
      <vt:variant>
        <vt:lpstr>Bildrubriker</vt:lpstr>
      </vt:variant>
      <vt:variant>
        <vt:i4>3</vt:i4>
      </vt:variant>
    </vt:vector>
  </HeadingPairs>
  <TitlesOfParts>
    <vt:vector size="16" baseType="lpstr">
      <vt:lpstr>Arial</vt:lpstr>
      <vt:lpstr>Calibri</vt:lpstr>
      <vt:lpstr>Segoe UI Emoji</vt:lpstr>
      <vt:lpstr>Helsingborg Sans</vt:lpstr>
      <vt:lpstr>Roboto Light</vt:lpstr>
      <vt:lpstr>Roboto</vt:lpstr>
      <vt:lpstr>1_HBG-Helsingborgstegel</vt:lpstr>
      <vt:lpstr>2_HBG-Palsjo</vt:lpstr>
      <vt:lpstr>3_HBG-Vintersund</vt:lpstr>
      <vt:lpstr>4_HBG-Raps</vt:lpstr>
      <vt:lpstr>5_HBG-Sommarsund</vt:lpstr>
      <vt:lpstr>6_HBG-Vit-Rhododendron</vt:lpstr>
      <vt:lpstr>7_HBG-Vit-Bris</vt:lpstr>
      <vt:lpstr>Förvaltningens verksamhetsplan </vt:lpstr>
      <vt:lpstr>Vad ser vi nu och framåt?</vt:lpstr>
      <vt:lpstr>Prioriterade områden 2024</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Verksamhetsplanering 2024</dc:title>
  <dc:creator>Bjurka Sarah - SBF</dc:creator>
  <cp:lastModifiedBy>Möller Anna - SBF</cp:lastModifiedBy>
  <cp:revision>26</cp:revision>
  <cp:lastPrinted>2023-09-12T11:56:54Z</cp:lastPrinted>
  <dcterms:created xsi:type="dcterms:W3CDTF">2023-08-15T13:21:47Z</dcterms:created>
  <dcterms:modified xsi:type="dcterms:W3CDTF">2023-09-26T08:53:01Z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0x010100B16161C1156749828247A73D7190880000F142D64C5524479287B1CAE1A74A2E5800C12A1D48CDA14B4C868AC34CBB0F05D6</vt:lpwstr>
  </property>
</Properties>
</file>