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ersson Christopher - SBF" initials="PC-S" lastIdx="3" clrIdx="0">
    <p:extLst>
      <p:ext uri="{19B8F6BF-5375-455C-9EA6-DF929625EA0E}">
        <p15:presenceInfo xmlns:p15="http://schemas.microsoft.com/office/powerpoint/2012/main" userId="S-1-5-21-3462171308-830565256-3066337160-591409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69" y="18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E36870-CA44-4FF0-9581-5795BA5E0203}" type="datetimeFigureOut">
              <a:rPr lang="sv-SE" smtClean="0"/>
              <a:t>2023-04-03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D9DABA-A8B9-4C24-8324-EF83CBD392D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57565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B34AE-B215-4A83-994E-3C4864CDF484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9542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46FC-F399-49BC-84E5-FC7B8C984B9F}" type="datetimeFigureOut">
              <a:rPr lang="sv-SE" smtClean="0"/>
              <a:t>2023-04-03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818E9-D767-425A-8F5B-D79BEA6E7DA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7795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46FC-F399-49BC-84E5-FC7B8C984B9F}" type="datetimeFigureOut">
              <a:rPr lang="sv-SE" smtClean="0"/>
              <a:t>2023-04-03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818E9-D767-425A-8F5B-D79BEA6E7DA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31733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46FC-F399-49BC-84E5-FC7B8C984B9F}" type="datetimeFigureOut">
              <a:rPr lang="sv-SE" smtClean="0"/>
              <a:t>2023-04-03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818E9-D767-425A-8F5B-D79BEA6E7DA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23704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46FC-F399-49BC-84E5-FC7B8C984B9F}" type="datetimeFigureOut">
              <a:rPr lang="sv-SE" smtClean="0"/>
              <a:t>2023-04-03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818E9-D767-425A-8F5B-D79BEA6E7DA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88075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46FC-F399-49BC-84E5-FC7B8C984B9F}" type="datetimeFigureOut">
              <a:rPr lang="sv-SE" smtClean="0"/>
              <a:t>2023-04-03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818E9-D767-425A-8F5B-D79BEA6E7DA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57474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46FC-F399-49BC-84E5-FC7B8C984B9F}" type="datetimeFigureOut">
              <a:rPr lang="sv-SE" smtClean="0"/>
              <a:t>2023-04-03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818E9-D767-425A-8F5B-D79BEA6E7DA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238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46FC-F399-49BC-84E5-FC7B8C984B9F}" type="datetimeFigureOut">
              <a:rPr lang="sv-SE" smtClean="0"/>
              <a:t>2023-04-03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818E9-D767-425A-8F5B-D79BEA6E7DA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90710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46FC-F399-49BC-84E5-FC7B8C984B9F}" type="datetimeFigureOut">
              <a:rPr lang="sv-SE" smtClean="0"/>
              <a:t>2023-04-03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818E9-D767-425A-8F5B-D79BEA6E7DA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77616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46FC-F399-49BC-84E5-FC7B8C984B9F}" type="datetimeFigureOut">
              <a:rPr lang="sv-SE" smtClean="0"/>
              <a:t>2023-04-03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818E9-D767-425A-8F5B-D79BEA6E7DA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41023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46FC-F399-49BC-84E5-FC7B8C984B9F}" type="datetimeFigureOut">
              <a:rPr lang="sv-SE" smtClean="0"/>
              <a:t>2023-04-03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818E9-D767-425A-8F5B-D79BEA6E7DA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67484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46FC-F399-49BC-84E5-FC7B8C984B9F}" type="datetimeFigureOut">
              <a:rPr lang="sv-SE" smtClean="0"/>
              <a:t>2023-04-03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818E9-D767-425A-8F5B-D79BEA6E7DA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32567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046FC-F399-49BC-84E5-FC7B8C984B9F}" type="datetimeFigureOut">
              <a:rPr lang="sv-SE" smtClean="0"/>
              <a:t>2023-04-03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C818E9-D767-425A-8F5B-D79BEA6E7DA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61178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svg"/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svg"/><Relationship Id="rId5" Type="http://schemas.openxmlformats.org/officeDocument/2006/relationships/image" Target="../media/image3.sv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3B2485C3-06AD-4B41-8EFE-83C139B739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44" y="-155171"/>
            <a:ext cx="12192000" cy="6857172"/>
          </a:xfrm>
          <a:prstGeom prst="rect">
            <a:avLst/>
          </a:prstGeom>
        </p:spPr>
      </p:pic>
      <p:sp>
        <p:nvSpPr>
          <p:cNvPr id="72" name="Rectangle 3">
            <a:extLst>
              <a:ext uri="{FF2B5EF4-FFF2-40B4-BE49-F238E27FC236}">
                <a16:creationId xmlns:a16="http://schemas.microsoft.com/office/drawing/2014/main" id="{CD75F93D-0596-1747-82BC-F0E6051FB8EE}"/>
              </a:ext>
            </a:extLst>
          </p:cNvPr>
          <p:cNvSpPr/>
          <p:nvPr/>
        </p:nvSpPr>
        <p:spPr>
          <a:xfrm>
            <a:off x="8382626" y="3693629"/>
            <a:ext cx="3618944" cy="296449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defTabSz="914377">
              <a:defRPr/>
            </a:pPr>
            <a:endParaRPr lang="sv-SE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1788" y="873228"/>
            <a:ext cx="7970207" cy="259904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defTabSz="914377">
              <a:defRPr/>
            </a:pPr>
            <a:r>
              <a:rPr lang="sv-SE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1" name="TextBox 24"/>
          <p:cNvSpPr txBox="1"/>
          <p:nvPr/>
        </p:nvSpPr>
        <p:spPr>
          <a:xfrm>
            <a:off x="8887037" y="3884766"/>
            <a:ext cx="3221489" cy="7848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CHECKLISTA</a:t>
            </a:r>
            <a:r>
              <a:rPr lang="sv-SE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br>
              <a:rPr lang="sv-SE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</a:br>
            <a:endParaRPr lang="sv-SE" sz="1100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defTabSz="914377">
              <a:defRPr/>
            </a:pPr>
            <a:endParaRPr lang="sv-SE" dirty="0">
              <a:solidFill>
                <a:schemeClr val="bg2">
                  <a:lumMod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8878757" y="4547976"/>
            <a:ext cx="13916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sv-SE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Befintligt behov</a:t>
            </a:r>
            <a:endParaRPr lang="sv-SE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0648639" y="4553914"/>
            <a:ext cx="1484125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sv-SE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Framtida behov</a:t>
            </a:r>
          </a:p>
          <a:p>
            <a:pPr defTabSz="914377">
              <a:defRPr/>
            </a:pPr>
            <a:endParaRPr lang="sv-SE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78554" y="5028607"/>
            <a:ext cx="12273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sv-SE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Lösning löser lokalt problem</a:t>
            </a:r>
          </a:p>
          <a:p>
            <a:pPr defTabSz="914377">
              <a:defRPr/>
            </a:pPr>
            <a:endParaRPr lang="sv-SE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655477" y="5053017"/>
            <a:ext cx="1395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sv-SE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Lösningen löser globalt problem</a:t>
            </a:r>
          </a:p>
          <a:p>
            <a:pPr defTabSz="914377">
              <a:defRPr/>
            </a:pPr>
            <a:endParaRPr lang="sv-SE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1" name="TextBox 24"/>
          <p:cNvSpPr txBox="1"/>
          <p:nvPr/>
        </p:nvSpPr>
        <p:spPr>
          <a:xfrm>
            <a:off x="8878554" y="5598811"/>
            <a:ext cx="154931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sv-SE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Möjlig lösning finns redan men ej implementerad</a:t>
            </a:r>
            <a:endParaRPr lang="sv-SE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4" name="TextBox 25"/>
          <p:cNvSpPr txBox="1"/>
          <p:nvPr/>
        </p:nvSpPr>
        <p:spPr>
          <a:xfrm>
            <a:off x="10665135" y="5620904"/>
            <a:ext cx="12273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sv-SE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Idén  oprövad vad vi vet</a:t>
            </a:r>
          </a:p>
          <a:p>
            <a:pPr defTabSz="914377">
              <a:defRPr/>
            </a:pPr>
            <a:endParaRPr lang="sv-SE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2" name="Rectangle 3">
            <a:extLst>
              <a:ext uri="{FF2B5EF4-FFF2-40B4-BE49-F238E27FC236}">
                <a16:creationId xmlns:a16="http://schemas.microsoft.com/office/drawing/2014/main" id="{6DF72E45-2DBA-8646-829E-FBCA55D9EDE6}"/>
              </a:ext>
            </a:extLst>
          </p:cNvPr>
          <p:cNvSpPr/>
          <p:nvPr/>
        </p:nvSpPr>
        <p:spPr>
          <a:xfrm>
            <a:off x="222687" y="3683896"/>
            <a:ext cx="3861711" cy="297422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defTabSz="914377">
              <a:defRPr/>
            </a:pPr>
            <a:r>
              <a:rPr lang="sv-SE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53" name="TextBox 19">
            <a:extLst>
              <a:ext uri="{FF2B5EF4-FFF2-40B4-BE49-F238E27FC236}">
                <a16:creationId xmlns:a16="http://schemas.microsoft.com/office/drawing/2014/main" id="{909A1F89-B53B-BA45-A52B-A9C4DA173F41}"/>
              </a:ext>
            </a:extLst>
          </p:cNvPr>
          <p:cNvSpPr txBox="1"/>
          <p:nvPr/>
        </p:nvSpPr>
        <p:spPr>
          <a:xfrm>
            <a:off x="826858" y="3855245"/>
            <a:ext cx="318446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BEHOVET BAKOM</a:t>
            </a:r>
          </a:p>
          <a:p>
            <a:pPr defTabSz="914377">
              <a:defRPr/>
            </a:pPr>
            <a:r>
              <a:rPr lang="sv-SE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beskriv bakomliggande behov/utmaning</a:t>
            </a:r>
          </a:p>
        </p:txBody>
      </p:sp>
      <p:sp>
        <p:nvSpPr>
          <p:cNvPr id="57" name="Rectangle 3">
            <a:extLst>
              <a:ext uri="{FF2B5EF4-FFF2-40B4-BE49-F238E27FC236}">
                <a16:creationId xmlns:a16="http://schemas.microsoft.com/office/drawing/2014/main" id="{D9021C6A-6900-4645-A5EA-408E640E1F3E}"/>
              </a:ext>
            </a:extLst>
          </p:cNvPr>
          <p:cNvSpPr/>
          <p:nvPr/>
        </p:nvSpPr>
        <p:spPr>
          <a:xfrm>
            <a:off x="8376939" y="903062"/>
            <a:ext cx="3624631" cy="257621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defTabSz="914377">
              <a:defRPr/>
            </a:pPr>
            <a:endParaRPr lang="sv-SE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ectangle 3">
            <a:extLst>
              <a:ext uri="{FF2B5EF4-FFF2-40B4-BE49-F238E27FC236}">
                <a16:creationId xmlns:a16="http://schemas.microsoft.com/office/drawing/2014/main" id="{7A46F9B7-EFF5-BA41-929C-2FEDC707B42A}"/>
              </a:ext>
            </a:extLst>
          </p:cNvPr>
          <p:cNvSpPr/>
          <p:nvPr/>
        </p:nvSpPr>
        <p:spPr>
          <a:xfrm>
            <a:off x="4312051" y="3693629"/>
            <a:ext cx="3873084" cy="296449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defTabSz="914377">
              <a:defRPr/>
            </a:pPr>
            <a:endParaRPr lang="sv-SE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19">
            <a:extLst>
              <a:ext uri="{FF2B5EF4-FFF2-40B4-BE49-F238E27FC236}">
                <a16:creationId xmlns:a16="http://schemas.microsoft.com/office/drawing/2014/main" id="{93A1AE4F-E574-8A49-BBC1-8C84C4F5AA62}"/>
              </a:ext>
            </a:extLst>
          </p:cNvPr>
          <p:cNvSpPr txBox="1"/>
          <p:nvPr/>
        </p:nvSpPr>
        <p:spPr>
          <a:xfrm>
            <a:off x="4773708" y="3861831"/>
            <a:ext cx="3480811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SAMARBETSPARTNERS</a:t>
            </a:r>
          </a:p>
          <a:p>
            <a:pPr defTabSz="914377">
              <a:defRPr/>
            </a:pPr>
            <a:r>
              <a:rPr lang="sv-SE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Lista vilka samarbetspartners som behövs för att lösningen ska bli verklighet och för att den ska bli </a:t>
            </a:r>
          </a:p>
          <a:p>
            <a:pPr defTabSz="914377">
              <a:defRPr/>
            </a:pPr>
            <a:r>
              <a:rPr lang="sv-SE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så bra som möjligt. </a:t>
            </a:r>
          </a:p>
          <a:p>
            <a:pPr defTabSz="914377">
              <a:defRPr/>
            </a:pPr>
            <a:r>
              <a:rPr lang="sv-SE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Hur kopplar initiativet till befintligt entreprenadavtal?</a:t>
            </a:r>
          </a:p>
        </p:txBody>
      </p:sp>
      <p:pic>
        <p:nvPicPr>
          <p:cNvPr id="78" name="Bild 77" descr="Gruppkreativitet">
            <a:extLst>
              <a:ext uri="{FF2B5EF4-FFF2-40B4-BE49-F238E27FC236}">
                <a16:creationId xmlns:a16="http://schemas.microsoft.com/office/drawing/2014/main" id="{1C8E3155-3EFD-0041-B7BF-2CFA4DF5A9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02421" y="3717367"/>
            <a:ext cx="553215" cy="553215"/>
          </a:xfrm>
          <a:prstGeom prst="rect">
            <a:avLst/>
          </a:prstGeom>
        </p:spPr>
      </p:pic>
      <p:pic>
        <p:nvPicPr>
          <p:cNvPr id="82" name="Bild 81" descr="Forskning">
            <a:extLst>
              <a:ext uri="{FF2B5EF4-FFF2-40B4-BE49-F238E27FC236}">
                <a16:creationId xmlns:a16="http://schemas.microsoft.com/office/drawing/2014/main" id="{CC3FD2ED-4429-B84B-9A0D-789A4620E77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23334" y="3855659"/>
            <a:ext cx="356887" cy="356887"/>
          </a:xfrm>
          <a:prstGeom prst="rect">
            <a:avLst/>
          </a:prstGeom>
        </p:spPr>
      </p:pic>
      <p:sp>
        <p:nvSpPr>
          <p:cNvPr id="85" name="Rektangel 84">
            <a:extLst>
              <a:ext uri="{FF2B5EF4-FFF2-40B4-BE49-F238E27FC236}">
                <a16:creationId xmlns:a16="http://schemas.microsoft.com/office/drawing/2014/main" id="{34399FB1-BCF6-5E4E-A5B7-94C88B0782DE}"/>
              </a:ext>
            </a:extLst>
          </p:cNvPr>
          <p:cNvSpPr/>
          <p:nvPr/>
        </p:nvSpPr>
        <p:spPr>
          <a:xfrm>
            <a:off x="8617137" y="4582966"/>
            <a:ext cx="233439" cy="222280"/>
          </a:xfrm>
          <a:prstGeom prst="rect">
            <a:avLst/>
          </a:prstGeom>
          <a:ln>
            <a:solidFill>
              <a:srgbClr val="12A539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88" name="Rektangel 87">
            <a:extLst>
              <a:ext uri="{FF2B5EF4-FFF2-40B4-BE49-F238E27FC236}">
                <a16:creationId xmlns:a16="http://schemas.microsoft.com/office/drawing/2014/main" id="{2D356E6F-FB6E-BD4D-9D1F-FEBD830CBFD6}"/>
              </a:ext>
            </a:extLst>
          </p:cNvPr>
          <p:cNvSpPr/>
          <p:nvPr/>
        </p:nvSpPr>
        <p:spPr>
          <a:xfrm>
            <a:off x="8587378" y="5626805"/>
            <a:ext cx="233439" cy="222280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1" name="Rektangel 90">
            <a:extLst>
              <a:ext uri="{FF2B5EF4-FFF2-40B4-BE49-F238E27FC236}">
                <a16:creationId xmlns:a16="http://schemas.microsoft.com/office/drawing/2014/main" id="{E5E2F6E3-BB39-6A4E-AD8D-5CD601DD5A96}"/>
              </a:ext>
            </a:extLst>
          </p:cNvPr>
          <p:cNvSpPr/>
          <p:nvPr/>
        </p:nvSpPr>
        <p:spPr>
          <a:xfrm>
            <a:off x="10367810" y="4580395"/>
            <a:ext cx="233439" cy="222280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4" name="Rektangel 93">
            <a:extLst>
              <a:ext uri="{FF2B5EF4-FFF2-40B4-BE49-F238E27FC236}">
                <a16:creationId xmlns:a16="http://schemas.microsoft.com/office/drawing/2014/main" id="{9E6CCF9A-403F-7849-9E8C-50FDD4D47F67}"/>
              </a:ext>
            </a:extLst>
          </p:cNvPr>
          <p:cNvSpPr/>
          <p:nvPr/>
        </p:nvSpPr>
        <p:spPr>
          <a:xfrm>
            <a:off x="10367810" y="5656544"/>
            <a:ext cx="233439" cy="222280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3" name="Bild 2" descr="Glödlampa och kugghjul">
            <a:extLst>
              <a:ext uri="{FF2B5EF4-FFF2-40B4-BE49-F238E27FC236}">
                <a16:creationId xmlns:a16="http://schemas.microsoft.com/office/drawing/2014/main" id="{0B3CF623-3ABD-C348-A7C6-1CB6A252ADD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21789" y="939333"/>
            <a:ext cx="619511" cy="619511"/>
          </a:xfrm>
          <a:prstGeom prst="rect">
            <a:avLst/>
          </a:prstGeom>
        </p:spPr>
      </p:pic>
      <p:pic>
        <p:nvPicPr>
          <p:cNvPr id="44" name="Bild 43" descr="Hjärta">
            <a:extLst>
              <a:ext uri="{FF2B5EF4-FFF2-40B4-BE49-F238E27FC236}">
                <a16:creationId xmlns:a16="http://schemas.microsoft.com/office/drawing/2014/main" id="{53E81223-C089-FF4A-9BD0-DC7F9444404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81374" y="3806399"/>
            <a:ext cx="585599" cy="585599"/>
          </a:xfrm>
          <a:prstGeom prst="rect">
            <a:avLst/>
          </a:prstGeom>
        </p:spPr>
      </p:pic>
      <p:sp>
        <p:nvSpPr>
          <p:cNvPr id="42" name="TextBox 17">
            <a:extLst>
              <a:ext uri="{FF2B5EF4-FFF2-40B4-BE49-F238E27FC236}">
                <a16:creationId xmlns:a16="http://schemas.microsoft.com/office/drawing/2014/main" id="{06AA3EB1-1A1A-D44A-B5A0-2E8C74E4DE30}"/>
              </a:ext>
            </a:extLst>
          </p:cNvPr>
          <p:cNvSpPr txBox="1"/>
          <p:nvPr/>
        </p:nvSpPr>
        <p:spPr>
          <a:xfrm>
            <a:off x="60123" y="83694"/>
            <a:ext cx="2196435" cy="6258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defRPr/>
            </a:pPr>
            <a:r>
              <a:rPr lang="en-US" sz="3467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Idécanvas</a:t>
            </a:r>
          </a:p>
        </p:txBody>
      </p:sp>
      <p:sp>
        <p:nvSpPr>
          <p:cNvPr id="45" name="TextBox 19">
            <a:extLst>
              <a:ext uri="{FF2B5EF4-FFF2-40B4-BE49-F238E27FC236}">
                <a16:creationId xmlns:a16="http://schemas.microsoft.com/office/drawing/2014/main" id="{6223903D-F7A7-9D4C-9CF4-5EC29B38449F}"/>
              </a:ext>
            </a:extLst>
          </p:cNvPr>
          <p:cNvSpPr txBox="1"/>
          <p:nvPr/>
        </p:nvSpPr>
        <p:spPr>
          <a:xfrm>
            <a:off x="861084" y="1042839"/>
            <a:ext cx="288572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defRPr/>
            </a:pPr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IDÉ/HYPOTES</a:t>
            </a:r>
          </a:p>
          <a:p>
            <a:pPr defTabSz="914377">
              <a:defRPr/>
            </a:pPr>
            <a:r>
              <a:rPr lang="sv-SE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beskriv det så att vem som helst kan förstå</a:t>
            </a:r>
          </a:p>
        </p:txBody>
      </p:sp>
      <p:sp>
        <p:nvSpPr>
          <p:cNvPr id="59" name="TextBox 19">
            <a:extLst>
              <a:ext uri="{FF2B5EF4-FFF2-40B4-BE49-F238E27FC236}">
                <a16:creationId xmlns:a16="http://schemas.microsoft.com/office/drawing/2014/main" id="{7E15A0B6-96CC-CC45-8C76-A6976A335350}"/>
              </a:ext>
            </a:extLst>
          </p:cNvPr>
          <p:cNvSpPr txBox="1"/>
          <p:nvPr/>
        </p:nvSpPr>
        <p:spPr>
          <a:xfrm>
            <a:off x="9063246" y="923594"/>
            <a:ext cx="318446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EFFEKTER/VÄRDE</a:t>
            </a:r>
          </a:p>
          <a:p>
            <a:pPr defTabSz="914377">
              <a:defRPr/>
            </a:pPr>
            <a:r>
              <a:rPr lang="sv-SE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för våra invånare och för verksamheten</a:t>
            </a:r>
          </a:p>
        </p:txBody>
      </p:sp>
      <p:pic>
        <p:nvPicPr>
          <p:cNvPr id="62" name="Bild 61" descr="Affärstillväxt">
            <a:extLst>
              <a:ext uri="{FF2B5EF4-FFF2-40B4-BE49-F238E27FC236}">
                <a16:creationId xmlns:a16="http://schemas.microsoft.com/office/drawing/2014/main" id="{6DAA5B14-5372-7A4C-888B-298687E1C57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461642" y="941032"/>
            <a:ext cx="544427" cy="544427"/>
          </a:xfrm>
          <a:prstGeom prst="rect">
            <a:avLst/>
          </a:prstGeom>
        </p:spPr>
      </p:pic>
      <p:sp>
        <p:nvSpPr>
          <p:cNvPr id="63" name="Rectangle 3">
            <a:extLst>
              <a:ext uri="{FF2B5EF4-FFF2-40B4-BE49-F238E27FC236}">
                <a16:creationId xmlns:a16="http://schemas.microsoft.com/office/drawing/2014/main" id="{17E9C765-1371-C74C-B591-273B6B6B43AF}"/>
              </a:ext>
            </a:extLst>
          </p:cNvPr>
          <p:cNvSpPr/>
          <p:nvPr/>
        </p:nvSpPr>
        <p:spPr>
          <a:xfrm>
            <a:off x="2834752" y="240261"/>
            <a:ext cx="5357243" cy="43535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sv-SE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Rectangle 3">
            <a:extLst>
              <a:ext uri="{FF2B5EF4-FFF2-40B4-BE49-F238E27FC236}">
                <a16:creationId xmlns:a16="http://schemas.microsoft.com/office/drawing/2014/main" id="{5A64F734-5F2A-9746-BE4F-1AD791536D65}"/>
              </a:ext>
            </a:extLst>
          </p:cNvPr>
          <p:cNvSpPr/>
          <p:nvPr/>
        </p:nvSpPr>
        <p:spPr>
          <a:xfrm>
            <a:off x="8376939" y="239804"/>
            <a:ext cx="3564356" cy="43535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sv-SE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19">
            <a:extLst>
              <a:ext uri="{FF2B5EF4-FFF2-40B4-BE49-F238E27FC236}">
                <a16:creationId xmlns:a16="http://schemas.microsoft.com/office/drawing/2014/main" id="{49C3B567-C3EA-F740-B623-594634D279F8}"/>
              </a:ext>
            </a:extLst>
          </p:cNvPr>
          <p:cNvSpPr txBox="1"/>
          <p:nvPr/>
        </p:nvSpPr>
        <p:spPr>
          <a:xfrm>
            <a:off x="4253940" y="274028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Ansvarig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:</a:t>
            </a:r>
            <a:endParaRPr lang="en-US" sz="1100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66" name="TextBox 19">
            <a:extLst>
              <a:ext uri="{FF2B5EF4-FFF2-40B4-BE49-F238E27FC236}">
                <a16:creationId xmlns:a16="http://schemas.microsoft.com/office/drawing/2014/main" id="{F3B5A424-2381-774D-893A-D5C7AA6A696E}"/>
              </a:ext>
            </a:extLst>
          </p:cNvPr>
          <p:cNvSpPr txBox="1"/>
          <p:nvPr/>
        </p:nvSpPr>
        <p:spPr>
          <a:xfrm>
            <a:off x="9602519" y="291061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sv-SE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Idénamn</a:t>
            </a:r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:</a:t>
            </a:r>
            <a:endParaRPr lang="sv-SE" sz="1100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6" name="TextBox 24">
            <a:extLst>
              <a:ext uri="{FF2B5EF4-FFF2-40B4-BE49-F238E27FC236}">
                <a16:creationId xmlns:a16="http://schemas.microsoft.com/office/drawing/2014/main" id="{2E930D2A-C86B-EC9C-D48A-8B3D1D7E0A2D}"/>
              </a:ext>
            </a:extLst>
          </p:cNvPr>
          <p:cNvSpPr txBox="1"/>
          <p:nvPr/>
        </p:nvSpPr>
        <p:spPr>
          <a:xfrm>
            <a:off x="8890630" y="6182075"/>
            <a:ext cx="27970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sv-SE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Befintliga förutsättningar så som avtal – fungerar som idag eller ses över</a:t>
            </a:r>
            <a:endParaRPr lang="sv-SE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B6577E78-BC0A-B42F-0569-F9FB0B3A27ED}"/>
              </a:ext>
            </a:extLst>
          </p:cNvPr>
          <p:cNvSpPr/>
          <p:nvPr/>
        </p:nvSpPr>
        <p:spPr>
          <a:xfrm>
            <a:off x="8638328" y="6256362"/>
            <a:ext cx="233439" cy="222280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6FB81C84-143A-0F92-63D7-32055D8A58E1}"/>
              </a:ext>
            </a:extLst>
          </p:cNvPr>
          <p:cNvSpPr txBox="1"/>
          <p:nvPr/>
        </p:nvSpPr>
        <p:spPr>
          <a:xfrm>
            <a:off x="855038" y="4563347"/>
            <a:ext cx="2470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079F8225-A4D9-C779-B365-EA65CC46B6CF}"/>
              </a:ext>
            </a:extLst>
          </p:cNvPr>
          <p:cNvSpPr/>
          <p:nvPr/>
        </p:nvSpPr>
        <p:spPr>
          <a:xfrm>
            <a:off x="8650262" y="5149976"/>
            <a:ext cx="233439" cy="222280"/>
          </a:xfrm>
          <a:prstGeom prst="rect">
            <a:avLst/>
          </a:prstGeom>
          <a:ln>
            <a:solidFill>
              <a:srgbClr val="12A539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4C9D5365-8227-9531-8D0D-1D1038CA3C3C}"/>
              </a:ext>
            </a:extLst>
          </p:cNvPr>
          <p:cNvSpPr/>
          <p:nvPr/>
        </p:nvSpPr>
        <p:spPr>
          <a:xfrm>
            <a:off x="10344142" y="5167162"/>
            <a:ext cx="233439" cy="222280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862796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1888</TotalTime>
  <Words>104</Words>
  <Application>Microsoft Office PowerPoint</Application>
  <PresentationFormat>Bredbild</PresentationFormat>
  <Paragraphs>24</Paragraphs>
  <Slides>1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Roboto</vt:lpstr>
      <vt:lpstr>Office-tema</vt:lpstr>
      <vt:lpstr>PowerPoint-presentation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Skoglund Linda - SBF</dc:creator>
  <cp:lastModifiedBy>von Trampe Martina - SBF</cp:lastModifiedBy>
  <cp:revision>21</cp:revision>
  <cp:lastPrinted>2022-12-28T15:15:54Z</cp:lastPrinted>
  <dcterms:created xsi:type="dcterms:W3CDTF">2019-12-12T15:15:59Z</dcterms:created>
  <dcterms:modified xsi:type="dcterms:W3CDTF">2023-04-03T14:21:46Z</dcterms:modified>
</cp:coreProperties>
</file>