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lou Mandolin - MF" initials="MM-M" lastIdx="2" clrIdx="0">
    <p:extLst>
      <p:ext uri="{19B8F6BF-5375-455C-9EA6-DF929625EA0E}">
        <p15:presenceInfo xmlns:p15="http://schemas.microsoft.com/office/powerpoint/2012/main" userId="Milou Mandolin - MF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348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423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A2734-E3FA-4EFF-BA8C-6AF63C602661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E5A56-1EE3-423E-AF4C-05D4B0908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9009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B34AE-B215-4A83-994E-3C4864CDF484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534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2136-1EEC-427E-A610-741C9CB61D16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72B35-037D-4256-90B5-4C89F7B040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49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2136-1EEC-427E-A610-741C9CB61D16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72B35-037D-4256-90B5-4C89F7B040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6988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2136-1EEC-427E-A610-741C9CB61D16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72B35-037D-4256-90B5-4C89F7B040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7813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2136-1EEC-427E-A610-741C9CB61D16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72B35-037D-4256-90B5-4C89F7B040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02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2136-1EEC-427E-A610-741C9CB61D16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72B35-037D-4256-90B5-4C89F7B040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0938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2136-1EEC-427E-A610-741C9CB61D16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72B35-037D-4256-90B5-4C89F7B040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9406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2136-1EEC-427E-A610-741C9CB61D16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72B35-037D-4256-90B5-4C89F7B040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9144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2136-1EEC-427E-A610-741C9CB61D16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72B35-037D-4256-90B5-4C89F7B040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9393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2136-1EEC-427E-A610-741C9CB61D16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72B35-037D-4256-90B5-4C89F7B040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182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2136-1EEC-427E-A610-741C9CB61D16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72B35-037D-4256-90B5-4C89F7B040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9591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2136-1EEC-427E-A610-741C9CB61D16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72B35-037D-4256-90B5-4C89F7B040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3542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12136-1EEC-427E-A610-741C9CB61D16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72B35-037D-4256-90B5-4C89F7B040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7511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>
            <a:extLst>
              <a:ext uri="{FF2B5EF4-FFF2-40B4-BE49-F238E27FC236}">
                <a16:creationId xmlns:a16="http://schemas.microsoft.com/office/drawing/2014/main" id="{98BDC96C-7713-D34B-BD69-F9AAEADB10B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C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414"/>
            <a:ext cx="12192000" cy="685717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4945" y="879857"/>
            <a:ext cx="11830104" cy="259904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sv-S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6DF72E45-2DBA-8646-829E-FBCA55D9EDE6}"/>
              </a:ext>
            </a:extLst>
          </p:cNvPr>
          <p:cNvSpPr/>
          <p:nvPr/>
        </p:nvSpPr>
        <p:spPr>
          <a:xfrm>
            <a:off x="185843" y="3716977"/>
            <a:ext cx="3861711" cy="294156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19">
            <a:extLst>
              <a:ext uri="{FF2B5EF4-FFF2-40B4-BE49-F238E27FC236}">
                <a16:creationId xmlns:a16="http://schemas.microsoft.com/office/drawing/2014/main" id="{909A1F89-B53B-BA45-A52B-A9C4DA173F41}"/>
              </a:ext>
            </a:extLst>
          </p:cNvPr>
          <p:cNvSpPr txBox="1"/>
          <p:nvPr/>
        </p:nvSpPr>
        <p:spPr>
          <a:xfrm>
            <a:off x="880046" y="3832432"/>
            <a:ext cx="28108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cs typeface="Arial" panose="020B0604020202020204" pitchFamily="34" charset="0"/>
              </a:rPr>
              <a:t>ESTIMERAD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radley Hand" pitchFamily="2" charset="77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cs typeface="Arial" panose="020B0604020202020204" pitchFamily="34" charset="0"/>
              </a:rPr>
              <a:t>KOSTNAD</a:t>
            </a:r>
          </a:p>
          <a:p>
            <a:pPr defTabSz="914377">
              <a:defRPr/>
            </a:pPr>
            <a:r>
              <a:rPr lang="sv-SE" sz="1100" dirty="0"/>
              <a:t>beskriv hur mycket piloten kommer att kosta och vad pengarna ska användas till</a:t>
            </a:r>
            <a:b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cs typeface="Arial" panose="020B0604020202020204" pitchFamily="34" charset="0"/>
              </a:rPr>
            </a:b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cs typeface="Arial" panose="020B0604020202020204" pitchFamily="34" charset="0"/>
            </a:endParaRPr>
          </a:p>
          <a:p>
            <a:pPr defTabSz="914377">
              <a:defRPr/>
            </a:pP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7" name="Rectangle 3">
            <a:extLst>
              <a:ext uri="{FF2B5EF4-FFF2-40B4-BE49-F238E27FC236}">
                <a16:creationId xmlns:a16="http://schemas.microsoft.com/office/drawing/2014/main" id="{D9021C6A-6900-4645-A5EA-408E640E1F3E}"/>
              </a:ext>
            </a:extLst>
          </p:cNvPr>
          <p:cNvSpPr/>
          <p:nvPr/>
        </p:nvSpPr>
        <p:spPr>
          <a:xfrm>
            <a:off x="8365290" y="3707604"/>
            <a:ext cx="3649759" cy="290972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3">
            <a:extLst>
              <a:ext uri="{FF2B5EF4-FFF2-40B4-BE49-F238E27FC236}">
                <a16:creationId xmlns:a16="http://schemas.microsoft.com/office/drawing/2014/main" id="{7A46F9B7-EFF5-BA41-929C-2FEDC707B42A}"/>
              </a:ext>
            </a:extLst>
          </p:cNvPr>
          <p:cNvSpPr/>
          <p:nvPr/>
        </p:nvSpPr>
        <p:spPr>
          <a:xfrm>
            <a:off x="4276238" y="3694043"/>
            <a:ext cx="3861711" cy="296449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19">
            <a:extLst>
              <a:ext uri="{FF2B5EF4-FFF2-40B4-BE49-F238E27FC236}">
                <a16:creationId xmlns:a16="http://schemas.microsoft.com/office/drawing/2014/main" id="{93A1AE4F-E574-8A49-BBC1-8C84C4F5AA62}"/>
              </a:ext>
            </a:extLst>
          </p:cNvPr>
          <p:cNvSpPr txBox="1"/>
          <p:nvPr/>
        </p:nvSpPr>
        <p:spPr>
          <a:xfrm>
            <a:off x="4750837" y="3800189"/>
            <a:ext cx="308806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cs typeface="Arial" panose="020B0604020202020204" pitchFamily="34" charset="0"/>
              </a:rPr>
              <a:t>TIDPLAN</a:t>
            </a:r>
          </a:p>
          <a:p>
            <a:pPr defTabSz="914377">
              <a:defRPr/>
            </a:pPr>
            <a:r>
              <a:rPr lang="sv-SE" sz="1100" dirty="0"/>
              <a:t>Beskriv grov tidplan för piloten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cs typeface="Arial" panose="020B0604020202020204" pitchFamily="34" charset="0"/>
            </a:endParaRPr>
          </a:p>
          <a:p>
            <a:pPr defTabSz="914377">
              <a:defRPr/>
            </a:pP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2" name="TextBox 17">
            <a:extLst>
              <a:ext uri="{FF2B5EF4-FFF2-40B4-BE49-F238E27FC236}">
                <a16:creationId xmlns:a16="http://schemas.microsoft.com/office/drawing/2014/main" id="{06AA3EB1-1A1A-D44A-B5A0-2E8C74E4DE30}"/>
              </a:ext>
            </a:extLst>
          </p:cNvPr>
          <p:cNvSpPr txBox="1"/>
          <p:nvPr/>
        </p:nvSpPr>
        <p:spPr>
          <a:xfrm>
            <a:off x="180106" y="130398"/>
            <a:ext cx="2484976" cy="625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US" sz="3467" dirty="0">
                <a:solidFill>
                  <a:schemeClr val="bg1"/>
                </a:solidFill>
                <a:latin typeface="Roboto" panose="02000000000000000000" pitchFamily="2" charset="0"/>
                <a:cs typeface="Arial" panose="020B0604020202020204" pitchFamily="34" charset="0"/>
              </a:rPr>
              <a:t>Pilotcanvas</a:t>
            </a:r>
          </a:p>
        </p:txBody>
      </p:sp>
      <p:sp>
        <p:nvSpPr>
          <p:cNvPr id="45" name="TextBox 19">
            <a:extLst>
              <a:ext uri="{FF2B5EF4-FFF2-40B4-BE49-F238E27FC236}">
                <a16:creationId xmlns:a16="http://schemas.microsoft.com/office/drawing/2014/main" id="{6223903D-F7A7-9D4C-9CF4-5EC29B38449F}"/>
              </a:ext>
            </a:extLst>
          </p:cNvPr>
          <p:cNvSpPr txBox="1"/>
          <p:nvPr/>
        </p:nvSpPr>
        <p:spPr>
          <a:xfrm>
            <a:off x="875539" y="1011543"/>
            <a:ext cx="10845601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cs typeface="Arial" panose="020B0604020202020204" pitchFamily="34" charset="0"/>
              </a:rPr>
              <a:t>UPPLÄGG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radley Hand" pitchFamily="2" charset="77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cs typeface="Arial" panose="020B0604020202020204" pitchFamily="34" charset="0"/>
              </a:rPr>
              <a:t>PILOT </a:t>
            </a:r>
          </a:p>
          <a:p>
            <a:pPr defTabSz="914377">
              <a:defRPr/>
            </a:pPr>
            <a:r>
              <a:rPr lang="sv-SE" sz="1100" dirty="0"/>
              <a:t>beskriv övergripande hur innovationspiloten ska gå till och vem den vänder sig till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cs typeface="Arial" panose="020B0604020202020204" pitchFamily="34" charset="0"/>
              </a:rPr>
              <a:t>Vilka </a:t>
            </a:r>
            <a:r>
              <a:rPr lang="sv-SE" sz="110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cs typeface="Arial" panose="020B0604020202020204" pitchFamily="34" charset="0"/>
              </a:rPr>
              <a:t>stakeholders</a:t>
            </a: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cs typeface="Arial" panose="020B0604020202020204" pitchFamily="34" charset="0"/>
              </a:rPr>
              <a:t> finns dvs vilka kompetenser/verksamheter behöver samarbeta för att piloten ska bli framgångsrik? </a:t>
            </a:r>
          </a:p>
          <a:p>
            <a:pPr defTabSz="914377">
              <a:defRPr/>
            </a:pPr>
            <a:r>
              <a:rPr lang="sv-SE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cs typeface="Arial" panose="020B0604020202020204" pitchFamily="34" charset="0"/>
              </a:rPr>
              <a:t>Kontakta dem nu så att de är med i ett tidigt skede och var tydlig med vem som ansvara för de olika delarna. Vilka har du missat att ta med? Användaren? Testgruppen? Innovationsledaren?</a:t>
            </a:r>
            <a:b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cs typeface="Arial" panose="020B0604020202020204" pitchFamily="34" charset="0"/>
              </a:rPr>
            </a:br>
            <a:endParaRPr lang="sv-SE" sz="1100" dirty="0"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9" name="TextBox 19">
            <a:extLst>
              <a:ext uri="{FF2B5EF4-FFF2-40B4-BE49-F238E27FC236}">
                <a16:creationId xmlns:a16="http://schemas.microsoft.com/office/drawing/2014/main" id="{7E15A0B6-96CC-CC45-8C76-A6976A335350}"/>
              </a:ext>
            </a:extLst>
          </p:cNvPr>
          <p:cNvSpPr txBox="1"/>
          <p:nvPr/>
        </p:nvSpPr>
        <p:spPr>
          <a:xfrm>
            <a:off x="9058155" y="3819007"/>
            <a:ext cx="29568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cs typeface="Arial" panose="020B0604020202020204" pitchFamily="34" charset="0"/>
              </a:rPr>
              <a:t>MÅLSÄTTNING/</a:t>
            </a:r>
            <a:b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radley Hand" pitchFamily="2" charset="77"/>
                <a:cs typeface="Arial" panose="020B0604020202020204" pitchFamily="34" charset="0"/>
              </a:rPr>
            </a:b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cs typeface="Arial" panose="020B0604020202020204" pitchFamily="34" charset="0"/>
              </a:rPr>
              <a:t>EFFEKTMÄTNING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Bradley Hand" pitchFamily="2" charset="77"/>
              <a:cs typeface="Arial" panose="020B0604020202020204" pitchFamily="34" charset="0"/>
            </a:endParaRPr>
          </a:p>
          <a:p>
            <a:pPr defTabSz="914377">
              <a:defRPr/>
            </a:pPr>
            <a:r>
              <a:rPr lang="sv-SE" sz="1100" dirty="0"/>
              <a:t>beskriv hur vi kommer att mäta effekterna/värdet</a:t>
            </a:r>
            <a:endParaRPr lang="en-US" sz="1100" b="1" dirty="0">
              <a:solidFill>
                <a:schemeClr val="tx1">
                  <a:lumMod val="85000"/>
                  <a:lumOff val="15000"/>
                </a:schemeClr>
              </a:solidFill>
              <a:latin typeface="Bradley Hand" pitchFamily="2" charset="77"/>
              <a:cs typeface="Arial" panose="020B0604020202020204" pitchFamily="34" charset="0"/>
            </a:endParaRPr>
          </a:p>
        </p:txBody>
      </p:sp>
      <p:pic>
        <p:nvPicPr>
          <p:cNvPr id="62" name="Bild 61" descr="Affärstillväxt">
            <a:extLst>
              <a:ext uri="{FF2B5EF4-FFF2-40B4-BE49-F238E27FC236}">
                <a16:creationId xmlns:a16="http://schemas.microsoft.com/office/drawing/2014/main" id="{6DAA5B14-5372-7A4C-888B-298687E1C5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13727" y="3825017"/>
            <a:ext cx="544427" cy="544427"/>
          </a:xfrm>
          <a:prstGeom prst="rect">
            <a:avLst/>
          </a:prstGeom>
        </p:spPr>
      </p:pic>
      <p:pic>
        <p:nvPicPr>
          <p:cNvPr id="8" name="Bild 7" descr="Anslutningar">
            <a:extLst>
              <a:ext uri="{FF2B5EF4-FFF2-40B4-BE49-F238E27FC236}">
                <a16:creationId xmlns:a16="http://schemas.microsoft.com/office/drawing/2014/main" id="{EEC687A9-6D9A-A943-8D2F-9A33F238DB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2325" y="1011543"/>
            <a:ext cx="553215" cy="553215"/>
          </a:xfrm>
          <a:prstGeom prst="rect">
            <a:avLst/>
          </a:prstGeom>
        </p:spPr>
      </p:pic>
      <p:pic>
        <p:nvPicPr>
          <p:cNvPr id="10" name="Bild 9" descr="Mynt">
            <a:extLst>
              <a:ext uri="{FF2B5EF4-FFF2-40B4-BE49-F238E27FC236}">
                <a16:creationId xmlns:a16="http://schemas.microsoft.com/office/drawing/2014/main" id="{572FF527-D643-7842-8677-DB6FB944C1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6870" y="3819007"/>
            <a:ext cx="548669" cy="548669"/>
          </a:xfrm>
          <a:prstGeom prst="rect">
            <a:avLst/>
          </a:prstGeom>
        </p:spPr>
      </p:pic>
      <p:pic>
        <p:nvPicPr>
          <p:cNvPr id="12" name="Bild 11" descr="Timglas">
            <a:extLst>
              <a:ext uri="{FF2B5EF4-FFF2-40B4-BE49-F238E27FC236}">
                <a16:creationId xmlns:a16="http://schemas.microsoft.com/office/drawing/2014/main" id="{5D70FD39-DBDB-F14A-983E-EC1A754045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33363" y="3832433"/>
            <a:ext cx="474124" cy="474124"/>
          </a:xfrm>
          <a:prstGeom prst="rect">
            <a:avLst/>
          </a:prstGeom>
        </p:spPr>
      </p:pic>
      <p:sp>
        <p:nvSpPr>
          <p:cNvPr id="19" name="Rectangle 3">
            <a:extLst>
              <a:ext uri="{FF2B5EF4-FFF2-40B4-BE49-F238E27FC236}">
                <a16:creationId xmlns:a16="http://schemas.microsoft.com/office/drawing/2014/main" id="{C37B4E9C-AA49-F14C-8BE7-DB821C91318B}"/>
              </a:ext>
            </a:extLst>
          </p:cNvPr>
          <p:cNvSpPr/>
          <p:nvPr/>
        </p:nvSpPr>
        <p:spPr>
          <a:xfrm>
            <a:off x="2797908" y="240675"/>
            <a:ext cx="5357243" cy="43535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0F27689-56D3-D54D-A8BA-65304BCA89C4}"/>
              </a:ext>
            </a:extLst>
          </p:cNvPr>
          <p:cNvSpPr/>
          <p:nvPr/>
        </p:nvSpPr>
        <p:spPr>
          <a:xfrm>
            <a:off x="8345782" y="240675"/>
            <a:ext cx="3564356" cy="43535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19">
            <a:extLst>
              <a:ext uri="{FF2B5EF4-FFF2-40B4-BE49-F238E27FC236}">
                <a16:creationId xmlns:a16="http://schemas.microsoft.com/office/drawing/2014/main" id="{A31C4D2E-1D0B-B54D-B614-647E74A3FAFB}"/>
              </a:ext>
            </a:extLst>
          </p:cNvPr>
          <p:cNvSpPr txBox="1"/>
          <p:nvPr/>
        </p:nvSpPr>
        <p:spPr>
          <a:xfrm>
            <a:off x="9604299" y="238977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Idénamn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: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textruta 1"/>
          <p:cNvSpPr txBox="1"/>
          <p:nvPr/>
        </p:nvSpPr>
        <p:spPr>
          <a:xfrm>
            <a:off x="8458871" y="4383217"/>
            <a:ext cx="35230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endParaRPr lang="sv-SE" sz="1100" dirty="0"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19">
            <a:extLst>
              <a:ext uri="{FF2B5EF4-FFF2-40B4-BE49-F238E27FC236}">
                <a16:creationId xmlns:a16="http://schemas.microsoft.com/office/drawing/2014/main" id="{E19D8FC1-687E-1DED-836E-C38B2C8E1F5E}"/>
              </a:ext>
            </a:extLst>
          </p:cNvPr>
          <p:cNvSpPr txBox="1"/>
          <p:nvPr/>
        </p:nvSpPr>
        <p:spPr>
          <a:xfrm>
            <a:off x="3872795" y="250614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Ansvarig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: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78E1CAF-8997-5CA0-3C96-26F8792A1AEF}"/>
              </a:ext>
            </a:extLst>
          </p:cNvPr>
          <p:cNvSpPr txBox="1"/>
          <p:nvPr/>
        </p:nvSpPr>
        <p:spPr>
          <a:xfrm>
            <a:off x="8535729" y="4882899"/>
            <a:ext cx="31844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200" dirty="0"/>
          </a:p>
        </p:txBody>
      </p:sp>
      <p:sp>
        <p:nvSpPr>
          <p:cNvPr id="6" name="TextBox 19">
            <a:extLst>
              <a:ext uri="{FF2B5EF4-FFF2-40B4-BE49-F238E27FC236}">
                <a16:creationId xmlns:a16="http://schemas.microsoft.com/office/drawing/2014/main" id="{6316AB2B-18CA-ACDA-5161-A8A9E3A968A7}"/>
              </a:ext>
            </a:extLst>
          </p:cNvPr>
          <p:cNvSpPr txBox="1"/>
          <p:nvPr/>
        </p:nvSpPr>
        <p:spPr>
          <a:xfrm>
            <a:off x="845059" y="2221467"/>
            <a:ext cx="108456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b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cs typeface="Arial" panose="020B0604020202020204" pitchFamily="34" charset="0"/>
              </a:rPr>
            </a:br>
            <a:endParaRPr lang="sv-SE" sz="1100" dirty="0"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E182B8C4-A39C-D211-FFA5-D10BB3FE9C9D}"/>
              </a:ext>
            </a:extLst>
          </p:cNvPr>
          <p:cNvSpPr txBox="1"/>
          <p:nvPr/>
        </p:nvSpPr>
        <p:spPr>
          <a:xfrm>
            <a:off x="784292" y="2102163"/>
            <a:ext cx="108456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b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cs typeface="Arial" panose="020B0604020202020204" pitchFamily="34" charset="0"/>
              </a:rPr>
            </a:br>
            <a:endParaRPr lang="sv-SE" sz="1100" dirty="0"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951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114</Words>
  <Application>Microsoft Office PowerPoint</Application>
  <PresentationFormat>Bredbild</PresentationFormat>
  <Paragraphs>16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7" baseType="lpstr">
      <vt:lpstr>Arial</vt:lpstr>
      <vt:lpstr>Bradley Hand</vt:lpstr>
      <vt:lpstr>Calibri</vt:lpstr>
      <vt:lpstr>Calibri Light</vt:lpstr>
      <vt:lpstr>Roboto</vt:lpstr>
      <vt:lpstr>Office-tema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Skoglund Linda - SBF</dc:creator>
  <cp:lastModifiedBy>von Trampe Martina - SBF</cp:lastModifiedBy>
  <cp:revision>25</cp:revision>
  <cp:lastPrinted>2023-03-16T15:00:46Z</cp:lastPrinted>
  <dcterms:created xsi:type="dcterms:W3CDTF">2019-12-12T15:24:00Z</dcterms:created>
  <dcterms:modified xsi:type="dcterms:W3CDTF">2023-04-03T14:22:07Z</dcterms:modified>
</cp:coreProperties>
</file>