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3"/>
  </p:notesMasterIdLst>
  <p:sldIdLst>
    <p:sldId id="257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9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36870-CA44-4FF0-9581-5795BA5E0203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9DABA-A8B9-4C24-8324-EF83CBD39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756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B34AE-B215-4A83-994E-3C4864CDF484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9542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9722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490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3849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424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2857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2581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799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86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67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213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470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1644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5332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2830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004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294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046FC-F399-49BC-84E5-FC7B8C984B9F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393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0" y="-27989"/>
            <a:ext cx="12192000" cy="688598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2" name="Rectangle 3">
            <a:extLst>
              <a:ext uri="{FF2B5EF4-FFF2-40B4-BE49-F238E27FC236}">
                <a16:creationId xmlns:a16="http://schemas.microsoft.com/office/drawing/2014/main" id="{CD75F93D-0596-1747-82BC-F0E6051FB8EE}"/>
              </a:ext>
            </a:extLst>
          </p:cNvPr>
          <p:cNvSpPr/>
          <p:nvPr/>
        </p:nvSpPr>
        <p:spPr>
          <a:xfrm>
            <a:off x="8106534" y="3597254"/>
            <a:ext cx="3895035" cy="306087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8399" y="895533"/>
            <a:ext cx="3402107" cy="25803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sv-SE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hkl</a:t>
            </a: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8585057" y="3637866"/>
            <a:ext cx="3416512" cy="8463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CHECKLISTA - UTFALL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Överensstämde resultatet med det vi trodde?  Checklistan kan jämföras med den från Idécanvas för att se utfall.</a:t>
            </a:r>
            <a:endParaRPr lang="sv-SE" dirty="0">
              <a:solidFill>
                <a:schemeClr val="bg2">
                  <a:lumMod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8878757" y="4547976"/>
            <a:ext cx="1391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Lösning möter befintligt behov</a:t>
            </a: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648639" y="4553914"/>
            <a:ext cx="1484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Andra/Framtida behov</a:t>
            </a:r>
          </a:p>
          <a:p>
            <a:pPr defTabSz="914377">
              <a:defRPr/>
            </a:pP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78554" y="5028607"/>
            <a:ext cx="1227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Lösning löser lokalt problem</a:t>
            </a:r>
          </a:p>
          <a:p>
            <a:pPr defTabSz="914377">
              <a:defRPr/>
            </a:pP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655477" y="5053017"/>
            <a:ext cx="1395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Lösningen löser globalt problem</a:t>
            </a:r>
          </a:p>
          <a:p>
            <a:pPr defTabSz="914377">
              <a:defRPr/>
            </a:pP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8878554" y="5521223"/>
            <a:ext cx="15493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Idén finns redan och behöver inte tas fram av oss.</a:t>
            </a: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25"/>
          <p:cNvSpPr txBox="1"/>
          <p:nvPr/>
        </p:nvSpPr>
        <p:spPr>
          <a:xfrm>
            <a:off x="10665135" y="5620904"/>
            <a:ext cx="122733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Idén är oprövad vad vi vet och vi ser värde i att skala upp.</a:t>
            </a:r>
          </a:p>
          <a:p>
            <a:pPr defTabSz="914377">
              <a:defRPr/>
            </a:pP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6DF72E45-2DBA-8646-829E-FBCA55D9EDE6}"/>
              </a:ext>
            </a:extLst>
          </p:cNvPr>
          <p:cNvSpPr/>
          <p:nvPr/>
        </p:nvSpPr>
        <p:spPr>
          <a:xfrm>
            <a:off x="242961" y="3623788"/>
            <a:ext cx="3447936" cy="302004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D9021C6A-6900-4645-A5EA-408E640E1F3E}"/>
              </a:ext>
            </a:extLst>
          </p:cNvPr>
          <p:cNvSpPr/>
          <p:nvPr/>
        </p:nvSpPr>
        <p:spPr>
          <a:xfrm>
            <a:off x="8106534" y="894635"/>
            <a:ext cx="3895037" cy="258464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7A46F9B7-EFF5-BA41-929C-2FEDC707B42A}"/>
              </a:ext>
            </a:extLst>
          </p:cNvPr>
          <p:cNvSpPr/>
          <p:nvPr/>
        </p:nvSpPr>
        <p:spPr>
          <a:xfrm>
            <a:off x="3812471" y="3618297"/>
            <a:ext cx="4169366" cy="302373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19">
            <a:extLst>
              <a:ext uri="{FF2B5EF4-FFF2-40B4-BE49-F238E27FC236}">
                <a16:creationId xmlns:a16="http://schemas.microsoft.com/office/drawing/2014/main" id="{93A1AE4F-E574-8A49-BBC1-8C84C4F5AA62}"/>
              </a:ext>
            </a:extLst>
          </p:cNvPr>
          <p:cNvSpPr txBox="1"/>
          <p:nvPr/>
        </p:nvSpPr>
        <p:spPr>
          <a:xfrm>
            <a:off x="337067" y="3737802"/>
            <a:ext cx="2852533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UPPFÖLJNING och LÄRANDE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Tips på fallgropar och möjliggörare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Vad kan vi lära oss och sprida till andra platser eller sammanhang? 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Vilka andra kan ha nytta av vårt resultat?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8" name="Bild 77" descr="Gruppkreativitet">
            <a:extLst>
              <a:ext uri="{FF2B5EF4-FFF2-40B4-BE49-F238E27FC236}">
                <a16:creationId xmlns:a16="http://schemas.microsoft.com/office/drawing/2014/main" id="{1C8E3155-3EFD-0041-B7BF-2CFA4DF5A9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6544" y="3705955"/>
            <a:ext cx="553215" cy="553215"/>
          </a:xfrm>
          <a:prstGeom prst="rect">
            <a:avLst/>
          </a:prstGeom>
        </p:spPr>
      </p:pic>
      <p:pic>
        <p:nvPicPr>
          <p:cNvPr id="82" name="Bild 81" descr="Forskning">
            <a:extLst>
              <a:ext uri="{FF2B5EF4-FFF2-40B4-BE49-F238E27FC236}">
                <a16:creationId xmlns:a16="http://schemas.microsoft.com/office/drawing/2014/main" id="{CC3FD2ED-4429-B84B-9A0D-789A4620E7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9618" y="3789155"/>
            <a:ext cx="356887" cy="356887"/>
          </a:xfrm>
          <a:prstGeom prst="rect">
            <a:avLst/>
          </a:prstGeom>
        </p:spPr>
      </p:pic>
      <p:sp>
        <p:nvSpPr>
          <p:cNvPr id="85" name="Rektangel 84">
            <a:extLst>
              <a:ext uri="{FF2B5EF4-FFF2-40B4-BE49-F238E27FC236}">
                <a16:creationId xmlns:a16="http://schemas.microsoft.com/office/drawing/2014/main" id="{34399FB1-BCF6-5E4E-A5B7-94C88B0782DE}"/>
              </a:ext>
            </a:extLst>
          </p:cNvPr>
          <p:cNvSpPr/>
          <p:nvPr/>
        </p:nvSpPr>
        <p:spPr>
          <a:xfrm>
            <a:off x="8588561" y="4582966"/>
            <a:ext cx="233439" cy="222280"/>
          </a:xfrm>
          <a:prstGeom prst="rect">
            <a:avLst/>
          </a:prstGeom>
          <a:ln>
            <a:solidFill>
              <a:srgbClr val="12A53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6" name="Rektangel 85">
            <a:extLst>
              <a:ext uri="{FF2B5EF4-FFF2-40B4-BE49-F238E27FC236}">
                <a16:creationId xmlns:a16="http://schemas.microsoft.com/office/drawing/2014/main" id="{A854B500-7E68-1D4D-BE06-2AFB990C202D}"/>
              </a:ext>
            </a:extLst>
          </p:cNvPr>
          <p:cNvSpPr/>
          <p:nvPr/>
        </p:nvSpPr>
        <p:spPr>
          <a:xfrm>
            <a:off x="8585057" y="5065123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8" name="Rektangel 87">
            <a:extLst>
              <a:ext uri="{FF2B5EF4-FFF2-40B4-BE49-F238E27FC236}">
                <a16:creationId xmlns:a16="http://schemas.microsoft.com/office/drawing/2014/main" id="{2D356E6F-FB6E-BD4D-9D1F-FEBD830CBFD6}"/>
              </a:ext>
            </a:extLst>
          </p:cNvPr>
          <p:cNvSpPr/>
          <p:nvPr/>
        </p:nvSpPr>
        <p:spPr>
          <a:xfrm>
            <a:off x="8586505" y="5625353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1" name="Rektangel 90">
            <a:extLst>
              <a:ext uri="{FF2B5EF4-FFF2-40B4-BE49-F238E27FC236}">
                <a16:creationId xmlns:a16="http://schemas.microsoft.com/office/drawing/2014/main" id="{E5E2F6E3-BB39-6A4E-AD8D-5CD601DD5A96}"/>
              </a:ext>
            </a:extLst>
          </p:cNvPr>
          <p:cNvSpPr/>
          <p:nvPr/>
        </p:nvSpPr>
        <p:spPr>
          <a:xfrm>
            <a:off x="10367811" y="4580864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2" name="Rektangel 91">
            <a:extLst>
              <a:ext uri="{FF2B5EF4-FFF2-40B4-BE49-F238E27FC236}">
                <a16:creationId xmlns:a16="http://schemas.microsoft.com/office/drawing/2014/main" id="{796BC189-75A7-594D-9E66-52F3DFFC7533}"/>
              </a:ext>
            </a:extLst>
          </p:cNvPr>
          <p:cNvSpPr/>
          <p:nvPr/>
        </p:nvSpPr>
        <p:spPr>
          <a:xfrm>
            <a:off x="10367810" y="5096333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4" name="Rektangel 93">
            <a:extLst>
              <a:ext uri="{FF2B5EF4-FFF2-40B4-BE49-F238E27FC236}">
                <a16:creationId xmlns:a16="http://schemas.microsoft.com/office/drawing/2014/main" id="{9E6CCF9A-403F-7849-9E8C-50FDD4D47F67}"/>
              </a:ext>
            </a:extLst>
          </p:cNvPr>
          <p:cNvSpPr/>
          <p:nvPr/>
        </p:nvSpPr>
        <p:spPr>
          <a:xfrm>
            <a:off x="10367810" y="5656544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2" name="TextBox 17">
            <a:extLst>
              <a:ext uri="{FF2B5EF4-FFF2-40B4-BE49-F238E27FC236}">
                <a16:creationId xmlns:a16="http://schemas.microsoft.com/office/drawing/2014/main" id="{06AA3EB1-1A1A-D44A-B5A0-2E8C74E4DE30}"/>
              </a:ext>
            </a:extLst>
          </p:cNvPr>
          <p:cNvSpPr txBox="1"/>
          <p:nvPr/>
        </p:nvSpPr>
        <p:spPr>
          <a:xfrm>
            <a:off x="115720" y="113354"/>
            <a:ext cx="3232482" cy="6258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3467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Resultatcanvas</a:t>
            </a:r>
          </a:p>
        </p:txBody>
      </p:sp>
      <p:sp>
        <p:nvSpPr>
          <p:cNvPr id="59" name="TextBox 19">
            <a:extLst>
              <a:ext uri="{FF2B5EF4-FFF2-40B4-BE49-F238E27FC236}">
                <a16:creationId xmlns:a16="http://schemas.microsoft.com/office/drawing/2014/main" id="{7E15A0B6-96CC-CC45-8C76-A6976A335350}"/>
              </a:ext>
            </a:extLst>
          </p:cNvPr>
          <p:cNvSpPr txBox="1"/>
          <p:nvPr/>
        </p:nvSpPr>
        <p:spPr>
          <a:xfrm>
            <a:off x="8933407" y="962724"/>
            <a:ext cx="295906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EFFEKTER/VÄRDE/RESULTAT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Vilket värde skapades? Det vi trodde eller annat? Vilka hinder finns för värdeskapande?</a:t>
            </a:r>
          </a:p>
        </p:txBody>
      </p:sp>
      <p:pic>
        <p:nvPicPr>
          <p:cNvPr id="62" name="Bild 61" descr="Affärstillväxt">
            <a:extLst>
              <a:ext uri="{FF2B5EF4-FFF2-40B4-BE49-F238E27FC236}">
                <a16:creationId xmlns:a16="http://schemas.microsoft.com/office/drawing/2014/main" id="{6DAA5B14-5372-7A4C-888B-298687E1C5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56311" y="1012610"/>
            <a:ext cx="544427" cy="544427"/>
          </a:xfrm>
          <a:prstGeom prst="rect">
            <a:avLst/>
          </a:prstGeom>
        </p:spPr>
      </p:pic>
      <p:sp>
        <p:nvSpPr>
          <p:cNvPr id="63" name="Rectangle 3">
            <a:extLst>
              <a:ext uri="{FF2B5EF4-FFF2-40B4-BE49-F238E27FC236}">
                <a16:creationId xmlns:a16="http://schemas.microsoft.com/office/drawing/2014/main" id="{17E9C765-1371-C74C-B591-273B6B6B43AF}"/>
              </a:ext>
            </a:extLst>
          </p:cNvPr>
          <p:cNvSpPr/>
          <p:nvPr/>
        </p:nvSpPr>
        <p:spPr>
          <a:xfrm>
            <a:off x="3474720" y="218092"/>
            <a:ext cx="4717275" cy="4766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5A64F734-5F2A-9746-BE4F-1AD791536D65}"/>
              </a:ext>
            </a:extLst>
          </p:cNvPr>
          <p:cNvSpPr/>
          <p:nvPr/>
        </p:nvSpPr>
        <p:spPr>
          <a:xfrm>
            <a:off x="8296102" y="194508"/>
            <a:ext cx="3650879" cy="48611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19">
            <a:extLst>
              <a:ext uri="{FF2B5EF4-FFF2-40B4-BE49-F238E27FC236}">
                <a16:creationId xmlns:a16="http://schemas.microsoft.com/office/drawing/2014/main" id="{49C3B567-C3EA-F740-B623-594634D279F8}"/>
              </a:ext>
            </a:extLst>
          </p:cNvPr>
          <p:cNvSpPr txBox="1"/>
          <p:nvPr/>
        </p:nvSpPr>
        <p:spPr>
          <a:xfrm>
            <a:off x="3469321" y="268611"/>
            <a:ext cx="1085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Ansvarig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6" name="TextBox 19">
            <a:extLst>
              <a:ext uri="{FF2B5EF4-FFF2-40B4-BE49-F238E27FC236}">
                <a16:creationId xmlns:a16="http://schemas.microsoft.com/office/drawing/2014/main" id="{F3B5A424-2381-774D-893A-D5C7AA6A696E}"/>
              </a:ext>
            </a:extLst>
          </p:cNvPr>
          <p:cNvSpPr txBox="1"/>
          <p:nvPr/>
        </p:nvSpPr>
        <p:spPr>
          <a:xfrm>
            <a:off x="8344260" y="262876"/>
            <a:ext cx="1085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sv-SE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Idénamn</a:t>
            </a: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5" name="Rectangle 3"/>
          <p:cNvSpPr/>
          <p:nvPr/>
        </p:nvSpPr>
        <p:spPr>
          <a:xfrm>
            <a:off x="3802829" y="886089"/>
            <a:ext cx="4171382" cy="258978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sv-SE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hkl</a:t>
            </a: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19">
            <a:extLst>
              <a:ext uri="{FF2B5EF4-FFF2-40B4-BE49-F238E27FC236}">
                <a16:creationId xmlns:a16="http://schemas.microsoft.com/office/drawing/2014/main" id="{909A1F89-B53B-BA45-A52B-A9C4DA173F41}"/>
              </a:ext>
            </a:extLst>
          </p:cNvPr>
          <p:cNvSpPr txBox="1"/>
          <p:nvPr/>
        </p:nvSpPr>
        <p:spPr>
          <a:xfrm>
            <a:off x="750056" y="1003528"/>
            <a:ext cx="318446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BEHOVET BAKOM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Beskriv bakomliggande behov/utmaning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Stämde behovet? Uppkom fler/andra större  behov eller andra målgrupper?</a:t>
            </a:r>
          </a:p>
        </p:txBody>
      </p:sp>
      <p:pic>
        <p:nvPicPr>
          <p:cNvPr id="44" name="Bild 43" descr="Hjärta">
            <a:extLst>
              <a:ext uri="{FF2B5EF4-FFF2-40B4-BE49-F238E27FC236}">
                <a16:creationId xmlns:a16="http://schemas.microsoft.com/office/drawing/2014/main" id="{53E81223-C089-FF4A-9BD0-DC7F9444404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4072" y="988401"/>
            <a:ext cx="585599" cy="585599"/>
          </a:xfrm>
          <a:prstGeom prst="rect">
            <a:avLst/>
          </a:prstGeom>
        </p:spPr>
      </p:pic>
      <p:pic>
        <p:nvPicPr>
          <p:cNvPr id="38" name="Bild 2" descr="Glödlampa och kugghjul">
            <a:extLst>
              <a:ext uri="{FF2B5EF4-FFF2-40B4-BE49-F238E27FC236}">
                <a16:creationId xmlns:a16="http://schemas.microsoft.com/office/drawing/2014/main" id="{0B3CF623-3ABD-C348-A7C6-1CB6A252AD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60211" y="925006"/>
            <a:ext cx="619511" cy="619511"/>
          </a:xfrm>
          <a:prstGeom prst="rect">
            <a:avLst/>
          </a:prstGeom>
        </p:spPr>
      </p:pic>
      <p:sp>
        <p:nvSpPr>
          <p:cNvPr id="39" name="TextBox 19">
            <a:extLst>
              <a:ext uri="{FF2B5EF4-FFF2-40B4-BE49-F238E27FC236}">
                <a16:creationId xmlns:a16="http://schemas.microsoft.com/office/drawing/2014/main" id="{6223903D-F7A7-9D4C-9CF4-5EC29B38449F}"/>
              </a:ext>
            </a:extLst>
          </p:cNvPr>
          <p:cNvSpPr txBox="1"/>
          <p:nvPr/>
        </p:nvSpPr>
        <p:spPr>
          <a:xfrm>
            <a:off x="4599506" y="1028512"/>
            <a:ext cx="2560316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IDÉ/HYPOTES 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Hur gick det? Bekräftades hypotesen?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Budget, tidplan, samarbetspartners</a:t>
            </a:r>
          </a:p>
          <a:p>
            <a:pPr defTabSz="914377">
              <a:defRPr/>
            </a:pPr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5" name="TextBox 19">
            <a:extLst>
              <a:ext uri="{FF2B5EF4-FFF2-40B4-BE49-F238E27FC236}">
                <a16:creationId xmlns:a16="http://schemas.microsoft.com/office/drawing/2014/main" id="{6223903D-F7A7-9D4C-9CF4-5EC29B38449F}"/>
              </a:ext>
            </a:extLst>
          </p:cNvPr>
          <p:cNvSpPr txBox="1"/>
          <p:nvPr/>
        </p:nvSpPr>
        <p:spPr>
          <a:xfrm>
            <a:off x="3963910" y="3734478"/>
            <a:ext cx="39613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VILL VI SKALA UPP?</a:t>
            </a:r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Har vi budget för att skala upp? Inköp, implementering, drift?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Vem ansvarar för </a:t>
            </a:r>
            <a:r>
              <a:rPr lang="sv-SE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uppskalning</a:t>
            </a: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, efter </a:t>
            </a:r>
            <a:r>
              <a:rPr lang="sv-SE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uppskalning</a:t>
            </a:r>
            <a:r>
              <a:rPr lang="sv-SE" sz="11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?</a:t>
            </a:r>
          </a:p>
          <a:p>
            <a:pPr defTabSz="914377">
              <a:defRPr/>
            </a:pPr>
            <a:r>
              <a:rPr lang="sv-SE" sz="11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Vilka </a:t>
            </a: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förutsättningar har vi, tex avtal med entreprenör?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Vilka konsekvenser får det för befintlig organisation?</a:t>
            </a:r>
          </a:p>
        </p:txBody>
      </p:sp>
      <p:sp>
        <p:nvSpPr>
          <p:cNvPr id="2" name="Rektangel 1"/>
          <p:cNvSpPr/>
          <p:nvPr/>
        </p:nvSpPr>
        <p:spPr>
          <a:xfrm>
            <a:off x="-914400" y="9049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2655B08-020B-88ED-1801-29FA1C3BE93B}"/>
              </a:ext>
            </a:extLst>
          </p:cNvPr>
          <p:cNvSpPr/>
          <p:nvPr/>
        </p:nvSpPr>
        <p:spPr>
          <a:xfrm>
            <a:off x="8611439" y="6204474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D81D0469-2B8B-16F4-AA52-CF30D6E5CBCB}"/>
              </a:ext>
            </a:extLst>
          </p:cNvPr>
          <p:cNvSpPr txBox="1"/>
          <p:nvPr/>
        </p:nvSpPr>
        <p:spPr>
          <a:xfrm>
            <a:off x="8893668" y="6111732"/>
            <a:ext cx="1549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Fungerar med befintliga avtal </a:t>
            </a: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279638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Orangerö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1723</TotalTime>
  <Words>210</Words>
  <Application>Microsoft Office PowerPoint</Application>
  <PresentationFormat>Bredbild</PresentationFormat>
  <Paragraphs>33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Calibri</vt:lpstr>
      <vt:lpstr>Roboto</vt:lpstr>
      <vt:lpstr>Trebuchet MS</vt:lpstr>
      <vt:lpstr>Wingdings 3</vt:lpstr>
      <vt:lpstr>Fasett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Skoglund Linda - SBF</dc:creator>
  <cp:lastModifiedBy>von Trampe Martina - SBF</cp:lastModifiedBy>
  <cp:revision>24</cp:revision>
  <cp:lastPrinted>2023-03-16T14:53:17Z</cp:lastPrinted>
  <dcterms:created xsi:type="dcterms:W3CDTF">2019-12-12T15:15:59Z</dcterms:created>
  <dcterms:modified xsi:type="dcterms:W3CDTF">2023-03-16T14:54:28Z</dcterms:modified>
</cp:coreProperties>
</file>