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5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6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4168" r:id="rId4"/>
    <p:sldMasterId id="2147484233" r:id="rId5"/>
    <p:sldMasterId id="2147484248" r:id="rId6"/>
    <p:sldMasterId id="2147484261" r:id="rId7"/>
    <p:sldMasterId id="2147484274" r:id="rId8"/>
    <p:sldMasterId id="2147484287" r:id="rId9"/>
    <p:sldMasterId id="2147484300" r:id="rId10"/>
  </p:sldMasterIdLst>
  <p:notesMasterIdLst>
    <p:notesMasterId r:id="rId22"/>
  </p:notesMasterIdLst>
  <p:handoutMasterIdLst>
    <p:handoutMasterId r:id="rId23"/>
  </p:handoutMasterIdLst>
  <p:sldIdLst>
    <p:sldId id="985" r:id="rId11"/>
    <p:sldId id="992" r:id="rId12"/>
    <p:sldId id="993" r:id="rId13"/>
    <p:sldId id="994" r:id="rId14"/>
    <p:sldId id="995" r:id="rId15"/>
    <p:sldId id="991" r:id="rId16"/>
    <p:sldId id="982" r:id="rId17"/>
    <p:sldId id="977" r:id="rId18"/>
    <p:sldId id="978" r:id="rId19"/>
    <p:sldId id="989" r:id="rId20"/>
    <p:sldId id="990" r:id="rId21"/>
  </p:sldIdLst>
  <p:sldSz cx="12192000" cy="6858000"/>
  <p:notesSz cx="6858000" cy="9144000"/>
  <p:embeddedFontLst>
    <p:embeddedFont>
      <p:font typeface="Helsingborg Sans" pitchFamily="2" charset="0"/>
      <p:regular r:id="rId24"/>
      <p:bold r:id="rId25"/>
    </p:embeddedFont>
    <p:embeddedFont>
      <p:font typeface="Roboto Light" panose="02000000000000000000" pitchFamily="2" charset="0"/>
      <p:regular r:id="rId26"/>
      <p:italic r:id="rId27"/>
    </p:embeddedFont>
  </p:embeddedFontLst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4200"/>
    <a:srgbClr val="FCB000"/>
    <a:srgbClr val="00C3B4"/>
    <a:srgbClr val="EBE8E1"/>
    <a:srgbClr val="F6F4F0"/>
    <a:srgbClr val="FFEEF3"/>
    <a:srgbClr val="FEFAD3"/>
    <a:srgbClr val="FCF5A7"/>
    <a:srgbClr val="DFECF8"/>
    <a:srgbClr val="FFB8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Format med tema 1 - dekorfärg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9012ECD-51FC-41F1-AA8D-1B2483CD663E}" styleName="Ljust format 2 - Dekorfärg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llanmörkt format 2 - Dekorfärg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llanmörkt format 2 - Dekorfärg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llanmörkt format 2 - Dekorfär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llanmörkt format 2 - Dekorfärg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6327" autoAdjust="0"/>
  </p:normalViewPr>
  <p:slideViewPr>
    <p:cSldViewPr snapToGrid="0">
      <p:cViewPr varScale="1">
        <p:scale>
          <a:sx n="116" d="100"/>
          <a:sy n="116" d="100"/>
        </p:scale>
        <p:origin x="102" y="41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81" d="100"/>
        <a:sy n="81" d="100"/>
      </p:scale>
      <p:origin x="0" y="0"/>
    </p:cViewPr>
  </p:sorterViewPr>
  <p:notesViewPr>
    <p:cSldViewPr snapToGrid="0">
      <p:cViewPr varScale="1">
        <p:scale>
          <a:sx n="77" d="100"/>
          <a:sy n="77" d="100"/>
        </p:scale>
        <p:origin x="2812" y="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font" Target="fonts/font3.fntdata"/><Relationship Id="rId3" Type="http://schemas.openxmlformats.org/officeDocument/2006/relationships/customXml" Target="../customXml/item3.xml"/><Relationship Id="rId21" Type="http://schemas.openxmlformats.org/officeDocument/2006/relationships/slide" Target="slides/slide1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font" Target="fonts/font2.fntdata"/><Relationship Id="rId2" Type="http://schemas.openxmlformats.org/officeDocument/2006/relationships/customXml" Target="../customXml/item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1.xml"/><Relationship Id="rId24" Type="http://schemas.openxmlformats.org/officeDocument/2006/relationships/font" Target="fonts/font1.fntdata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5.xml"/><Relationship Id="rId23" Type="http://schemas.openxmlformats.org/officeDocument/2006/relationships/handoutMaster" Target="handoutMasters/handoutMaster1.xml"/><Relationship Id="rId28" Type="http://schemas.openxmlformats.org/officeDocument/2006/relationships/presProps" Target="presProp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9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4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 dirty="0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34A907-EAA3-4700-AB73-3FDE7AD6B0F1}" type="datetimeFigureOut">
              <a:rPr lang="sv-SE" smtClean="0"/>
              <a:t>2024-03-22</a:t>
            </a:fld>
            <a:endParaRPr lang="sv-SE" dirty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534E5F-C909-488A-9CE0-60DFFFFC8DE7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3554975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 dirty="0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1ACDDA-ECDF-441D-AA30-F627962CB67D}" type="datetimeFigureOut">
              <a:rPr lang="sv-SE" smtClean="0"/>
              <a:t>2024-03-22</a:t>
            </a:fld>
            <a:endParaRPr lang="sv-SE" dirty="0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 dirty="0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885D1D-61DE-406F-8114-F47C63AA3126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7218765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2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409449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3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9277295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4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2223806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5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8406351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3C03C412-E5E0-E79A-BF43-C55DA58A8547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rgbClr val="00C3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2961000"/>
            <a:ext cx="936000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tx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15641772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296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33130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1255813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9328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46860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6314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5871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  <a:p>
            <a:pPr lvl="1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74960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121001992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29611511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2741CD61-46B5-4EC0-6372-56E0193FDFFA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00C3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244830967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4442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807BC12F-692E-C6EC-7ED9-B6552DA150D5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00C3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988753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CB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EABD02C8-03A3-8AFE-D8A0-966C11C8343F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rgbClr val="FCB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2961000"/>
            <a:ext cx="935480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lägga till en bild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713771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296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1545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1255813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48992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23315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25724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3972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  <a:p>
            <a:pPr lvl="1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79251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15836413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6114351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97EC2C2B-6B04-19F7-0998-92E1897676E1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CB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298784329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08904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90FB093E-D9BE-A64C-7F32-26C182FC55C2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CB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97475322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E988D454-77BB-347D-11EC-1BB11729F0D8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2961000"/>
            <a:ext cx="935223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lägga till en bild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436016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296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56602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1255813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5622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10568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83156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06325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  <a:p>
            <a:pPr lvl="1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9029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38152958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152986522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6AC383C6-796B-F29D-7137-55C9EC0376F6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2701720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60828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4E6DAF0A-6B85-A239-49DF-C17884E0DEC3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49673460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Rubrik+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0000"/>
            <a:ext cx="104640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4975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E78BA074-6E04-C44F-8577-16A4BDF78F3C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2961000"/>
            <a:ext cx="935223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lägga till en bild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4340268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296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84654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1255813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59556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22020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77085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6463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  <a:p>
            <a:pPr lvl="1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87375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329610917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210513087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596700E7-B5FD-F003-E51B-BD4DAAE8FE55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794953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77917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3BDF8636-0D14-752B-1CB3-627509B61915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76643029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FB78850D-C698-E80C-E050-6BCB4D42A610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2961000"/>
            <a:ext cx="935097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lägga till en bild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8594979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296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58190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1255813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42325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38670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4964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53209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  <a:p>
            <a:pPr lvl="1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33513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41073324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317154311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D3C6CBC3-7981-30B4-E74B-B4C9AC8C1098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184265474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38054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064E026E-AB14-1166-1496-592AC4FC6B98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265354001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266DF855-C6D6-E391-B1B8-76CB196ECFE6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2961000"/>
            <a:ext cx="935027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lägga till en bild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2911024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296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74209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1255813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60201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6939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44214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42035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  <a:p>
            <a:pPr lvl="1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75631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66185831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76482840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2D1B079B-828A-3AED-E40C-7D9A72D76A13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55635200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0361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F429160D-1D43-669D-96CC-93628242BAB0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5241062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C8B292A0-02B3-063C-95DB-F1C5C28C76D5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2961000"/>
            <a:ext cx="934994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lägga till en bild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5600299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296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5198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1255813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6253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31946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2529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71314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  <a:p>
            <a:pPr lvl="1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07193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260725115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91396206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C6DB0430-C350-F4BF-50DF-D0544F3BD3FB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131669764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40470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4193D3E2-3E2E-2A1C-24C9-5911C5BDCEBE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208837462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slideLayout" Target="../slideLayouts/slideLayout61.xml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2" Type="http://schemas.openxmlformats.org/officeDocument/2006/relationships/slideLayout" Target="../slideLayouts/slideLayout63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5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71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5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5" Type="http://schemas.openxmlformats.org/officeDocument/2006/relationships/slideLayout" Target="../slideLayouts/slideLayout78.xml"/><Relationship Id="rId10" Type="http://schemas.openxmlformats.org/officeDocument/2006/relationships/slideLayout" Target="../slideLayouts/slideLayout83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463358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9" r:id="rId1"/>
    <p:sldLayoutId id="2147484170" r:id="rId2"/>
    <p:sldLayoutId id="2147484171" r:id="rId3"/>
    <p:sldLayoutId id="2147484172" r:id="rId4"/>
    <p:sldLayoutId id="2147484173" r:id="rId5"/>
    <p:sldLayoutId id="2147484174" r:id="rId6"/>
    <p:sldLayoutId id="2147484175" r:id="rId7"/>
    <p:sldLayoutId id="2147484176" r:id="rId8"/>
    <p:sldLayoutId id="2147484177" r:id="rId9"/>
    <p:sldLayoutId id="2147484178" r:id="rId10"/>
    <p:sldLayoutId id="2147484179" r:id="rId11"/>
    <p:sldLayoutId id="2147484180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927536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34" r:id="rId1"/>
    <p:sldLayoutId id="2147484235" r:id="rId2"/>
    <p:sldLayoutId id="2147484236" r:id="rId3"/>
    <p:sldLayoutId id="2147484237" r:id="rId4"/>
    <p:sldLayoutId id="2147484238" r:id="rId5"/>
    <p:sldLayoutId id="2147484239" r:id="rId6"/>
    <p:sldLayoutId id="2147484240" r:id="rId7"/>
    <p:sldLayoutId id="2147484241" r:id="rId8"/>
    <p:sldLayoutId id="2147484242" r:id="rId9"/>
    <p:sldLayoutId id="2147484243" r:id="rId10"/>
    <p:sldLayoutId id="2147484244" r:id="rId11"/>
    <p:sldLayoutId id="2147484245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012709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9" r:id="rId1"/>
    <p:sldLayoutId id="2147484250" r:id="rId2"/>
    <p:sldLayoutId id="2147484251" r:id="rId3"/>
    <p:sldLayoutId id="2147484252" r:id="rId4"/>
    <p:sldLayoutId id="2147484253" r:id="rId5"/>
    <p:sldLayoutId id="2147484254" r:id="rId6"/>
    <p:sldLayoutId id="2147484255" r:id="rId7"/>
    <p:sldLayoutId id="2147484256" r:id="rId8"/>
    <p:sldLayoutId id="2147484257" r:id="rId9"/>
    <p:sldLayoutId id="2147484258" r:id="rId10"/>
    <p:sldLayoutId id="2147484259" r:id="rId11"/>
    <p:sldLayoutId id="2147484260" r:id="rId12"/>
    <p:sldLayoutId id="2147484313" r:id="rId13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0307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2" r:id="rId1"/>
    <p:sldLayoutId id="2147484263" r:id="rId2"/>
    <p:sldLayoutId id="2147484264" r:id="rId3"/>
    <p:sldLayoutId id="2147484265" r:id="rId4"/>
    <p:sldLayoutId id="2147484266" r:id="rId5"/>
    <p:sldLayoutId id="2147484267" r:id="rId6"/>
    <p:sldLayoutId id="2147484268" r:id="rId7"/>
    <p:sldLayoutId id="2147484269" r:id="rId8"/>
    <p:sldLayoutId id="2147484270" r:id="rId9"/>
    <p:sldLayoutId id="2147484271" r:id="rId10"/>
    <p:sldLayoutId id="2147484272" r:id="rId11"/>
    <p:sldLayoutId id="2147484273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540267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75" r:id="rId1"/>
    <p:sldLayoutId id="2147484276" r:id="rId2"/>
    <p:sldLayoutId id="2147484277" r:id="rId3"/>
    <p:sldLayoutId id="2147484278" r:id="rId4"/>
    <p:sldLayoutId id="2147484279" r:id="rId5"/>
    <p:sldLayoutId id="2147484280" r:id="rId6"/>
    <p:sldLayoutId id="2147484281" r:id="rId7"/>
    <p:sldLayoutId id="2147484282" r:id="rId8"/>
    <p:sldLayoutId id="2147484283" r:id="rId9"/>
    <p:sldLayoutId id="2147484284" r:id="rId10"/>
    <p:sldLayoutId id="2147484285" r:id="rId11"/>
    <p:sldLayoutId id="2147484286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520883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8" r:id="rId1"/>
    <p:sldLayoutId id="2147484289" r:id="rId2"/>
    <p:sldLayoutId id="2147484290" r:id="rId3"/>
    <p:sldLayoutId id="2147484291" r:id="rId4"/>
    <p:sldLayoutId id="2147484292" r:id="rId5"/>
    <p:sldLayoutId id="2147484293" r:id="rId6"/>
    <p:sldLayoutId id="2147484294" r:id="rId7"/>
    <p:sldLayoutId id="2147484295" r:id="rId8"/>
    <p:sldLayoutId id="2147484296" r:id="rId9"/>
    <p:sldLayoutId id="2147484297" r:id="rId10"/>
    <p:sldLayoutId id="2147484298" r:id="rId11"/>
    <p:sldLayoutId id="2147484299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059602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01" r:id="rId1"/>
    <p:sldLayoutId id="2147484302" r:id="rId2"/>
    <p:sldLayoutId id="2147484303" r:id="rId3"/>
    <p:sldLayoutId id="2147484304" r:id="rId4"/>
    <p:sldLayoutId id="2147484305" r:id="rId5"/>
    <p:sldLayoutId id="2147484306" r:id="rId6"/>
    <p:sldLayoutId id="2147484307" r:id="rId7"/>
    <p:sldLayoutId id="2147484308" r:id="rId8"/>
    <p:sldLayoutId id="2147484309" r:id="rId9"/>
    <p:sldLayoutId id="2147484310" r:id="rId10"/>
    <p:sldLayoutId id="2147484311" r:id="rId11"/>
    <p:sldLayoutId id="2147484312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9" name="Title 2">
            <a:extLst>
              <a:ext uri="{FF2B5EF4-FFF2-40B4-BE49-F238E27FC236}">
                <a16:creationId xmlns:a16="http://schemas.microsoft.com/office/drawing/2014/main" id="{CF2BFB27-3056-66D1-1DEF-F9260B7F99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4713" y="3882902"/>
            <a:ext cx="9144000" cy="1495794"/>
          </a:xfrm>
        </p:spPr>
        <p:txBody>
          <a:bodyPr/>
          <a:lstStyle/>
          <a:p>
            <a:pPr algn="ctr"/>
            <a:r>
              <a:rPr lang="en-US" dirty="0"/>
              <a:t>Mål och ekonomi </a:t>
            </a:r>
            <a:br>
              <a:rPr lang="en-US" dirty="0"/>
            </a:br>
            <a:r>
              <a:rPr lang="en-US" dirty="0"/>
              <a:t>2025 (-2027) SBN</a:t>
            </a:r>
          </a:p>
        </p:txBody>
      </p:sp>
      <p:pic>
        <p:nvPicPr>
          <p:cNvPr id="5122" name="Picture 2" descr="Närbild av piltavla">
            <a:extLst>
              <a:ext uri="{FF2B5EF4-FFF2-40B4-BE49-F238E27FC236}">
                <a16:creationId xmlns:a16="http://schemas.microsoft.com/office/drawing/2014/main" id="{D13644BA-623D-65F1-A4A4-6941821B6D00}"/>
              </a:ext>
            </a:extLst>
          </p:cNvPr>
          <p:cNvPicPr>
            <a:picLocks noGrp="1" noChangeAspect="1" noChangeArrowheads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3"/>
          <a:stretch/>
        </p:blipFill>
        <p:spPr bwMode="auto">
          <a:xfrm>
            <a:off x="20" y="10"/>
            <a:ext cx="12191980" cy="3428990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31403057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541BE81-DDD0-3AA9-FE84-82DB785E12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4000" y="1533354"/>
            <a:ext cx="10464000" cy="498598"/>
          </a:xfrm>
        </p:spPr>
        <p:txBody>
          <a:bodyPr/>
          <a:lstStyle/>
          <a:p>
            <a:r>
              <a:rPr lang="sv-SE" sz="3600" dirty="0"/>
              <a:t>Stadsbyggnadsnämndens inriktning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5D8FF3B-0F56-591C-40E2-AAB34ED74A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4000" y="2406652"/>
            <a:ext cx="7387371" cy="1342827"/>
          </a:xfrm>
        </p:spPr>
        <p:txBody>
          <a:bodyPr/>
          <a:lstStyle/>
          <a:p>
            <a:r>
              <a:rPr lang="sv-SE" sz="2200" dirty="0"/>
              <a:t>Staden ska </a:t>
            </a:r>
            <a:r>
              <a:rPr lang="sv-SE" sz="2200" b="1" dirty="0"/>
              <a:t>upplevas ren </a:t>
            </a:r>
            <a:r>
              <a:rPr lang="sv-SE" sz="2200" dirty="0"/>
              <a:t>och </a:t>
            </a:r>
            <a:r>
              <a:rPr lang="sv-SE" sz="2200" b="1" dirty="0"/>
              <a:t>kännas trygg </a:t>
            </a:r>
            <a:r>
              <a:rPr lang="sv-SE" sz="2200" dirty="0"/>
              <a:t>för alla oavsett tid på dygnet. När staden </a:t>
            </a:r>
            <a:r>
              <a:rPr lang="sv-SE" sz="2200" b="1" dirty="0"/>
              <a:t>växer</a:t>
            </a:r>
            <a:r>
              <a:rPr lang="sv-SE" sz="2200" dirty="0"/>
              <a:t> med bostäder och verksamhetsytor ska den göra det med </a:t>
            </a:r>
            <a:r>
              <a:rPr lang="sv-SE" sz="2200" b="1" dirty="0"/>
              <a:t>variation</a:t>
            </a:r>
            <a:r>
              <a:rPr lang="sv-SE" sz="2200" dirty="0"/>
              <a:t> och stor hänsyn till </a:t>
            </a:r>
            <a:r>
              <a:rPr lang="sv-SE" sz="2200" b="1" dirty="0"/>
              <a:t>livskvaliteten </a:t>
            </a:r>
            <a:r>
              <a:rPr lang="sv-SE" sz="2200" dirty="0"/>
              <a:t>för dagens helsingborgare.</a:t>
            </a:r>
          </a:p>
        </p:txBody>
      </p:sp>
    </p:spTree>
    <p:extLst>
      <p:ext uri="{BB962C8B-B14F-4D97-AF65-F5344CB8AC3E}">
        <p14:creationId xmlns:p14="http://schemas.microsoft.com/office/powerpoint/2010/main" val="1140202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5D8FF3B-0F56-591C-40E2-AAB34ED74A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74799" y="1371214"/>
            <a:ext cx="4535401" cy="4115574"/>
          </a:xfrm>
        </p:spPr>
        <p:txBody>
          <a:bodyPr wrap="square">
            <a:normAutofit lnSpcReduction="10000"/>
          </a:bodyPr>
          <a:lstStyle/>
          <a:p>
            <a:r>
              <a:rPr lang="sv-SE" sz="2200" b="0" dirty="0"/>
              <a:t>Stadsbyggnadsförvaltningen ska </a:t>
            </a:r>
            <a:r>
              <a:rPr lang="sv-SE" sz="2200" b="1" dirty="0"/>
              <a:t>främja möjligheterna </a:t>
            </a:r>
            <a:r>
              <a:rPr lang="sv-SE" sz="2200" b="0" dirty="0"/>
              <a:t>till ökat byggande av småhus (villor, radhus, parhus). Som en del i detta ska förvaltningen prioritera planer och utbyggnad av områden som möjliggör ökat byggande av småhus. 2025 ska därmed </a:t>
            </a:r>
            <a:r>
              <a:rPr lang="sv-SE" sz="2200" b="1" dirty="0"/>
              <a:t>detaljplaner</a:t>
            </a:r>
            <a:r>
              <a:rPr lang="sv-SE" sz="2200" b="0" dirty="0"/>
              <a:t> innehållande </a:t>
            </a:r>
            <a:r>
              <a:rPr lang="sv-SE" sz="2200" b="1" dirty="0"/>
              <a:t>minst 200 nya småhus antas/tillstyrkas</a:t>
            </a:r>
            <a:r>
              <a:rPr lang="sv-SE" sz="2200" b="0" dirty="0"/>
              <a:t> i Stadsbyggnadsnämnden. </a:t>
            </a:r>
          </a:p>
          <a:p>
            <a:endParaRPr lang="sv-SE" dirty="0"/>
          </a:p>
          <a:p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D541BE81-DDD0-3AA9-FE84-82DB785E12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4799" y="873124"/>
            <a:ext cx="4419200" cy="498088"/>
          </a:xfrm>
        </p:spPr>
        <p:txBody>
          <a:bodyPr wrap="square" anchor="t">
            <a:normAutofit/>
          </a:bodyPr>
          <a:lstStyle/>
          <a:p>
            <a:r>
              <a:rPr lang="sv-SE" sz="2500" dirty="0"/>
              <a:t>Mål- småhus</a:t>
            </a:r>
          </a:p>
        </p:txBody>
      </p:sp>
      <p:pic>
        <p:nvPicPr>
          <p:cNvPr id="4" name="Platshållare för innehåll 12" descr="En bild som visar byggnad, utomhus, hus, konstruktion&#10;&#10;Automatiskt genererad beskrivning">
            <a:extLst>
              <a:ext uri="{FF2B5EF4-FFF2-40B4-BE49-F238E27FC236}">
                <a16:creationId xmlns:a16="http://schemas.microsoft.com/office/drawing/2014/main" id="{23D395AB-F5AB-6F53-9012-73DBCB118F1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32" r="27307"/>
          <a:stretch/>
        </p:blipFill>
        <p:spPr>
          <a:xfrm>
            <a:off x="6096000" y="10"/>
            <a:ext cx="6096000" cy="594676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  <a:noFill/>
        </p:spPr>
      </p:pic>
    </p:spTree>
    <p:extLst>
      <p:ext uri="{BB962C8B-B14F-4D97-AF65-F5344CB8AC3E}">
        <p14:creationId xmlns:p14="http://schemas.microsoft.com/office/powerpoint/2010/main" val="38513184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5D8FF3B-0F56-591C-40E2-AAB34ED74A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74312" y="1405273"/>
            <a:ext cx="4535887" cy="3506787"/>
          </a:xfrm>
        </p:spPr>
        <p:txBody>
          <a:bodyPr wrap="square">
            <a:normAutofit/>
          </a:bodyPr>
          <a:lstStyle/>
          <a:p>
            <a:r>
              <a:rPr lang="sv-SE" sz="2200" b="0" dirty="0"/>
              <a:t>Företagens bedömning av stadsbyggnadsförvaltningens </a:t>
            </a:r>
            <a:r>
              <a:rPr lang="sv-SE" sz="2200" b="1" dirty="0"/>
              <a:t>myndighetsutövning och service inom bygglov </a:t>
            </a:r>
            <a:r>
              <a:rPr lang="sv-SE" sz="2200" b="0" dirty="0"/>
              <a:t>ska 2025 uppgå till ett nöjd-kund-index på minst </a:t>
            </a:r>
            <a:r>
              <a:rPr lang="sv-SE" sz="2200" b="1" dirty="0"/>
              <a:t>76</a:t>
            </a:r>
            <a:r>
              <a:rPr lang="sv-SE" sz="2200" b="0" dirty="0"/>
              <a:t> </a:t>
            </a:r>
            <a:r>
              <a:rPr lang="sv-SE" sz="2200" b="1" dirty="0"/>
              <a:t>i SKR:s företagsklimatmätning Insikt.</a:t>
            </a:r>
          </a:p>
          <a:p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D541BE81-DDD0-3AA9-FE84-82DB785E12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4713" y="873125"/>
            <a:ext cx="4419200" cy="1107996"/>
          </a:xfrm>
        </p:spPr>
        <p:txBody>
          <a:bodyPr wrap="square" anchor="t">
            <a:normAutofit/>
          </a:bodyPr>
          <a:lstStyle/>
          <a:p>
            <a:r>
              <a:rPr lang="sv-SE" sz="2500" dirty="0"/>
              <a:t>Mål – företagsklimat</a:t>
            </a:r>
          </a:p>
        </p:txBody>
      </p:sp>
      <p:pic>
        <p:nvPicPr>
          <p:cNvPr id="4" name="Platshållare för bild 11" descr="En bild som visar klädsel, person, utomhus, byggnad&#10;&#10;Automatiskt genererad beskrivning">
            <a:extLst>
              <a:ext uri="{FF2B5EF4-FFF2-40B4-BE49-F238E27FC236}">
                <a16:creationId xmlns:a16="http://schemas.microsoft.com/office/drawing/2014/main" id="{DC2E7E06-2DE8-C18D-B430-9E210C47AB7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50" r="17526" b="2"/>
          <a:stretch/>
        </p:blipFill>
        <p:spPr>
          <a:xfrm>
            <a:off x="6096000" y="10"/>
            <a:ext cx="6096000" cy="594676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  <a:noFill/>
        </p:spPr>
      </p:pic>
    </p:spTree>
    <p:extLst>
      <p:ext uri="{BB962C8B-B14F-4D97-AF65-F5344CB8AC3E}">
        <p14:creationId xmlns:p14="http://schemas.microsoft.com/office/powerpoint/2010/main" val="11492312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rubrik 1">
            <a:extLst>
              <a:ext uri="{FF2B5EF4-FFF2-40B4-BE49-F238E27FC236}">
                <a16:creationId xmlns:a16="http://schemas.microsoft.com/office/drawing/2014/main" id="{A53BD59A-1C1D-5220-7708-6E7E08A71B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74800" y="1382486"/>
            <a:ext cx="4502744" cy="4746172"/>
          </a:xfrm>
        </p:spPr>
        <p:txBody>
          <a:bodyPr wrap="square">
            <a:normAutofit fontScale="92500"/>
          </a:bodyPr>
          <a:lstStyle/>
          <a:p>
            <a:r>
              <a:rPr lang="sv-SE" sz="2400" dirty="0"/>
              <a:t>Fyra </a:t>
            </a:r>
            <a:r>
              <a:rPr lang="sv-SE" sz="2400" b="1" dirty="0"/>
              <a:t>investeringsprojekt</a:t>
            </a:r>
            <a:r>
              <a:rPr lang="sv-SE" sz="2400" dirty="0"/>
              <a:t> över 1 miljon ska, efter genomfört projekt, </a:t>
            </a:r>
            <a:r>
              <a:rPr lang="sv-SE" sz="2400" b="1" dirty="0"/>
              <a:t>upplevas 2,0 enheter tryggare</a:t>
            </a:r>
            <a:r>
              <a:rPr lang="sv-SE" sz="2400" dirty="0"/>
              <a:t> på en skala från 1-6</a:t>
            </a:r>
            <a:r>
              <a:rPr lang="sv-SE" sz="2400" i="1" dirty="0"/>
              <a:t>.</a:t>
            </a:r>
            <a:endParaRPr lang="sv-SE" sz="2400" dirty="0"/>
          </a:p>
          <a:p>
            <a:r>
              <a:rPr lang="sv-SE" sz="2200" dirty="0"/>
              <a:t>Mäter (tjänstepersoners analys kombinerat med intervjuer med invånare) före och efter utifrån 8 faktorer som anses bidra till trygghet.</a:t>
            </a:r>
          </a:p>
          <a:p>
            <a:r>
              <a:rPr lang="sv-SE" sz="2200" dirty="0"/>
              <a:t>Fyra investeringsprojekt med trygghetsfokus, två kopplat till Handlingsplan för trygghet i stadsmiljön, två </a:t>
            </a:r>
            <a:r>
              <a:rPr lang="sv-SE" sz="2200"/>
              <a:t>andra investeringar. </a:t>
            </a:r>
            <a:endParaRPr lang="sv-SE" sz="2200" dirty="0"/>
          </a:p>
          <a:p>
            <a:endParaRPr lang="sv-SE" sz="1800" dirty="0"/>
          </a:p>
        </p:txBody>
      </p:sp>
      <p:sp>
        <p:nvSpPr>
          <p:cNvPr id="3" name="Rubrik 2">
            <a:extLst>
              <a:ext uri="{FF2B5EF4-FFF2-40B4-BE49-F238E27FC236}">
                <a16:creationId xmlns:a16="http://schemas.microsoft.com/office/drawing/2014/main" id="{7FB60337-81D7-F174-B37B-E6DE62BAA9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4799" y="922529"/>
            <a:ext cx="4419200" cy="459957"/>
          </a:xfrm>
        </p:spPr>
        <p:txBody>
          <a:bodyPr wrap="square" anchor="t">
            <a:normAutofit/>
          </a:bodyPr>
          <a:lstStyle/>
          <a:p>
            <a:r>
              <a:rPr lang="sv-SE" sz="2500" dirty="0"/>
              <a:t>Mål - trygghet</a:t>
            </a:r>
          </a:p>
        </p:txBody>
      </p:sp>
      <p:pic>
        <p:nvPicPr>
          <p:cNvPr id="5" name="Platshållare för bild 4" descr="En bild som visar utomhus, klädsel, fotbeklädnader, byggnad&#10;&#10;Automatiskt genererad beskrivning">
            <a:extLst>
              <a:ext uri="{FF2B5EF4-FFF2-40B4-BE49-F238E27FC236}">
                <a16:creationId xmlns:a16="http://schemas.microsoft.com/office/drawing/2014/main" id="{38648481-F554-46E7-15EC-D9EC6B4355D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57" b="15157"/>
          <a:stretch>
            <a:fillRect/>
          </a:stretch>
        </p:blipFill>
        <p:spPr>
          <a:xfrm>
            <a:off x="6096000" y="0"/>
            <a:ext cx="6096000" cy="5946775"/>
          </a:xfrm>
        </p:spPr>
      </p:pic>
    </p:spTree>
    <p:extLst>
      <p:ext uri="{BB962C8B-B14F-4D97-AF65-F5344CB8AC3E}">
        <p14:creationId xmlns:p14="http://schemas.microsoft.com/office/powerpoint/2010/main" val="15239267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>
            <a:extLst>
              <a:ext uri="{FF2B5EF4-FFF2-40B4-BE49-F238E27FC236}">
                <a16:creationId xmlns:a16="http://schemas.microsoft.com/office/drawing/2014/main" id="{5E46E97F-C519-FF95-C231-5A848271193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007" b="11645"/>
          <a:stretch/>
        </p:blipFill>
        <p:spPr>
          <a:xfrm>
            <a:off x="20" y="10"/>
            <a:ext cx="12191980" cy="594676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  <a:noFill/>
        </p:spPr>
      </p:pic>
      <p:sp>
        <p:nvSpPr>
          <p:cNvPr id="7" name="textruta 6">
            <a:extLst>
              <a:ext uri="{FF2B5EF4-FFF2-40B4-BE49-F238E27FC236}">
                <a16:creationId xmlns:a16="http://schemas.microsoft.com/office/drawing/2014/main" id="{2885EC83-21DA-A4E9-2479-B8E9F379D005}"/>
              </a:ext>
            </a:extLst>
          </p:cNvPr>
          <p:cNvSpPr txBox="1"/>
          <p:nvPr/>
        </p:nvSpPr>
        <p:spPr>
          <a:xfrm>
            <a:off x="2659438" y="502571"/>
            <a:ext cx="21917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dirty="0">
                <a:solidFill>
                  <a:srgbClr val="FF0000"/>
                </a:solidFill>
              </a:rPr>
              <a:t>21 105 ord!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027D27B5-C3A9-9F63-4E42-3CC48366701E}"/>
              </a:ext>
            </a:extLst>
          </p:cNvPr>
          <p:cNvSpPr txBox="1"/>
          <p:nvPr/>
        </p:nvSpPr>
        <p:spPr>
          <a:xfrm>
            <a:off x="8513805" y="1643449"/>
            <a:ext cx="21747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dirty="0">
                <a:solidFill>
                  <a:srgbClr val="FF0000"/>
                </a:solidFill>
              </a:rPr>
              <a:t>128 189 tecken!</a:t>
            </a:r>
          </a:p>
        </p:txBody>
      </p:sp>
    </p:spTree>
    <p:extLst>
      <p:ext uri="{BB962C8B-B14F-4D97-AF65-F5344CB8AC3E}">
        <p14:creationId xmlns:p14="http://schemas.microsoft.com/office/powerpoint/2010/main" val="21448911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2ADD5023-D688-CEB1-E9CD-4B86849DA890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874713" y="2539224"/>
            <a:ext cx="5156200" cy="3844695"/>
          </a:xfrm>
        </p:spPr>
        <p:txBody>
          <a:bodyPr>
            <a:normAutofit/>
          </a:bodyPr>
          <a:lstStyle/>
          <a:p>
            <a:r>
              <a:rPr lang="sv-SE" dirty="0"/>
              <a:t>Den framtida utmaningen med en ökande efterfrågan på välfärdstjänster, samtidigt som tillgången på arbetskraft inte ökar i samma utsträckning, ställer dock krav på ett fortsatt arbete med innovationer och effekthemtagning. </a:t>
            </a:r>
            <a:endParaRPr lang="en-US" dirty="0"/>
          </a:p>
        </p:txBody>
      </p:sp>
      <p:pic>
        <p:nvPicPr>
          <p:cNvPr id="5" name="Platshållare för innehåll 4" descr="En bild som visar linje, diagram, Graf, text&#10;&#10;Automatiskt genererad beskrivning">
            <a:extLst>
              <a:ext uri="{FF2B5EF4-FFF2-40B4-BE49-F238E27FC236}">
                <a16:creationId xmlns:a16="http://schemas.microsoft.com/office/drawing/2014/main" id="{B47B0259-63EC-9E3E-2C44-B0E02C0D75F9}"/>
              </a:ext>
            </a:extLst>
          </p:cNvPr>
          <p:cNvPicPr>
            <a:picLocks noGrp="1" noChangeAspect="1"/>
          </p:cNvPicPr>
          <p:nvPr>
            <p:ph idx="12"/>
          </p:nvPr>
        </p:nvPicPr>
        <p:blipFill>
          <a:blip r:embed="rId2"/>
          <a:stretch>
            <a:fillRect/>
          </a:stretch>
        </p:blipFill>
        <p:spPr>
          <a:xfrm>
            <a:off x="6234113" y="1744589"/>
            <a:ext cx="5156200" cy="3235515"/>
          </a:xfrm>
          <a:prstGeom prst="rect">
            <a:avLst/>
          </a:prstGeom>
          <a:noFill/>
        </p:spPr>
      </p:pic>
      <p:sp>
        <p:nvSpPr>
          <p:cNvPr id="12" name="Title 3">
            <a:extLst>
              <a:ext uri="{FF2B5EF4-FFF2-40B4-BE49-F238E27FC236}">
                <a16:creationId xmlns:a16="http://schemas.microsoft.com/office/drawing/2014/main" id="{99A2FBA7-3711-24AB-B578-21D15FBEA1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553998"/>
          </a:xfrm>
        </p:spPr>
        <p:txBody>
          <a:bodyPr anchor="b">
            <a:normAutofit/>
          </a:bodyPr>
          <a:lstStyle/>
          <a:p>
            <a:r>
              <a:rPr lang="en-US" dirty="0"/>
              <a:t>Ekonomiska förutsättningar</a:t>
            </a:r>
          </a:p>
        </p:txBody>
      </p:sp>
    </p:spTree>
    <p:extLst>
      <p:ext uri="{BB962C8B-B14F-4D97-AF65-F5344CB8AC3E}">
        <p14:creationId xmlns:p14="http://schemas.microsoft.com/office/powerpoint/2010/main" val="12335882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C9235E-212B-D334-E060-FAE4B96B69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 descr="En bild som visar text, Cool, solbrillor, person&#10;&#10;Automatiskt genererad beskrivning">
            <a:extLst>
              <a:ext uri="{FF2B5EF4-FFF2-40B4-BE49-F238E27FC236}">
                <a16:creationId xmlns:a16="http://schemas.microsoft.com/office/drawing/2014/main" id="{2A48ACAD-4D42-4882-33C0-F7709D680F5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235" r="7985"/>
          <a:stretch/>
        </p:blipFill>
        <p:spPr>
          <a:xfrm>
            <a:off x="6096000" y="1427123"/>
            <a:ext cx="5156200" cy="3844695"/>
          </a:xfrm>
          <a:prstGeom prst="rect">
            <a:avLst/>
          </a:prstGeom>
          <a:noFill/>
        </p:spPr>
      </p:pic>
      <p:pic>
        <p:nvPicPr>
          <p:cNvPr id="6" name="Platshållare för innehåll 5" descr="En bild som visar text, Teckensnitt, Grafik, symbol&#10;&#10;Automatiskt genererad beskrivning">
            <a:extLst>
              <a:ext uri="{FF2B5EF4-FFF2-40B4-BE49-F238E27FC236}">
                <a16:creationId xmlns:a16="http://schemas.microsoft.com/office/drawing/2014/main" id="{BD3D4C98-454C-2EF1-C01F-B5F460998AE8}"/>
              </a:ext>
            </a:extLst>
          </p:cNvPr>
          <p:cNvPicPr>
            <a:picLocks noGrp="1" noChangeAspect="1"/>
          </p:cNvPicPr>
          <p:nvPr>
            <p:ph idx="12"/>
          </p:nvPr>
        </p:nvPicPr>
        <p:blipFill rotWithShape="1">
          <a:blip r:embed="rId3"/>
          <a:srcRect t="5359" b="19296"/>
          <a:stretch/>
        </p:blipFill>
        <p:spPr>
          <a:xfrm>
            <a:off x="407245" y="1427124"/>
            <a:ext cx="5156200" cy="3844694"/>
          </a:xfrm>
          <a:prstGeom prst="rect">
            <a:avLst/>
          </a:prstGeom>
          <a:noFill/>
        </p:spPr>
      </p:pic>
      <p:sp>
        <p:nvSpPr>
          <p:cNvPr id="17" name="Title 3">
            <a:extLst>
              <a:ext uri="{FF2B5EF4-FFF2-40B4-BE49-F238E27FC236}">
                <a16:creationId xmlns:a16="http://schemas.microsoft.com/office/drawing/2014/main" id="{8617E054-0492-EBD5-F429-EA02A74F2E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553998"/>
          </a:xfrm>
        </p:spPr>
        <p:txBody>
          <a:bodyPr anchor="b">
            <a:normAutofit/>
          </a:bodyPr>
          <a:lstStyle/>
          <a:p>
            <a:r>
              <a:rPr lang="en-US" dirty="0"/>
              <a:t>Tilldelning till stadens nämnder 2025-2027</a:t>
            </a:r>
          </a:p>
        </p:txBody>
      </p:sp>
    </p:spTree>
    <p:extLst>
      <p:ext uri="{BB962C8B-B14F-4D97-AF65-F5344CB8AC3E}">
        <p14:creationId xmlns:p14="http://schemas.microsoft.com/office/powerpoint/2010/main" val="20761421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61A566-C9EE-DE4D-FBE5-B146CC2F91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7E2BA80-1CC2-8544-388D-CF3133D405F3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874713" y="1287599"/>
            <a:ext cx="5156200" cy="3844695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endParaRPr lang="sv-SE" sz="2400" b="1" dirty="0"/>
          </a:p>
          <a:p>
            <a:pPr>
              <a:lnSpc>
                <a:spcPct val="90000"/>
              </a:lnSpc>
            </a:pPr>
            <a:r>
              <a:rPr lang="sv-SE" sz="3200" b="1" dirty="0"/>
              <a:t>2025:	3 % (ca 30 mnkr)</a:t>
            </a:r>
          </a:p>
          <a:p>
            <a:pPr>
              <a:lnSpc>
                <a:spcPct val="90000"/>
              </a:lnSpc>
            </a:pPr>
            <a:endParaRPr lang="sv-SE" sz="3200" b="1" dirty="0"/>
          </a:p>
          <a:p>
            <a:pPr>
              <a:lnSpc>
                <a:spcPct val="90000"/>
              </a:lnSpc>
            </a:pPr>
            <a:r>
              <a:rPr lang="sv-SE" sz="3200" b="1" dirty="0"/>
              <a:t>2026:	2 % (ca 20 mnkr)</a:t>
            </a:r>
          </a:p>
          <a:p>
            <a:pPr>
              <a:lnSpc>
                <a:spcPct val="90000"/>
              </a:lnSpc>
            </a:pPr>
            <a:endParaRPr lang="sv-SE" sz="3200" b="1" dirty="0"/>
          </a:p>
          <a:p>
            <a:pPr>
              <a:lnSpc>
                <a:spcPct val="90000"/>
              </a:lnSpc>
            </a:pPr>
            <a:r>
              <a:rPr lang="sv-SE" sz="3200" b="1" dirty="0"/>
              <a:t>2027:	2 % (ca 20 mnkr)</a:t>
            </a:r>
          </a:p>
        </p:txBody>
      </p:sp>
      <p:sp>
        <p:nvSpPr>
          <p:cNvPr id="17" name="Title 3">
            <a:extLst>
              <a:ext uri="{FF2B5EF4-FFF2-40B4-BE49-F238E27FC236}">
                <a16:creationId xmlns:a16="http://schemas.microsoft.com/office/drawing/2014/main" id="{491B16CE-A023-F5C3-1CA9-8AB9F952D9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553998"/>
          </a:xfrm>
        </p:spPr>
        <p:txBody>
          <a:bodyPr anchor="b">
            <a:normAutofit/>
          </a:bodyPr>
          <a:lstStyle/>
          <a:p>
            <a:r>
              <a:rPr lang="en-US" dirty="0"/>
              <a:t>SBN </a:t>
            </a:r>
            <a:r>
              <a:rPr lang="en-US" dirty="0" err="1"/>
              <a:t>ökad</a:t>
            </a:r>
            <a:r>
              <a:rPr lang="en-US" dirty="0"/>
              <a:t> tilldelning 2025-2027</a:t>
            </a:r>
          </a:p>
        </p:txBody>
      </p:sp>
    </p:spTree>
    <p:extLst>
      <p:ext uri="{BB962C8B-B14F-4D97-AF65-F5344CB8AC3E}">
        <p14:creationId xmlns:p14="http://schemas.microsoft.com/office/powerpoint/2010/main" val="10332506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61A566-C9EE-DE4D-FBE5-B146CC2F91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F07971E9-B7CE-4B15-ECAB-594706E9F9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813" y="120502"/>
            <a:ext cx="10369514" cy="5829705"/>
          </a:xfrm>
          <a:prstGeom prst="rect">
            <a:avLst/>
          </a:prstGeom>
        </p:spPr>
      </p:pic>
      <p:sp>
        <p:nvSpPr>
          <p:cNvPr id="6" name="textruta 5">
            <a:extLst>
              <a:ext uri="{FF2B5EF4-FFF2-40B4-BE49-F238E27FC236}">
                <a16:creationId xmlns:a16="http://schemas.microsoft.com/office/drawing/2014/main" id="{50BD6AF1-E993-7E81-92E0-B517F691DCDF}"/>
              </a:ext>
            </a:extLst>
          </p:cNvPr>
          <p:cNvSpPr txBox="1"/>
          <p:nvPr/>
        </p:nvSpPr>
        <p:spPr>
          <a:xfrm>
            <a:off x="10852298" y="680484"/>
            <a:ext cx="11483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dirty="0"/>
              <a:t>42 %</a:t>
            </a:r>
          </a:p>
          <a:p>
            <a:r>
              <a:rPr lang="sv-SE" sz="2000" dirty="0"/>
              <a:t>26 %</a:t>
            </a:r>
          </a:p>
          <a:p>
            <a:r>
              <a:rPr lang="sv-SE" sz="2000" dirty="0"/>
              <a:t>  8 %</a:t>
            </a:r>
          </a:p>
        </p:txBody>
      </p:sp>
    </p:spTree>
    <p:extLst>
      <p:ext uri="{BB962C8B-B14F-4D97-AF65-F5344CB8AC3E}">
        <p14:creationId xmlns:p14="http://schemas.microsoft.com/office/powerpoint/2010/main" val="21422178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>
            <a:extLst>
              <a:ext uri="{FF2B5EF4-FFF2-40B4-BE49-F238E27FC236}">
                <a16:creationId xmlns:a16="http://schemas.microsoft.com/office/drawing/2014/main" id="{E3524685-B9C4-2013-34A9-1561BEF9BD8B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513205" y="327125"/>
            <a:ext cx="11317287" cy="4407736"/>
          </a:xfrm>
        </p:spPr>
        <p:txBody>
          <a:bodyPr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r>
              <a:rPr lang="sv-SE" sz="2400" dirty="0"/>
              <a:t>Detaljplaner		Producentansvar förpackningar</a:t>
            </a:r>
          </a:p>
          <a:p>
            <a:endParaRPr lang="sv-SE" sz="2400" dirty="0"/>
          </a:p>
          <a:p>
            <a:r>
              <a:rPr lang="sv-SE" sz="2400" dirty="0"/>
              <a:t>Bygglov			Avtal parkeringsövervakning</a:t>
            </a:r>
          </a:p>
          <a:p>
            <a:endParaRPr lang="sv-SE" sz="2400" dirty="0"/>
          </a:p>
          <a:p>
            <a:r>
              <a:rPr lang="sv-SE" sz="2400" dirty="0"/>
              <a:t>Offentliga toaletter	Driftsentreprenad Centrum och strand</a:t>
            </a:r>
          </a:p>
          <a:p>
            <a:endParaRPr lang="sv-SE" sz="2400" dirty="0"/>
          </a:p>
          <a:p>
            <a:r>
              <a:rPr lang="sv-SE" sz="2400" dirty="0"/>
              <a:t>Framtidens belysning	Seniorresor</a:t>
            </a:r>
          </a:p>
          <a:p>
            <a:endParaRPr lang="sv-SE" sz="2400" dirty="0"/>
          </a:p>
          <a:p>
            <a:r>
              <a:rPr lang="sv-SE" sz="2400" dirty="0"/>
              <a:t>Kameraövervakning	Färdtjänst</a:t>
            </a:r>
          </a:p>
          <a:p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480732438"/>
      </p:ext>
    </p:extLst>
  </p:cSld>
  <p:clrMapOvr>
    <a:masterClrMapping/>
  </p:clrMapOvr>
</p:sld>
</file>

<file path=ppt/theme/theme1.xml><?xml version="1.0" encoding="utf-8"?>
<a:theme xmlns:a="http://schemas.openxmlformats.org/drawingml/2006/main" name="1_HBG-Helsingborgstegel">
  <a:themeElements>
    <a:clrScheme name="HBG_Tegel">
      <a:dk1>
        <a:srgbClr val="1A355C"/>
      </a:dk1>
      <a:lt1>
        <a:srgbClr val="FEFFFF"/>
      </a:lt1>
      <a:dk2>
        <a:srgbClr val="75232F"/>
      </a:dk2>
      <a:lt2>
        <a:srgbClr val="FFDBE5"/>
      </a:lt2>
      <a:accent1>
        <a:srgbClr val="DA281C"/>
      </a:accent1>
      <a:accent2>
        <a:srgbClr val="76232F"/>
      </a:accent2>
      <a:accent3>
        <a:srgbClr val="F64200"/>
      </a:accent3>
      <a:accent4>
        <a:srgbClr val="FBAF00"/>
      </a:accent4>
      <a:accent5>
        <a:srgbClr val="BA9197"/>
      </a:accent5>
      <a:accent6>
        <a:srgbClr val="EC938D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D0A8BE35-0D78-194C-BFBA-6BFC52B69E76}"/>
    </a:ext>
  </a:extLst>
</a:theme>
</file>

<file path=ppt/theme/theme2.xml><?xml version="1.0" encoding="utf-8"?>
<a:theme xmlns:a="http://schemas.openxmlformats.org/drawingml/2006/main" name="2_HBG-Palsjo">
  <a:themeElements>
    <a:clrScheme name="HBG_Palsjo-2">
      <a:dk1>
        <a:srgbClr val="1A355C"/>
      </a:dk1>
      <a:lt1>
        <a:srgbClr val="FEFFFF"/>
      </a:lt1>
      <a:dk2>
        <a:srgbClr val="00833D"/>
      </a:dk2>
      <a:lt2>
        <a:srgbClr val="ECE7E1"/>
      </a:lt2>
      <a:accent1>
        <a:srgbClr val="00BFB3"/>
      </a:accent1>
      <a:accent2>
        <a:srgbClr val="0071CE"/>
      </a:accent2>
      <a:accent3>
        <a:srgbClr val="1B365D"/>
      </a:accent3>
      <a:accent4>
        <a:srgbClr val="00833C"/>
      </a:accent4>
      <a:accent5>
        <a:srgbClr val="7FC19E"/>
      </a:accent5>
      <a:accent6>
        <a:srgbClr val="D5D2C3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861659E7-1DD0-FE44-8F71-EF841F5B2422}"/>
    </a:ext>
  </a:extLst>
</a:theme>
</file>

<file path=ppt/theme/theme3.xml><?xml version="1.0" encoding="utf-8"?>
<a:theme xmlns:a="http://schemas.openxmlformats.org/drawingml/2006/main" name="3_HBG-Vintersund">
  <a:themeElements>
    <a:clrScheme name="HBG_Vintersund">
      <a:dk1>
        <a:srgbClr val="1A355C"/>
      </a:dk1>
      <a:lt1>
        <a:srgbClr val="FEFFFF"/>
      </a:lt1>
      <a:dk2>
        <a:srgbClr val="1A355C"/>
      </a:dk2>
      <a:lt2>
        <a:srgbClr val="EEF5FB"/>
      </a:lt2>
      <a:accent1>
        <a:srgbClr val="0071CE"/>
      </a:accent1>
      <a:accent2>
        <a:srgbClr val="00C2B3"/>
      </a:accent2>
      <a:accent3>
        <a:srgbClr val="0F3660"/>
      </a:accent3>
      <a:accent4>
        <a:srgbClr val="7FB8E6"/>
      </a:accent4>
      <a:accent5>
        <a:srgbClr val="7FDFD9"/>
      </a:accent5>
      <a:accent6>
        <a:srgbClr val="8D9AAE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49F6D4E3-406E-C845-AEDE-A73ECF7DC068}"/>
    </a:ext>
  </a:extLst>
</a:theme>
</file>

<file path=ppt/theme/theme4.xml><?xml version="1.0" encoding="utf-8"?>
<a:theme xmlns:a="http://schemas.openxmlformats.org/drawingml/2006/main" name="4_HBG-Raps">
  <a:themeElements>
    <a:clrScheme name="HBG_Gul">
      <a:dk1>
        <a:srgbClr val="1A355C"/>
      </a:dk1>
      <a:lt1>
        <a:srgbClr val="FEFFFF"/>
      </a:lt1>
      <a:dk2>
        <a:srgbClr val="EFB323"/>
      </a:dk2>
      <a:lt2>
        <a:srgbClr val="ECE7E1"/>
      </a:lt2>
      <a:accent1>
        <a:srgbClr val="E35105"/>
      </a:accent1>
      <a:accent2>
        <a:srgbClr val="75232F"/>
      </a:accent2>
      <a:accent3>
        <a:srgbClr val="ED0000"/>
      </a:accent3>
      <a:accent4>
        <a:srgbClr val="FBAF00"/>
      </a:accent4>
      <a:accent5>
        <a:srgbClr val="BA9197"/>
      </a:accent5>
      <a:accent6>
        <a:srgbClr val="EC938D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770E2F6C-A769-3C4A-83D4-9A06265A54CB}"/>
    </a:ext>
  </a:extLst>
</a:theme>
</file>

<file path=ppt/theme/theme5.xml><?xml version="1.0" encoding="utf-8"?>
<a:theme xmlns:a="http://schemas.openxmlformats.org/drawingml/2006/main" name="5_HBG-Sommarsund">
  <a:themeElements>
    <a:clrScheme name="HBG_Sommarsund">
      <a:dk1>
        <a:srgbClr val="1A355C"/>
      </a:dk1>
      <a:lt1>
        <a:srgbClr val="FEFFFF"/>
      </a:lt1>
      <a:dk2>
        <a:srgbClr val="00C2B3"/>
      </a:dk2>
      <a:lt2>
        <a:srgbClr val="EAE7E0"/>
      </a:lt2>
      <a:accent1>
        <a:srgbClr val="008633"/>
      </a:accent1>
      <a:accent2>
        <a:srgbClr val="0074D4"/>
      </a:accent2>
      <a:accent3>
        <a:srgbClr val="0F3660"/>
      </a:accent3>
      <a:accent4>
        <a:srgbClr val="00BFB3"/>
      </a:accent4>
      <a:accent5>
        <a:srgbClr val="7FC19E"/>
      </a:accent5>
      <a:accent6>
        <a:srgbClr val="8D9AAE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E5C19ECD-84A7-B142-B410-F5CD5DD6DB10}"/>
    </a:ext>
  </a:extLst>
</a:theme>
</file>

<file path=ppt/theme/theme6.xml><?xml version="1.0" encoding="utf-8"?>
<a:theme xmlns:a="http://schemas.openxmlformats.org/drawingml/2006/main" name="6_HBG-Vit-Rhododendron">
  <a:themeElements>
    <a:clrScheme name="HBG_Ljus_Tegel">
      <a:dk1>
        <a:srgbClr val="75232F"/>
      </a:dk1>
      <a:lt1>
        <a:srgbClr val="FFFFFF"/>
      </a:lt1>
      <a:dk2>
        <a:srgbClr val="FEEEF2"/>
      </a:dk2>
      <a:lt2>
        <a:srgbClr val="FEFFFF"/>
      </a:lt2>
      <a:accent1>
        <a:srgbClr val="DA281C"/>
      </a:accent1>
      <a:accent2>
        <a:srgbClr val="76232F"/>
      </a:accent2>
      <a:accent3>
        <a:srgbClr val="E35105"/>
      </a:accent3>
      <a:accent4>
        <a:srgbClr val="F0B323"/>
      </a:accent4>
      <a:accent5>
        <a:srgbClr val="BA9197"/>
      </a:accent5>
      <a:accent6>
        <a:srgbClr val="EC938D"/>
      </a:accent6>
      <a:hlink>
        <a:srgbClr val="0563C1"/>
      </a:hlink>
      <a:folHlink>
        <a:srgbClr val="954F72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5F504634-346A-AB4E-8DB8-2C521B2F4541}"/>
    </a:ext>
  </a:extLst>
</a:theme>
</file>

<file path=ppt/theme/theme7.xml><?xml version="1.0" encoding="utf-8"?>
<a:theme xmlns:a="http://schemas.openxmlformats.org/drawingml/2006/main" name="7_HBG-Vit-Bris">
  <a:themeElements>
    <a:clrScheme name="HBG_Ljus_Vintersund">
      <a:dk1>
        <a:srgbClr val="0F3660"/>
      </a:dk1>
      <a:lt1>
        <a:srgbClr val="FFFFFF"/>
      </a:lt1>
      <a:dk2>
        <a:srgbClr val="DEEBF7"/>
      </a:dk2>
      <a:lt2>
        <a:srgbClr val="FEFFFF"/>
      </a:lt2>
      <a:accent1>
        <a:srgbClr val="0071CE"/>
      </a:accent1>
      <a:accent2>
        <a:srgbClr val="00BFB3"/>
      </a:accent2>
      <a:accent3>
        <a:srgbClr val="1B365D"/>
      </a:accent3>
      <a:accent4>
        <a:srgbClr val="7FB8E6"/>
      </a:accent4>
      <a:accent5>
        <a:srgbClr val="7FDFD9"/>
      </a:accent5>
      <a:accent6>
        <a:srgbClr val="8D9AAE"/>
      </a:accent6>
      <a:hlink>
        <a:srgbClr val="0563C1"/>
      </a:hlink>
      <a:folHlink>
        <a:srgbClr val="954F72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8EFF27F8-6E54-BA43-BB35-7FD757B4989B}"/>
    </a:ext>
  </a:extLst>
</a:theme>
</file>

<file path=ppt/theme/theme8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755A38178A2D54C8E5C85C3E6D4E196" ma:contentTypeVersion="1" ma:contentTypeDescription="Skapa ett nytt dokument." ma:contentTypeScope="" ma:versionID="fc5bfc9f68beb5e59f907f52a3c75b11">
  <xsd:schema xmlns:xsd="http://www.w3.org/2001/XMLSchema" xmlns:xs="http://www.w3.org/2001/XMLSchema" xmlns:p="http://schemas.microsoft.com/office/2006/metadata/properties" xmlns:ns2="ab45f467-b5b2-40de-b0ea-a1591ac2096d" targetNamespace="http://schemas.microsoft.com/office/2006/metadata/properties" ma:root="true" ma:fieldsID="03839d1412f407ff1eca70acaabdfea8" ns2:_="">
    <xsd:import namespace="ab45f467-b5b2-40de-b0ea-a1591ac2096d"/>
    <xsd:element name="properties">
      <xsd:complexType>
        <xsd:sequence>
          <xsd:element name="documentManagement">
            <xsd:complexType>
              <xsd:all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45f467-b5b2-40de-b0ea-a1591ac2096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Delat med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411A9FA-FAAE-4F42-B6C8-10883C44A18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b45f467-b5b2-40de-b0ea-a1591ac2096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0512BB2-E732-436A-B277-2DBDCAA4D4D2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ab45f467-b5b2-40de-b0ea-a1591ac2096d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A4A6E28F-A2AD-40A0-9993-3F32C4CD803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HBG_PPT_Mall_01</Template>
  <TotalTime>9452</TotalTime>
  <Words>310</Words>
  <Application>Microsoft Office PowerPoint</Application>
  <PresentationFormat>Bredbild</PresentationFormat>
  <Paragraphs>39</Paragraphs>
  <Slides>11</Slides>
  <Notes>4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7</vt:i4>
      </vt:variant>
      <vt:variant>
        <vt:lpstr>Bildrubriker</vt:lpstr>
      </vt:variant>
      <vt:variant>
        <vt:i4>11</vt:i4>
      </vt:variant>
    </vt:vector>
  </HeadingPairs>
  <TitlesOfParts>
    <vt:vector size="22" baseType="lpstr">
      <vt:lpstr>Calibri</vt:lpstr>
      <vt:lpstr>Roboto Light</vt:lpstr>
      <vt:lpstr>Arial</vt:lpstr>
      <vt:lpstr>Helsingborg Sans</vt:lpstr>
      <vt:lpstr>1_HBG-Helsingborgstegel</vt:lpstr>
      <vt:lpstr>2_HBG-Palsjo</vt:lpstr>
      <vt:lpstr>3_HBG-Vintersund</vt:lpstr>
      <vt:lpstr>4_HBG-Raps</vt:lpstr>
      <vt:lpstr>5_HBG-Sommarsund</vt:lpstr>
      <vt:lpstr>6_HBG-Vit-Rhododendron</vt:lpstr>
      <vt:lpstr>7_HBG-Vit-Bris</vt:lpstr>
      <vt:lpstr>Mål och ekonomi  2025 (-2027) SBN</vt:lpstr>
      <vt:lpstr>Stadsbyggnadsnämndens inriktning</vt:lpstr>
      <vt:lpstr>Mål- småhus</vt:lpstr>
      <vt:lpstr>Mål – företagsklimat</vt:lpstr>
      <vt:lpstr>Mål - trygghet</vt:lpstr>
      <vt:lpstr>PowerPoint-presentation</vt:lpstr>
      <vt:lpstr>Ekonomiska förutsättningar</vt:lpstr>
      <vt:lpstr>Tilldelning till stadens nämnder 2025-2027</vt:lpstr>
      <vt:lpstr>SBN ökad tilldelning 2025-2027</vt:lpstr>
      <vt:lpstr>PowerPoint-presentation</vt:lpstr>
      <vt:lpstr>PowerPoint-presentation</vt:lpstr>
    </vt:vector>
  </TitlesOfParts>
  <Company>Helsingborgs Stad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Nunc consequat et arcu sed commodo</dc:title>
  <dc:creator>Bjurka Sarah - SBF</dc:creator>
  <cp:lastModifiedBy>Hilmarsdottir Hjördis - SBF</cp:lastModifiedBy>
  <cp:revision>44</cp:revision>
  <dcterms:created xsi:type="dcterms:W3CDTF">2023-09-04T11:12:50Z</dcterms:created>
  <dcterms:modified xsi:type="dcterms:W3CDTF">2024-03-22T10:25:02Z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0x010100A755A38178A2D54C8E5C85C3E6D4E196</vt:lpwstr>
  </property>
</Properties>
</file>