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4" r:id="rId2"/>
    <p:sldMasterId id="2147483695" r:id="rId3"/>
  </p:sldMasterIdLst>
  <p:notesMasterIdLst>
    <p:notesMasterId r:id="rId11"/>
  </p:notesMasterIdLst>
  <p:sldIdLst>
    <p:sldId id="1205" r:id="rId4"/>
    <p:sldId id="1224" r:id="rId5"/>
    <p:sldId id="1225" r:id="rId6"/>
    <p:sldId id="1226" r:id="rId7"/>
    <p:sldId id="1227" r:id="rId8"/>
    <p:sldId id="1228" r:id="rId9"/>
    <p:sldId id="1229" r:id="rId10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0844" autoAdjust="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DD40E-20D1-4709-9F66-51823294137C}" type="datetimeFigureOut">
              <a:rPr lang="sv-SE" smtClean="0"/>
              <a:t>2024-03-22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0F997-DA5F-48BE-8304-763DEACBFC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939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7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946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34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557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496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306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498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13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9D847C99-FC2A-9596-BBE3-B4C692639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7848"/>
            <a:ext cx="12192000" cy="27301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3672447"/>
            <a:ext cx="910799" cy="910799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CBFE3106-4887-4C90-6E44-705683BF24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84089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30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92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42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platta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  <p:sp>
        <p:nvSpPr>
          <p:cNvPr id="2" name="Platshållare för bild 9">
            <a:extLst>
              <a:ext uri="{FF2B5EF4-FFF2-40B4-BE49-F238E27FC236}">
                <a16:creationId xmlns:a16="http://schemas.microsoft.com/office/drawing/2014/main" id="{952B830B-7C98-4345-96EA-14608C2490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16" y="-659"/>
            <a:ext cx="12196916" cy="594605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2541639 h 5970639"/>
              <a:gd name="connsiteX1" fmla="*/ 12182168 w 12192000"/>
              <a:gd name="connsiteY1" fmla="*/ 0 h 5970639"/>
              <a:gd name="connsiteX2" fmla="*/ 12192000 w 12192000"/>
              <a:gd name="connsiteY2" fmla="*/ 5970639 h 5970639"/>
              <a:gd name="connsiteX3" fmla="*/ 11734798 w 12192000"/>
              <a:gd name="connsiteY3" fmla="*/ 5970639 h 5970639"/>
              <a:gd name="connsiteX4" fmla="*/ 11734798 w 12192000"/>
              <a:gd name="connsiteY4" fmla="*/ 5513742 h 5970639"/>
              <a:gd name="connsiteX5" fmla="*/ 10823999 w 12192000"/>
              <a:gd name="connsiteY5" fmla="*/ 5513742 h 5970639"/>
              <a:gd name="connsiteX6" fmla="*/ 10823999 w 12192000"/>
              <a:gd name="connsiteY6" fmla="*/ 5970639 h 5970639"/>
              <a:gd name="connsiteX7" fmla="*/ 0 w 12192000"/>
              <a:gd name="connsiteY7" fmla="*/ 5970639 h 5970639"/>
              <a:gd name="connsiteX8" fmla="*/ 0 w 12192000"/>
              <a:gd name="connsiteY8" fmla="*/ 2541639 h 5970639"/>
              <a:gd name="connsiteX0" fmla="*/ 0 w 12196916"/>
              <a:gd name="connsiteY0" fmla="*/ 24581 h 5970639"/>
              <a:gd name="connsiteX1" fmla="*/ 12187084 w 12196916"/>
              <a:gd name="connsiteY1" fmla="*/ 0 h 5970639"/>
              <a:gd name="connsiteX2" fmla="*/ 12196916 w 12196916"/>
              <a:gd name="connsiteY2" fmla="*/ 5970639 h 5970639"/>
              <a:gd name="connsiteX3" fmla="*/ 11739714 w 12196916"/>
              <a:gd name="connsiteY3" fmla="*/ 5970639 h 5970639"/>
              <a:gd name="connsiteX4" fmla="*/ 11739714 w 12196916"/>
              <a:gd name="connsiteY4" fmla="*/ 5513742 h 5970639"/>
              <a:gd name="connsiteX5" fmla="*/ 10828915 w 12196916"/>
              <a:gd name="connsiteY5" fmla="*/ 5513742 h 5970639"/>
              <a:gd name="connsiteX6" fmla="*/ 10828915 w 12196916"/>
              <a:gd name="connsiteY6" fmla="*/ 5970639 h 5970639"/>
              <a:gd name="connsiteX7" fmla="*/ 4916 w 12196916"/>
              <a:gd name="connsiteY7" fmla="*/ 5970639 h 5970639"/>
              <a:gd name="connsiteX8" fmla="*/ 0 w 12196916"/>
              <a:gd name="connsiteY8" fmla="*/ 24581 h 5970639"/>
              <a:gd name="connsiteX0" fmla="*/ 0 w 12196916"/>
              <a:gd name="connsiteY0" fmla="*/ 0 h 5946058"/>
              <a:gd name="connsiteX1" fmla="*/ 12187084 w 12196916"/>
              <a:gd name="connsiteY1" fmla="*/ 4916 h 5946058"/>
              <a:gd name="connsiteX2" fmla="*/ 12196916 w 12196916"/>
              <a:gd name="connsiteY2" fmla="*/ 5946058 h 5946058"/>
              <a:gd name="connsiteX3" fmla="*/ 11739714 w 12196916"/>
              <a:gd name="connsiteY3" fmla="*/ 5946058 h 5946058"/>
              <a:gd name="connsiteX4" fmla="*/ 11739714 w 12196916"/>
              <a:gd name="connsiteY4" fmla="*/ 5489161 h 5946058"/>
              <a:gd name="connsiteX5" fmla="*/ 10828915 w 12196916"/>
              <a:gd name="connsiteY5" fmla="*/ 5489161 h 5946058"/>
              <a:gd name="connsiteX6" fmla="*/ 10828915 w 12196916"/>
              <a:gd name="connsiteY6" fmla="*/ 5946058 h 5946058"/>
              <a:gd name="connsiteX7" fmla="*/ 4916 w 12196916"/>
              <a:gd name="connsiteY7" fmla="*/ 5946058 h 5946058"/>
              <a:gd name="connsiteX8" fmla="*/ 0 w 12196916"/>
              <a:gd name="connsiteY8" fmla="*/ 0 h 5946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6916" h="5946058">
                <a:moveTo>
                  <a:pt x="0" y="0"/>
                </a:moveTo>
                <a:lnTo>
                  <a:pt x="12187084" y="4916"/>
                </a:lnTo>
                <a:cubicBezTo>
                  <a:pt x="12190361" y="1995129"/>
                  <a:pt x="12193639" y="3955845"/>
                  <a:pt x="12196916" y="5946058"/>
                </a:cubicBezTo>
                <a:lnTo>
                  <a:pt x="11739714" y="5946058"/>
                </a:lnTo>
                <a:lnTo>
                  <a:pt x="11739714" y="5489161"/>
                </a:lnTo>
                <a:lnTo>
                  <a:pt x="10828915" y="5489161"/>
                </a:lnTo>
                <a:lnTo>
                  <a:pt x="10828915" y="5946058"/>
                </a:lnTo>
                <a:lnTo>
                  <a:pt x="4916" y="5946058"/>
                </a:lnTo>
                <a:cubicBezTo>
                  <a:pt x="3277" y="3964039"/>
                  <a:pt x="1639" y="1982019"/>
                  <a:pt x="0" y="0"/>
                </a:cubicBez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33513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23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58558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84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44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344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A4DD999F-ED5B-E0BC-6595-13E977268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2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50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23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33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0890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71F0ACA-78EE-6AED-B319-DF6C119CB39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4BD6E6F8-041F-8E21-13A2-9AB7365324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031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3C590631-E003-B5A3-0ED5-9141DCD650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6031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3956172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B4A7-D006-4476-BADC-37BFCB9C32A1}" type="datetimeFigureOut">
              <a:rPr lang="sv-SE" smtClean="0"/>
              <a:t>2024-03-22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FB02-A16C-47E5-8F8E-5121EC1335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1685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7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50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0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4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90159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90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93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20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4434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7945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80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73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73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71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45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457995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710987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57803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59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032809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9D847C99-FC2A-9596-BBE3-B4C692639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7848"/>
            <a:ext cx="12192000" cy="27301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3672447"/>
            <a:ext cx="910799" cy="910799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CBFE3106-4887-4C90-6E44-705683BF24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958312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E6408C-C9DB-DB4C-EA26-7DA3C3CDA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41230AE-C377-45B9-7300-A4270AD5E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1A5BA7-0B1E-5EF1-9D29-4D71A74D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E91D-AA55-4774-A3D4-FFF0ABD51EA7}" type="datetimeFigureOut">
              <a:rPr lang="sv-SE" smtClean="0"/>
              <a:t>2024-03-22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AC351E-4A01-6403-E5E8-F8562A9B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8EFD89-ECB3-3949-A6E6-D140C3E7E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588CB-A0FD-4917-922D-5D068CBDC3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23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0607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590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5482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9" r:id="rId13"/>
    <p:sldLayoutId id="2147483710" r:id="rId1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metalocus.es/sites/default/files/styles/mopis_news_gallery_deskop/public/metalocus-100-nacimiento-jacobs-02_0.jpg?itok=uNhTauNb">
            <a:extLst>
              <a:ext uri="{FF2B5EF4-FFF2-40B4-BE49-F238E27FC236}">
                <a16:creationId xmlns:a16="http://schemas.microsoft.com/office/drawing/2014/main" id="{79DCAA55-10E3-759A-3493-EEFF72877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7" r="-1" b="22253"/>
          <a:stretch/>
        </p:blipFill>
        <p:spPr bwMode="auto">
          <a:xfrm>
            <a:off x="20" y="-3174"/>
            <a:ext cx="1219254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5559080"/>
            <a:ext cx="9144000" cy="307777"/>
          </a:xfrm>
        </p:spPr>
        <p:txBody>
          <a:bodyPr/>
          <a:lstStyle/>
          <a:p>
            <a:r>
              <a:rPr lang="en-US" sz="2000"/>
              <a:t>Mars 2024</a:t>
            </a:r>
            <a:endParaRPr lang="en-US" sz="2000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AAAA4ECC-065A-1E3F-DAFC-67C75E5EC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4788065"/>
            <a:ext cx="9960000" cy="664797"/>
          </a:xfrm>
        </p:spPr>
        <p:txBody>
          <a:bodyPr/>
          <a:lstStyle/>
          <a:p>
            <a:r>
              <a:rPr lang="en-US" sz="4800" dirty="0" err="1"/>
              <a:t>Stadsbyggnadspris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0856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0424" y="950724"/>
            <a:ext cx="9285027" cy="2962535"/>
          </a:xfrm>
        </p:spPr>
        <p:txBody>
          <a:bodyPr>
            <a:normAutofit/>
          </a:bodyPr>
          <a:lstStyle/>
          <a:p>
            <a:r>
              <a:rPr lang="sv-SE" sz="2800" spc="-15" dirty="0">
                <a:effectLst/>
                <a:latin typeface="+mj-lt"/>
              </a:rPr>
              <a:t>Varför delar vi ut ett pris?</a:t>
            </a:r>
          </a:p>
          <a:p>
            <a:r>
              <a:rPr lang="sv-SE" i="1" spc="-15" dirty="0">
                <a:effectLst/>
              </a:rPr>
              <a:t>Helsingborgs stads stadsbyggnadspris ska stärka och uppmuntra Helsingborgare, byggaktörer och arkitekter att utveckla projekt till en hög arkitektonisk nivå och hållbarhet – ett väl gestaltat Helsingborg – samt väcka medvetande och samtal om hur vi vill utveckla vår stad</a:t>
            </a:r>
            <a:endParaRPr lang="sv-SE" i="1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9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7102" y="981668"/>
            <a:ext cx="10641725" cy="16557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sv-SE" sz="12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Vilket pris delas ut och vad kan nomineras?</a:t>
            </a:r>
          </a:p>
          <a:p>
            <a:pPr lvl="0" algn="l">
              <a:lnSpc>
                <a:spcPct val="107000"/>
              </a:lnSpc>
            </a:pPr>
            <a: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Det är ett pris som delas ut, men priset är brett och omfamnar tre huvudområden</a:t>
            </a:r>
            <a:br>
              <a:rPr lang="sv-SE" sz="96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9600" b="1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sz="96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Nyproduktion</a:t>
            </a:r>
            <a: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Delas ut till ett projekt inom tre år efter dess färdigställande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sz="96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Landskapsrum</a:t>
            </a:r>
            <a: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Delas ut till en väl utformad och omhändertagen trädgård/landskapsrum på kvartersmark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96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Renovering</a:t>
            </a:r>
            <a: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Delas ut till ett projekt inom tre år från dess färdigställande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sv-SE" sz="96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96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Hedersomnämnanden</a:t>
            </a:r>
            <a:b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9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96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40390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126" y="940724"/>
            <a:ext cx="9144000" cy="5693756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sv-SE" sz="3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Nominerade förslag utvärderas utifrån grunden i Helsingborgs stads arkitekturverktyg 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Arkitektonisk idé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Människan i centrum 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Sinnlighet och skönhet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Sammanhang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Beständigt och hållbart</a:t>
            </a:r>
            <a:br>
              <a:rPr lang="sv-SE" i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Nominering sker öppet och vem som helst kan nominera tävlande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5709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125" y="995315"/>
            <a:ext cx="9244083" cy="536454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sv-SE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Jury</a:t>
            </a:r>
            <a:endParaRPr lang="sv-SE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Stadsbyggnadsdirektör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Stadsarkitekt (sammanhållande för Nyproduktion)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Stadsträdgårdsmästare </a:t>
            </a: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(sammanhållande för Landskapsrum)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Stadsantikvarie </a:t>
            </a:r>
            <a:r>
              <a:rPr lang="sv-SE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(sammanhållande för Renovering)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i="1" dirty="0">
                <a:ea typeface="Calibri" panose="020F0502020204030204" pitchFamily="34" charset="0"/>
                <a:cs typeface="Times New Roman" panose="02020603050405020304" pitchFamily="18" charset="0"/>
              </a:rPr>
              <a:t>Stadsbyggnadsnämndens ordförande samt vice ordförande</a:t>
            </a: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</a:pPr>
            <a:br>
              <a:rPr lang="sv-SE" i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i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</a:pPr>
            <a:endParaRPr lang="sv-SE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</a:pPr>
            <a:br>
              <a:rPr lang="sv-SE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0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A9DAD7A-1871-FDE6-72FA-75FF456B0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0462" y="995315"/>
            <a:ext cx="7843345" cy="536454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sv-SE" sz="2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Vad är priset?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Äran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liten, plakett, skulptur, relief..?</a:t>
            </a:r>
            <a:b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>
                <a:ea typeface="Calibri" panose="020F0502020204030204" pitchFamily="34" charset="0"/>
                <a:cs typeface="Times New Roman" panose="02020603050405020304" pitchFamily="18" charset="0"/>
              </a:rPr>
              <a:t>Vinsten i att arkitektur och gestaltningsfrågor lyfts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l">
              <a:lnSpc>
                <a:spcPct val="107000"/>
              </a:lnSpc>
            </a:pPr>
            <a:br>
              <a:rPr lang="sv-SE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9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himmel, utomhus, arkitektur, blå himmel&#10;&#10;Automatiskt genererad beskrivning">
            <a:extLst>
              <a:ext uri="{FF2B5EF4-FFF2-40B4-BE49-F238E27FC236}">
                <a16:creationId xmlns:a16="http://schemas.microsoft.com/office/drawing/2014/main" id="{352BFA6C-487C-71EC-22D0-149F1F01B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000"/>
            <a:ext cx="12192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38748"/>
      </p:ext>
    </p:extLst>
  </p:cSld>
  <p:clrMapOvr>
    <a:masterClrMapping/>
  </p:clrMapOvr>
</p:sld>
</file>

<file path=ppt/theme/theme1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6731</TotalTime>
  <Words>296</Words>
  <Application>Microsoft Office PowerPoint</Application>
  <PresentationFormat>Bredbild</PresentationFormat>
  <Paragraphs>48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Helsingborg Sans</vt:lpstr>
      <vt:lpstr>Roboto Light</vt:lpstr>
      <vt:lpstr>Symbol</vt:lpstr>
      <vt:lpstr>HBG-Vintersund</vt:lpstr>
      <vt:lpstr>HBG-Pålsjö</vt:lpstr>
      <vt:lpstr>3_HBG-Vintersund</vt:lpstr>
      <vt:lpstr>Stadsbyggnadspris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Bensdorp-Redestam Björn - SBF</dc:creator>
  <cp:lastModifiedBy>Hilmarsdottir Hjördis - SBF</cp:lastModifiedBy>
  <cp:revision>51</cp:revision>
  <cp:lastPrinted>2023-11-30T08:53:57Z</cp:lastPrinted>
  <dcterms:created xsi:type="dcterms:W3CDTF">2023-09-12T09:16:05Z</dcterms:created>
  <dcterms:modified xsi:type="dcterms:W3CDTF">2024-03-22T08:28:04Z</dcterms:modified>
</cp:coreProperties>
</file>