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7.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168" r:id="rId4"/>
    <p:sldMasterId id="2147484233" r:id="rId5"/>
    <p:sldMasterId id="2147484248" r:id="rId6"/>
    <p:sldMasterId id="2147484261" r:id="rId7"/>
    <p:sldMasterId id="2147484274" r:id="rId8"/>
    <p:sldMasterId id="2147484287" r:id="rId9"/>
    <p:sldMasterId id="2147484300" r:id="rId10"/>
    <p:sldMasterId id="2147484313" r:id="rId11"/>
  </p:sldMasterIdLst>
  <p:notesMasterIdLst>
    <p:notesMasterId r:id="rId36"/>
  </p:notesMasterIdLst>
  <p:handoutMasterIdLst>
    <p:handoutMasterId r:id="rId37"/>
  </p:handoutMasterIdLst>
  <p:sldIdLst>
    <p:sldId id="1005" r:id="rId12"/>
    <p:sldId id="974" r:id="rId13"/>
    <p:sldId id="975" r:id="rId14"/>
    <p:sldId id="976" r:id="rId15"/>
    <p:sldId id="987" r:id="rId16"/>
    <p:sldId id="977" r:id="rId17"/>
    <p:sldId id="978" r:id="rId18"/>
    <p:sldId id="979" r:id="rId19"/>
    <p:sldId id="980" r:id="rId20"/>
    <p:sldId id="981" r:id="rId21"/>
    <p:sldId id="983" r:id="rId22"/>
    <p:sldId id="982" r:id="rId23"/>
    <p:sldId id="984" r:id="rId24"/>
    <p:sldId id="985" r:id="rId25"/>
    <p:sldId id="986" r:id="rId26"/>
    <p:sldId id="988" r:id="rId27"/>
    <p:sldId id="1000" r:id="rId28"/>
    <p:sldId id="996" r:id="rId29"/>
    <p:sldId id="1001" r:id="rId30"/>
    <p:sldId id="999" r:id="rId31"/>
    <p:sldId id="997" r:id="rId32"/>
    <p:sldId id="998" r:id="rId33"/>
    <p:sldId id="1002" r:id="rId34"/>
    <p:sldId id="1004" r:id="rId35"/>
  </p:sldIdLst>
  <p:sldSz cx="12192000" cy="6858000"/>
  <p:notesSz cx="6858000" cy="9144000"/>
  <p:embeddedFontLst>
    <p:embeddedFont>
      <p:font typeface="Calibri" panose="020F0502020204030204" pitchFamily="34" charset="0"/>
      <p:regular r:id="rId38"/>
      <p:bold r:id="rId39"/>
      <p:italic r:id="rId40"/>
      <p:boldItalic r:id="rId41"/>
    </p:embeddedFont>
    <p:embeddedFont>
      <p:font typeface="Helsingborg Sans" pitchFamily="2" charset="0"/>
      <p:regular r:id="rId42"/>
      <p:bold r:id="rId43"/>
    </p:embeddedFont>
    <p:embeddedFont>
      <p:font typeface="Roboto Light" panose="02000000000000000000" pitchFamily="2" charset="0"/>
      <p:regular r:id="rId44"/>
      <p:italic r:id="rId45"/>
    </p:embeddedFont>
  </p:embeddedFont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4200"/>
    <a:srgbClr val="FCB000"/>
    <a:srgbClr val="00C3B4"/>
    <a:srgbClr val="EBE8E1"/>
    <a:srgbClr val="F6F4F0"/>
    <a:srgbClr val="FFEEF3"/>
    <a:srgbClr val="FEFAD3"/>
    <a:srgbClr val="FCF5A7"/>
    <a:srgbClr val="DFECF8"/>
    <a:srgbClr val="FFB8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5758FB7-9AC5-4552-8A53-C91805E547FA}" styleName="Format med tema 1 - dekorfärg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llanmörkt format 2 - Dekorfär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llanmörkt format 2 - Dekorfär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llanmörkt format 2 - Dekorfär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4" autoAdjust="0"/>
    <p:restoredTop sz="81761" autoAdjust="0"/>
  </p:normalViewPr>
  <p:slideViewPr>
    <p:cSldViewPr snapToGrid="0">
      <p:cViewPr>
        <p:scale>
          <a:sx n="20" d="100"/>
          <a:sy n="20" d="100"/>
        </p:scale>
        <p:origin x="1704" y="792"/>
      </p:cViewPr>
      <p:guideLst/>
    </p:cSldViewPr>
  </p:slideViewPr>
  <p:notesTextViewPr>
    <p:cViewPr>
      <p:scale>
        <a:sx n="3" d="2"/>
        <a:sy n="3" d="2"/>
      </p:scale>
      <p:origin x="0" y="0"/>
    </p:cViewPr>
  </p:notesTextViewPr>
  <p:sorterViewPr>
    <p:cViewPr>
      <p:scale>
        <a:sx n="81" d="100"/>
        <a:sy n="81" d="100"/>
      </p:scale>
      <p:origin x="0" y="0"/>
    </p:cViewPr>
  </p:sorterViewPr>
  <p:notesViewPr>
    <p:cSldViewPr snapToGrid="0">
      <p:cViewPr varScale="1">
        <p:scale>
          <a:sx n="97" d="100"/>
          <a:sy n="97" d="100"/>
        </p:scale>
        <p:origin x="3618"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font" Target="fonts/font2.fntdata"/><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font" Target="fonts/font5.fntdata"/><Relationship Id="rId47"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handoutMaster" Target="handoutMasters/handoutMaster1.xml"/><Relationship Id="rId40" Type="http://schemas.openxmlformats.org/officeDocument/2006/relationships/font" Target="fonts/font3.fntdata"/><Relationship Id="rId45" Type="http://schemas.openxmlformats.org/officeDocument/2006/relationships/font" Target="fonts/font8.fntdata"/><Relationship Id="rId5"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notesMaster" Target="notesMasters/notesMaster1.xml"/><Relationship Id="rId49" Type="http://schemas.openxmlformats.org/officeDocument/2006/relationships/tableStyles" Target="tableStyles.xml"/><Relationship Id="rId10" Type="http://schemas.openxmlformats.org/officeDocument/2006/relationships/slideMaster" Target="slideMasters/slideMaster7.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font" Target="fonts/font7.fntdata"/><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font" Target="fonts/font6.fntdata"/><Relationship Id="rId48" Type="http://schemas.openxmlformats.org/officeDocument/2006/relationships/theme" Target="theme/theme1.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font" Target="fonts/font1.fntdata"/><Relationship Id="rId46" Type="http://schemas.openxmlformats.org/officeDocument/2006/relationships/presProps" Target="presProps.xml"/><Relationship Id="rId20" Type="http://schemas.openxmlformats.org/officeDocument/2006/relationships/slide" Target="slides/slide9.xml"/><Relationship Id="rId41"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34A907-EAA3-4700-AB73-3FDE7AD6B0F1}" type="datetimeFigureOut">
              <a:rPr lang="sv-SE" smtClean="0"/>
              <a:t>2024-04-19</a:t>
            </a:fld>
            <a:endParaRPr lang="sv-SE"/>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534E5F-C909-488A-9CE0-60DFFFFC8DE7}" type="slidenum">
              <a:rPr lang="sv-SE" smtClean="0"/>
              <a:t>‹#›</a:t>
            </a:fld>
            <a:endParaRPr lang="sv-SE"/>
          </a:p>
        </p:txBody>
      </p:sp>
    </p:spTree>
    <p:extLst>
      <p:ext uri="{BB962C8B-B14F-4D97-AF65-F5344CB8AC3E}">
        <p14:creationId xmlns:p14="http://schemas.microsoft.com/office/powerpoint/2010/main" val="13554975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1ACDDA-ECDF-441D-AA30-F627962CB67D}" type="datetimeFigureOut">
              <a:rPr lang="sv-SE" smtClean="0"/>
              <a:t>2024-04-19</a:t>
            </a:fld>
            <a:endParaRPr lang="sv-SE"/>
          </a:p>
        </p:txBody>
      </p:sp>
      <p:sp>
        <p:nvSpPr>
          <p:cNvPr id="4" name="Platshållare för bildobjekt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885D1D-61DE-406F-8114-F47C63AA3126}" type="slidenum">
              <a:rPr lang="sv-SE" smtClean="0"/>
              <a:t>‹#›</a:t>
            </a:fld>
            <a:endParaRPr lang="sv-SE"/>
          </a:p>
        </p:txBody>
      </p:sp>
    </p:spTree>
    <p:extLst>
      <p:ext uri="{BB962C8B-B14F-4D97-AF65-F5344CB8AC3E}">
        <p14:creationId xmlns:p14="http://schemas.microsoft.com/office/powerpoint/2010/main" val="3721876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Vad är </a:t>
            </a:r>
            <a:r>
              <a:rPr lang="sv-SE" dirty="0" err="1"/>
              <a:t>infosäk</a:t>
            </a:r>
            <a:endParaRPr lang="sv-SE" dirty="0"/>
          </a:p>
          <a:p>
            <a:r>
              <a:rPr lang="sv-SE" dirty="0"/>
              <a:t>Vad är incident</a:t>
            </a:r>
          </a:p>
        </p:txBody>
      </p:sp>
      <p:sp>
        <p:nvSpPr>
          <p:cNvPr id="4" name="Slide Number Placeholder 3"/>
          <p:cNvSpPr>
            <a:spLocks noGrp="1"/>
          </p:cNvSpPr>
          <p:nvPr>
            <p:ph type="sldNum" sz="quarter" idx="5"/>
          </p:nvPr>
        </p:nvSpPr>
        <p:spPr/>
        <p:txBody>
          <a:bodyPr/>
          <a:lstStyle/>
          <a:p>
            <a:fld id="{1A885D1D-61DE-406F-8114-F47C63AA3126}" type="slidenum">
              <a:rPr lang="sv-SE" smtClean="0"/>
              <a:t>3</a:t>
            </a:fld>
            <a:endParaRPr lang="sv-SE"/>
          </a:p>
        </p:txBody>
      </p:sp>
    </p:spTree>
    <p:extLst>
      <p:ext uri="{BB962C8B-B14F-4D97-AF65-F5344CB8AC3E}">
        <p14:creationId xmlns:p14="http://schemas.microsoft.com/office/powerpoint/2010/main" val="1508277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Vi har tagit fram en incidenthanteringsprocess som del av förvaltningens arbete med </a:t>
            </a:r>
            <a:r>
              <a:rPr lang="sv-SE" dirty="0" err="1"/>
              <a:t>infosäk</a:t>
            </a:r>
            <a:endParaRPr lang="sv-SE" dirty="0"/>
          </a:p>
          <a:p>
            <a:r>
              <a:rPr lang="sv-SE" dirty="0"/>
              <a:t>För att jobba mer likt varandra. För att saker ska kunna lösas snabbare om man får bort mellanhänder.</a:t>
            </a:r>
          </a:p>
        </p:txBody>
      </p:sp>
      <p:sp>
        <p:nvSpPr>
          <p:cNvPr id="4" name="Slide Number Placeholder 3"/>
          <p:cNvSpPr>
            <a:spLocks noGrp="1"/>
          </p:cNvSpPr>
          <p:nvPr>
            <p:ph type="sldNum" sz="quarter" idx="5"/>
          </p:nvPr>
        </p:nvSpPr>
        <p:spPr/>
        <p:txBody>
          <a:bodyPr/>
          <a:lstStyle/>
          <a:p>
            <a:fld id="{1A885D1D-61DE-406F-8114-F47C63AA3126}" type="slidenum">
              <a:rPr lang="sv-SE" smtClean="0"/>
              <a:t>4</a:t>
            </a:fld>
            <a:endParaRPr lang="sv-SE"/>
          </a:p>
        </p:txBody>
      </p:sp>
    </p:spTree>
    <p:extLst>
      <p:ext uri="{BB962C8B-B14F-4D97-AF65-F5344CB8AC3E}">
        <p14:creationId xmlns:p14="http://schemas.microsoft.com/office/powerpoint/2010/main" val="7124235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Om man klickat </a:t>
            </a:r>
            <a:r>
              <a:rPr lang="sv-SE" dirty="0" err="1"/>
              <a:t>etc</a:t>
            </a:r>
            <a:r>
              <a:rPr lang="sv-SE" dirty="0"/>
              <a:t>, ring!</a:t>
            </a:r>
          </a:p>
        </p:txBody>
      </p:sp>
      <p:sp>
        <p:nvSpPr>
          <p:cNvPr id="4" name="Slide Number Placeholder 3"/>
          <p:cNvSpPr>
            <a:spLocks noGrp="1"/>
          </p:cNvSpPr>
          <p:nvPr>
            <p:ph type="sldNum" sz="quarter" idx="5"/>
          </p:nvPr>
        </p:nvSpPr>
        <p:spPr/>
        <p:txBody>
          <a:bodyPr/>
          <a:lstStyle/>
          <a:p>
            <a:fld id="{1A885D1D-61DE-406F-8114-F47C63AA3126}" type="slidenum">
              <a:rPr lang="sv-SE" smtClean="0"/>
              <a:t>7</a:t>
            </a:fld>
            <a:endParaRPr lang="sv-SE"/>
          </a:p>
        </p:txBody>
      </p:sp>
    </p:spTree>
    <p:extLst>
      <p:ext uri="{BB962C8B-B14F-4D97-AF65-F5344CB8AC3E}">
        <p14:creationId xmlns:p14="http://schemas.microsoft.com/office/powerpoint/2010/main" val="15607871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5"/>
          </p:nvPr>
        </p:nvSpPr>
        <p:spPr/>
        <p:txBody>
          <a:bodyPr/>
          <a:lstStyle/>
          <a:p>
            <a:fld id="{1A885D1D-61DE-406F-8114-F47C63AA3126}" type="slidenum">
              <a:rPr lang="sv-SE" smtClean="0"/>
              <a:t>8</a:t>
            </a:fld>
            <a:endParaRPr lang="sv-SE"/>
          </a:p>
        </p:txBody>
      </p:sp>
    </p:spTree>
    <p:extLst>
      <p:ext uri="{BB962C8B-B14F-4D97-AF65-F5344CB8AC3E}">
        <p14:creationId xmlns:p14="http://schemas.microsoft.com/office/powerpoint/2010/main" val="36109653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Via portalen</a:t>
            </a:r>
          </a:p>
        </p:txBody>
      </p:sp>
      <p:sp>
        <p:nvSpPr>
          <p:cNvPr id="4" name="Slide Number Placeholder 3"/>
          <p:cNvSpPr>
            <a:spLocks noGrp="1"/>
          </p:cNvSpPr>
          <p:nvPr>
            <p:ph type="sldNum" sz="quarter" idx="5"/>
          </p:nvPr>
        </p:nvSpPr>
        <p:spPr/>
        <p:txBody>
          <a:bodyPr/>
          <a:lstStyle/>
          <a:p>
            <a:fld id="{1A885D1D-61DE-406F-8114-F47C63AA3126}" type="slidenum">
              <a:rPr lang="sv-SE" smtClean="0"/>
              <a:t>9</a:t>
            </a:fld>
            <a:endParaRPr lang="sv-SE"/>
          </a:p>
        </p:txBody>
      </p:sp>
    </p:spTree>
    <p:extLst>
      <p:ext uri="{BB962C8B-B14F-4D97-AF65-F5344CB8AC3E}">
        <p14:creationId xmlns:p14="http://schemas.microsoft.com/office/powerpoint/2010/main" val="27720245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Gemensam funktionsbrevlåda. Informationssakerhet.sbf@helsingborg.se. Hittas på sidan på intranätet,</a:t>
            </a:r>
          </a:p>
        </p:txBody>
      </p:sp>
      <p:sp>
        <p:nvSpPr>
          <p:cNvPr id="4" name="Slide Number Placeholder 3"/>
          <p:cNvSpPr>
            <a:spLocks noGrp="1"/>
          </p:cNvSpPr>
          <p:nvPr>
            <p:ph type="sldNum" sz="quarter" idx="5"/>
          </p:nvPr>
        </p:nvSpPr>
        <p:spPr/>
        <p:txBody>
          <a:bodyPr/>
          <a:lstStyle/>
          <a:p>
            <a:fld id="{1A885D1D-61DE-406F-8114-F47C63AA3126}" type="slidenum">
              <a:rPr lang="sv-SE" smtClean="0"/>
              <a:t>11</a:t>
            </a:fld>
            <a:endParaRPr lang="sv-SE"/>
          </a:p>
        </p:txBody>
      </p:sp>
    </p:spTree>
    <p:extLst>
      <p:ext uri="{BB962C8B-B14F-4D97-AF65-F5344CB8AC3E}">
        <p14:creationId xmlns:p14="http://schemas.microsoft.com/office/powerpoint/2010/main" val="33716748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5"/>
          </p:nvPr>
        </p:nvSpPr>
        <p:spPr/>
        <p:txBody>
          <a:bodyPr/>
          <a:lstStyle/>
          <a:p>
            <a:fld id="{1A885D1D-61DE-406F-8114-F47C63AA3126}" type="slidenum">
              <a:rPr lang="sv-SE" smtClean="0"/>
              <a:t>12</a:t>
            </a:fld>
            <a:endParaRPr lang="sv-SE"/>
          </a:p>
        </p:txBody>
      </p:sp>
    </p:spTree>
    <p:extLst>
      <p:ext uri="{BB962C8B-B14F-4D97-AF65-F5344CB8AC3E}">
        <p14:creationId xmlns:p14="http://schemas.microsoft.com/office/powerpoint/2010/main" val="4679232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5"/>
          </p:nvPr>
        </p:nvSpPr>
        <p:spPr/>
        <p:txBody>
          <a:bodyPr/>
          <a:lstStyle/>
          <a:p>
            <a:fld id="{1A885D1D-61DE-406F-8114-F47C63AA3126}" type="slidenum">
              <a:rPr lang="sv-SE" smtClean="0"/>
              <a:t>13</a:t>
            </a:fld>
            <a:endParaRPr lang="sv-SE"/>
          </a:p>
        </p:txBody>
      </p:sp>
    </p:spTree>
    <p:extLst>
      <p:ext uri="{BB962C8B-B14F-4D97-AF65-F5344CB8AC3E}">
        <p14:creationId xmlns:p14="http://schemas.microsoft.com/office/powerpoint/2010/main" val="38605298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285750" indent="-285750">
              <a:buFont typeface="Arial" panose="020B0604020202020204" pitchFamily="34" charset="0"/>
              <a:buChar char="•"/>
            </a:pPr>
            <a:r>
              <a:rPr lang="sv-SE" sz="1200" dirty="0"/>
              <a:t>Varför ses lokalerna över?</a:t>
            </a:r>
          </a:p>
          <a:p>
            <a:pPr marL="285750" indent="-285750">
              <a:buFont typeface="Arial" panose="020B0604020202020204" pitchFamily="34" charset="0"/>
              <a:buChar char="•"/>
            </a:pPr>
            <a:r>
              <a:rPr lang="sv-SE" sz="1200" dirty="0"/>
              <a:t>Uppdraget</a:t>
            </a:r>
          </a:p>
          <a:p>
            <a:pPr marL="285750" indent="-285750">
              <a:buFont typeface="Arial" panose="020B0604020202020204" pitchFamily="34" charset="0"/>
              <a:buChar char="•"/>
            </a:pPr>
            <a:r>
              <a:rPr lang="sv-SE" sz="1200" dirty="0"/>
              <a:t>Medskick från inredningsarkitekten </a:t>
            </a:r>
          </a:p>
          <a:p>
            <a:pPr marL="285750" indent="-285750">
              <a:buFont typeface="Arial" panose="020B0604020202020204" pitchFamily="34" charset="0"/>
              <a:buChar char="•"/>
            </a:pPr>
            <a:r>
              <a:rPr lang="sv-SE" sz="1200" dirty="0"/>
              <a:t>Förslag entréplan </a:t>
            </a:r>
          </a:p>
          <a:p>
            <a:pPr marL="285750" indent="-285750">
              <a:buFont typeface="Arial" panose="020B0604020202020204" pitchFamily="34" charset="0"/>
              <a:buChar char="•"/>
            </a:pPr>
            <a:r>
              <a:rPr lang="sv-SE" sz="1200" dirty="0"/>
              <a:t>Inriktningsbeslutet </a:t>
            </a:r>
          </a:p>
          <a:p>
            <a:pPr marL="285750" indent="-285750">
              <a:buFont typeface="Arial" panose="020B0604020202020204" pitchFamily="34" charset="0"/>
              <a:buChar char="•"/>
            </a:pPr>
            <a:r>
              <a:rPr lang="sv-SE" sz="1200" dirty="0"/>
              <a:t>Nästa steg</a:t>
            </a:r>
          </a:p>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85D1D-61DE-406F-8114-F47C63AA3126}" type="slidenum">
              <a:rPr kumimoji="0" lang="sv-S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sv-S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09823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rtl="0"/>
            <a:r>
              <a:rPr lang="sv-SE" b="1" dirty="0">
                <a:effectLst/>
              </a:rPr>
              <a:t>Inredningsarkitekt upphandlades för att visa på möjligheterna i våra lokaler. </a:t>
            </a:r>
          </a:p>
          <a:p>
            <a:pPr rtl="0"/>
            <a:endParaRPr lang="sv-SE" b="1" dirty="0">
              <a:effectLst/>
            </a:endParaRPr>
          </a:p>
          <a:p>
            <a:pPr rtl="0"/>
            <a:r>
              <a:rPr lang="sv-SE" b="1" dirty="0">
                <a:effectLst/>
              </a:rPr>
              <a:t>Varför ska Stadsbyggnadshusets lokaler byggas om?</a:t>
            </a:r>
            <a:br>
              <a:rPr lang="sv-SE" dirty="0">
                <a:effectLst/>
              </a:rPr>
            </a:br>
            <a:r>
              <a:rPr lang="sv-SE" dirty="0">
                <a:effectLst/>
              </a:rPr>
              <a:t>Stadsbyggnadshuset genomgick en totalrenovering 2008 inför stadsbyggnadsförvaltningens inflyttning. Sedan dess har diverse justeringar och ombyggnader gjorts för att möta olika gruppers behov, men ingen total översyn är genomförd. På de 16 år som gått har krav om arbetsmiljö ändrats, inte minst med tanke på digital utveckling och distansarbete. Stadsbyggnadsförvaltningen vill vara en attraktiv arbetsgivare och vi värdesätter arbetet med vår kultur högt, där kan våra lokaler vara en nyckelfaktor för att lyckas. Därför är det nu dags att se över lokalerna och anpassa till ändrade behov utifrån målbilden: </a:t>
            </a:r>
            <a:br>
              <a:rPr lang="sv-SE" dirty="0">
                <a:effectLst/>
              </a:rPr>
            </a:br>
            <a:r>
              <a:rPr lang="sv-SE" i="1" dirty="0">
                <a:effectLst/>
              </a:rPr>
              <a:t>Stadsbyggnadshuset är en arbetsplats där vi möts, arbetar tillsammans och bygger gemenskap. Våra lokaler ska vara inspirerande och möta olika behov och det ska vara kul att komma in till kontoret.</a:t>
            </a:r>
          </a:p>
          <a:p>
            <a:pPr rtl="0"/>
            <a:endParaRPr lang="sv-SE" dirty="0">
              <a:effectLst/>
            </a:endParaRPr>
          </a:p>
          <a:p>
            <a:pPr rtl="0"/>
            <a:r>
              <a:rPr lang="sv-SE" dirty="0">
                <a:effectLst/>
              </a:rPr>
              <a:t>Utvecklingen av stadsbyggnadshuset tar även avstamp i målbilden: </a:t>
            </a:r>
            <a:br>
              <a:rPr lang="sv-SE" dirty="0">
                <a:effectLst/>
              </a:rPr>
            </a:br>
            <a:r>
              <a:rPr lang="sv-SE" i="1" dirty="0">
                <a:effectLst/>
              </a:rPr>
              <a:t>Tillsammans är vi smarta och modiga. Vi arbetar kreativt och med glädje för en hållbar stad som vi och helsingborgarna är stolta över.</a:t>
            </a:r>
            <a:r>
              <a:rPr lang="sv-SE" dirty="0">
                <a:effectLst/>
              </a:rPr>
              <a:t> </a:t>
            </a:r>
          </a:p>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85D1D-61DE-406F-8114-F47C63AA3126}" type="slidenum">
              <a:rPr kumimoji="0" lang="sv-S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sv-S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45481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 vintras fick därför Tengbom i uppdrag att ta fram beslutsunderlag till stadsbyggnadsförvaltningens ledningsgrupp som skulle innehålla. </a:t>
            </a: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85D1D-61DE-406F-8114-F47C63AA3126}" type="slidenum">
              <a:rPr kumimoji="0" lang="sv-S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sv-S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231321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Ta tillvara på atriets möjligheter </a:t>
            </a: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85D1D-61DE-406F-8114-F47C63AA3126}" type="slidenum">
              <a:rPr kumimoji="0" lang="sv-S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sv-S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67967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85D1D-61DE-406F-8114-F47C63AA3126}" type="slidenum">
              <a:rPr kumimoji="0" lang="sv-S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sv-S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107363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a:t>Våra lokaler möjliggör att vi tillgodoser fler lyfta behov och för att göra det behöver vi se över och disponera våra lokaler på ett smartare sätt för att kunna uppnå målbilden. </a:t>
            </a:r>
          </a:p>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85D1D-61DE-406F-8114-F47C63AA3126}" type="slidenum">
              <a:rPr kumimoji="0" lang="sv-S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sv-S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010314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85D1D-61DE-406F-8114-F47C63AA3126}" type="slidenum">
              <a:rPr kumimoji="0" lang="sv-S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sv-S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858554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3C03C412-E5E0-E79A-BF43-C55DA58A8547}"/>
              </a:ext>
            </a:extLst>
          </p:cNvPr>
          <p:cNvSpPr/>
          <p:nvPr userDrawn="1"/>
        </p:nvSpPr>
        <p:spPr>
          <a:xfrm>
            <a:off x="10768800" y="295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2961000"/>
            <a:ext cx="936000"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tx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en-US"/>
              <a:t>Click icon to add picture</a:t>
            </a:r>
            <a:endParaRPr lang="sv-SE" dirty="0"/>
          </a:p>
        </p:txBody>
      </p:sp>
    </p:spTree>
    <p:extLst>
      <p:ext uri="{BB962C8B-B14F-4D97-AF65-F5344CB8AC3E}">
        <p14:creationId xmlns:p14="http://schemas.microsoft.com/office/powerpoint/2010/main" val="1564177235"/>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2961000"/>
            <a:ext cx="936000" cy="936000"/>
          </a:xfrm>
          <a:prstGeom prst="rect">
            <a:avLst/>
          </a:prstGeom>
        </p:spPr>
      </p:pic>
    </p:spTree>
    <p:extLst>
      <p:ext uri="{BB962C8B-B14F-4D97-AF65-F5344CB8AC3E}">
        <p14:creationId xmlns:p14="http://schemas.microsoft.com/office/powerpoint/2010/main" val="3232331309"/>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1255813"/>
            <a:ext cx="936000" cy="936000"/>
          </a:xfrm>
          <a:prstGeom prst="rect">
            <a:avLst/>
          </a:prstGeom>
        </p:spPr>
      </p:pic>
    </p:spTree>
    <p:extLst>
      <p:ext uri="{BB962C8B-B14F-4D97-AF65-F5344CB8AC3E}">
        <p14:creationId xmlns:p14="http://schemas.microsoft.com/office/powerpoint/2010/main" val="227293283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207046860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315963144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203558717"/>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3625749604"/>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121001992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296115112"/>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741CD61-46B5-4EC0-6372-56E0193FDFFA}"/>
              </a:ext>
            </a:extLst>
          </p:cNvPr>
          <p:cNvSpPr/>
          <p:nvPr userDrawn="1"/>
        </p:nvSpPr>
        <p:spPr>
          <a:xfrm>
            <a:off x="10768800" y="547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tx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2448309671"/>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182944427"/>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807BC12F-692E-C6EC-7ED9-B6552DA150D5}"/>
              </a:ext>
            </a:extLst>
          </p:cNvPr>
          <p:cNvSpPr/>
          <p:nvPr userDrawn="1"/>
        </p:nvSpPr>
        <p:spPr>
          <a:xfrm>
            <a:off x="10768800" y="547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tx1"/>
                </a:solidFill>
                <a:latin typeface="+mj-lt"/>
              </a:defRPr>
            </a:lvl1pPr>
          </a:lstStyle>
          <a:p>
            <a:r>
              <a:rPr lang="en-US"/>
              <a:t>Click icon to add picture</a:t>
            </a:r>
            <a:endParaRPr lang="sv-SE" dirty="0"/>
          </a:p>
        </p:txBody>
      </p:sp>
    </p:spTree>
    <p:extLst>
      <p:ext uri="{BB962C8B-B14F-4D97-AF65-F5344CB8AC3E}">
        <p14:creationId xmlns:p14="http://schemas.microsoft.com/office/powerpoint/2010/main" val="398875357"/>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EABD02C8-03A3-8AFE-D8A0-966C11C8343F}"/>
              </a:ext>
            </a:extLst>
          </p:cNvPr>
          <p:cNvSpPr/>
          <p:nvPr userDrawn="1"/>
        </p:nvSpPr>
        <p:spPr>
          <a:xfrm>
            <a:off x="10768800" y="295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2961000"/>
            <a:ext cx="935480"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337137717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2961000"/>
            <a:ext cx="935480" cy="936000"/>
          </a:xfrm>
          <a:prstGeom prst="rect">
            <a:avLst/>
          </a:prstGeom>
        </p:spPr>
      </p:pic>
    </p:spTree>
    <p:extLst>
      <p:ext uri="{BB962C8B-B14F-4D97-AF65-F5344CB8AC3E}">
        <p14:creationId xmlns:p14="http://schemas.microsoft.com/office/powerpoint/2010/main" val="2566154549"/>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1255813"/>
            <a:ext cx="935480" cy="936000"/>
          </a:xfrm>
          <a:prstGeom prst="rect">
            <a:avLst/>
          </a:prstGeom>
        </p:spPr>
      </p:pic>
    </p:spTree>
    <p:extLst>
      <p:ext uri="{BB962C8B-B14F-4D97-AF65-F5344CB8AC3E}">
        <p14:creationId xmlns:p14="http://schemas.microsoft.com/office/powerpoint/2010/main" val="2142489920"/>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432233153"/>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890257247"/>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3937397285"/>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2162792511"/>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1583641357"/>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611435136"/>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7EC2C2B-6B04-19F7-0998-92E1897676E1}"/>
              </a:ext>
            </a:extLst>
          </p:cNvPr>
          <p:cNvSpPr/>
          <p:nvPr userDrawn="1"/>
        </p:nvSpPr>
        <p:spPr>
          <a:xfrm>
            <a:off x="10768800" y="547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2987843293"/>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3255089042"/>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0FB093E-D9BE-A64C-7F32-26C182FC55C2}"/>
              </a:ext>
            </a:extLst>
          </p:cNvPr>
          <p:cNvSpPr/>
          <p:nvPr userDrawn="1"/>
        </p:nvSpPr>
        <p:spPr>
          <a:xfrm>
            <a:off x="10768800" y="547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3974753220"/>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E988D454-77BB-347D-11EC-1BB11729F0D8}"/>
              </a:ext>
            </a:extLst>
          </p:cNvPr>
          <p:cNvSpPr/>
          <p:nvPr userDrawn="1"/>
        </p:nvSpPr>
        <p:spPr>
          <a:xfrm>
            <a:off x="10768800" y="295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2343601644"/>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Tree>
    <p:extLst>
      <p:ext uri="{BB962C8B-B14F-4D97-AF65-F5344CB8AC3E}">
        <p14:creationId xmlns:p14="http://schemas.microsoft.com/office/powerpoint/2010/main" val="2755566021"/>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1255813"/>
            <a:ext cx="935223" cy="936000"/>
          </a:xfrm>
          <a:prstGeom prst="rect">
            <a:avLst/>
          </a:prstGeom>
        </p:spPr>
      </p:pic>
    </p:spTree>
    <p:extLst>
      <p:ext uri="{BB962C8B-B14F-4D97-AF65-F5344CB8AC3E}">
        <p14:creationId xmlns:p14="http://schemas.microsoft.com/office/powerpoint/2010/main" val="1769562236"/>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4208105684"/>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3778831563"/>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1709063254"/>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648902985"/>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381529586"/>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1529865228"/>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AC383C6-796B-F29D-7137-55C9EC0376F6}"/>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3270172018"/>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1931608280"/>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E6DAF0A-6B85-A239-49DF-C17884E0DEC3}"/>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496734606"/>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E78BA074-6E04-C44F-8577-16A4BDF78F3C}"/>
              </a:ext>
            </a:extLst>
          </p:cNvPr>
          <p:cNvSpPr/>
          <p:nvPr userDrawn="1"/>
        </p:nvSpPr>
        <p:spPr>
          <a:xfrm>
            <a:off x="10768800" y="295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243402682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Tree>
    <p:extLst>
      <p:ext uri="{BB962C8B-B14F-4D97-AF65-F5344CB8AC3E}">
        <p14:creationId xmlns:p14="http://schemas.microsoft.com/office/powerpoint/2010/main" val="3001846542"/>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1255813"/>
            <a:ext cx="935223" cy="936000"/>
          </a:xfrm>
          <a:prstGeom prst="rect">
            <a:avLst/>
          </a:prstGeom>
        </p:spPr>
      </p:pic>
    </p:spTree>
    <p:extLst>
      <p:ext uri="{BB962C8B-B14F-4D97-AF65-F5344CB8AC3E}">
        <p14:creationId xmlns:p14="http://schemas.microsoft.com/office/powerpoint/2010/main" val="2335595562"/>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4220220209"/>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488770856"/>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368646396"/>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698873758"/>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3296109179"/>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2105130876"/>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596700E7-B5FD-F003-E51B-BD4DAAE8FE55}"/>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79495385"/>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242779171"/>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BDF8636-0D14-752B-1CB3-627509B61915}"/>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3766430292"/>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FB78850D-C698-E80C-E050-6BCB4D42A610}"/>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2961000"/>
            <a:ext cx="935097"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285949790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2961000"/>
            <a:ext cx="935097" cy="936000"/>
          </a:xfrm>
          <a:prstGeom prst="rect">
            <a:avLst/>
          </a:prstGeom>
        </p:spPr>
      </p:pic>
    </p:spTree>
    <p:extLst>
      <p:ext uri="{BB962C8B-B14F-4D97-AF65-F5344CB8AC3E}">
        <p14:creationId xmlns:p14="http://schemas.microsoft.com/office/powerpoint/2010/main" val="964581902"/>
      </p:ext>
    </p:extLst>
  </p:cSld>
  <p:clrMapOvr>
    <a:masterClrMapping/>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1255813"/>
            <a:ext cx="935097" cy="936000"/>
          </a:xfrm>
          <a:prstGeom prst="rect">
            <a:avLst/>
          </a:prstGeom>
        </p:spPr>
      </p:pic>
    </p:spTree>
    <p:extLst>
      <p:ext uri="{BB962C8B-B14F-4D97-AF65-F5344CB8AC3E}">
        <p14:creationId xmlns:p14="http://schemas.microsoft.com/office/powerpoint/2010/main" val="4069423252"/>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2067386703"/>
      </p:ext>
    </p:extLst>
  </p:cSld>
  <p:clrMapOvr>
    <a:masterClrMapping/>
  </p:clrMapOvr>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1831496451"/>
      </p:ext>
    </p:extLst>
  </p:cSld>
  <p:clrMapOvr>
    <a:masterClrMapping/>
  </p:clrMapOvr>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534532093"/>
      </p:ext>
    </p:extLst>
  </p:cSld>
  <p:clrMapOvr>
    <a:masterClrMapping/>
  </p:clrMapOvr>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677335133"/>
      </p:ext>
    </p:extLst>
  </p:cSld>
  <p:clrMapOvr>
    <a:masterClrMapping/>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4107332449"/>
      </p:ext>
    </p:extLst>
  </p:cSld>
  <p:clrMapOvr>
    <a:masterClrMapping/>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3171543113"/>
      </p:ext>
    </p:extLst>
  </p:cSld>
  <p:clrMapOvr>
    <a:masterClrMapping/>
  </p:clrMapOvr>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D3C6CBC3-7981-30B4-E74B-B4C9AC8C1098}"/>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1842654747"/>
      </p:ext>
    </p:extLst>
  </p:cSld>
  <p:clrMapOvr>
    <a:masterClrMapping/>
  </p:clrMapOvr>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4099380547"/>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64E026E-AB14-1166-1496-592AC4FC6B98}"/>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2653540011"/>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266DF855-C6D6-E391-B1B8-76CB196ECFE6}"/>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tx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2961000"/>
            <a:ext cx="935027"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2291102406"/>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2961000"/>
            <a:ext cx="935027" cy="936000"/>
          </a:xfrm>
          <a:prstGeom prst="rect">
            <a:avLst/>
          </a:prstGeom>
        </p:spPr>
      </p:pic>
    </p:spTree>
    <p:extLst>
      <p:ext uri="{BB962C8B-B14F-4D97-AF65-F5344CB8AC3E}">
        <p14:creationId xmlns:p14="http://schemas.microsoft.com/office/powerpoint/2010/main" val="1210742092"/>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tx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1255813"/>
            <a:ext cx="935027" cy="936000"/>
          </a:xfrm>
          <a:prstGeom prst="rect">
            <a:avLst/>
          </a:prstGeom>
        </p:spPr>
      </p:pic>
    </p:spTree>
    <p:extLst>
      <p:ext uri="{BB962C8B-B14F-4D97-AF65-F5344CB8AC3E}">
        <p14:creationId xmlns:p14="http://schemas.microsoft.com/office/powerpoint/2010/main" val="1978602015"/>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791693951"/>
      </p:ext>
    </p:extLst>
  </p:cSld>
  <p:clrMapOvr>
    <a:masterClrMapping/>
  </p:clrMapOvr>
  <p:extLst>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1211442140"/>
      </p:ext>
    </p:extLst>
  </p:cSld>
  <p:clrMapOvr>
    <a:masterClrMapping/>
  </p:clrMapOvr>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3688420352"/>
      </p:ext>
    </p:extLst>
  </p:cSld>
  <p:clrMapOvr>
    <a:masterClrMapping/>
  </p:clrMapOvr>
  <p:extLst>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2430756313"/>
      </p:ext>
    </p:extLst>
  </p:cSld>
  <p:clrMapOvr>
    <a:masterClrMapping/>
  </p:clrMapOvr>
  <p:extLst>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661858319"/>
      </p:ext>
    </p:extLst>
  </p:cSld>
  <p:clrMapOvr>
    <a:masterClrMapping/>
  </p:clrMapOvr>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764828404"/>
      </p:ext>
    </p:extLst>
  </p:cSld>
  <p:clrMapOvr>
    <a:masterClrMapping/>
  </p:clrMapOvr>
  <p:extLst>
    <p:ext uri="{DCECCB84-F9BA-43D5-87BE-67443E8EF086}">
      <p15:sldGuideLst xmlns:p15="http://schemas.microsoft.com/office/powerpoint/2012/main"/>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D1B079B-828A-3AED-E40C-7D9A72D76A13}"/>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556352002"/>
      </p:ext>
    </p:extLst>
  </p:cSld>
  <p:clrMapOvr>
    <a:masterClrMapping/>
  </p:clrMapOvr>
  <p:extLst>
    <p:ext uri="{DCECCB84-F9BA-43D5-87BE-67443E8EF086}">
      <p15:sldGuideLst xmlns:p15="http://schemas.microsoft.com/office/powerpoint/2012/main"/>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3024036168"/>
      </p:ext>
    </p:extLst>
  </p:cSld>
  <p:clrMapOvr>
    <a:masterClrMapping/>
  </p:clrMapOvr>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F429160D-1D43-669D-96CC-93628242BAB0}"/>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524106257"/>
      </p:ext>
    </p:extLst>
  </p:cSld>
  <p:clrMapOvr>
    <a:masterClrMapping/>
  </p:clrMapOvr>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3" name="Rektangel 2">
            <a:extLst>
              <a:ext uri="{FF2B5EF4-FFF2-40B4-BE49-F238E27FC236}">
                <a16:creationId xmlns:a16="http://schemas.microsoft.com/office/drawing/2014/main" id="{C8B292A0-02B3-063C-95DB-F1C5C28C76D5}"/>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tx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2961000"/>
            <a:ext cx="934994"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1560029901"/>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2961000"/>
            <a:ext cx="934994" cy="936000"/>
          </a:xfrm>
          <a:prstGeom prst="rect">
            <a:avLst/>
          </a:prstGeom>
        </p:spPr>
      </p:pic>
    </p:spTree>
    <p:extLst>
      <p:ext uri="{BB962C8B-B14F-4D97-AF65-F5344CB8AC3E}">
        <p14:creationId xmlns:p14="http://schemas.microsoft.com/office/powerpoint/2010/main" val="1198519891"/>
      </p:ext>
    </p:extLst>
  </p:cSld>
  <p:clrMapOvr>
    <a:masterClrMapping/>
  </p:clrMapOvr>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tx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1255813"/>
            <a:ext cx="934994" cy="936000"/>
          </a:xfrm>
          <a:prstGeom prst="rect">
            <a:avLst/>
          </a:prstGeom>
        </p:spPr>
      </p:pic>
    </p:spTree>
    <p:extLst>
      <p:ext uri="{BB962C8B-B14F-4D97-AF65-F5344CB8AC3E}">
        <p14:creationId xmlns:p14="http://schemas.microsoft.com/office/powerpoint/2010/main" val="2816625338"/>
      </p:ext>
    </p:extLst>
  </p:cSld>
  <p:clrMapOvr>
    <a:masterClrMapping/>
  </p:clrMapOvr>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3839319460"/>
      </p:ext>
    </p:extLst>
  </p:cSld>
  <p:clrMapOvr>
    <a:masterClrMapping/>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4112252969"/>
      </p:ext>
    </p:extLst>
  </p:cSld>
  <p:clrMapOvr>
    <a:masterClrMapping/>
  </p:clrMapOvr>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3473713145"/>
      </p:ext>
    </p:extLst>
  </p:cSld>
  <p:clrMapOvr>
    <a:masterClrMapping/>
  </p:clrMapOvr>
  <p:extLst>
    <p:ext uri="{DCECCB84-F9BA-43D5-87BE-67443E8EF086}">
      <p15:sldGuideLst xmlns:p15="http://schemas.microsoft.com/office/powerpoint/2012/main"/>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2553071939"/>
      </p:ext>
    </p:extLst>
  </p:cSld>
  <p:clrMapOvr>
    <a:masterClrMapping/>
  </p:clrMapOvr>
  <p:extLst>
    <p:ext uri="{DCECCB84-F9BA-43D5-87BE-67443E8EF086}">
      <p15:sldGuideLst xmlns:p15="http://schemas.microsoft.com/office/powerpoint/2012/main"/>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2607251153"/>
      </p:ext>
    </p:extLst>
  </p:cSld>
  <p:clrMapOvr>
    <a:masterClrMapping/>
  </p:clrMapOvr>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913962067"/>
      </p:ext>
    </p:extLst>
  </p:cSld>
  <p:clrMapOvr>
    <a:masterClrMapping/>
  </p:clrMapOvr>
  <p:extLst>
    <p:ext uri="{DCECCB84-F9BA-43D5-87BE-67443E8EF086}">
      <p15:sldGuideLst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C6DB0430-C350-F4BF-50DF-D0544F3BD3FB}"/>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1316697641"/>
      </p:ext>
    </p:extLst>
  </p:cSld>
  <p:clrMapOvr>
    <a:masterClrMapping/>
  </p:clrMapOvr>
  <p:extLst>
    <p:ext uri="{DCECCB84-F9BA-43D5-87BE-67443E8EF086}">
      <p15:sldGuideLst xmlns:p15="http://schemas.microsoft.com/office/powerpoint/2012/main"/>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2250404700"/>
      </p:ext>
    </p:extLst>
  </p:cSld>
  <p:clrMapOvr>
    <a:masterClrMapping/>
  </p:clrMapOvr>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193D3E2-3E2E-2A1C-24C9-5911C5BDCEBE}"/>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2088374623"/>
      </p:ext>
    </p:extLst>
  </p:cSld>
  <p:clrMapOvr>
    <a:masterClrMapping/>
  </p:clrMapOvr>
  <p:extLst>
    <p:ext uri="{DCECCB84-F9BA-43D5-87BE-67443E8EF086}">
      <p15:sldGuideLst xmlns:p15="http://schemas.microsoft.com/office/powerpoint/2012/main"/>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1_Första sida med 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3885897"/>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64000" y="6004787"/>
            <a:ext cx="9144000" cy="369332"/>
          </a:xfrm>
        </p:spPr>
        <p:txBody>
          <a:bodyPr lIns="0" tIns="0" rIns="0" bIns="0">
            <a:sp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1051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lIns="864000" tIns="720000">
            <a:noAutofit/>
          </a:bodyPr>
          <a:lstStyle>
            <a:lvl1pPr marL="0" indent="0">
              <a:buNone/>
              <a:defRPr/>
            </a:lvl1pPr>
          </a:lstStyle>
          <a:p>
            <a:r>
              <a:rPr lang="sv-SE" dirty="0"/>
              <a:t>Klicka på ikonen för att lägga till en bild</a:t>
            </a:r>
          </a:p>
        </p:txBody>
      </p:sp>
      <p:pic>
        <p:nvPicPr>
          <p:cNvPr id="3" name="Bildobjekt 2">
            <a:extLst>
              <a:ext uri="{FF2B5EF4-FFF2-40B4-BE49-F238E27FC236}">
                <a16:creationId xmlns:a16="http://schemas.microsoft.com/office/drawing/2014/main" id="{5815D81A-816A-C5FB-8999-AC305C684258}"/>
              </a:ext>
            </a:extLst>
          </p:cNvPr>
          <p:cNvPicPr>
            <a:picLocks noChangeAspect="1"/>
          </p:cNvPicPr>
          <p:nvPr userDrawn="1"/>
        </p:nvPicPr>
        <p:blipFill>
          <a:blip r:embed="rId2"/>
          <a:stretch>
            <a:fillRect/>
          </a:stretch>
        </p:blipFill>
        <p:spPr>
          <a:xfrm>
            <a:off x="10822800" y="2973600"/>
            <a:ext cx="910799" cy="910799"/>
          </a:xfrm>
          <a:prstGeom prst="rect">
            <a:avLst/>
          </a:prstGeom>
        </p:spPr>
      </p:pic>
    </p:spTree>
    <p:extLst>
      <p:ext uri="{BB962C8B-B14F-4D97-AF65-F5344CB8AC3E}">
        <p14:creationId xmlns:p14="http://schemas.microsoft.com/office/powerpoint/2010/main" val="15957083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2_Första sida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720000"/>
            <a:ext cx="9144000" cy="2387600"/>
          </a:xfrm>
          <a:noFill/>
        </p:spPr>
        <p:txBody>
          <a:bodyPr lIns="0" tIns="0" rIns="0" bIns="0" anchor="b">
            <a:noAutofit/>
          </a:bodyPr>
          <a:lstStyle>
            <a:lvl1pPr algn="l">
              <a:defRPr sz="5400">
                <a:solidFill>
                  <a:srgbClr val="1A355D"/>
                </a:solidFill>
                <a:latin typeface="+mj-lt"/>
              </a:defRPr>
            </a:lvl1pPr>
          </a:lstStyle>
          <a:p>
            <a:r>
              <a:rPr lang="sv-SE" dirty="0"/>
              <a:t>Klicka här för att lägga till rubrik</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64000" y="3885897"/>
            <a:ext cx="9144000" cy="1655233"/>
          </a:xfrm>
        </p:spPr>
        <p:txBody>
          <a:bodyPr lIns="0" tIns="0" rIns="0" bIns="0">
            <a:norm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pic>
        <p:nvPicPr>
          <p:cNvPr id="5" name="Bildobjekt 4">
            <a:extLst>
              <a:ext uri="{FF2B5EF4-FFF2-40B4-BE49-F238E27FC236}">
                <a16:creationId xmlns:a16="http://schemas.microsoft.com/office/drawing/2014/main" id="{ABB509AD-924F-09E1-A276-375395E3484B}"/>
              </a:ext>
            </a:extLst>
          </p:cNvPr>
          <p:cNvPicPr>
            <a:picLocks noChangeAspect="1"/>
          </p:cNvPicPr>
          <p:nvPr userDrawn="1"/>
        </p:nvPicPr>
        <p:blipFill>
          <a:blip r:embed="rId2"/>
          <a:stretch>
            <a:fillRect/>
          </a:stretch>
        </p:blipFill>
        <p:spPr>
          <a:xfrm>
            <a:off x="10822800" y="2973600"/>
            <a:ext cx="910799" cy="910799"/>
          </a:xfrm>
          <a:prstGeom prst="rect">
            <a:avLst/>
          </a:prstGeom>
        </p:spPr>
      </p:pic>
    </p:spTree>
    <p:extLst>
      <p:ext uri="{BB962C8B-B14F-4D97-AF65-F5344CB8AC3E}">
        <p14:creationId xmlns:p14="http://schemas.microsoft.com/office/powerpoint/2010/main" val="2528036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0"/>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objekt 3">
            <a:extLst>
              <a:ext uri="{FF2B5EF4-FFF2-40B4-BE49-F238E27FC236}">
                <a16:creationId xmlns:a16="http://schemas.microsoft.com/office/drawing/2014/main" id="{61798A76-8860-E7E1-F1DB-4F9F64FA8D4F}"/>
              </a:ext>
            </a:extLst>
          </p:cNvPr>
          <p:cNvPicPr>
            <a:picLocks noChangeAspect="1"/>
          </p:cNvPicPr>
          <p:nvPr userDrawn="1"/>
        </p:nvPicPr>
        <p:blipFill>
          <a:blip r:embed="rId2"/>
          <a:stretch>
            <a:fillRect/>
          </a:stretch>
        </p:blipFill>
        <p:spPr>
          <a:xfrm>
            <a:off x="10822800" y="1268116"/>
            <a:ext cx="910799" cy="910799"/>
          </a:xfrm>
          <a:prstGeom prst="rect">
            <a:avLst/>
          </a:prstGeom>
        </p:spPr>
      </p:pic>
    </p:spTree>
    <p:extLst>
      <p:ext uri="{BB962C8B-B14F-4D97-AF65-F5344CB8AC3E}">
        <p14:creationId xmlns:p14="http://schemas.microsoft.com/office/powerpoint/2010/main" val="41597851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4" name="Bildobjekt 3">
            <a:extLst>
              <a:ext uri="{FF2B5EF4-FFF2-40B4-BE49-F238E27FC236}">
                <a16:creationId xmlns:a16="http://schemas.microsoft.com/office/drawing/2014/main" id="{B282E32C-4024-D884-E607-059B185C8973}"/>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376656502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5_Rubrik + innehåll två kolum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dirty="0"/>
              <a:t>Klicka här för att lägga till rubrik</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64000" y="1440000"/>
            <a:ext cx="5156200" cy="3367616"/>
          </a:xfrm>
        </p:spPr>
        <p:txBody>
          <a:bodyPr lIns="0" tIns="324000" rIns="0" bIns="0">
            <a:noAutofit/>
          </a:bodyPr>
          <a:lstStyle>
            <a:lvl1pPr marL="0" indent="0">
              <a:spcBef>
                <a:spcPts val="0"/>
              </a:spcBef>
              <a:buNone/>
              <a:defRPr sz="1800" baseline="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ikonen för att lägga till innehåll</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23400" y="1440000"/>
            <a:ext cx="5156200" cy="3367616"/>
          </a:xfrm>
        </p:spPr>
        <p:txBody>
          <a:bodyPr lIns="0" tIns="324000" rIns="0">
            <a:noAutofit/>
          </a:bodyPr>
          <a:lstStyle>
            <a:lvl1pPr marL="0" indent="0">
              <a:spcBef>
                <a:spcPts val="0"/>
              </a:spcBef>
              <a:buNone/>
              <a:defRPr sz="1800">
                <a:solidFill>
                  <a:srgbClr val="1A355D"/>
                </a:solidFill>
                <a:latin typeface="+mn-lt"/>
              </a:defRPr>
            </a:lvl1pPr>
            <a:lvl2pPr marL="609585" indent="0">
              <a:spcBef>
                <a:spcPts val="0"/>
              </a:spcBef>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ikonen för att lägga till innehåll</a:t>
            </a:r>
          </a:p>
          <a:p>
            <a:pPr lvl="1"/>
            <a:endParaRPr lang="sv-SE" dirty="0"/>
          </a:p>
        </p:txBody>
      </p:sp>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150BF057-A8AD-255D-2327-0CFD1E61F790}"/>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5887640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6_Text + bild utan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lIns="504000" tIns="828000" rIns="360000"/>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Tree>
    <p:extLst>
      <p:ext uri="{BB962C8B-B14F-4D97-AF65-F5344CB8AC3E}">
        <p14:creationId xmlns:p14="http://schemas.microsoft.com/office/powerpoint/2010/main" val="210965917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3" name="Bildobjekt 2">
            <a:extLst>
              <a:ext uri="{FF2B5EF4-FFF2-40B4-BE49-F238E27FC236}">
                <a16:creationId xmlns:a16="http://schemas.microsoft.com/office/drawing/2014/main" id="{3659BF82-4D19-633E-2728-5BD94DADC669}"/>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23342524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2" name="Bildobjekt 1">
            <a:extLst>
              <a:ext uri="{FF2B5EF4-FFF2-40B4-BE49-F238E27FC236}">
                <a16:creationId xmlns:a16="http://schemas.microsoft.com/office/drawing/2014/main" id="{17B0EC5F-53AD-9C6E-E66F-00464DC4EF2A}"/>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372224083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09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pic>
        <p:nvPicPr>
          <p:cNvPr id="2" name="Bildobjekt 1">
            <a:extLst>
              <a:ext uri="{FF2B5EF4-FFF2-40B4-BE49-F238E27FC236}">
                <a16:creationId xmlns:a16="http://schemas.microsoft.com/office/drawing/2014/main" id="{8C59C2C8-8516-DC3C-1553-C2F8E4D8049B}"/>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161414323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0_Text + höger-bild utan logga 2">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3" name="Rubrik 1">
            <a:extLst>
              <a:ext uri="{FF2B5EF4-FFF2-40B4-BE49-F238E27FC236}">
                <a16:creationId xmlns:a16="http://schemas.microsoft.com/office/drawing/2014/main" id="{9E47F590-95F4-1290-7EB7-C1B70095B2F0}"/>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
        <p:nvSpPr>
          <p:cNvPr id="14" name="Platshållare för text 3">
            <a:extLst>
              <a:ext uri="{FF2B5EF4-FFF2-40B4-BE49-F238E27FC236}">
                <a16:creationId xmlns:a16="http://schemas.microsoft.com/office/drawing/2014/main" id="{5468362E-B706-B3B3-2631-1358105F4D00}"/>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5" name="Platshållare för bild 2">
            <a:extLst>
              <a:ext uri="{FF2B5EF4-FFF2-40B4-BE49-F238E27FC236}">
                <a16:creationId xmlns:a16="http://schemas.microsoft.com/office/drawing/2014/main" id="{6F0220BF-F9A4-FA47-BBD9-EA6C146DF9A8}"/>
              </a:ext>
            </a:extLst>
          </p:cNvPr>
          <p:cNvSpPr>
            <a:spLocks noGrp="1"/>
          </p:cNvSpPr>
          <p:nvPr>
            <p:ph type="pic" idx="1"/>
          </p:nvPr>
        </p:nvSpPr>
        <p:spPr>
          <a:xfrm>
            <a:off x="6096000" y="0"/>
            <a:ext cx="6096000" cy="6858000"/>
          </a:xfrm>
        </p:spPr>
        <p:txBody>
          <a:bodyPr lIns="504000" tIns="828000" rIns="360000"/>
          <a:lstStyle>
            <a:lvl1pPr marL="0" indent="0">
              <a:buNone/>
              <a:defRPr sz="4267" baseline="0"/>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Tree>
    <p:extLst>
      <p:ext uri="{BB962C8B-B14F-4D97-AF65-F5344CB8AC3E}">
        <p14:creationId xmlns:p14="http://schemas.microsoft.com/office/powerpoint/2010/main" val="194290631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6.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theme" Target="../theme/theme7.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2.xml"/><Relationship Id="rId3" Type="http://schemas.openxmlformats.org/officeDocument/2006/relationships/slideLayout" Target="../slideLayouts/slideLayout87.xml"/><Relationship Id="rId7" Type="http://schemas.openxmlformats.org/officeDocument/2006/relationships/slideLayout" Target="../slideLayouts/slideLayout91.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theme" Target="../theme/theme8.xml"/><Relationship Id="rId5" Type="http://schemas.openxmlformats.org/officeDocument/2006/relationships/slideLayout" Target="../slideLayouts/slideLayout89.xml"/><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463358489"/>
      </p:ext>
    </p:extLst>
  </p:cSld>
  <p:clrMap bg1="lt1" tx1="dk1" bg2="lt2" tx2="dk2" accent1="accent1" accent2="accent2" accent3="accent3" accent4="accent4" accent5="accent5" accent6="accent6" hlink="hlink" folHlink="folHlink"/>
  <p:sldLayoutIdLst>
    <p:sldLayoutId id="2147484169" r:id="rId1"/>
    <p:sldLayoutId id="2147484170" r:id="rId2"/>
    <p:sldLayoutId id="2147484171" r:id="rId3"/>
    <p:sldLayoutId id="2147484172" r:id="rId4"/>
    <p:sldLayoutId id="2147484173" r:id="rId5"/>
    <p:sldLayoutId id="2147484174" r:id="rId6"/>
    <p:sldLayoutId id="2147484175" r:id="rId7"/>
    <p:sldLayoutId id="2147484176" r:id="rId8"/>
    <p:sldLayoutId id="2147484177" r:id="rId9"/>
    <p:sldLayoutId id="2147484178" r:id="rId10"/>
    <p:sldLayoutId id="2147484179" r:id="rId11"/>
    <p:sldLayoutId id="2147484180"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927536830"/>
      </p:ext>
    </p:extLst>
  </p:cSld>
  <p:clrMap bg1="lt1" tx1="dk1" bg2="lt2" tx2="dk2" accent1="accent1" accent2="accent2" accent3="accent3" accent4="accent4" accent5="accent5" accent6="accent6" hlink="hlink" folHlink="folHlink"/>
  <p:sldLayoutIdLst>
    <p:sldLayoutId id="2147484234" r:id="rId1"/>
    <p:sldLayoutId id="2147484235" r:id="rId2"/>
    <p:sldLayoutId id="2147484236" r:id="rId3"/>
    <p:sldLayoutId id="2147484237" r:id="rId4"/>
    <p:sldLayoutId id="2147484238" r:id="rId5"/>
    <p:sldLayoutId id="2147484239" r:id="rId6"/>
    <p:sldLayoutId id="2147484240" r:id="rId7"/>
    <p:sldLayoutId id="2147484241" r:id="rId8"/>
    <p:sldLayoutId id="2147484242" r:id="rId9"/>
    <p:sldLayoutId id="2147484243" r:id="rId10"/>
    <p:sldLayoutId id="2147484244" r:id="rId11"/>
    <p:sldLayoutId id="2147484245"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012709071"/>
      </p:ext>
    </p:extLst>
  </p:cSld>
  <p:clrMap bg1="lt1" tx1="dk1" bg2="lt2" tx2="dk2" accent1="accent1" accent2="accent2" accent3="accent3" accent4="accent4" accent5="accent5" accent6="accent6" hlink="hlink" folHlink="folHlink"/>
  <p:sldLayoutIdLst>
    <p:sldLayoutId id="2147484249" r:id="rId1"/>
    <p:sldLayoutId id="2147484250" r:id="rId2"/>
    <p:sldLayoutId id="2147484251" r:id="rId3"/>
    <p:sldLayoutId id="2147484252" r:id="rId4"/>
    <p:sldLayoutId id="2147484253" r:id="rId5"/>
    <p:sldLayoutId id="2147484254" r:id="rId6"/>
    <p:sldLayoutId id="2147484255" r:id="rId7"/>
    <p:sldLayoutId id="2147484256" r:id="rId8"/>
    <p:sldLayoutId id="2147484257" r:id="rId9"/>
    <p:sldLayoutId id="2147484258" r:id="rId10"/>
    <p:sldLayoutId id="2147484259" r:id="rId11"/>
    <p:sldLayoutId id="2147484260"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03076574"/>
      </p:ext>
    </p:extLst>
  </p:cSld>
  <p:clrMap bg1="lt1" tx1="dk1" bg2="lt2" tx2="dk2" accent1="accent1" accent2="accent2" accent3="accent3" accent4="accent4" accent5="accent5" accent6="accent6" hlink="hlink" folHlink="folHlink"/>
  <p:sldLayoutIdLst>
    <p:sldLayoutId id="2147484262" r:id="rId1"/>
    <p:sldLayoutId id="2147484263" r:id="rId2"/>
    <p:sldLayoutId id="2147484264" r:id="rId3"/>
    <p:sldLayoutId id="2147484265" r:id="rId4"/>
    <p:sldLayoutId id="2147484266" r:id="rId5"/>
    <p:sldLayoutId id="2147484267" r:id="rId6"/>
    <p:sldLayoutId id="2147484268" r:id="rId7"/>
    <p:sldLayoutId id="2147484269" r:id="rId8"/>
    <p:sldLayoutId id="2147484270" r:id="rId9"/>
    <p:sldLayoutId id="2147484271" r:id="rId10"/>
    <p:sldLayoutId id="2147484272" r:id="rId11"/>
    <p:sldLayoutId id="2147484273"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540267955"/>
      </p:ext>
    </p:extLst>
  </p:cSld>
  <p:clrMap bg1="lt1" tx1="dk1" bg2="lt2" tx2="dk2" accent1="accent1" accent2="accent2" accent3="accent3" accent4="accent4" accent5="accent5" accent6="accent6" hlink="hlink" folHlink="folHlink"/>
  <p:sldLayoutIdLst>
    <p:sldLayoutId id="2147484275" r:id="rId1"/>
    <p:sldLayoutId id="2147484276" r:id="rId2"/>
    <p:sldLayoutId id="2147484277" r:id="rId3"/>
    <p:sldLayoutId id="2147484278" r:id="rId4"/>
    <p:sldLayoutId id="2147484279" r:id="rId5"/>
    <p:sldLayoutId id="2147484280" r:id="rId6"/>
    <p:sldLayoutId id="2147484281" r:id="rId7"/>
    <p:sldLayoutId id="2147484282" r:id="rId8"/>
    <p:sldLayoutId id="2147484283" r:id="rId9"/>
    <p:sldLayoutId id="2147484284" r:id="rId10"/>
    <p:sldLayoutId id="2147484285" r:id="rId11"/>
    <p:sldLayoutId id="2147484286"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520883518"/>
      </p:ext>
    </p:extLst>
  </p:cSld>
  <p:clrMap bg1="lt1" tx1="dk1" bg2="lt2" tx2="dk2" accent1="accent1" accent2="accent2" accent3="accent3" accent4="accent4" accent5="accent5" accent6="accent6" hlink="hlink" folHlink="folHlink"/>
  <p:sldLayoutIdLst>
    <p:sldLayoutId id="2147484288" r:id="rId1"/>
    <p:sldLayoutId id="2147484289" r:id="rId2"/>
    <p:sldLayoutId id="2147484290" r:id="rId3"/>
    <p:sldLayoutId id="2147484291" r:id="rId4"/>
    <p:sldLayoutId id="2147484292" r:id="rId5"/>
    <p:sldLayoutId id="2147484293" r:id="rId6"/>
    <p:sldLayoutId id="2147484294" r:id="rId7"/>
    <p:sldLayoutId id="2147484295" r:id="rId8"/>
    <p:sldLayoutId id="2147484296" r:id="rId9"/>
    <p:sldLayoutId id="2147484297" r:id="rId10"/>
    <p:sldLayoutId id="2147484298" r:id="rId11"/>
    <p:sldLayoutId id="2147484299"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059602267"/>
      </p:ext>
    </p:extLst>
  </p:cSld>
  <p:clrMap bg1="lt1" tx1="dk1" bg2="lt2" tx2="dk2" accent1="accent1" accent2="accent2" accent3="accent3" accent4="accent4" accent5="accent5" accent6="accent6" hlink="hlink" folHlink="folHlink"/>
  <p:sldLayoutIdLst>
    <p:sldLayoutId id="2147484301" r:id="rId1"/>
    <p:sldLayoutId id="2147484302" r:id="rId2"/>
    <p:sldLayoutId id="2147484303" r:id="rId3"/>
    <p:sldLayoutId id="2147484304" r:id="rId4"/>
    <p:sldLayoutId id="2147484305" r:id="rId5"/>
    <p:sldLayoutId id="2147484306" r:id="rId6"/>
    <p:sldLayoutId id="2147484307" r:id="rId7"/>
    <p:sldLayoutId id="2147484308" r:id="rId8"/>
    <p:sldLayoutId id="2147484309" r:id="rId9"/>
    <p:sldLayoutId id="2147484310" r:id="rId10"/>
    <p:sldLayoutId id="2147484311" r:id="rId11"/>
    <p:sldLayoutId id="2147484312"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EBE8E1"/>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666392462"/>
      </p:ext>
    </p:extLst>
  </p:cSld>
  <p:clrMap bg1="lt1" tx1="dk1" bg2="lt2" tx2="dk2" accent1="accent1" accent2="accent2" accent3="accent3" accent4="accent4" accent5="accent5" accent6="accent6" hlink="hlink" folHlink="folHlink"/>
  <p:sldLayoutIdLst>
    <p:sldLayoutId id="2147484314" r:id="rId1"/>
    <p:sldLayoutId id="2147484315" r:id="rId2"/>
    <p:sldLayoutId id="2147484316" r:id="rId3"/>
    <p:sldLayoutId id="2147484317" r:id="rId4"/>
    <p:sldLayoutId id="2147484318" r:id="rId5"/>
    <p:sldLayoutId id="2147484319" r:id="rId6"/>
    <p:sldLayoutId id="2147484320" r:id="rId7"/>
    <p:sldLayoutId id="2147484321" r:id="rId8"/>
    <p:sldLayoutId id="2147484322" r:id="rId9"/>
    <p:sldLayoutId id="2147484323" r:id="rId10"/>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70.xml"/></Relationships>
</file>

<file path=ppt/slides/_rels/slide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xml"/><Relationship Id="rId1" Type="http://schemas.openxmlformats.org/officeDocument/2006/relationships/slideLayout" Target="../slideLayouts/slideLayout71.xml"/></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2.xml"/></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7.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67.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8.xml"/></Relationships>
</file>

<file path=ppt/slides/_rels/slide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5.xml"/><Relationship Id="rId1" Type="http://schemas.openxmlformats.org/officeDocument/2006/relationships/slideLayout" Target="../slideLayouts/slideLayout6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6.xml"/><Relationship Id="rId1" Type="http://schemas.openxmlformats.org/officeDocument/2006/relationships/slideLayout" Target="../slideLayouts/slideLayout7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8.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8.xml"/><Relationship Id="rId1" Type="http://schemas.openxmlformats.org/officeDocument/2006/relationships/slideLayout" Target="../slideLayouts/slideLayout68.xml"/><Relationship Id="rId4" Type="http://schemas.openxmlformats.org/officeDocument/2006/relationships/image" Target="../media/image2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6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83.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1.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8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68B12C4-4831-F02A-5E63-2D2FE26CA813}"/>
              </a:ext>
            </a:extLst>
          </p:cNvPr>
          <p:cNvSpPr>
            <a:spLocks noGrp="1"/>
          </p:cNvSpPr>
          <p:nvPr>
            <p:ph type="ctrTitle"/>
          </p:nvPr>
        </p:nvSpPr>
        <p:spPr>
          <a:xfrm>
            <a:off x="864000" y="3885897"/>
            <a:ext cx="9144000" cy="747897"/>
          </a:xfrm>
        </p:spPr>
        <p:txBody>
          <a:bodyPr/>
          <a:lstStyle/>
          <a:p>
            <a:r>
              <a:rPr lang="sv-SE" dirty="0"/>
              <a:t>Välkommen till fredagsfika!</a:t>
            </a:r>
          </a:p>
        </p:txBody>
      </p:sp>
      <p:sp>
        <p:nvSpPr>
          <p:cNvPr id="3" name="Underrubrik 2">
            <a:extLst>
              <a:ext uri="{FF2B5EF4-FFF2-40B4-BE49-F238E27FC236}">
                <a16:creationId xmlns:a16="http://schemas.microsoft.com/office/drawing/2014/main" id="{A5DD8494-6274-91B7-D3E2-71F31B1BA7AA}"/>
              </a:ext>
            </a:extLst>
          </p:cNvPr>
          <p:cNvSpPr>
            <a:spLocks noGrp="1"/>
          </p:cNvSpPr>
          <p:nvPr>
            <p:ph type="subTitle" idx="1"/>
          </p:nvPr>
        </p:nvSpPr>
        <p:spPr/>
        <p:txBody>
          <a:bodyPr/>
          <a:lstStyle/>
          <a:p>
            <a:endParaRPr lang="sv-SE"/>
          </a:p>
        </p:txBody>
      </p:sp>
      <p:pic>
        <p:nvPicPr>
          <p:cNvPr id="8" name="Platshållare för bild 7" descr="En bild som visar utomhus, himmel, blommor, träd&#10;&#10;Automatiskt genererad beskrivning">
            <a:extLst>
              <a:ext uri="{FF2B5EF4-FFF2-40B4-BE49-F238E27FC236}">
                <a16:creationId xmlns:a16="http://schemas.microsoft.com/office/drawing/2014/main" id="{FA171CF5-316D-7236-B5F3-082DB8F6B149}"/>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l="7195" t="35322" r="3277" b="45793"/>
          <a:stretch/>
        </p:blipFill>
        <p:spPr>
          <a:xfrm>
            <a:off x="0" y="10510"/>
            <a:ext cx="12192000" cy="3429000"/>
          </a:xfrm>
        </p:spPr>
      </p:pic>
    </p:spTree>
    <p:extLst>
      <p:ext uri="{BB962C8B-B14F-4D97-AF65-F5344CB8AC3E}">
        <p14:creationId xmlns:p14="http://schemas.microsoft.com/office/powerpoint/2010/main" val="369273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Underrubrik 10">
            <a:extLst>
              <a:ext uri="{FF2B5EF4-FFF2-40B4-BE49-F238E27FC236}">
                <a16:creationId xmlns:a16="http://schemas.microsoft.com/office/drawing/2014/main" id="{C4811414-6D86-4DB0-41F9-595836F32562}"/>
              </a:ext>
            </a:extLst>
          </p:cNvPr>
          <p:cNvSpPr>
            <a:spLocks noGrp="1"/>
          </p:cNvSpPr>
          <p:nvPr>
            <p:ph type="subTitle" idx="1"/>
          </p:nvPr>
        </p:nvSpPr>
        <p:spPr>
          <a:xfrm>
            <a:off x="874713" y="3885897"/>
            <a:ext cx="9144000" cy="1655233"/>
          </a:xfrm>
        </p:spPr>
        <p:txBody>
          <a:bodyPr>
            <a:normAutofit/>
          </a:bodyPr>
          <a:lstStyle/>
          <a:p>
            <a:r>
              <a:rPr lang="sv-SE" dirty="0"/>
              <a:t>…..eller ”vad gör jag när det går snett??”</a:t>
            </a:r>
          </a:p>
        </p:txBody>
      </p:sp>
      <p:sp>
        <p:nvSpPr>
          <p:cNvPr id="10" name="Rubrik 9">
            <a:extLst>
              <a:ext uri="{FF2B5EF4-FFF2-40B4-BE49-F238E27FC236}">
                <a16:creationId xmlns:a16="http://schemas.microsoft.com/office/drawing/2014/main" id="{34F7DB48-F0F6-28F1-8725-40FF62CBF96D}"/>
              </a:ext>
            </a:extLst>
          </p:cNvPr>
          <p:cNvSpPr>
            <a:spLocks noGrp="1"/>
          </p:cNvSpPr>
          <p:nvPr>
            <p:ph type="ctrTitle"/>
          </p:nvPr>
        </p:nvSpPr>
        <p:spPr>
          <a:xfrm>
            <a:off x="874713" y="873124"/>
            <a:ext cx="9144000" cy="2101973"/>
          </a:xfrm>
        </p:spPr>
        <p:txBody>
          <a:bodyPr anchor="b">
            <a:normAutofit/>
          </a:bodyPr>
          <a:lstStyle/>
          <a:p>
            <a:r>
              <a:rPr lang="sv-SE" dirty="0"/>
              <a:t>Incidenthantering</a:t>
            </a:r>
          </a:p>
        </p:txBody>
      </p:sp>
    </p:spTree>
    <p:extLst>
      <p:ext uri="{BB962C8B-B14F-4D97-AF65-F5344CB8AC3E}">
        <p14:creationId xmlns:p14="http://schemas.microsoft.com/office/powerpoint/2010/main" val="26447694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B6B30B31-4F7F-ABE8-6B8E-0C978EFDC436}"/>
              </a:ext>
            </a:extLst>
          </p:cNvPr>
          <p:cNvSpPr>
            <a:spLocks noGrp="1"/>
          </p:cNvSpPr>
          <p:nvPr>
            <p:ph type="body" sz="half" idx="2"/>
          </p:nvPr>
        </p:nvSpPr>
        <p:spPr>
          <a:xfrm>
            <a:off x="874713" y="2844721"/>
            <a:ext cx="4419200" cy="567811"/>
          </a:xfrm>
        </p:spPr>
        <p:txBody>
          <a:bodyPr/>
          <a:lstStyle/>
          <a:p>
            <a:pPr marL="285750" indent="-285750">
              <a:buFont typeface="Arial" panose="020B0604020202020204" pitchFamily="34" charset="0"/>
              <a:buChar char="•"/>
            </a:pPr>
            <a:r>
              <a:rPr lang="sv-SE" dirty="0" err="1"/>
              <a:t>Konfidentialitet</a:t>
            </a:r>
            <a:r>
              <a:rPr lang="sv-SE" dirty="0"/>
              <a:t> – rätt person</a:t>
            </a:r>
          </a:p>
          <a:p>
            <a:pPr marL="285750" indent="-285750">
              <a:buFont typeface="Arial" panose="020B0604020202020204" pitchFamily="34" charset="0"/>
              <a:buChar char="•"/>
            </a:pPr>
            <a:r>
              <a:rPr lang="sv-SE" dirty="0"/>
              <a:t>Riktighet – korrekt info</a:t>
            </a:r>
          </a:p>
          <a:p>
            <a:pPr marL="285750" indent="-285750">
              <a:buFont typeface="Arial" panose="020B0604020202020204" pitchFamily="34" charset="0"/>
              <a:buChar char="•"/>
            </a:pPr>
            <a:r>
              <a:rPr lang="sv-SE" dirty="0"/>
              <a:t>Tillgänglighet – vid rätt tid</a:t>
            </a:r>
          </a:p>
        </p:txBody>
      </p:sp>
      <p:sp>
        <p:nvSpPr>
          <p:cNvPr id="3" name="Title 2">
            <a:extLst>
              <a:ext uri="{FF2B5EF4-FFF2-40B4-BE49-F238E27FC236}">
                <a16:creationId xmlns:a16="http://schemas.microsoft.com/office/drawing/2014/main" id="{C4348FE2-3069-BB0F-0EEB-90EE58CB3C7E}"/>
              </a:ext>
            </a:extLst>
          </p:cNvPr>
          <p:cNvSpPr>
            <a:spLocks noGrp="1"/>
          </p:cNvSpPr>
          <p:nvPr>
            <p:ph type="ctrTitle"/>
          </p:nvPr>
        </p:nvSpPr>
        <p:spPr>
          <a:xfrm>
            <a:off x="874713" y="873125"/>
            <a:ext cx="4419200" cy="1661993"/>
          </a:xfrm>
        </p:spPr>
        <p:txBody>
          <a:bodyPr/>
          <a:lstStyle/>
          <a:p>
            <a:r>
              <a:rPr lang="sv-SE" dirty="0"/>
              <a:t>Informations-säkerhet &amp; incidenter</a:t>
            </a:r>
          </a:p>
        </p:txBody>
      </p:sp>
      <p:pic>
        <p:nvPicPr>
          <p:cNvPr id="8" name="Picture Placeholder 7" descr="A computer and books on a table&#10;&#10;Description automatically generated">
            <a:extLst>
              <a:ext uri="{FF2B5EF4-FFF2-40B4-BE49-F238E27FC236}">
                <a16:creationId xmlns:a16="http://schemas.microsoft.com/office/drawing/2014/main" id="{614BEB02-8592-2032-9624-8F33A67547A3}"/>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4406" r="14406"/>
          <a:stretch>
            <a:fillRect/>
          </a:stretch>
        </p:blipFill>
        <p:spPr/>
      </p:pic>
    </p:spTree>
    <p:extLst>
      <p:ext uri="{BB962C8B-B14F-4D97-AF65-F5344CB8AC3E}">
        <p14:creationId xmlns:p14="http://schemas.microsoft.com/office/powerpoint/2010/main" val="28226592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A diagram of a flowchart&#10;&#10;Description automatically generated">
            <a:extLst>
              <a:ext uri="{FF2B5EF4-FFF2-40B4-BE49-F238E27FC236}">
                <a16:creationId xmlns:a16="http://schemas.microsoft.com/office/drawing/2014/main" id="{3C2F3E41-F0AA-0AF1-CF05-8106223ED8B2}"/>
              </a:ext>
            </a:extLst>
          </p:cNvPr>
          <p:cNvPicPr>
            <a:picLocks noGrp="1" noChangeAspect="1"/>
          </p:cNvPicPr>
          <p:nvPr>
            <p:ph sz="quarter" idx="10"/>
          </p:nvPr>
        </p:nvPicPr>
        <p:blipFill>
          <a:blip r:embed="rId3">
            <a:extLst>
              <a:ext uri="{28A0092B-C50C-407E-A947-70E740481C1C}">
                <a14:useLocalDpi xmlns:a14="http://schemas.microsoft.com/office/drawing/2010/main" val="0"/>
              </a:ext>
            </a:extLst>
          </a:blip>
          <a:stretch>
            <a:fillRect/>
          </a:stretch>
        </p:blipFill>
        <p:spPr>
          <a:xfrm>
            <a:off x="185597" y="1565846"/>
            <a:ext cx="10571087" cy="3726307"/>
          </a:xfrm>
          <a:noFill/>
        </p:spPr>
      </p:pic>
    </p:spTree>
    <p:extLst>
      <p:ext uri="{BB962C8B-B14F-4D97-AF65-F5344CB8AC3E}">
        <p14:creationId xmlns:p14="http://schemas.microsoft.com/office/powerpoint/2010/main" val="1087423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584DBA4-4470-3E62-194D-77209521BCA3}"/>
              </a:ext>
            </a:extLst>
          </p:cNvPr>
          <p:cNvPicPr>
            <a:picLocks noChangeAspect="1"/>
          </p:cNvPicPr>
          <p:nvPr/>
        </p:nvPicPr>
        <p:blipFill rotWithShape="1">
          <a:blip r:embed="rId2"/>
          <a:srcRect b="6200"/>
          <a:stretch/>
        </p:blipFill>
        <p:spPr>
          <a:xfrm>
            <a:off x="20" y="10"/>
            <a:ext cx="12191980" cy="594676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a:noFill/>
        </p:spPr>
      </p:pic>
    </p:spTree>
    <p:extLst>
      <p:ext uri="{BB962C8B-B14F-4D97-AF65-F5344CB8AC3E}">
        <p14:creationId xmlns:p14="http://schemas.microsoft.com/office/powerpoint/2010/main" val="39599077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B2BD72F-EAF5-6822-AAFF-23FA41D9BE44}"/>
              </a:ext>
            </a:extLst>
          </p:cNvPr>
          <p:cNvSpPr>
            <a:spLocks noGrp="1"/>
          </p:cNvSpPr>
          <p:nvPr>
            <p:ph type="title"/>
          </p:nvPr>
        </p:nvSpPr>
        <p:spPr/>
        <p:txBody>
          <a:bodyPr/>
          <a:lstStyle/>
          <a:p>
            <a:r>
              <a:rPr lang="sv-SE" dirty="0"/>
              <a:t>Misstänkt bedrägerimail?</a:t>
            </a:r>
          </a:p>
        </p:txBody>
      </p:sp>
      <p:pic>
        <p:nvPicPr>
          <p:cNvPr id="1030" name="Picture 6" descr="Phishing email - Microsoft Q&amp;A">
            <a:extLst>
              <a:ext uri="{FF2B5EF4-FFF2-40B4-BE49-F238E27FC236}">
                <a16:creationId xmlns:a16="http://schemas.microsoft.com/office/drawing/2014/main" id="{4C36E6EF-C4C0-B987-BC9D-7651FAB9B716}"/>
              </a:ext>
            </a:extLst>
          </p:cNvPr>
          <p:cNvPicPr>
            <a:picLocks noGrp="1" noChangeAspect="1" noChangeArrowheads="1"/>
          </p:cNvPicPr>
          <p:nvPr>
            <p:ph idx="11"/>
          </p:nvPr>
        </p:nvPicPr>
        <p:blipFill>
          <a:blip r:embed="rId2" cstate="print">
            <a:extLst>
              <a:ext uri="{28A0092B-C50C-407E-A947-70E740481C1C}">
                <a14:useLocalDpi xmlns:a14="http://schemas.microsoft.com/office/drawing/2010/main" val="0"/>
              </a:ext>
            </a:extLst>
          </a:blip>
          <a:srcRect/>
          <a:stretch>
            <a:fillRect/>
          </a:stretch>
        </p:blipFill>
        <p:spPr bwMode="auto">
          <a:xfrm>
            <a:off x="874713" y="1782579"/>
            <a:ext cx="5156200" cy="31594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57870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person wearing headphones&#10;&#10;Description automatically generated">
            <a:extLst>
              <a:ext uri="{FF2B5EF4-FFF2-40B4-BE49-F238E27FC236}">
                <a16:creationId xmlns:a16="http://schemas.microsoft.com/office/drawing/2014/main" id="{5BCD6FE3-525D-72A6-7A85-B2BF198CCB3F}"/>
              </a:ext>
            </a:extLst>
          </p:cNvPr>
          <p:cNvPicPr>
            <a:picLocks noGrp="1" noChangeAspect="1"/>
          </p:cNvPicPr>
          <p:nvPr>
            <p:ph idx="12"/>
          </p:nvPr>
        </p:nvPicPr>
        <p:blipFill>
          <a:blip r:embed="rId3" cstate="print">
            <a:extLst>
              <a:ext uri="{28A0092B-C50C-407E-A947-70E740481C1C}">
                <a14:useLocalDpi xmlns:a14="http://schemas.microsoft.com/office/drawing/2010/main" val="0"/>
              </a:ext>
            </a:extLst>
          </a:blip>
          <a:stretch>
            <a:fillRect/>
          </a:stretch>
        </p:blipFill>
        <p:spPr>
          <a:xfrm>
            <a:off x="6866401" y="1439863"/>
            <a:ext cx="3891624" cy="3844925"/>
          </a:xfrm>
        </p:spPr>
      </p:pic>
      <p:sp>
        <p:nvSpPr>
          <p:cNvPr id="4" name="Title 3">
            <a:extLst>
              <a:ext uri="{FF2B5EF4-FFF2-40B4-BE49-F238E27FC236}">
                <a16:creationId xmlns:a16="http://schemas.microsoft.com/office/drawing/2014/main" id="{0B2BD72F-EAF5-6822-AAFF-23FA41D9BE44}"/>
              </a:ext>
            </a:extLst>
          </p:cNvPr>
          <p:cNvSpPr>
            <a:spLocks noGrp="1"/>
          </p:cNvSpPr>
          <p:nvPr>
            <p:ph type="title"/>
          </p:nvPr>
        </p:nvSpPr>
        <p:spPr/>
        <p:txBody>
          <a:bodyPr/>
          <a:lstStyle/>
          <a:p>
            <a:r>
              <a:rPr lang="sv-SE" dirty="0"/>
              <a:t>Misstänkt bedrägerimail?</a:t>
            </a:r>
          </a:p>
        </p:txBody>
      </p:sp>
      <p:pic>
        <p:nvPicPr>
          <p:cNvPr id="1030" name="Picture 6" descr="Phishing email - Microsoft Q&amp;A">
            <a:extLst>
              <a:ext uri="{FF2B5EF4-FFF2-40B4-BE49-F238E27FC236}">
                <a16:creationId xmlns:a16="http://schemas.microsoft.com/office/drawing/2014/main" id="{4C36E6EF-C4C0-B987-BC9D-7651FAB9B716}"/>
              </a:ext>
            </a:extLst>
          </p:cNvPr>
          <p:cNvPicPr>
            <a:picLocks noGrp="1" noChangeAspect="1" noChangeArrowheads="1"/>
          </p:cNvPicPr>
          <p:nvPr>
            <p:ph idx="11"/>
          </p:nvPr>
        </p:nvPicPr>
        <p:blipFill>
          <a:blip r:embed="rId4" cstate="print">
            <a:extLst>
              <a:ext uri="{28A0092B-C50C-407E-A947-70E740481C1C}">
                <a14:useLocalDpi xmlns:a14="http://schemas.microsoft.com/office/drawing/2010/main" val="0"/>
              </a:ext>
            </a:extLst>
          </a:blip>
          <a:srcRect/>
          <a:stretch>
            <a:fillRect/>
          </a:stretch>
        </p:blipFill>
        <p:spPr bwMode="auto">
          <a:xfrm>
            <a:off x="874713" y="1782579"/>
            <a:ext cx="5156200" cy="3159493"/>
          </a:xfrm>
          <a:prstGeom prst="rect">
            <a:avLst/>
          </a:prstGeom>
          <a:noFill/>
          <a:extLst>
            <a:ext uri="{909E8E84-426E-40DD-AFC4-6F175D3DCCD1}">
              <a14:hiddenFill xmlns:a14="http://schemas.microsoft.com/office/drawing/2010/main">
                <a:solidFill>
                  <a:srgbClr val="FFFFFF"/>
                </a:solidFill>
              </a14:hiddenFill>
            </a:ext>
          </a:extLst>
        </p:spPr>
      </p:pic>
      <p:sp>
        <p:nvSpPr>
          <p:cNvPr id="8" name="Arrow: Right 7">
            <a:extLst>
              <a:ext uri="{FF2B5EF4-FFF2-40B4-BE49-F238E27FC236}">
                <a16:creationId xmlns:a16="http://schemas.microsoft.com/office/drawing/2014/main" id="{BBB23B5E-39DA-ED29-98BF-60A748DDF223}"/>
              </a:ext>
            </a:extLst>
          </p:cNvPr>
          <p:cNvSpPr/>
          <p:nvPr/>
        </p:nvSpPr>
        <p:spPr>
          <a:xfrm>
            <a:off x="5160549" y="3379304"/>
            <a:ext cx="2001079" cy="450574"/>
          </a:xfrm>
          <a:prstGeom prst="rightArrow">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TextBox 8">
            <a:extLst>
              <a:ext uri="{FF2B5EF4-FFF2-40B4-BE49-F238E27FC236}">
                <a16:creationId xmlns:a16="http://schemas.microsoft.com/office/drawing/2014/main" id="{F0237C20-167A-BC9F-85C8-619BD6B979C3}"/>
              </a:ext>
            </a:extLst>
          </p:cNvPr>
          <p:cNvSpPr txBox="1"/>
          <p:nvPr/>
        </p:nvSpPr>
        <p:spPr>
          <a:xfrm>
            <a:off x="8002354" y="5297528"/>
            <a:ext cx="1619717" cy="369332"/>
          </a:xfrm>
          <a:prstGeom prst="rect">
            <a:avLst/>
          </a:prstGeom>
          <a:noFill/>
        </p:spPr>
        <p:txBody>
          <a:bodyPr wrap="square" rtlCol="0">
            <a:spAutoFit/>
          </a:bodyPr>
          <a:lstStyle/>
          <a:p>
            <a:r>
              <a:rPr lang="sv-SE" dirty="0"/>
              <a:t>Supportcenter</a:t>
            </a:r>
          </a:p>
        </p:txBody>
      </p:sp>
    </p:spTree>
    <p:extLst>
      <p:ext uri="{BB962C8B-B14F-4D97-AF65-F5344CB8AC3E}">
        <p14:creationId xmlns:p14="http://schemas.microsoft.com/office/powerpoint/2010/main" val="1893591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E119190-9657-F13C-F09A-A2CD8950E462}"/>
              </a:ext>
            </a:extLst>
          </p:cNvPr>
          <p:cNvSpPr>
            <a:spLocks noGrp="1"/>
          </p:cNvSpPr>
          <p:nvPr>
            <p:ph type="body" sz="half" idx="2"/>
          </p:nvPr>
        </p:nvSpPr>
        <p:spPr>
          <a:xfrm>
            <a:off x="874800" y="1980000"/>
            <a:ext cx="4419200" cy="5307570"/>
          </a:xfrm>
        </p:spPr>
        <p:txBody>
          <a:bodyPr/>
          <a:lstStyle/>
          <a:p>
            <a:pPr marL="285750" indent="-285750">
              <a:buFont typeface="Arial" panose="020B0604020202020204" pitchFamily="34" charset="0"/>
              <a:buChar char="•"/>
            </a:pPr>
            <a:r>
              <a:rPr lang="sv-SE" dirty="0"/>
              <a:t>Internet</a:t>
            </a:r>
          </a:p>
          <a:p>
            <a:pPr marL="285750" indent="-285750">
              <a:buFont typeface="Arial" panose="020B0604020202020204" pitchFamily="34" charset="0"/>
              <a:buChar char="•"/>
            </a:pPr>
            <a:r>
              <a:rPr lang="sv-SE" dirty="0"/>
              <a:t>Inloggning</a:t>
            </a:r>
          </a:p>
          <a:p>
            <a:pPr marL="285750" indent="-285750">
              <a:buFont typeface="Arial" panose="020B0604020202020204" pitchFamily="34" charset="0"/>
              <a:buChar char="•"/>
            </a:pPr>
            <a:r>
              <a:rPr lang="sv-SE" dirty="0"/>
              <a:t>G:</a:t>
            </a:r>
          </a:p>
          <a:p>
            <a:pPr marL="285750" indent="-285750">
              <a:buFont typeface="Arial" panose="020B0604020202020204" pitchFamily="34" charset="0"/>
              <a:buChar char="•"/>
            </a:pPr>
            <a:r>
              <a:rPr lang="sv-SE" dirty="0"/>
              <a:t>S:</a:t>
            </a:r>
          </a:p>
          <a:p>
            <a:pPr marL="285750" indent="-285750">
              <a:buFont typeface="Arial" panose="020B0604020202020204" pitchFamily="34" charset="0"/>
              <a:buChar char="•"/>
            </a:pPr>
            <a:r>
              <a:rPr lang="sv-SE" dirty="0"/>
              <a:t>Hemsida</a:t>
            </a:r>
          </a:p>
          <a:p>
            <a:pPr marL="285750" indent="-285750">
              <a:buFont typeface="Arial" panose="020B0604020202020204" pitchFamily="34" charset="0"/>
              <a:buChar char="•"/>
            </a:pPr>
            <a:r>
              <a:rPr lang="sv-SE" dirty="0"/>
              <a:t>Intranät</a:t>
            </a:r>
          </a:p>
          <a:p>
            <a:pPr marL="285750" indent="-285750">
              <a:buFont typeface="Arial" panose="020B0604020202020204" pitchFamily="34" charset="0"/>
              <a:buChar char="•"/>
            </a:pPr>
            <a:r>
              <a:rPr lang="sv-SE" dirty="0"/>
              <a:t>Outlook</a:t>
            </a:r>
          </a:p>
          <a:p>
            <a:pPr marL="285750" indent="-285750">
              <a:buFont typeface="Arial" panose="020B0604020202020204" pitchFamily="34" charset="0"/>
              <a:buChar char="•"/>
            </a:pPr>
            <a:r>
              <a:rPr lang="sv-SE" dirty="0"/>
              <a:t>Teams</a:t>
            </a:r>
          </a:p>
          <a:p>
            <a:pPr marL="285750" indent="-285750">
              <a:buFont typeface="Arial" panose="020B0604020202020204" pitchFamily="34" charset="0"/>
              <a:buChar char="•"/>
            </a:pPr>
            <a:r>
              <a:rPr lang="sv-SE" dirty="0"/>
              <a:t>Datorer</a:t>
            </a:r>
          </a:p>
          <a:p>
            <a:pPr marL="285750" indent="-285750">
              <a:buFont typeface="Arial" panose="020B0604020202020204" pitchFamily="34" charset="0"/>
              <a:buChar char="•"/>
            </a:pPr>
            <a:r>
              <a:rPr lang="sv-SE" dirty="0"/>
              <a:t>Osv</a:t>
            </a:r>
          </a:p>
          <a:p>
            <a:pPr marL="285750" indent="-285750">
              <a:buFont typeface="Arial" panose="020B0604020202020204" pitchFamily="34" charset="0"/>
              <a:buChar char="•"/>
            </a:pPr>
            <a:endParaRPr lang="sv-SE" dirty="0"/>
          </a:p>
          <a:p>
            <a:pPr marL="285750" indent="-285750">
              <a:buFont typeface="Arial" panose="020B0604020202020204" pitchFamily="34" charset="0"/>
              <a:buChar char="•"/>
            </a:pPr>
            <a:endParaRPr lang="sv-SE" dirty="0"/>
          </a:p>
        </p:txBody>
      </p:sp>
      <p:sp>
        <p:nvSpPr>
          <p:cNvPr id="4" name="Title 3">
            <a:extLst>
              <a:ext uri="{FF2B5EF4-FFF2-40B4-BE49-F238E27FC236}">
                <a16:creationId xmlns:a16="http://schemas.microsoft.com/office/drawing/2014/main" id="{F5318A48-990D-1641-84FA-BF2F1236A3B3}"/>
              </a:ext>
            </a:extLst>
          </p:cNvPr>
          <p:cNvSpPr>
            <a:spLocks noGrp="1"/>
          </p:cNvSpPr>
          <p:nvPr>
            <p:ph type="ctrTitle"/>
          </p:nvPr>
        </p:nvSpPr>
        <p:spPr>
          <a:xfrm>
            <a:off x="874713" y="873125"/>
            <a:ext cx="4419200" cy="1107996"/>
          </a:xfrm>
        </p:spPr>
        <p:txBody>
          <a:bodyPr/>
          <a:lstStyle/>
          <a:p>
            <a:r>
              <a:rPr lang="sv-SE" dirty="0"/>
              <a:t>Kommun-gemensam teknik</a:t>
            </a:r>
          </a:p>
        </p:txBody>
      </p:sp>
    </p:spTree>
    <p:extLst>
      <p:ext uri="{BB962C8B-B14F-4D97-AF65-F5344CB8AC3E}">
        <p14:creationId xmlns:p14="http://schemas.microsoft.com/office/powerpoint/2010/main" val="3686949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erson wearing headphones&#10;&#10;Description automatically generated">
            <a:extLst>
              <a:ext uri="{FF2B5EF4-FFF2-40B4-BE49-F238E27FC236}">
                <a16:creationId xmlns:a16="http://schemas.microsoft.com/office/drawing/2014/main" id="{9A01ACB0-7863-C7BE-0DE6-FBF29A66BAB8}"/>
              </a:ext>
            </a:extLst>
          </p:cNvPr>
          <p:cNvPicPr>
            <a:picLocks noGrp="1" noChangeAspect="1"/>
          </p:cNvPicPr>
          <p:nvPr>
            <p:ph sz="quarter" idx="10"/>
          </p:nvPr>
        </p:nvPicPr>
        <p:blipFill>
          <a:blip r:embed="rId3">
            <a:extLst>
              <a:ext uri="{28A0092B-C50C-407E-A947-70E740481C1C}">
                <a14:useLocalDpi xmlns:a14="http://schemas.microsoft.com/office/drawing/2010/main" val="0"/>
              </a:ext>
            </a:extLst>
          </a:blip>
          <a:stretch>
            <a:fillRect/>
          </a:stretch>
        </p:blipFill>
        <p:spPr>
          <a:xfrm>
            <a:off x="6220724" y="696852"/>
            <a:ext cx="5030372" cy="4970008"/>
          </a:xfrm>
        </p:spPr>
      </p:pic>
      <p:sp>
        <p:nvSpPr>
          <p:cNvPr id="3" name="Text Placeholder 2">
            <a:extLst>
              <a:ext uri="{FF2B5EF4-FFF2-40B4-BE49-F238E27FC236}">
                <a16:creationId xmlns:a16="http://schemas.microsoft.com/office/drawing/2014/main" id="{5E119190-9657-F13C-F09A-A2CD8950E462}"/>
              </a:ext>
            </a:extLst>
          </p:cNvPr>
          <p:cNvSpPr>
            <a:spLocks noGrp="1"/>
          </p:cNvSpPr>
          <p:nvPr>
            <p:ph type="body" sz="half" idx="2"/>
          </p:nvPr>
        </p:nvSpPr>
        <p:spPr>
          <a:xfrm>
            <a:off x="874800" y="1980000"/>
            <a:ext cx="4419200" cy="5307570"/>
          </a:xfrm>
        </p:spPr>
        <p:txBody>
          <a:bodyPr/>
          <a:lstStyle/>
          <a:p>
            <a:pPr marL="285750" indent="-285750">
              <a:buFont typeface="Arial" panose="020B0604020202020204" pitchFamily="34" charset="0"/>
              <a:buChar char="•"/>
            </a:pPr>
            <a:r>
              <a:rPr lang="sv-SE" dirty="0"/>
              <a:t>Internet</a:t>
            </a:r>
          </a:p>
          <a:p>
            <a:pPr marL="285750" indent="-285750">
              <a:buFont typeface="Arial" panose="020B0604020202020204" pitchFamily="34" charset="0"/>
              <a:buChar char="•"/>
            </a:pPr>
            <a:r>
              <a:rPr lang="sv-SE" dirty="0"/>
              <a:t>Inloggning</a:t>
            </a:r>
          </a:p>
          <a:p>
            <a:pPr marL="285750" indent="-285750">
              <a:buFont typeface="Arial" panose="020B0604020202020204" pitchFamily="34" charset="0"/>
              <a:buChar char="•"/>
            </a:pPr>
            <a:r>
              <a:rPr lang="sv-SE" dirty="0"/>
              <a:t>G:</a:t>
            </a:r>
          </a:p>
          <a:p>
            <a:pPr marL="285750" indent="-285750">
              <a:buFont typeface="Arial" panose="020B0604020202020204" pitchFamily="34" charset="0"/>
              <a:buChar char="•"/>
            </a:pPr>
            <a:r>
              <a:rPr lang="sv-SE" dirty="0"/>
              <a:t>S:</a:t>
            </a:r>
          </a:p>
          <a:p>
            <a:pPr marL="285750" indent="-285750">
              <a:buFont typeface="Arial" panose="020B0604020202020204" pitchFamily="34" charset="0"/>
              <a:buChar char="•"/>
            </a:pPr>
            <a:r>
              <a:rPr lang="sv-SE" dirty="0"/>
              <a:t>Hemsida</a:t>
            </a:r>
          </a:p>
          <a:p>
            <a:pPr marL="285750" indent="-285750">
              <a:buFont typeface="Arial" panose="020B0604020202020204" pitchFamily="34" charset="0"/>
              <a:buChar char="•"/>
            </a:pPr>
            <a:r>
              <a:rPr lang="sv-SE" dirty="0"/>
              <a:t>Intranät</a:t>
            </a:r>
          </a:p>
          <a:p>
            <a:pPr marL="285750" indent="-285750">
              <a:buFont typeface="Arial" panose="020B0604020202020204" pitchFamily="34" charset="0"/>
              <a:buChar char="•"/>
            </a:pPr>
            <a:r>
              <a:rPr lang="sv-SE" dirty="0"/>
              <a:t>Outlook</a:t>
            </a:r>
          </a:p>
          <a:p>
            <a:pPr marL="285750" indent="-285750">
              <a:buFont typeface="Arial" panose="020B0604020202020204" pitchFamily="34" charset="0"/>
              <a:buChar char="•"/>
            </a:pPr>
            <a:r>
              <a:rPr lang="sv-SE" dirty="0"/>
              <a:t>Teams</a:t>
            </a:r>
          </a:p>
          <a:p>
            <a:pPr marL="285750" indent="-285750">
              <a:buFont typeface="Arial" panose="020B0604020202020204" pitchFamily="34" charset="0"/>
              <a:buChar char="•"/>
            </a:pPr>
            <a:r>
              <a:rPr lang="sv-SE" dirty="0"/>
              <a:t>Datorer</a:t>
            </a:r>
          </a:p>
          <a:p>
            <a:pPr marL="285750" indent="-285750">
              <a:buFont typeface="Arial" panose="020B0604020202020204" pitchFamily="34" charset="0"/>
              <a:buChar char="•"/>
            </a:pPr>
            <a:r>
              <a:rPr lang="sv-SE" dirty="0"/>
              <a:t>Osv</a:t>
            </a:r>
          </a:p>
          <a:p>
            <a:pPr marL="285750" indent="-285750">
              <a:buFont typeface="Arial" panose="020B0604020202020204" pitchFamily="34" charset="0"/>
              <a:buChar char="•"/>
            </a:pPr>
            <a:endParaRPr lang="sv-SE" dirty="0"/>
          </a:p>
          <a:p>
            <a:pPr marL="285750" indent="-285750">
              <a:buFont typeface="Arial" panose="020B0604020202020204" pitchFamily="34" charset="0"/>
              <a:buChar char="•"/>
            </a:pPr>
            <a:endParaRPr lang="sv-SE" dirty="0"/>
          </a:p>
        </p:txBody>
      </p:sp>
      <p:sp>
        <p:nvSpPr>
          <p:cNvPr id="4" name="Title 3">
            <a:extLst>
              <a:ext uri="{FF2B5EF4-FFF2-40B4-BE49-F238E27FC236}">
                <a16:creationId xmlns:a16="http://schemas.microsoft.com/office/drawing/2014/main" id="{F5318A48-990D-1641-84FA-BF2F1236A3B3}"/>
              </a:ext>
            </a:extLst>
          </p:cNvPr>
          <p:cNvSpPr>
            <a:spLocks noGrp="1"/>
          </p:cNvSpPr>
          <p:nvPr>
            <p:ph type="ctrTitle"/>
          </p:nvPr>
        </p:nvSpPr>
        <p:spPr>
          <a:xfrm>
            <a:off x="874713" y="873125"/>
            <a:ext cx="4419200" cy="1107996"/>
          </a:xfrm>
        </p:spPr>
        <p:txBody>
          <a:bodyPr/>
          <a:lstStyle/>
          <a:p>
            <a:r>
              <a:rPr lang="sv-SE" dirty="0"/>
              <a:t>Kommun-gemensam teknik</a:t>
            </a:r>
          </a:p>
        </p:txBody>
      </p:sp>
      <p:sp>
        <p:nvSpPr>
          <p:cNvPr id="10" name="Arrow: Right 9">
            <a:extLst>
              <a:ext uri="{FF2B5EF4-FFF2-40B4-BE49-F238E27FC236}">
                <a16:creationId xmlns:a16="http://schemas.microsoft.com/office/drawing/2014/main" id="{8AE7DD73-5F12-8A33-B84E-2DE92C43BE3C}"/>
              </a:ext>
            </a:extLst>
          </p:cNvPr>
          <p:cNvSpPr/>
          <p:nvPr/>
        </p:nvSpPr>
        <p:spPr>
          <a:xfrm>
            <a:off x="4094921" y="3525078"/>
            <a:ext cx="2001079" cy="450574"/>
          </a:xfrm>
          <a:prstGeom prst="rightArrow">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TextBox 10">
            <a:extLst>
              <a:ext uri="{FF2B5EF4-FFF2-40B4-BE49-F238E27FC236}">
                <a16:creationId xmlns:a16="http://schemas.microsoft.com/office/drawing/2014/main" id="{573AD519-0107-66FF-606F-4DEBCDE13A6E}"/>
              </a:ext>
            </a:extLst>
          </p:cNvPr>
          <p:cNvSpPr txBox="1"/>
          <p:nvPr/>
        </p:nvSpPr>
        <p:spPr>
          <a:xfrm>
            <a:off x="7926051" y="5482194"/>
            <a:ext cx="1619717" cy="369332"/>
          </a:xfrm>
          <a:prstGeom prst="rect">
            <a:avLst/>
          </a:prstGeom>
          <a:noFill/>
        </p:spPr>
        <p:txBody>
          <a:bodyPr wrap="square" rtlCol="0">
            <a:spAutoFit/>
          </a:bodyPr>
          <a:lstStyle/>
          <a:p>
            <a:r>
              <a:rPr lang="sv-SE" dirty="0"/>
              <a:t>Supportcenter</a:t>
            </a:r>
          </a:p>
        </p:txBody>
      </p:sp>
    </p:spTree>
    <p:extLst>
      <p:ext uri="{BB962C8B-B14F-4D97-AF65-F5344CB8AC3E}">
        <p14:creationId xmlns:p14="http://schemas.microsoft.com/office/powerpoint/2010/main" val="19869073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76F7349-2A00-2135-B400-93A4B202FC56}"/>
              </a:ext>
            </a:extLst>
          </p:cNvPr>
          <p:cNvSpPr>
            <a:spLocks noGrp="1"/>
          </p:cNvSpPr>
          <p:nvPr>
            <p:ph type="ctrTitle"/>
          </p:nvPr>
        </p:nvSpPr>
        <p:spPr/>
        <p:txBody>
          <a:bodyPr/>
          <a:lstStyle/>
          <a:p>
            <a:r>
              <a:rPr lang="sv-SE" dirty="0"/>
              <a:t>Personuppgiftsincident?</a:t>
            </a:r>
          </a:p>
        </p:txBody>
      </p:sp>
    </p:spTree>
    <p:extLst>
      <p:ext uri="{BB962C8B-B14F-4D97-AF65-F5344CB8AC3E}">
        <p14:creationId xmlns:p14="http://schemas.microsoft.com/office/powerpoint/2010/main" val="8020705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erson smiling for a picture&#10;&#10;Description automatically generated">
            <a:extLst>
              <a:ext uri="{FF2B5EF4-FFF2-40B4-BE49-F238E27FC236}">
                <a16:creationId xmlns:a16="http://schemas.microsoft.com/office/drawing/2014/main" id="{B70A7336-E254-A296-0D83-EA19F503DD35}"/>
              </a:ext>
            </a:extLst>
          </p:cNvPr>
          <p:cNvPicPr>
            <a:picLocks noGrp="1" noChangeAspect="1"/>
          </p:cNvPicPr>
          <p:nvPr>
            <p:ph sz="quarter" idx="10"/>
          </p:nvPr>
        </p:nvPicPr>
        <p:blipFill>
          <a:blip r:embed="rId3">
            <a:extLst>
              <a:ext uri="{28A0092B-C50C-407E-A947-70E740481C1C}">
                <a14:useLocalDpi xmlns:a14="http://schemas.microsoft.com/office/drawing/2010/main" val="0"/>
              </a:ext>
            </a:extLst>
          </a:blip>
          <a:stretch>
            <a:fillRect/>
          </a:stretch>
        </p:blipFill>
        <p:spPr>
          <a:xfrm>
            <a:off x="3569712" y="1974574"/>
            <a:ext cx="3566583" cy="4279900"/>
          </a:xfrm>
        </p:spPr>
      </p:pic>
      <p:sp>
        <p:nvSpPr>
          <p:cNvPr id="3" name="Title 2">
            <a:extLst>
              <a:ext uri="{FF2B5EF4-FFF2-40B4-BE49-F238E27FC236}">
                <a16:creationId xmlns:a16="http://schemas.microsoft.com/office/drawing/2014/main" id="{C76F7349-2A00-2135-B400-93A4B202FC56}"/>
              </a:ext>
            </a:extLst>
          </p:cNvPr>
          <p:cNvSpPr>
            <a:spLocks noGrp="1"/>
          </p:cNvSpPr>
          <p:nvPr>
            <p:ph type="ctrTitle"/>
          </p:nvPr>
        </p:nvSpPr>
        <p:spPr/>
        <p:txBody>
          <a:bodyPr/>
          <a:lstStyle/>
          <a:p>
            <a:r>
              <a:rPr lang="sv-SE" dirty="0"/>
              <a:t>Personuppgiftsincident?</a:t>
            </a:r>
          </a:p>
        </p:txBody>
      </p:sp>
      <p:sp>
        <p:nvSpPr>
          <p:cNvPr id="6" name="Arrow: Right 5">
            <a:extLst>
              <a:ext uri="{FF2B5EF4-FFF2-40B4-BE49-F238E27FC236}">
                <a16:creationId xmlns:a16="http://schemas.microsoft.com/office/drawing/2014/main" id="{34AF1E43-EE27-96A7-9CB9-E443AE74E9F1}"/>
              </a:ext>
            </a:extLst>
          </p:cNvPr>
          <p:cNvSpPr/>
          <p:nvPr/>
        </p:nvSpPr>
        <p:spPr>
          <a:xfrm rot="2044394">
            <a:off x="1071169" y="2930809"/>
            <a:ext cx="2001079" cy="450574"/>
          </a:xfrm>
          <a:prstGeom prst="rightArrow">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TextBox 6">
            <a:extLst>
              <a:ext uri="{FF2B5EF4-FFF2-40B4-BE49-F238E27FC236}">
                <a16:creationId xmlns:a16="http://schemas.microsoft.com/office/drawing/2014/main" id="{621A10FA-8F54-9739-3EB7-D7C55F5A8F96}"/>
              </a:ext>
            </a:extLst>
          </p:cNvPr>
          <p:cNvSpPr txBox="1"/>
          <p:nvPr/>
        </p:nvSpPr>
        <p:spPr>
          <a:xfrm>
            <a:off x="7453562" y="4114524"/>
            <a:ext cx="2998034" cy="369332"/>
          </a:xfrm>
          <a:prstGeom prst="rect">
            <a:avLst/>
          </a:prstGeom>
          <a:noFill/>
        </p:spPr>
        <p:txBody>
          <a:bodyPr wrap="square" rtlCol="0">
            <a:spAutoFit/>
          </a:bodyPr>
          <a:lstStyle/>
          <a:p>
            <a:r>
              <a:rPr lang="sv-SE" dirty="0"/>
              <a:t>Personuppgiftssamordnare</a:t>
            </a:r>
          </a:p>
        </p:txBody>
      </p:sp>
    </p:spTree>
    <p:extLst>
      <p:ext uri="{BB962C8B-B14F-4D97-AF65-F5344CB8AC3E}">
        <p14:creationId xmlns:p14="http://schemas.microsoft.com/office/powerpoint/2010/main" val="20390032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3EBDCF8-4D88-B6BA-DCA3-815637999DEC}"/>
              </a:ext>
            </a:extLst>
          </p:cNvPr>
          <p:cNvSpPr>
            <a:spLocks noGrp="1"/>
          </p:cNvSpPr>
          <p:nvPr>
            <p:ph type="body" sz="half" idx="2"/>
          </p:nvPr>
        </p:nvSpPr>
        <p:spPr>
          <a:xfrm>
            <a:off x="874800" y="1980000"/>
            <a:ext cx="4419200" cy="4014909"/>
          </a:xfrm>
        </p:spPr>
        <p:txBody>
          <a:bodyPr/>
          <a:lstStyle/>
          <a:p>
            <a:pPr marL="285750" indent="-285750">
              <a:buFont typeface="Arial" panose="020B0604020202020204" pitchFamily="34" charset="0"/>
              <a:buChar char="•"/>
            </a:pPr>
            <a:r>
              <a:rPr lang="sv-SE" dirty="0"/>
              <a:t>GIS-plattformen</a:t>
            </a:r>
          </a:p>
          <a:p>
            <a:pPr marL="285750" indent="-285750">
              <a:buFont typeface="Arial" panose="020B0604020202020204" pitchFamily="34" charset="0"/>
              <a:buChar char="•"/>
            </a:pPr>
            <a:r>
              <a:rPr lang="sv-SE" dirty="0"/>
              <a:t>Lime</a:t>
            </a:r>
          </a:p>
          <a:p>
            <a:pPr marL="285750" indent="-285750">
              <a:buFont typeface="Arial" panose="020B0604020202020204" pitchFamily="34" charset="0"/>
              <a:buChar char="•"/>
            </a:pPr>
            <a:r>
              <a:rPr lang="sv-SE" dirty="0" err="1"/>
              <a:t>ByggR</a:t>
            </a:r>
            <a:endParaRPr lang="sv-SE" dirty="0"/>
          </a:p>
          <a:p>
            <a:pPr marL="285750" indent="-285750">
              <a:buFont typeface="Arial" panose="020B0604020202020204" pitchFamily="34" charset="0"/>
              <a:buChar char="•"/>
            </a:pPr>
            <a:r>
              <a:rPr lang="sv-SE" dirty="0" err="1"/>
              <a:t>Antura</a:t>
            </a:r>
            <a:endParaRPr lang="sv-SE" dirty="0"/>
          </a:p>
          <a:p>
            <a:pPr marL="285750" indent="-285750">
              <a:buFont typeface="Arial" panose="020B0604020202020204" pitchFamily="34" charset="0"/>
              <a:buChar char="•"/>
            </a:pPr>
            <a:r>
              <a:rPr lang="sv-SE" dirty="0"/>
              <a:t>TBC</a:t>
            </a:r>
          </a:p>
          <a:p>
            <a:pPr marL="285750" indent="-285750">
              <a:buFont typeface="Arial" panose="020B0604020202020204" pitchFamily="34" charset="0"/>
              <a:buChar char="•"/>
            </a:pPr>
            <a:r>
              <a:rPr lang="sv-SE" dirty="0"/>
              <a:t>GBO</a:t>
            </a:r>
          </a:p>
          <a:p>
            <a:pPr marL="285750" indent="-285750">
              <a:buFont typeface="Arial" panose="020B0604020202020204" pitchFamily="34" charset="0"/>
              <a:buChar char="•"/>
            </a:pPr>
            <a:r>
              <a:rPr lang="sv-SE" dirty="0"/>
              <a:t>Trossen</a:t>
            </a:r>
          </a:p>
          <a:p>
            <a:pPr marL="285750" indent="-285750">
              <a:buFont typeface="Arial" panose="020B0604020202020204" pitchFamily="34" charset="0"/>
              <a:buChar char="•"/>
            </a:pPr>
            <a:r>
              <a:rPr lang="sv-SE" dirty="0"/>
              <a:t>Boka</a:t>
            </a:r>
          </a:p>
          <a:p>
            <a:pPr marL="285750" indent="-285750">
              <a:buFont typeface="Arial" panose="020B0604020202020204" pitchFamily="34" charset="0"/>
              <a:buChar char="•"/>
            </a:pPr>
            <a:r>
              <a:rPr lang="sv-SE" dirty="0"/>
              <a:t>M.fl.</a:t>
            </a:r>
          </a:p>
        </p:txBody>
      </p:sp>
      <p:sp>
        <p:nvSpPr>
          <p:cNvPr id="4" name="Title 3">
            <a:extLst>
              <a:ext uri="{FF2B5EF4-FFF2-40B4-BE49-F238E27FC236}">
                <a16:creationId xmlns:a16="http://schemas.microsoft.com/office/drawing/2014/main" id="{836FBA20-1516-934A-CB8D-D78E8EE72828}"/>
              </a:ext>
            </a:extLst>
          </p:cNvPr>
          <p:cNvSpPr>
            <a:spLocks noGrp="1"/>
          </p:cNvSpPr>
          <p:nvPr>
            <p:ph type="ctrTitle"/>
          </p:nvPr>
        </p:nvSpPr>
        <p:spPr>
          <a:xfrm>
            <a:off x="874713" y="873125"/>
            <a:ext cx="4419200" cy="1107996"/>
          </a:xfrm>
        </p:spPr>
        <p:txBody>
          <a:bodyPr/>
          <a:lstStyle/>
          <a:p>
            <a:r>
              <a:rPr lang="sv-SE" dirty="0"/>
              <a:t>Förvaltningens egna system</a:t>
            </a:r>
          </a:p>
        </p:txBody>
      </p:sp>
    </p:spTree>
    <p:extLst>
      <p:ext uri="{BB962C8B-B14F-4D97-AF65-F5344CB8AC3E}">
        <p14:creationId xmlns:p14="http://schemas.microsoft.com/office/powerpoint/2010/main" val="806681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3EBDCF8-4D88-B6BA-DCA3-815637999DEC}"/>
              </a:ext>
            </a:extLst>
          </p:cNvPr>
          <p:cNvSpPr>
            <a:spLocks noGrp="1"/>
          </p:cNvSpPr>
          <p:nvPr>
            <p:ph type="body" sz="half" idx="2"/>
          </p:nvPr>
        </p:nvSpPr>
        <p:spPr>
          <a:xfrm>
            <a:off x="874800" y="1980000"/>
            <a:ext cx="4419200" cy="4014909"/>
          </a:xfrm>
        </p:spPr>
        <p:txBody>
          <a:bodyPr/>
          <a:lstStyle/>
          <a:p>
            <a:pPr marL="285750" indent="-285750">
              <a:buFont typeface="Arial" panose="020B0604020202020204" pitchFamily="34" charset="0"/>
              <a:buChar char="•"/>
            </a:pPr>
            <a:r>
              <a:rPr lang="sv-SE" dirty="0"/>
              <a:t>GIS-plattformen</a:t>
            </a:r>
          </a:p>
          <a:p>
            <a:pPr marL="285750" indent="-285750">
              <a:buFont typeface="Arial" panose="020B0604020202020204" pitchFamily="34" charset="0"/>
              <a:buChar char="•"/>
            </a:pPr>
            <a:r>
              <a:rPr lang="sv-SE" dirty="0"/>
              <a:t>Lime</a:t>
            </a:r>
          </a:p>
          <a:p>
            <a:pPr marL="285750" indent="-285750">
              <a:buFont typeface="Arial" panose="020B0604020202020204" pitchFamily="34" charset="0"/>
              <a:buChar char="•"/>
            </a:pPr>
            <a:r>
              <a:rPr lang="sv-SE" dirty="0" err="1"/>
              <a:t>ByggR</a:t>
            </a:r>
            <a:endParaRPr lang="sv-SE" dirty="0"/>
          </a:p>
          <a:p>
            <a:pPr marL="285750" indent="-285750">
              <a:buFont typeface="Arial" panose="020B0604020202020204" pitchFamily="34" charset="0"/>
              <a:buChar char="•"/>
            </a:pPr>
            <a:r>
              <a:rPr lang="sv-SE" dirty="0" err="1"/>
              <a:t>Antura</a:t>
            </a:r>
            <a:endParaRPr lang="sv-SE" dirty="0"/>
          </a:p>
          <a:p>
            <a:pPr marL="285750" indent="-285750">
              <a:buFont typeface="Arial" panose="020B0604020202020204" pitchFamily="34" charset="0"/>
              <a:buChar char="•"/>
            </a:pPr>
            <a:r>
              <a:rPr lang="sv-SE" dirty="0"/>
              <a:t>TBC</a:t>
            </a:r>
          </a:p>
          <a:p>
            <a:pPr marL="285750" indent="-285750">
              <a:buFont typeface="Arial" panose="020B0604020202020204" pitchFamily="34" charset="0"/>
              <a:buChar char="•"/>
            </a:pPr>
            <a:r>
              <a:rPr lang="sv-SE" dirty="0"/>
              <a:t>GBO</a:t>
            </a:r>
          </a:p>
          <a:p>
            <a:pPr marL="285750" indent="-285750">
              <a:buFont typeface="Arial" panose="020B0604020202020204" pitchFamily="34" charset="0"/>
              <a:buChar char="•"/>
            </a:pPr>
            <a:r>
              <a:rPr lang="sv-SE" dirty="0"/>
              <a:t>Trossen</a:t>
            </a:r>
          </a:p>
          <a:p>
            <a:pPr marL="285750" indent="-285750">
              <a:buFont typeface="Arial" panose="020B0604020202020204" pitchFamily="34" charset="0"/>
              <a:buChar char="•"/>
            </a:pPr>
            <a:r>
              <a:rPr lang="sv-SE" dirty="0"/>
              <a:t>Boka</a:t>
            </a:r>
          </a:p>
          <a:p>
            <a:pPr marL="285750" indent="-285750">
              <a:buFont typeface="Arial" panose="020B0604020202020204" pitchFamily="34" charset="0"/>
              <a:buChar char="•"/>
            </a:pPr>
            <a:r>
              <a:rPr lang="sv-SE" dirty="0"/>
              <a:t>M.fl.</a:t>
            </a:r>
          </a:p>
        </p:txBody>
      </p:sp>
      <p:sp>
        <p:nvSpPr>
          <p:cNvPr id="4" name="Title 3">
            <a:extLst>
              <a:ext uri="{FF2B5EF4-FFF2-40B4-BE49-F238E27FC236}">
                <a16:creationId xmlns:a16="http://schemas.microsoft.com/office/drawing/2014/main" id="{836FBA20-1516-934A-CB8D-D78E8EE72828}"/>
              </a:ext>
            </a:extLst>
          </p:cNvPr>
          <p:cNvSpPr>
            <a:spLocks noGrp="1"/>
          </p:cNvSpPr>
          <p:nvPr>
            <p:ph type="ctrTitle"/>
          </p:nvPr>
        </p:nvSpPr>
        <p:spPr>
          <a:xfrm>
            <a:off x="874713" y="873125"/>
            <a:ext cx="4419200" cy="1107996"/>
          </a:xfrm>
        </p:spPr>
        <p:txBody>
          <a:bodyPr/>
          <a:lstStyle/>
          <a:p>
            <a:r>
              <a:rPr lang="sv-SE" dirty="0"/>
              <a:t>Förvaltningens egna system</a:t>
            </a:r>
          </a:p>
        </p:txBody>
      </p:sp>
      <p:sp>
        <p:nvSpPr>
          <p:cNvPr id="7" name="Arrow: Right 6">
            <a:extLst>
              <a:ext uri="{FF2B5EF4-FFF2-40B4-BE49-F238E27FC236}">
                <a16:creationId xmlns:a16="http://schemas.microsoft.com/office/drawing/2014/main" id="{2F7EDEB3-ED5A-146E-FEB5-5452F9E3B771}"/>
              </a:ext>
            </a:extLst>
          </p:cNvPr>
          <p:cNvSpPr/>
          <p:nvPr/>
        </p:nvSpPr>
        <p:spPr>
          <a:xfrm>
            <a:off x="3084313" y="3536880"/>
            <a:ext cx="2001079" cy="450574"/>
          </a:xfrm>
          <a:prstGeom prst="rightArrow">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TextBox 7">
            <a:extLst>
              <a:ext uri="{FF2B5EF4-FFF2-40B4-BE49-F238E27FC236}">
                <a16:creationId xmlns:a16="http://schemas.microsoft.com/office/drawing/2014/main" id="{97E8BE68-C8BB-B547-0D3A-EC666126E79A}"/>
              </a:ext>
            </a:extLst>
          </p:cNvPr>
          <p:cNvSpPr txBox="1"/>
          <p:nvPr/>
        </p:nvSpPr>
        <p:spPr>
          <a:xfrm>
            <a:off x="5398985" y="3585859"/>
            <a:ext cx="2998034" cy="646331"/>
          </a:xfrm>
          <a:prstGeom prst="rect">
            <a:avLst/>
          </a:prstGeom>
          <a:noFill/>
        </p:spPr>
        <p:txBody>
          <a:bodyPr wrap="square" rtlCol="0">
            <a:spAutoFit/>
          </a:bodyPr>
          <a:lstStyle/>
          <a:p>
            <a:r>
              <a:rPr lang="sv-SE" dirty="0"/>
              <a:t>Systemförvaltare</a:t>
            </a:r>
          </a:p>
          <a:p>
            <a:endParaRPr lang="sv-SE" dirty="0"/>
          </a:p>
        </p:txBody>
      </p:sp>
      <p:pic>
        <p:nvPicPr>
          <p:cNvPr id="10" name="Content Placeholder 9" descr="A collage of people in different poses&#10;&#10;Description automatically generated">
            <a:extLst>
              <a:ext uri="{FF2B5EF4-FFF2-40B4-BE49-F238E27FC236}">
                <a16:creationId xmlns:a16="http://schemas.microsoft.com/office/drawing/2014/main" id="{2B895EF7-C475-7422-7BD2-5A03CB743575}"/>
              </a:ext>
            </a:extLst>
          </p:cNvPr>
          <p:cNvPicPr>
            <a:picLocks noGrp="1" noChangeAspect="1"/>
          </p:cNvPicPr>
          <p:nvPr>
            <p:ph sz="quarter" idx="10"/>
          </p:nvPr>
        </p:nvPicPr>
        <p:blipFill>
          <a:blip r:embed="rId3" cstate="print">
            <a:extLst>
              <a:ext uri="{28A0092B-C50C-407E-A947-70E740481C1C}">
                <a14:useLocalDpi xmlns:a14="http://schemas.microsoft.com/office/drawing/2010/main" val="0"/>
              </a:ext>
            </a:extLst>
          </a:blip>
          <a:stretch>
            <a:fillRect/>
          </a:stretch>
        </p:blipFill>
        <p:spPr>
          <a:xfrm>
            <a:off x="7908416" y="0"/>
            <a:ext cx="3463062" cy="3463062"/>
          </a:xfrm>
        </p:spPr>
      </p:pic>
      <p:pic>
        <p:nvPicPr>
          <p:cNvPr id="12" name="Picture 11" descr="A group of people posing for a photo&#10;&#10;Description automatically generated">
            <a:extLst>
              <a:ext uri="{FF2B5EF4-FFF2-40B4-BE49-F238E27FC236}">
                <a16:creationId xmlns:a16="http://schemas.microsoft.com/office/drawing/2014/main" id="{3F543FFE-B95F-704A-9247-7A8424A0910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08503" y="3428999"/>
            <a:ext cx="3463061" cy="3463061"/>
          </a:xfrm>
          <a:prstGeom prst="rect">
            <a:avLst/>
          </a:prstGeom>
        </p:spPr>
      </p:pic>
    </p:spTree>
    <p:extLst>
      <p:ext uri="{BB962C8B-B14F-4D97-AF65-F5344CB8AC3E}">
        <p14:creationId xmlns:p14="http://schemas.microsoft.com/office/powerpoint/2010/main" val="1078350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2A814DA-0980-125B-A256-AF35D4930B65}"/>
              </a:ext>
            </a:extLst>
          </p:cNvPr>
          <p:cNvSpPr>
            <a:spLocks noGrp="1"/>
          </p:cNvSpPr>
          <p:nvPr>
            <p:ph type="body" sz="half" idx="2"/>
          </p:nvPr>
        </p:nvSpPr>
        <p:spPr>
          <a:xfrm>
            <a:off x="874800" y="1980000"/>
            <a:ext cx="4419200" cy="1860473"/>
          </a:xfrm>
        </p:spPr>
        <p:txBody>
          <a:bodyPr/>
          <a:lstStyle/>
          <a:p>
            <a:pPr marL="285750" indent="-285750">
              <a:buFont typeface="Arial" panose="020B0604020202020204" pitchFamily="34" charset="0"/>
              <a:buChar char="•"/>
            </a:pPr>
            <a:r>
              <a:rPr lang="sv-SE" dirty="0"/>
              <a:t>Analog information</a:t>
            </a:r>
          </a:p>
          <a:p>
            <a:pPr marL="285750" indent="-285750">
              <a:buFont typeface="Arial" panose="020B0604020202020204" pitchFamily="34" charset="0"/>
              <a:buChar char="•"/>
            </a:pPr>
            <a:r>
              <a:rPr lang="sv-SE" dirty="0"/>
              <a:t>Jag vet inte?</a:t>
            </a:r>
          </a:p>
          <a:p>
            <a:pPr marL="285750" indent="-285750">
              <a:buFont typeface="Arial" panose="020B0604020202020204" pitchFamily="34" charset="0"/>
              <a:buChar char="•"/>
            </a:pPr>
            <a:r>
              <a:rPr lang="sv-SE" dirty="0"/>
              <a:t>Osv</a:t>
            </a:r>
          </a:p>
          <a:p>
            <a:pPr marL="285750" indent="-285750">
              <a:buFont typeface="Arial" panose="020B0604020202020204" pitchFamily="34" charset="0"/>
              <a:buChar char="•"/>
            </a:pPr>
            <a:endParaRPr lang="sv-SE" dirty="0"/>
          </a:p>
        </p:txBody>
      </p:sp>
      <p:sp>
        <p:nvSpPr>
          <p:cNvPr id="3" name="Title 2">
            <a:extLst>
              <a:ext uri="{FF2B5EF4-FFF2-40B4-BE49-F238E27FC236}">
                <a16:creationId xmlns:a16="http://schemas.microsoft.com/office/drawing/2014/main" id="{8AB1E1E2-C952-6849-20EE-C299A5BB0281}"/>
              </a:ext>
            </a:extLst>
          </p:cNvPr>
          <p:cNvSpPr>
            <a:spLocks noGrp="1"/>
          </p:cNvSpPr>
          <p:nvPr>
            <p:ph type="ctrTitle"/>
          </p:nvPr>
        </p:nvSpPr>
        <p:spPr/>
        <p:txBody>
          <a:bodyPr/>
          <a:lstStyle/>
          <a:p>
            <a:r>
              <a:rPr lang="sv-SE" dirty="0"/>
              <a:t>Övrigt</a:t>
            </a:r>
          </a:p>
        </p:txBody>
      </p:sp>
    </p:spTree>
    <p:extLst>
      <p:ext uri="{BB962C8B-B14F-4D97-AF65-F5344CB8AC3E}">
        <p14:creationId xmlns:p14="http://schemas.microsoft.com/office/powerpoint/2010/main" val="40765467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Content Placeholder 12" descr="A person smiling at the camera&#10;&#10;Description automatically generated">
            <a:extLst>
              <a:ext uri="{FF2B5EF4-FFF2-40B4-BE49-F238E27FC236}">
                <a16:creationId xmlns:a16="http://schemas.microsoft.com/office/drawing/2014/main" id="{990010D2-10D4-385B-F41F-DD7FC70DFB0A}"/>
              </a:ext>
            </a:extLst>
          </p:cNvPr>
          <p:cNvPicPr>
            <a:picLocks noGrp="1" noChangeAspect="1"/>
          </p:cNvPicPr>
          <p:nvPr>
            <p:ph sz="quarter" idx="10"/>
          </p:nvPr>
        </p:nvPicPr>
        <p:blipFill>
          <a:blip r:embed="rId2">
            <a:extLst>
              <a:ext uri="{28A0092B-C50C-407E-A947-70E740481C1C}">
                <a14:useLocalDpi xmlns:a14="http://schemas.microsoft.com/office/drawing/2010/main" val="0"/>
              </a:ext>
            </a:extLst>
          </a:blip>
          <a:stretch>
            <a:fillRect/>
          </a:stretch>
        </p:blipFill>
        <p:spPr>
          <a:xfrm>
            <a:off x="7315199" y="1477617"/>
            <a:ext cx="3902765" cy="3902765"/>
          </a:xfrm>
        </p:spPr>
      </p:pic>
      <p:sp>
        <p:nvSpPr>
          <p:cNvPr id="2" name="Text Placeholder 1">
            <a:extLst>
              <a:ext uri="{FF2B5EF4-FFF2-40B4-BE49-F238E27FC236}">
                <a16:creationId xmlns:a16="http://schemas.microsoft.com/office/drawing/2014/main" id="{92A814DA-0980-125B-A256-AF35D4930B65}"/>
              </a:ext>
            </a:extLst>
          </p:cNvPr>
          <p:cNvSpPr>
            <a:spLocks noGrp="1"/>
          </p:cNvSpPr>
          <p:nvPr>
            <p:ph type="body" sz="half" idx="2"/>
          </p:nvPr>
        </p:nvSpPr>
        <p:spPr>
          <a:xfrm>
            <a:off x="874800" y="1980000"/>
            <a:ext cx="4419200" cy="1860473"/>
          </a:xfrm>
        </p:spPr>
        <p:txBody>
          <a:bodyPr/>
          <a:lstStyle/>
          <a:p>
            <a:pPr marL="285750" indent="-285750">
              <a:buFont typeface="Arial" panose="020B0604020202020204" pitchFamily="34" charset="0"/>
              <a:buChar char="•"/>
            </a:pPr>
            <a:r>
              <a:rPr lang="sv-SE" dirty="0"/>
              <a:t>Analog information</a:t>
            </a:r>
          </a:p>
          <a:p>
            <a:pPr marL="285750" indent="-285750">
              <a:buFont typeface="Arial" panose="020B0604020202020204" pitchFamily="34" charset="0"/>
              <a:buChar char="•"/>
            </a:pPr>
            <a:r>
              <a:rPr lang="sv-SE" dirty="0"/>
              <a:t>Jag vet inte?</a:t>
            </a:r>
          </a:p>
          <a:p>
            <a:pPr marL="285750" indent="-285750">
              <a:buFont typeface="Arial" panose="020B0604020202020204" pitchFamily="34" charset="0"/>
              <a:buChar char="•"/>
            </a:pPr>
            <a:r>
              <a:rPr lang="sv-SE" dirty="0"/>
              <a:t>Osv</a:t>
            </a:r>
          </a:p>
          <a:p>
            <a:pPr marL="285750" indent="-285750">
              <a:buFont typeface="Arial" panose="020B0604020202020204" pitchFamily="34" charset="0"/>
              <a:buChar char="•"/>
            </a:pPr>
            <a:endParaRPr lang="sv-SE" dirty="0"/>
          </a:p>
        </p:txBody>
      </p:sp>
      <p:sp>
        <p:nvSpPr>
          <p:cNvPr id="3" name="Title 2">
            <a:extLst>
              <a:ext uri="{FF2B5EF4-FFF2-40B4-BE49-F238E27FC236}">
                <a16:creationId xmlns:a16="http://schemas.microsoft.com/office/drawing/2014/main" id="{8AB1E1E2-C952-6849-20EE-C299A5BB0281}"/>
              </a:ext>
            </a:extLst>
          </p:cNvPr>
          <p:cNvSpPr>
            <a:spLocks noGrp="1"/>
          </p:cNvSpPr>
          <p:nvPr>
            <p:ph type="ctrTitle"/>
          </p:nvPr>
        </p:nvSpPr>
        <p:spPr/>
        <p:txBody>
          <a:bodyPr/>
          <a:lstStyle/>
          <a:p>
            <a:r>
              <a:rPr lang="sv-SE" dirty="0"/>
              <a:t>Övrigt</a:t>
            </a:r>
          </a:p>
        </p:txBody>
      </p:sp>
      <p:sp>
        <p:nvSpPr>
          <p:cNvPr id="9" name="Arrow: Right 8">
            <a:extLst>
              <a:ext uri="{FF2B5EF4-FFF2-40B4-BE49-F238E27FC236}">
                <a16:creationId xmlns:a16="http://schemas.microsoft.com/office/drawing/2014/main" id="{1FEFCE12-ECD5-0933-131E-DE6819CAD8BB}"/>
              </a:ext>
            </a:extLst>
          </p:cNvPr>
          <p:cNvSpPr/>
          <p:nvPr/>
        </p:nvSpPr>
        <p:spPr>
          <a:xfrm>
            <a:off x="2501217" y="3458450"/>
            <a:ext cx="2001079" cy="450574"/>
          </a:xfrm>
          <a:prstGeom prst="rightArrow">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TextBox 9">
            <a:extLst>
              <a:ext uri="{FF2B5EF4-FFF2-40B4-BE49-F238E27FC236}">
                <a16:creationId xmlns:a16="http://schemas.microsoft.com/office/drawing/2014/main" id="{1210CB57-1747-417C-EB78-2DFB779A1D77}"/>
              </a:ext>
            </a:extLst>
          </p:cNvPr>
          <p:cNvSpPr txBox="1"/>
          <p:nvPr/>
        </p:nvSpPr>
        <p:spPr>
          <a:xfrm>
            <a:off x="4691672" y="3386860"/>
            <a:ext cx="2998034" cy="923330"/>
          </a:xfrm>
          <a:prstGeom prst="rect">
            <a:avLst/>
          </a:prstGeom>
          <a:noFill/>
        </p:spPr>
        <p:txBody>
          <a:bodyPr wrap="square" rtlCol="0">
            <a:spAutoFit/>
          </a:bodyPr>
          <a:lstStyle/>
          <a:p>
            <a:r>
              <a:rPr lang="sv-SE" dirty="0"/>
              <a:t>Informations-säkerhetssamordnare</a:t>
            </a:r>
          </a:p>
          <a:p>
            <a:endParaRPr lang="sv-SE" dirty="0"/>
          </a:p>
        </p:txBody>
      </p:sp>
    </p:spTree>
    <p:extLst>
      <p:ext uri="{BB962C8B-B14F-4D97-AF65-F5344CB8AC3E}">
        <p14:creationId xmlns:p14="http://schemas.microsoft.com/office/powerpoint/2010/main" val="9629202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925D467C-9EFB-49E0-9377-8918CAA1F58D}"/>
              </a:ext>
            </a:extLst>
          </p:cNvPr>
          <p:cNvSpPr>
            <a:spLocks noGrp="1"/>
          </p:cNvSpPr>
          <p:nvPr>
            <p:ph type="ctrTitle"/>
          </p:nvPr>
        </p:nvSpPr>
        <p:spPr>
          <a:xfrm>
            <a:off x="796272" y="2078755"/>
            <a:ext cx="9144000" cy="1495794"/>
          </a:xfrm>
        </p:spPr>
        <p:txBody>
          <a:bodyPr anchor="t">
            <a:normAutofit/>
          </a:bodyPr>
          <a:lstStyle/>
          <a:p>
            <a:r>
              <a:rPr lang="sv-SE"/>
              <a:t>Stadsbyggnadshuset 2.0</a:t>
            </a:r>
          </a:p>
        </p:txBody>
      </p:sp>
      <p:sp>
        <p:nvSpPr>
          <p:cNvPr id="4" name="Underrubrik 3">
            <a:extLst>
              <a:ext uri="{FF2B5EF4-FFF2-40B4-BE49-F238E27FC236}">
                <a16:creationId xmlns:a16="http://schemas.microsoft.com/office/drawing/2014/main" id="{898AD23F-A0EC-9487-789D-C8F520428782}"/>
              </a:ext>
            </a:extLst>
          </p:cNvPr>
          <p:cNvSpPr>
            <a:spLocks noGrp="1"/>
          </p:cNvSpPr>
          <p:nvPr>
            <p:ph type="subTitle" idx="1"/>
          </p:nvPr>
        </p:nvSpPr>
        <p:spPr/>
        <p:txBody>
          <a:bodyPr/>
          <a:lstStyle/>
          <a:p>
            <a:endParaRPr lang="sv-SE"/>
          </a:p>
        </p:txBody>
      </p:sp>
    </p:spTree>
    <p:extLst>
      <p:ext uri="{BB962C8B-B14F-4D97-AF65-F5344CB8AC3E}">
        <p14:creationId xmlns:p14="http://schemas.microsoft.com/office/powerpoint/2010/main" val="19465649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927590F3-8281-ABA3-5756-B3DA4BA1986C}"/>
              </a:ext>
            </a:extLst>
          </p:cNvPr>
          <p:cNvSpPr>
            <a:spLocks noGrp="1"/>
          </p:cNvSpPr>
          <p:nvPr>
            <p:ph type="body" sz="half" idx="2"/>
          </p:nvPr>
        </p:nvSpPr>
        <p:spPr>
          <a:xfrm>
            <a:off x="874712" y="1440000"/>
            <a:ext cx="9576883" cy="4415018"/>
          </a:xfrm>
        </p:spPr>
        <p:txBody>
          <a:bodyPr vert="horz" wrap="square" lIns="0" tIns="288000" rIns="0" bIns="0" rtlCol="0" anchor="t">
            <a:spAutoFit/>
          </a:bodyPr>
          <a:lstStyle/>
          <a:p>
            <a:pPr marL="285750" indent="-285750">
              <a:buFont typeface="Arial" panose="020B0604020202020204" pitchFamily="34" charset="0"/>
              <a:buChar char="•"/>
            </a:pPr>
            <a:r>
              <a:rPr lang="sv-SE" sz="2000" dirty="0"/>
              <a:t>Sedan </a:t>
            </a:r>
            <a:r>
              <a:rPr lang="sv-SE" sz="2000" dirty="0" err="1"/>
              <a:t>inflytt</a:t>
            </a:r>
            <a:r>
              <a:rPr lang="sv-SE" sz="2000" dirty="0"/>
              <a:t> 2008  har antal anställda, behov och krav på arbetsplatsen ändrats. </a:t>
            </a:r>
          </a:p>
          <a:p>
            <a:pPr marL="285750" indent="-285750">
              <a:buFont typeface="Arial" panose="020B0604020202020204" pitchFamily="34" charset="0"/>
              <a:buChar char="•"/>
            </a:pPr>
            <a:r>
              <a:rPr lang="sv-SE" sz="2000" dirty="0"/>
              <a:t>Digital utveckling och distansarbete skapar andra behov och förutsättningar. </a:t>
            </a:r>
          </a:p>
          <a:p>
            <a:pPr marL="285750" indent="-285750">
              <a:buFont typeface="Arial" panose="020B0604020202020204" pitchFamily="34" charset="0"/>
              <a:buChar char="•"/>
            </a:pPr>
            <a:r>
              <a:rPr lang="sv-SE" sz="2000" dirty="0"/>
              <a:t>Attraktiv arbetsgivare – lokaler ses som en nyckelfaktor. </a:t>
            </a:r>
          </a:p>
          <a:p>
            <a:pPr marL="285750" indent="-285750">
              <a:buFont typeface="Arial" panose="020B0604020202020204" pitchFamily="34" charset="0"/>
              <a:buChar char="•"/>
            </a:pPr>
            <a:r>
              <a:rPr lang="sv-SE" sz="2000" dirty="0"/>
              <a:t>Skyddsrond och behovsundersökning visar på risker och behov. </a:t>
            </a:r>
          </a:p>
          <a:p>
            <a:pPr marL="285750" indent="-285750">
              <a:buFont typeface="Arial" panose="020B0604020202020204" pitchFamily="34" charset="0"/>
              <a:buChar char="•"/>
            </a:pPr>
            <a:endParaRPr lang="sv-SE" sz="2000" dirty="0"/>
          </a:p>
          <a:p>
            <a:r>
              <a:rPr lang="sv-SE" sz="2000" dirty="0">
                <a:ea typeface="Roboto Light"/>
                <a:cs typeface="Roboto Light"/>
              </a:rPr>
              <a:t>Lokalerna ses över med utgångspunkt i målbilden: </a:t>
            </a:r>
            <a:endParaRPr lang="sv-SE" sz="2000" dirty="0"/>
          </a:p>
          <a:p>
            <a:r>
              <a:rPr lang="sv-SE" sz="2000" i="1" dirty="0">
                <a:effectLst/>
              </a:rPr>
              <a:t>Stadsbyggnadshuset är en arbetsplats där vi </a:t>
            </a:r>
            <a:r>
              <a:rPr lang="sv-SE" sz="2000" b="1" i="1" dirty="0">
                <a:effectLst/>
              </a:rPr>
              <a:t>möts</a:t>
            </a:r>
            <a:r>
              <a:rPr lang="sv-SE" sz="2000" i="1" dirty="0">
                <a:effectLst/>
              </a:rPr>
              <a:t>, arbetar </a:t>
            </a:r>
            <a:r>
              <a:rPr lang="sv-SE" sz="2000" b="1" i="1" dirty="0">
                <a:effectLst/>
              </a:rPr>
              <a:t>tillsammans</a:t>
            </a:r>
            <a:r>
              <a:rPr lang="sv-SE" sz="2000" i="1" dirty="0">
                <a:effectLst/>
              </a:rPr>
              <a:t> och bygger </a:t>
            </a:r>
            <a:r>
              <a:rPr lang="sv-SE" sz="2000" b="1" i="1" dirty="0">
                <a:effectLst/>
              </a:rPr>
              <a:t>gemenskap</a:t>
            </a:r>
            <a:r>
              <a:rPr lang="sv-SE" sz="2000" i="1" dirty="0">
                <a:effectLst/>
              </a:rPr>
              <a:t>. Våra lokaler ska vara </a:t>
            </a:r>
            <a:r>
              <a:rPr lang="sv-SE" sz="2000" b="1" i="1" dirty="0">
                <a:effectLst/>
              </a:rPr>
              <a:t>inspirerande</a:t>
            </a:r>
            <a:r>
              <a:rPr lang="sv-SE" sz="2000" i="1" dirty="0">
                <a:effectLst/>
              </a:rPr>
              <a:t> och möta </a:t>
            </a:r>
            <a:r>
              <a:rPr lang="sv-SE" sz="2000" b="1" i="1" dirty="0">
                <a:effectLst/>
              </a:rPr>
              <a:t>olika behov </a:t>
            </a:r>
            <a:r>
              <a:rPr lang="sv-SE" sz="2000" i="1" dirty="0">
                <a:effectLst/>
              </a:rPr>
              <a:t>och det ska vara kul att komma in till kontoret.</a:t>
            </a:r>
            <a:endParaRPr lang="sv-SE" sz="2000" dirty="0">
              <a:effectLst/>
            </a:endParaRPr>
          </a:p>
          <a:p>
            <a:endParaRPr lang="sv-SE" dirty="0"/>
          </a:p>
        </p:txBody>
      </p:sp>
      <p:sp>
        <p:nvSpPr>
          <p:cNvPr id="3" name="Rubrik 2">
            <a:extLst>
              <a:ext uri="{FF2B5EF4-FFF2-40B4-BE49-F238E27FC236}">
                <a16:creationId xmlns:a16="http://schemas.microsoft.com/office/drawing/2014/main" id="{CD3E7ED2-FE6D-7D97-05F5-4F64EB278B2A}"/>
              </a:ext>
            </a:extLst>
          </p:cNvPr>
          <p:cNvSpPr>
            <a:spLocks noGrp="1"/>
          </p:cNvSpPr>
          <p:nvPr>
            <p:ph type="ctrTitle"/>
          </p:nvPr>
        </p:nvSpPr>
        <p:spPr>
          <a:xfrm>
            <a:off x="874713" y="873125"/>
            <a:ext cx="9576883" cy="553998"/>
          </a:xfrm>
        </p:spPr>
        <p:txBody>
          <a:bodyPr/>
          <a:lstStyle/>
          <a:p>
            <a:r>
              <a:rPr lang="sv-SE" b="1">
                <a:effectLst/>
              </a:rPr>
              <a:t>Varför ses lokalerna över</a:t>
            </a:r>
            <a:r>
              <a:rPr lang="sv-SE"/>
              <a:t>?</a:t>
            </a:r>
          </a:p>
        </p:txBody>
      </p:sp>
    </p:spTree>
    <p:extLst>
      <p:ext uri="{BB962C8B-B14F-4D97-AF65-F5344CB8AC3E}">
        <p14:creationId xmlns:p14="http://schemas.microsoft.com/office/powerpoint/2010/main" val="18179646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FF1A30A8-E699-F956-2AAA-99C8DC6A2E0E}"/>
              </a:ext>
            </a:extLst>
          </p:cNvPr>
          <p:cNvSpPr>
            <a:spLocks noGrp="1"/>
          </p:cNvSpPr>
          <p:nvPr>
            <p:ph type="ctrTitle"/>
          </p:nvPr>
        </p:nvSpPr>
        <p:spPr/>
        <p:txBody>
          <a:bodyPr/>
          <a:lstStyle/>
          <a:p>
            <a:r>
              <a:rPr lang="sv-SE"/>
              <a:t>Uppdraget till Tengbom</a:t>
            </a:r>
          </a:p>
        </p:txBody>
      </p:sp>
      <p:sp>
        <p:nvSpPr>
          <p:cNvPr id="5" name="Platshållare för text 4">
            <a:extLst>
              <a:ext uri="{FF2B5EF4-FFF2-40B4-BE49-F238E27FC236}">
                <a16:creationId xmlns:a16="http://schemas.microsoft.com/office/drawing/2014/main" id="{79A61B10-7EC3-DC29-90FA-E6D3D7DA5154}"/>
              </a:ext>
            </a:extLst>
          </p:cNvPr>
          <p:cNvSpPr>
            <a:spLocks noGrp="1"/>
          </p:cNvSpPr>
          <p:nvPr>
            <p:ph type="body" sz="half" idx="2"/>
          </p:nvPr>
        </p:nvSpPr>
        <p:spPr>
          <a:xfrm>
            <a:off x="874712" y="1440000"/>
            <a:ext cx="9576883" cy="1952806"/>
          </a:xfrm>
        </p:spPr>
        <p:txBody>
          <a:bodyPr/>
          <a:lstStyle/>
          <a:p>
            <a:pPr marL="285750" indent="-285750">
              <a:buFont typeface="Arial" panose="020B0604020202020204" pitchFamily="34" charset="0"/>
              <a:buChar char="•"/>
            </a:pPr>
            <a:r>
              <a:rPr lang="sv-SE" sz="2000" dirty="0"/>
              <a:t>Gestaltningsuppdrag kulör och form.  </a:t>
            </a:r>
          </a:p>
          <a:p>
            <a:pPr marL="285750" indent="-285750">
              <a:buFont typeface="Arial" panose="020B0604020202020204" pitchFamily="34" charset="0"/>
              <a:buChar char="•"/>
            </a:pPr>
            <a:r>
              <a:rPr lang="sv-SE" sz="2000" dirty="0"/>
              <a:t>Se över entréplan utifrån uppkomna behov. </a:t>
            </a:r>
          </a:p>
          <a:p>
            <a:pPr marL="285750" indent="-285750">
              <a:buFont typeface="Arial" panose="020B0604020202020204" pitchFamily="34" charset="0"/>
              <a:buChar char="•"/>
            </a:pPr>
            <a:r>
              <a:rPr lang="sv-SE" sz="2000" dirty="0"/>
              <a:t>Ta fram olika scenarios för våningsplanen som ett beslutsunderlag. </a:t>
            </a:r>
          </a:p>
          <a:p>
            <a:endParaRPr lang="sv-SE" dirty="0"/>
          </a:p>
        </p:txBody>
      </p:sp>
    </p:spTree>
    <p:extLst>
      <p:ext uri="{BB962C8B-B14F-4D97-AF65-F5344CB8AC3E}">
        <p14:creationId xmlns:p14="http://schemas.microsoft.com/office/powerpoint/2010/main" val="17609631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BAAA2107-AF74-62C7-B57B-A6674F39D657}"/>
              </a:ext>
            </a:extLst>
          </p:cNvPr>
          <p:cNvSpPr>
            <a:spLocks noGrp="1"/>
          </p:cNvSpPr>
          <p:nvPr>
            <p:ph sz="quarter" idx="10"/>
          </p:nvPr>
        </p:nvSpPr>
        <p:spPr>
          <a:xfrm>
            <a:off x="878980" y="1498834"/>
            <a:ext cx="9576882" cy="4570087"/>
          </a:xfrm>
        </p:spPr>
        <p:txBody>
          <a:bodyPr vert="horz" lIns="0" tIns="288000" rIns="91440" bIns="0" rtlCol="0" anchor="t">
            <a:normAutofit/>
          </a:bodyPr>
          <a:lstStyle/>
          <a:p>
            <a:r>
              <a:rPr lang="sv-SE" sz="2000" dirty="0"/>
              <a:t>Tengbom har visat på vilka möjligheter som finns och men inte tagit hänsyn till enskilda behov. </a:t>
            </a:r>
          </a:p>
          <a:p>
            <a:pPr marL="285750" indent="-285750">
              <a:buFont typeface="Arial" panose="020B0604020202020204" pitchFamily="34" charset="0"/>
              <a:buChar char="•"/>
            </a:pPr>
            <a:r>
              <a:rPr lang="sv-SE" sz="2000" dirty="0"/>
              <a:t>Vi har lokaler med stor potential. </a:t>
            </a:r>
          </a:p>
          <a:p>
            <a:pPr marL="285750" indent="-285750">
              <a:spcBef>
                <a:spcPts val="0"/>
              </a:spcBef>
              <a:buFont typeface="Arial" panose="020B0604020202020204" pitchFamily="34" charset="0"/>
              <a:buChar char="•"/>
            </a:pPr>
            <a:r>
              <a:rPr lang="sv-SE" sz="2000" dirty="0"/>
              <a:t>Synliggöra atriet och öppna upp. </a:t>
            </a:r>
          </a:p>
          <a:p>
            <a:pPr marL="285750" indent="-285750">
              <a:spcBef>
                <a:spcPts val="0"/>
              </a:spcBef>
              <a:buFont typeface="Arial" panose="020B0604020202020204" pitchFamily="34" charset="0"/>
              <a:buChar char="•"/>
            </a:pPr>
            <a:r>
              <a:rPr lang="sv-SE" sz="2000" dirty="0"/>
              <a:t>Ersätta stängda korridorer och skapa siktlinjer. </a:t>
            </a:r>
          </a:p>
          <a:p>
            <a:pPr marL="285750" indent="-285750">
              <a:spcBef>
                <a:spcPts val="0"/>
              </a:spcBef>
              <a:buFont typeface="Arial" panose="020B0604020202020204" pitchFamily="34" charset="0"/>
              <a:buChar char="•"/>
            </a:pPr>
            <a:r>
              <a:rPr lang="sv-SE" sz="2000" dirty="0"/>
              <a:t>Förbättra flöden och orientering.</a:t>
            </a:r>
          </a:p>
          <a:p>
            <a:pPr marL="285750" indent="-285750">
              <a:spcBef>
                <a:spcPts val="0"/>
              </a:spcBef>
              <a:buFont typeface="Arial" panose="020B0604020202020204" pitchFamily="34" charset="0"/>
              <a:buChar char="•"/>
            </a:pPr>
            <a:r>
              <a:rPr lang="sv-SE" sz="2000" dirty="0"/>
              <a:t>Skapa aktiva och lugna arbets-zoner.</a:t>
            </a:r>
          </a:p>
          <a:p>
            <a:pPr marL="285750" indent="-285750">
              <a:spcBef>
                <a:spcPts val="0"/>
              </a:spcBef>
              <a:buFont typeface="Arial" panose="020B0604020202020204" pitchFamily="34" charset="0"/>
              <a:buChar char="•"/>
            </a:pPr>
            <a:r>
              <a:rPr lang="sv-SE" sz="2000" dirty="0"/>
              <a:t>Skapa balans mellan öppna ytor och stängda rum. </a:t>
            </a:r>
          </a:p>
          <a:p>
            <a:pPr marL="285750" indent="-285750">
              <a:spcBef>
                <a:spcPts val="0"/>
              </a:spcBef>
              <a:buFont typeface="Arial" panose="020B0604020202020204" pitchFamily="34" charset="0"/>
              <a:buChar char="•"/>
            </a:pPr>
            <a:r>
              <a:rPr lang="sv-SE" sz="2000" dirty="0"/>
              <a:t>Tydliggöra sociala ytor.</a:t>
            </a:r>
          </a:p>
        </p:txBody>
      </p:sp>
      <p:sp>
        <p:nvSpPr>
          <p:cNvPr id="3" name="Rubrik 2">
            <a:extLst>
              <a:ext uri="{FF2B5EF4-FFF2-40B4-BE49-F238E27FC236}">
                <a16:creationId xmlns:a16="http://schemas.microsoft.com/office/drawing/2014/main" id="{45574370-6378-BFA3-DCA1-26E580CEA03A}"/>
              </a:ext>
            </a:extLst>
          </p:cNvPr>
          <p:cNvSpPr>
            <a:spLocks noGrp="1"/>
          </p:cNvSpPr>
          <p:nvPr>
            <p:ph type="ctrTitle"/>
          </p:nvPr>
        </p:nvSpPr>
        <p:spPr/>
        <p:txBody>
          <a:bodyPr/>
          <a:lstStyle/>
          <a:p>
            <a:r>
              <a:rPr lang="sv-SE"/>
              <a:t>Tengboms medskick</a:t>
            </a:r>
          </a:p>
        </p:txBody>
      </p:sp>
    </p:spTree>
    <p:extLst>
      <p:ext uri="{BB962C8B-B14F-4D97-AF65-F5344CB8AC3E}">
        <p14:creationId xmlns:p14="http://schemas.microsoft.com/office/powerpoint/2010/main" val="1526920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descr="En bild som visar text, skiss, rita, hus&#10;&#10;Automatiskt genererad beskrivning">
            <a:extLst>
              <a:ext uri="{FF2B5EF4-FFF2-40B4-BE49-F238E27FC236}">
                <a16:creationId xmlns:a16="http://schemas.microsoft.com/office/drawing/2014/main" id="{77A13178-76A0-DEAD-9B4A-1C6A502DFBEB}"/>
              </a:ext>
            </a:extLst>
          </p:cNvPr>
          <p:cNvPicPr>
            <a:picLocks noChangeAspect="1"/>
          </p:cNvPicPr>
          <p:nvPr/>
        </p:nvPicPr>
        <p:blipFill rotWithShape="1">
          <a:blip r:embed="rId3"/>
          <a:srcRect l="13228" t="15955" r="14550" b="16697"/>
          <a:stretch/>
        </p:blipFill>
        <p:spPr>
          <a:xfrm>
            <a:off x="1263889" y="213812"/>
            <a:ext cx="9368906" cy="6219617"/>
          </a:xfrm>
          <a:prstGeom prst="rect">
            <a:avLst/>
          </a:prstGeom>
          <a:noFill/>
        </p:spPr>
      </p:pic>
      <p:sp>
        <p:nvSpPr>
          <p:cNvPr id="11" name="Title 2">
            <a:extLst>
              <a:ext uri="{FF2B5EF4-FFF2-40B4-BE49-F238E27FC236}">
                <a16:creationId xmlns:a16="http://schemas.microsoft.com/office/drawing/2014/main" id="{529C231A-E17F-C479-D32D-21F33D614E81}"/>
              </a:ext>
            </a:extLst>
          </p:cNvPr>
          <p:cNvSpPr>
            <a:spLocks noGrp="1"/>
          </p:cNvSpPr>
          <p:nvPr>
            <p:ph type="ctrTitle"/>
          </p:nvPr>
        </p:nvSpPr>
        <p:spPr>
          <a:xfrm>
            <a:off x="874713" y="873125"/>
            <a:ext cx="9576883" cy="553998"/>
          </a:xfrm>
        </p:spPr>
        <p:txBody>
          <a:bodyPr/>
          <a:lstStyle/>
          <a:p>
            <a:r>
              <a:rPr lang="en-US" err="1"/>
              <a:t>Gestaltningskoncept</a:t>
            </a:r>
            <a:r>
              <a:rPr lang="en-US"/>
              <a:t> </a:t>
            </a:r>
          </a:p>
        </p:txBody>
      </p:sp>
    </p:spTree>
    <p:extLst>
      <p:ext uri="{BB962C8B-B14F-4D97-AF65-F5344CB8AC3E}">
        <p14:creationId xmlns:p14="http://schemas.microsoft.com/office/powerpoint/2010/main" val="21846304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A607E2E3-1573-3C5F-13E0-48926A2DB5B8}"/>
              </a:ext>
            </a:extLst>
          </p:cNvPr>
          <p:cNvPicPr>
            <a:picLocks noChangeAspect="1"/>
          </p:cNvPicPr>
          <p:nvPr/>
        </p:nvPicPr>
        <p:blipFill>
          <a:blip r:embed="rId2"/>
          <a:stretch>
            <a:fillRect/>
          </a:stretch>
        </p:blipFill>
        <p:spPr>
          <a:xfrm>
            <a:off x="6096000" y="97853"/>
            <a:ext cx="6096000" cy="6662294"/>
          </a:xfrm>
          <a:prstGeom prst="rect">
            <a:avLst/>
          </a:prstGeom>
          <a:noFill/>
        </p:spPr>
      </p:pic>
      <p:sp>
        <p:nvSpPr>
          <p:cNvPr id="13" name="Text Placeholder 2">
            <a:extLst>
              <a:ext uri="{FF2B5EF4-FFF2-40B4-BE49-F238E27FC236}">
                <a16:creationId xmlns:a16="http://schemas.microsoft.com/office/drawing/2014/main" id="{82D96ECB-B021-56D4-5182-45DB0902E8EA}"/>
              </a:ext>
            </a:extLst>
          </p:cNvPr>
          <p:cNvSpPr>
            <a:spLocks noGrp="1"/>
          </p:cNvSpPr>
          <p:nvPr>
            <p:ph type="body" sz="half" idx="2"/>
          </p:nvPr>
        </p:nvSpPr>
        <p:spPr>
          <a:xfrm>
            <a:off x="874713" y="1427123"/>
            <a:ext cx="4419200" cy="5461459"/>
          </a:xfrm>
        </p:spPr>
        <p:txBody>
          <a:bodyPr vert="horz" wrap="square" lIns="0" tIns="288000" rIns="0" bIns="0" rtlCol="0" anchor="t">
            <a:spAutoFit/>
          </a:bodyPr>
          <a:lstStyle/>
          <a:p>
            <a:pPr marL="285750" indent="-285750">
              <a:buFont typeface="Arial" panose="020B0604020202020204" pitchFamily="34" charset="0"/>
              <a:buChar char="•"/>
            </a:pPr>
            <a:r>
              <a:rPr lang="sv-SE" sz="2000" dirty="0">
                <a:ea typeface="Roboto Light"/>
                <a:cs typeface="Roboto Light"/>
              </a:rPr>
              <a:t>Grönska. </a:t>
            </a:r>
            <a:endParaRPr lang="sv-SE" sz="2000" dirty="0"/>
          </a:p>
          <a:p>
            <a:pPr marL="285750" indent="-285750">
              <a:buFont typeface="Arial" panose="020B0604020202020204" pitchFamily="34" charset="0"/>
              <a:buChar char="•"/>
            </a:pPr>
            <a:r>
              <a:rPr lang="sv-SE" sz="2000" dirty="0">
                <a:ea typeface="Roboto Light"/>
                <a:cs typeface="Roboto Light"/>
              </a:rPr>
              <a:t>Tydliggöra orientering, offentligt/privat. </a:t>
            </a:r>
            <a:endParaRPr lang="sv-SE" sz="2000" dirty="0"/>
          </a:p>
          <a:p>
            <a:pPr marL="285750" indent="-285750">
              <a:buFont typeface="Arial" panose="020B0604020202020204" pitchFamily="34" charset="0"/>
              <a:buChar char="•"/>
            </a:pPr>
            <a:r>
              <a:rPr lang="sv-SE" sz="2000" dirty="0">
                <a:ea typeface="Roboto Light"/>
                <a:cs typeface="Roboto Light"/>
              </a:rPr>
              <a:t>Förbättra flöden. </a:t>
            </a:r>
            <a:endParaRPr lang="sv-SE" sz="2000" dirty="0"/>
          </a:p>
          <a:p>
            <a:pPr marL="285750" indent="-285750">
              <a:buFont typeface="Arial" panose="020B0604020202020204" pitchFamily="34" charset="0"/>
              <a:buChar char="•"/>
            </a:pPr>
            <a:r>
              <a:rPr lang="sv-SE" sz="2000" dirty="0">
                <a:ea typeface="Roboto Light"/>
                <a:cs typeface="Roboto Light"/>
              </a:rPr>
              <a:t>Skapa en välkomnande atmosfär.</a:t>
            </a:r>
            <a:endParaRPr lang="sv-SE" sz="2000" dirty="0"/>
          </a:p>
          <a:p>
            <a:pPr marL="285750" indent="-285750">
              <a:buFont typeface="Arial" panose="020B0604020202020204" pitchFamily="34" charset="0"/>
              <a:buChar char="•"/>
            </a:pPr>
            <a:r>
              <a:rPr lang="sv-SE" sz="2000" dirty="0">
                <a:ea typeface="Roboto Light"/>
                <a:cs typeface="Roboto Light"/>
              </a:rPr>
              <a:t>Samla mötesrum för säkerhet, synergier och professionalitet.</a:t>
            </a:r>
            <a:endParaRPr lang="sv-SE" sz="2000" dirty="0"/>
          </a:p>
          <a:p>
            <a:pPr marL="285750" indent="-285750">
              <a:buFont typeface="Arial" panose="020B0604020202020204" pitchFamily="34" charset="0"/>
              <a:buChar char="•"/>
            </a:pPr>
            <a:r>
              <a:rPr lang="sv-SE" sz="2000" dirty="0">
                <a:ea typeface="Roboto Light"/>
                <a:cs typeface="Roboto Light"/>
              </a:rPr>
              <a:t>Förbättra flöden vid kafeteria. </a:t>
            </a:r>
            <a:endParaRPr lang="sv-SE" sz="2000" dirty="0"/>
          </a:p>
          <a:p>
            <a:pPr marL="285750" indent="-285750">
              <a:buFont typeface="Arial" panose="020B0604020202020204" pitchFamily="34" charset="0"/>
              <a:buChar char="•"/>
            </a:pPr>
            <a:r>
              <a:rPr lang="sv-SE" sz="2000" dirty="0"/>
              <a:t>Skapa utrymme för fler mikrovågsugnar och möjlighet för ”vask” vid personalmatsalen. </a:t>
            </a:r>
          </a:p>
          <a:p>
            <a:endParaRPr lang="sv-SE" dirty="0"/>
          </a:p>
          <a:p>
            <a:endParaRPr lang="en-US" dirty="0"/>
          </a:p>
        </p:txBody>
      </p:sp>
      <p:sp>
        <p:nvSpPr>
          <p:cNvPr id="14" name="Title 3">
            <a:extLst>
              <a:ext uri="{FF2B5EF4-FFF2-40B4-BE49-F238E27FC236}">
                <a16:creationId xmlns:a16="http://schemas.microsoft.com/office/drawing/2014/main" id="{74766D8C-9F4A-70E6-D7C7-01D61C772FAC}"/>
              </a:ext>
            </a:extLst>
          </p:cNvPr>
          <p:cNvSpPr>
            <a:spLocks noGrp="1"/>
          </p:cNvSpPr>
          <p:nvPr>
            <p:ph type="ctrTitle"/>
          </p:nvPr>
        </p:nvSpPr>
        <p:spPr>
          <a:xfrm>
            <a:off x="874713" y="873125"/>
            <a:ext cx="4419200" cy="553998"/>
          </a:xfrm>
        </p:spPr>
        <p:txBody>
          <a:bodyPr/>
          <a:lstStyle/>
          <a:p>
            <a:r>
              <a:rPr lang="en-US" err="1"/>
              <a:t>Förslag</a:t>
            </a:r>
            <a:r>
              <a:rPr lang="en-US"/>
              <a:t> </a:t>
            </a:r>
            <a:r>
              <a:rPr lang="en-US" err="1"/>
              <a:t>entréplan</a:t>
            </a:r>
            <a:endParaRPr lang="en-US"/>
          </a:p>
        </p:txBody>
      </p:sp>
    </p:spTree>
    <p:extLst>
      <p:ext uri="{BB962C8B-B14F-4D97-AF65-F5344CB8AC3E}">
        <p14:creationId xmlns:p14="http://schemas.microsoft.com/office/powerpoint/2010/main" val="1271657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5A4CF1A6-A3C0-670F-86F3-F9207AA25FD3}"/>
              </a:ext>
            </a:extLst>
          </p:cNvPr>
          <p:cNvPicPr>
            <a:picLocks noChangeAspect="1"/>
          </p:cNvPicPr>
          <p:nvPr/>
        </p:nvPicPr>
        <p:blipFill>
          <a:blip r:embed="rId3"/>
          <a:stretch>
            <a:fillRect/>
          </a:stretch>
        </p:blipFill>
        <p:spPr>
          <a:xfrm>
            <a:off x="2123198" y="1440000"/>
            <a:ext cx="7079907" cy="4973635"/>
          </a:xfrm>
          <a:prstGeom prst="rect">
            <a:avLst/>
          </a:prstGeom>
          <a:noFill/>
        </p:spPr>
      </p:pic>
      <p:sp>
        <p:nvSpPr>
          <p:cNvPr id="10" name="Title 2">
            <a:extLst>
              <a:ext uri="{FF2B5EF4-FFF2-40B4-BE49-F238E27FC236}">
                <a16:creationId xmlns:a16="http://schemas.microsoft.com/office/drawing/2014/main" id="{25A201D9-6037-A02D-41B4-7410BCA851F8}"/>
              </a:ext>
            </a:extLst>
          </p:cNvPr>
          <p:cNvSpPr>
            <a:spLocks noGrp="1"/>
          </p:cNvSpPr>
          <p:nvPr>
            <p:ph type="ctrTitle"/>
          </p:nvPr>
        </p:nvSpPr>
        <p:spPr>
          <a:xfrm>
            <a:off x="874713" y="873125"/>
            <a:ext cx="9576883" cy="553998"/>
          </a:xfrm>
        </p:spPr>
        <p:txBody>
          <a:bodyPr/>
          <a:lstStyle/>
          <a:p>
            <a:r>
              <a:rPr lang="en-US"/>
              <a:t>Inspiration</a:t>
            </a:r>
          </a:p>
        </p:txBody>
      </p:sp>
    </p:spTree>
    <p:extLst>
      <p:ext uri="{BB962C8B-B14F-4D97-AF65-F5344CB8AC3E}">
        <p14:creationId xmlns:p14="http://schemas.microsoft.com/office/powerpoint/2010/main" val="34634469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06587604-26B3-A84D-3BF9-8B5F811DBFC8}"/>
              </a:ext>
            </a:extLst>
          </p:cNvPr>
          <p:cNvSpPr>
            <a:spLocks noGrp="1"/>
          </p:cNvSpPr>
          <p:nvPr>
            <p:ph sz="quarter" idx="10"/>
          </p:nvPr>
        </p:nvSpPr>
        <p:spPr/>
        <p:txBody>
          <a:bodyPr/>
          <a:lstStyle/>
          <a:p>
            <a:pPr marL="285750" indent="-285750">
              <a:buFont typeface="Arial" panose="020B0604020202020204" pitchFamily="34" charset="0"/>
              <a:buChar char="•"/>
            </a:pPr>
            <a:r>
              <a:rPr lang="sv-SE" sz="2000" dirty="0"/>
              <a:t>Entréplan byggs om.</a:t>
            </a:r>
          </a:p>
          <a:p>
            <a:pPr marL="285750" indent="-285750">
              <a:buFont typeface="Arial" panose="020B0604020202020204" pitchFamily="34" charset="0"/>
              <a:buChar char="•"/>
            </a:pPr>
            <a:r>
              <a:rPr lang="sv-SE" sz="2000" dirty="0"/>
              <a:t>Lokalerna på våningsplanen utvecklas utifrån behov och önskemål om större flexibilitet.</a:t>
            </a:r>
          </a:p>
          <a:p>
            <a:pPr marL="285750" indent="-285750">
              <a:buFont typeface="Arial" panose="020B0604020202020204" pitchFamily="34" charset="0"/>
              <a:buChar char="•"/>
            </a:pPr>
            <a:r>
              <a:rPr lang="sv-SE" sz="2000" dirty="0"/>
              <a:t>Våra lokaler möjliggör att fortsatt ha en egen plats och samtidigt att tillskapa mer variation i yta.  </a:t>
            </a:r>
          </a:p>
          <a:p>
            <a:pPr marL="285750" indent="-285750">
              <a:buFont typeface="Arial" panose="020B0604020202020204" pitchFamily="34" charset="0"/>
              <a:buChar char="•"/>
            </a:pPr>
            <a:r>
              <a:rPr lang="sv-SE" sz="2000" dirty="0"/>
              <a:t>Gör fördjupning i måsten, behov och önskemål i förhållande till kostnader. </a:t>
            </a:r>
          </a:p>
          <a:p>
            <a:endParaRPr lang="sv-SE" dirty="0"/>
          </a:p>
        </p:txBody>
      </p:sp>
      <p:sp>
        <p:nvSpPr>
          <p:cNvPr id="3" name="Rubrik 2">
            <a:extLst>
              <a:ext uri="{FF2B5EF4-FFF2-40B4-BE49-F238E27FC236}">
                <a16:creationId xmlns:a16="http://schemas.microsoft.com/office/drawing/2014/main" id="{B9C19D2A-7856-6515-9D8B-93DAE05F14FA}"/>
              </a:ext>
            </a:extLst>
          </p:cNvPr>
          <p:cNvSpPr>
            <a:spLocks noGrp="1"/>
          </p:cNvSpPr>
          <p:nvPr>
            <p:ph type="ctrTitle"/>
          </p:nvPr>
        </p:nvSpPr>
        <p:spPr/>
        <p:txBody>
          <a:bodyPr/>
          <a:lstStyle/>
          <a:p>
            <a:r>
              <a:rPr lang="sv-SE"/>
              <a:t>Ett inriktningsbeslut är fattat </a:t>
            </a:r>
          </a:p>
        </p:txBody>
      </p:sp>
    </p:spTree>
    <p:extLst>
      <p:ext uri="{BB962C8B-B14F-4D97-AF65-F5344CB8AC3E}">
        <p14:creationId xmlns:p14="http://schemas.microsoft.com/office/powerpoint/2010/main" val="1102565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DE3A8B6F-5C8B-B7E0-3757-FE1352E6FFDE}"/>
              </a:ext>
            </a:extLst>
          </p:cNvPr>
          <p:cNvSpPr>
            <a:spLocks noGrp="1"/>
          </p:cNvSpPr>
          <p:nvPr>
            <p:ph sz="quarter" idx="10"/>
          </p:nvPr>
        </p:nvSpPr>
        <p:spPr/>
        <p:txBody>
          <a:bodyPr/>
          <a:lstStyle/>
          <a:p>
            <a:pPr marL="285750" indent="-285750">
              <a:buFont typeface="Arial" panose="020B0604020202020204" pitchFamily="34" charset="0"/>
              <a:buChar char="•"/>
            </a:pPr>
            <a:r>
              <a:rPr lang="sv-SE" sz="2000" dirty="0"/>
              <a:t>Avtalet med Wihlborgs är uppsagt för omförhandling. </a:t>
            </a:r>
          </a:p>
          <a:p>
            <a:pPr marL="285750" indent="-285750">
              <a:buFont typeface="Arial" panose="020B0604020202020204" pitchFamily="34" charset="0"/>
              <a:buChar char="•"/>
            </a:pPr>
            <a:r>
              <a:rPr lang="sv-SE" sz="2000" dirty="0"/>
              <a:t>Addera verksamhetsbehov på lokalernas möjlighet. </a:t>
            </a:r>
          </a:p>
          <a:p>
            <a:pPr marL="285750" indent="-285750">
              <a:buFont typeface="Arial" panose="020B0604020202020204" pitchFamily="34" charset="0"/>
              <a:buChar char="•"/>
            </a:pPr>
            <a:r>
              <a:rPr lang="sv-SE" sz="2000" dirty="0"/>
              <a:t>Sätta möjliga effekter i relation till potentiella kostnader och utifrån det ta fram ett detaljerat förslag att ta ställning till. </a:t>
            </a:r>
          </a:p>
          <a:p>
            <a:pPr marL="285750" indent="-285750">
              <a:buFont typeface="Arial" panose="020B0604020202020204" pitchFamily="34" charset="0"/>
              <a:buChar char="•"/>
            </a:pPr>
            <a:r>
              <a:rPr lang="sv-SE" sz="2000" dirty="0"/>
              <a:t>Referensgrupp tillsätts med representanter från alla avdelningar. </a:t>
            </a:r>
          </a:p>
          <a:p>
            <a:pPr marL="285750" indent="-285750">
              <a:buFont typeface="Arial" panose="020B0604020202020204" pitchFamily="34" charset="0"/>
              <a:buChar char="•"/>
            </a:pPr>
            <a:r>
              <a:rPr lang="sv-SE" sz="2000" dirty="0"/>
              <a:t>Diskussioner i samband med skyddsrond på APT kommer att ske. </a:t>
            </a:r>
          </a:p>
          <a:p>
            <a:pPr marL="285750" indent="-285750">
              <a:buFont typeface="Arial" panose="020B0604020202020204" pitchFamily="34" charset="0"/>
              <a:buChar char="•"/>
            </a:pPr>
            <a:r>
              <a:rPr lang="sv-SE" sz="2000"/>
              <a:t>Inventeringar </a:t>
            </a:r>
            <a:r>
              <a:rPr lang="sv-SE" sz="2000" dirty="0"/>
              <a:t>kommer att göras, för att undersöka konkreta förutsättningar så som möbler, ventilation.</a:t>
            </a:r>
          </a:p>
          <a:p>
            <a:endParaRPr lang="sv-SE" dirty="0"/>
          </a:p>
        </p:txBody>
      </p:sp>
      <p:sp>
        <p:nvSpPr>
          <p:cNvPr id="3" name="Rubrik 2">
            <a:extLst>
              <a:ext uri="{FF2B5EF4-FFF2-40B4-BE49-F238E27FC236}">
                <a16:creationId xmlns:a16="http://schemas.microsoft.com/office/drawing/2014/main" id="{B03A26E3-E260-056F-EC83-B9C05F88CD56}"/>
              </a:ext>
            </a:extLst>
          </p:cNvPr>
          <p:cNvSpPr>
            <a:spLocks noGrp="1"/>
          </p:cNvSpPr>
          <p:nvPr>
            <p:ph type="ctrTitle"/>
          </p:nvPr>
        </p:nvSpPr>
        <p:spPr/>
        <p:txBody>
          <a:bodyPr/>
          <a:lstStyle/>
          <a:p>
            <a:r>
              <a:rPr lang="sv-SE"/>
              <a:t>Nästa steg</a:t>
            </a:r>
          </a:p>
        </p:txBody>
      </p:sp>
    </p:spTree>
    <p:extLst>
      <p:ext uri="{BB962C8B-B14F-4D97-AF65-F5344CB8AC3E}">
        <p14:creationId xmlns:p14="http://schemas.microsoft.com/office/powerpoint/2010/main" val="4174837161"/>
      </p:ext>
    </p:extLst>
  </p:cSld>
  <p:clrMapOvr>
    <a:masterClrMapping/>
  </p:clrMapOvr>
</p:sld>
</file>

<file path=ppt/theme/theme1.xml><?xml version="1.0" encoding="utf-8"?>
<a:theme xmlns:a="http://schemas.openxmlformats.org/drawingml/2006/main" name="1_HBG-Helsingborgstegel">
  <a:themeElements>
    <a:clrScheme name="HBG_Tegel">
      <a:dk1>
        <a:srgbClr val="1A355C"/>
      </a:dk1>
      <a:lt1>
        <a:srgbClr val="FEFFFF"/>
      </a:lt1>
      <a:dk2>
        <a:srgbClr val="75232F"/>
      </a:dk2>
      <a:lt2>
        <a:srgbClr val="FFDBE5"/>
      </a:lt2>
      <a:accent1>
        <a:srgbClr val="DA281C"/>
      </a:accent1>
      <a:accent2>
        <a:srgbClr val="76232F"/>
      </a:accent2>
      <a:accent3>
        <a:srgbClr val="F64200"/>
      </a:accent3>
      <a:accent4>
        <a:srgbClr val="FBAF00"/>
      </a:accent4>
      <a:accent5>
        <a:srgbClr val="BA9197"/>
      </a:accent5>
      <a:accent6>
        <a:srgbClr val="EC938D"/>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D0A8BE35-0D78-194C-BFBA-6BFC52B69E76}"/>
    </a:ext>
  </a:extLst>
</a:theme>
</file>

<file path=ppt/theme/theme2.xml><?xml version="1.0" encoding="utf-8"?>
<a:theme xmlns:a="http://schemas.openxmlformats.org/drawingml/2006/main" name="2_HBG-Palsjo">
  <a:themeElements>
    <a:clrScheme name="HBG_Palsjo-2">
      <a:dk1>
        <a:srgbClr val="1A355C"/>
      </a:dk1>
      <a:lt1>
        <a:srgbClr val="FEFFFF"/>
      </a:lt1>
      <a:dk2>
        <a:srgbClr val="00833D"/>
      </a:dk2>
      <a:lt2>
        <a:srgbClr val="ECE7E1"/>
      </a:lt2>
      <a:accent1>
        <a:srgbClr val="00BFB3"/>
      </a:accent1>
      <a:accent2>
        <a:srgbClr val="0071CE"/>
      </a:accent2>
      <a:accent3>
        <a:srgbClr val="1B365D"/>
      </a:accent3>
      <a:accent4>
        <a:srgbClr val="00833C"/>
      </a:accent4>
      <a:accent5>
        <a:srgbClr val="7FC19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861659E7-1DD0-FE44-8F71-EF841F5B2422}"/>
    </a:ext>
  </a:extLst>
</a:theme>
</file>

<file path=ppt/theme/theme3.xml><?xml version="1.0" encoding="utf-8"?>
<a:theme xmlns:a="http://schemas.openxmlformats.org/drawingml/2006/main" name="3_HBG-Vintersund">
  <a:themeElements>
    <a:clrScheme name="HBG_Vintersund">
      <a:dk1>
        <a:srgbClr val="1A355C"/>
      </a:dk1>
      <a:lt1>
        <a:srgbClr val="FEFFFF"/>
      </a:lt1>
      <a:dk2>
        <a:srgbClr val="1A355C"/>
      </a:dk2>
      <a:lt2>
        <a:srgbClr val="EEF5FB"/>
      </a:lt2>
      <a:accent1>
        <a:srgbClr val="0071CE"/>
      </a:accent1>
      <a:accent2>
        <a:srgbClr val="00C2B3"/>
      </a:accent2>
      <a:accent3>
        <a:srgbClr val="0F3660"/>
      </a:accent3>
      <a:accent4>
        <a:srgbClr val="7FB8E6"/>
      </a:accent4>
      <a:accent5>
        <a:srgbClr val="7FDFD9"/>
      </a:accent5>
      <a:accent6>
        <a:srgbClr val="8D9AAE"/>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49F6D4E3-406E-C845-AEDE-A73ECF7DC068}"/>
    </a:ext>
  </a:extLst>
</a:theme>
</file>

<file path=ppt/theme/theme4.xml><?xml version="1.0" encoding="utf-8"?>
<a:theme xmlns:a="http://schemas.openxmlformats.org/drawingml/2006/main" name="4_HBG-Raps">
  <a:themeElements>
    <a:clrScheme name="HBG_Gul">
      <a:dk1>
        <a:srgbClr val="1A355C"/>
      </a:dk1>
      <a:lt1>
        <a:srgbClr val="FEFFFF"/>
      </a:lt1>
      <a:dk2>
        <a:srgbClr val="EFB323"/>
      </a:dk2>
      <a:lt2>
        <a:srgbClr val="ECE7E1"/>
      </a:lt2>
      <a:accent1>
        <a:srgbClr val="E35105"/>
      </a:accent1>
      <a:accent2>
        <a:srgbClr val="75232F"/>
      </a:accent2>
      <a:accent3>
        <a:srgbClr val="ED0000"/>
      </a:accent3>
      <a:accent4>
        <a:srgbClr val="FBAF00"/>
      </a:accent4>
      <a:accent5>
        <a:srgbClr val="BA9197"/>
      </a:accent5>
      <a:accent6>
        <a:srgbClr val="EC938D"/>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770E2F6C-A769-3C4A-83D4-9A06265A54CB}"/>
    </a:ext>
  </a:extLst>
</a:theme>
</file>

<file path=ppt/theme/theme5.xml><?xml version="1.0" encoding="utf-8"?>
<a:theme xmlns:a="http://schemas.openxmlformats.org/drawingml/2006/main" name="5_HBG-Sommarsund">
  <a:themeElements>
    <a:clrScheme name="HBG_Sommarsund">
      <a:dk1>
        <a:srgbClr val="1A355C"/>
      </a:dk1>
      <a:lt1>
        <a:srgbClr val="FEFFFF"/>
      </a:lt1>
      <a:dk2>
        <a:srgbClr val="00C2B3"/>
      </a:dk2>
      <a:lt2>
        <a:srgbClr val="EAE7E0"/>
      </a:lt2>
      <a:accent1>
        <a:srgbClr val="008633"/>
      </a:accent1>
      <a:accent2>
        <a:srgbClr val="0074D4"/>
      </a:accent2>
      <a:accent3>
        <a:srgbClr val="0F3660"/>
      </a:accent3>
      <a:accent4>
        <a:srgbClr val="00BFB3"/>
      </a:accent4>
      <a:accent5>
        <a:srgbClr val="7FC19E"/>
      </a:accent5>
      <a:accent6>
        <a:srgbClr val="8D9AAE"/>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E5C19ECD-84A7-B142-B410-F5CD5DD6DB10}"/>
    </a:ext>
  </a:extLst>
</a:theme>
</file>

<file path=ppt/theme/theme6.xml><?xml version="1.0" encoding="utf-8"?>
<a:theme xmlns:a="http://schemas.openxmlformats.org/drawingml/2006/main" name="6_HBG-Vit-Rhododendron">
  <a:themeElements>
    <a:clrScheme name="HBG_Ljus_Tegel">
      <a:dk1>
        <a:srgbClr val="75232F"/>
      </a:dk1>
      <a:lt1>
        <a:srgbClr val="FFFFFF"/>
      </a:lt1>
      <a:dk2>
        <a:srgbClr val="FEEEF2"/>
      </a:dk2>
      <a:lt2>
        <a:srgbClr val="FEFFFF"/>
      </a:lt2>
      <a:accent1>
        <a:srgbClr val="DA281C"/>
      </a:accent1>
      <a:accent2>
        <a:srgbClr val="76232F"/>
      </a:accent2>
      <a:accent3>
        <a:srgbClr val="E35105"/>
      </a:accent3>
      <a:accent4>
        <a:srgbClr val="F0B323"/>
      </a:accent4>
      <a:accent5>
        <a:srgbClr val="BA9197"/>
      </a:accent5>
      <a:accent6>
        <a:srgbClr val="EC938D"/>
      </a:accent6>
      <a:hlink>
        <a:srgbClr val="0563C1"/>
      </a:hlink>
      <a:folHlink>
        <a:srgbClr val="954F72"/>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5F504634-346A-AB4E-8DB8-2C521B2F4541}"/>
    </a:ext>
  </a:extLst>
</a:theme>
</file>

<file path=ppt/theme/theme7.xml><?xml version="1.0" encoding="utf-8"?>
<a:theme xmlns:a="http://schemas.openxmlformats.org/drawingml/2006/main" name="7_HBG-Vit-Bris">
  <a:themeElements>
    <a:clrScheme name="HBG_Ljus_Vintersund">
      <a:dk1>
        <a:srgbClr val="0F3660"/>
      </a:dk1>
      <a:lt1>
        <a:srgbClr val="FFFFFF"/>
      </a:lt1>
      <a:dk2>
        <a:srgbClr val="DEEBF7"/>
      </a:dk2>
      <a:lt2>
        <a:srgbClr val="FEFFFF"/>
      </a:lt2>
      <a:accent1>
        <a:srgbClr val="0071CE"/>
      </a:accent1>
      <a:accent2>
        <a:srgbClr val="00BFB3"/>
      </a:accent2>
      <a:accent3>
        <a:srgbClr val="1B365D"/>
      </a:accent3>
      <a:accent4>
        <a:srgbClr val="7FB8E6"/>
      </a:accent4>
      <a:accent5>
        <a:srgbClr val="7FDFD9"/>
      </a:accent5>
      <a:accent6>
        <a:srgbClr val="8D9AAE"/>
      </a:accent6>
      <a:hlink>
        <a:srgbClr val="0563C1"/>
      </a:hlink>
      <a:folHlink>
        <a:srgbClr val="954F72"/>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8EFF27F8-6E54-BA43-BB35-7FD757B4989B}"/>
    </a:ext>
  </a:extLst>
</a:theme>
</file>

<file path=ppt/theme/theme8.xml><?xml version="1.0" encoding="utf-8"?>
<a:theme xmlns:a="http://schemas.openxmlformats.org/drawingml/2006/main" name="HBG-Pålsjö">
  <a:themeElements>
    <a:clrScheme name="Palsjo">
      <a:dk1>
        <a:srgbClr val="1A355C"/>
      </a:dk1>
      <a:lt1>
        <a:srgbClr val="FEFFFF"/>
      </a:lt1>
      <a:dk2>
        <a:srgbClr val="00833D"/>
      </a:dk2>
      <a:lt2>
        <a:srgbClr val="EAE8E1"/>
      </a:lt2>
      <a:accent1>
        <a:srgbClr val="0071CD"/>
      </a:accent1>
      <a:accent2>
        <a:srgbClr val="00BFB3"/>
      </a:accent2>
      <a:accent3>
        <a:srgbClr val="E25103"/>
      </a:accent3>
      <a:accent4>
        <a:srgbClr val="D9281C"/>
      </a:accent4>
      <a:accent5>
        <a:srgbClr val="D4EB8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9" id="{0C027FDA-01E8-CB45-917D-CD5D2341C710}" vid="{1FB1F32C-29A3-F84E-AB36-56EF3C0E52D5}"/>
    </a:ext>
  </a:extLst>
</a:theme>
</file>

<file path=ppt/theme/theme9.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66a23404-d4dd-442b-8e22-6abfd5039510">
      <Value>1</Value>
    </TaxCatchAll>
    <f1aee8533cf548f1ae3f00b1ba124e03 xmlns="66a23404-d4dd-442b-8e22-6abfd5039510">
      <Terms xmlns="http://schemas.microsoft.com/office/infopath/2007/PartnerControls">
        <TermInfo xmlns="http://schemas.microsoft.com/office/infopath/2007/PartnerControls">
          <TermName xmlns="http://schemas.microsoft.com/office/infopath/2007/PartnerControls">Stadsledningsförvaltningen</TermName>
          <TermId xmlns="http://schemas.microsoft.com/office/infopath/2007/PartnerControls">b6fc8a29-992e-469d-83ac-4d8ea7b94e08</TermId>
        </TermInfo>
      </Terms>
    </f1aee8533cf548f1ae3f00b1ba124e03>
    <b89223313b284f2a879bf9c1e2dff829 xmlns="66a23404-d4dd-442b-8e22-6abfd5039510">
      <Terms xmlns="http://schemas.microsoft.com/office/infopath/2007/PartnerControls"/>
    </b89223313b284f2a879bf9c1e2dff829>
    <lcf76f155ced4ddcb4097134ff3c332f xmlns="926b2424-fd85-4030-bcb9-ed83bdc65e04">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Project Team Document" ma:contentTypeID="0x010100B16161C1156749828247A73D7190880000F142D64C5524479287B1CAE1A74A2E5800C12A1D48CDA14B4C868AC34CBB0F05D6" ma:contentTypeVersion="11" ma:contentTypeDescription="Project Team Document Content Type" ma:contentTypeScope="" ma:versionID="915f9e1a6cf44fee00de5724c890b7c7">
  <xsd:schema xmlns:xsd="http://www.w3.org/2001/XMLSchema" xmlns:xs="http://www.w3.org/2001/XMLSchema" xmlns:p="http://schemas.microsoft.com/office/2006/metadata/properties" xmlns:ns2="66a23404-d4dd-442b-8e22-6abfd5039510" xmlns:ns3="926b2424-fd85-4030-bcb9-ed83bdc65e04" targetNamespace="http://schemas.microsoft.com/office/2006/metadata/properties" ma:root="true" ma:fieldsID="1f1fb21c08bb8fde5694b9b2a0a7efae" ns2:_="" ns3:_="">
    <xsd:import namespace="66a23404-d4dd-442b-8e22-6abfd5039510"/>
    <xsd:import namespace="926b2424-fd85-4030-bcb9-ed83bdc65e04"/>
    <xsd:element name="properties">
      <xsd:complexType>
        <xsd:sequence>
          <xsd:element name="documentManagement">
            <xsd:complexType>
              <xsd:all>
                <xsd:element ref="ns2:f1aee8533cf548f1ae3f00b1ba124e03" minOccurs="0"/>
                <xsd:element ref="ns2:TaxCatchAll" minOccurs="0"/>
                <xsd:element ref="ns2:TaxCatchAllLabel" minOccurs="0"/>
                <xsd:element ref="ns2:b89223313b284f2a879bf9c1e2dff829" minOccurs="0"/>
                <xsd:element ref="ns3:MediaServiceMetadata" minOccurs="0"/>
                <xsd:element ref="ns3:MediaServiceFastMetadata" minOccurs="0"/>
                <xsd:element ref="ns3:lcf76f155ced4ddcb4097134ff3c332f"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a23404-d4dd-442b-8e22-6abfd5039510" elementFormDefault="qualified">
    <xsd:import namespace="http://schemas.microsoft.com/office/2006/documentManagement/types"/>
    <xsd:import namespace="http://schemas.microsoft.com/office/infopath/2007/PartnerControls"/>
    <xsd:element name="f1aee8533cf548f1ae3f00b1ba124e03" ma:index="8" nillable="true" ma:taxonomy="true" ma:internalName="f1aee8533cf548f1ae3f00b1ba124e03" ma:taxonomyFieldName="DWDivisions" ma:displayName="Förvaltning/bolag" ma:default="1;#Stadsledningsförvaltningen|b6fc8a29-992e-469d-83ac-4d8ea7b94e08" ma:fieldId="{f1aee853-3cf5-48f1-ae3f-00b1ba124e03}" ma:taxonomyMulti="true" ma:sspId="754130b2-2ff3-49ba-9a00-32ff45e7998b" ma:termSetId="575a2405-2654-44ea-af94-f4d16c8f5d45"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e1590af4-e573-42ab-ac54-e9f6e2c0143c}" ma:internalName="TaxCatchAll" ma:showField="CatchAllData" ma:web="66a23404-d4dd-442b-8e22-6abfd5039510">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e1590af4-e573-42ab-ac54-e9f6e2c0143c}" ma:internalName="TaxCatchAllLabel" ma:readOnly="true" ma:showField="CatchAllDataLabel" ma:web="66a23404-d4dd-442b-8e22-6abfd5039510">
      <xsd:complexType>
        <xsd:complexContent>
          <xsd:extension base="dms:MultiChoiceLookup">
            <xsd:sequence>
              <xsd:element name="Value" type="dms:Lookup" maxOccurs="unbounded" minOccurs="0" nillable="true"/>
            </xsd:sequence>
          </xsd:extension>
        </xsd:complexContent>
      </xsd:complexType>
    </xsd:element>
    <xsd:element name="b89223313b284f2a879bf9c1e2dff829" ma:index="12" nillable="true" ma:taxonomy="true" ma:internalName="b89223313b284f2a879bf9c1e2dff829" ma:taxonomyFieldName="DWTaxonomyDocumentType" ma:displayName="Dokumenttyp (taggar)" ma:fieldId="{b8922331-3b28-4f2a-879b-f9c1e2dff829}" ma:sspId="754130b2-2ff3-49ba-9a00-32ff45e7998b" ma:termSetId="8d307d21-41b6-4f7d-a6c8-085fb531d5a1"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926b2424-fd85-4030-bcb9-ed83bdc65e04" elementFormDefault="qualified">
    <xsd:import namespace="http://schemas.microsoft.com/office/2006/documentManagement/types"/>
    <xsd:import namespace="http://schemas.microsoft.com/office/infopath/2007/PartnerControls"/>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754130b2-2ff3-49ba-9a00-32ff45e7998b"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0512BB2-E732-436A-B277-2DBDCAA4D4D2}">
  <ds:schemaRef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documentManagement/types"/>
    <ds:schemaRef ds:uri="ab45f467-b5b2-40de-b0ea-a1591ac2096d"/>
    <ds:schemaRef ds:uri="http://schemas.microsoft.com/office/2006/metadata/properties"/>
    <ds:schemaRef ds:uri="http://www.w3.org/XML/1998/namespace"/>
    <ds:schemaRef ds:uri="66a23404-d4dd-442b-8e22-6abfd5039510"/>
    <ds:schemaRef ds:uri="926b2424-fd85-4030-bcb9-ed83bdc65e04"/>
  </ds:schemaRefs>
</ds:datastoreItem>
</file>

<file path=customXml/itemProps2.xml><?xml version="1.0" encoding="utf-8"?>
<ds:datastoreItem xmlns:ds="http://schemas.openxmlformats.org/officeDocument/2006/customXml" ds:itemID="{2474F328-F11B-4972-8F7C-479292ECC60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6a23404-d4dd-442b-8e22-6abfd5039510"/>
    <ds:schemaRef ds:uri="926b2424-fd85-4030-bcb9-ed83bdc65e0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4A6E28F-A2AD-40A0-9993-3F32C4CD803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HBG_PPT_Mall</Template>
  <TotalTime>199</TotalTime>
  <Words>806</Words>
  <Application>Microsoft Office PowerPoint</Application>
  <PresentationFormat>Bredbild</PresentationFormat>
  <Paragraphs>146</Paragraphs>
  <Slides>24</Slides>
  <Notes>15</Notes>
  <HiddenSlides>0</HiddenSlides>
  <MMClips>0</MMClips>
  <ScaleCrop>false</ScaleCrop>
  <HeadingPairs>
    <vt:vector size="6" baseType="variant">
      <vt:variant>
        <vt:lpstr>Använt teckensnitt</vt:lpstr>
      </vt:variant>
      <vt:variant>
        <vt:i4>4</vt:i4>
      </vt:variant>
      <vt:variant>
        <vt:lpstr>Tema</vt:lpstr>
      </vt:variant>
      <vt:variant>
        <vt:i4>8</vt:i4>
      </vt:variant>
      <vt:variant>
        <vt:lpstr>Bildrubriker</vt:lpstr>
      </vt:variant>
      <vt:variant>
        <vt:i4>24</vt:i4>
      </vt:variant>
    </vt:vector>
  </HeadingPairs>
  <TitlesOfParts>
    <vt:vector size="36" baseType="lpstr">
      <vt:lpstr>Arial</vt:lpstr>
      <vt:lpstr>Calibri</vt:lpstr>
      <vt:lpstr>Helsingborg Sans</vt:lpstr>
      <vt:lpstr>Roboto Light</vt:lpstr>
      <vt:lpstr>1_HBG-Helsingborgstegel</vt:lpstr>
      <vt:lpstr>2_HBG-Palsjo</vt:lpstr>
      <vt:lpstr>3_HBG-Vintersund</vt:lpstr>
      <vt:lpstr>4_HBG-Raps</vt:lpstr>
      <vt:lpstr>5_HBG-Sommarsund</vt:lpstr>
      <vt:lpstr>6_HBG-Vit-Rhododendron</vt:lpstr>
      <vt:lpstr>7_HBG-Vit-Bris</vt:lpstr>
      <vt:lpstr>HBG-Pålsjö</vt:lpstr>
      <vt:lpstr>Välkommen till fredagsfika!</vt:lpstr>
      <vt:lpstr>Incidenthantering</vt:lpstr>
      <vt:lpstr>Informations-säkerhet &amp; incidenter</vt:lpstr>
      <vt:lpstr>PowerPoint-presentation</vt:lpstr>
      <vt:lpstr>PowerPoint-presentation</vt:lpstr>
      <vt:lpstr>Misstänkt bedrägerimail?</vt:lpstr>
      <vt:lpstr>Misstänkt bedrägerimail?</vt:lpstr>
      <vt:lpstr>Kommun-gemensam teknik</vt:lpstr>
      <vt:lpstr>Kommun-gemensam teknik</vt:lpstr>
      <vt:lpstr>Personuppgiftsincident?</vt:lpstr>
      <vt:lpstr>Personuppgiftsincident?</vt:lpstr>
      <vt:lpstr>Förvaltningens egna system</vt:lpstr>
      <vt:lpstr>Förvaltningens egna system</vt:lpstr>
      <vt:lpstr>Övrigt</vt:lpstr>
      <vt:lpstr>Övrigt</vt:lpstr>
      <vt:lpstr>Stadsbyggnadshuset 2.0</vt:lpstr>
      <vt:lpstr>Varför ses lokalerna över?</vt:lpstr>
      <vt:lpstr>Uppdraget till Tengbom</vt:lpstr>
      <vt:lpstr>Tengboms medskick</vt:lpstr>
      <vt:lpstr>Gestaltningskoncept </vt:lpstr>
      <vt:lpstr>Förslag entréplan</vt:lpstr>
      <vt:lpstr>Inspiration</vt:lpstr>
      <vt:lpstr>Ett inriktningsbeslut är fattat </vt:lpstr>
      <vt:lpstr>Nästa steg</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Incidenthantering</dc:title>
  <dc:creator>Söelund Ditte - SBF</dc:creator>
  <cp:lastModifiedBy>Hilmarsdottir Hjördis - SBF</cp:lastModifiedBy>
  <cp:revision>10</cp:revision>
  <dcterms:created xsi:type="dcterms:W3CDTF">2024-04-12T12:28:18Z</dcterms:created>
  <dcterms:modified xsi:type="dcterms:W3CDTF">2024-04-19T06:22:16Z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0x010100B16161C1156749828247A73D7190880000F142D64C5524479287B1CAE1A74A2E5800C12A1D48CDA14B4C868AC34CBB0F05D6</vt:lpwstr>
  </property>
</Properties>
</file>