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Lst>
  <p:notesMasterIdLst>
    <p:notesMasterId r:id="rId20"/>
  </p:notesMasterIdLst>
  <p:handoutMasterIdLst>
    <p:handoutMasterId r:id="rId21"/>
  </p:handoutMasterIdLst>
  <p:sldIdLst>
    <p:sldId id="986" r:id="rId11"/>
    <p:sldId id="1000" r:id="rId12"/>
    <p:sldId id="996" r:id="rId13"/>
    <p:sldId id="1001" r:id="rId14"/>
    <p:sldId id="999" r:id="rId15"/>
    <p:sldId id="997" r:id="rId16"/>
    <p:sldId id="998" r:id="rId17"/>
    <p:sldId id="1002" r:id="rId18"/>
    <p:sldId id="1004" r:id="rId19"/>
  </p:sldIdLst>
  <p:sldSz cx="12192000" cy="6858000"/>
  <p:notesSz cx="6797675" cy="9926638"/>
  <p:embeddedFontLst>
    <p:embeddedFont>
      <p:font typeface="Calibri" panose="020F0502020204030204" pitchFamily="34" charset="0"/>
      <p:regular r:id="rId22"/>
      <p:bold r:id="rId23"/>
      <p:italic r:id="rId24"/>
      <p:boldItalic r:id="rId25"/>
    </p:embeddedFont>
    <p:embeddedFont>
      <p:font typeface="Helsingborg Sans" pitchFamily="2" charset="0"/>
      <p:regular r:id="rId26"/>
      <p:bold r:id="rId27"/>
    </p:embeddedFont>
    <p:embeddedFont>
      <p:font typeface="Roboto Light" panose="02000000000000000000" pitchFamily="2" charset="0"/>
      <p:regular r:id="rId28"/>
      <p:italic r:id="rId29"/>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4200"/>
    <a:srgbClr val="FCB000"/>
    <a:srgbClr val="00C3B4"/>
    <a:srgbClr val="EBE8E1"/>
    <a:srgbClr val="F6F4F0"/>
    <a:srgbClr val="FFEEF3"/>
    <a:srgbClr val="FEFAD3"/>
    <a:srgbClr val="FCF5A7"/>
    <a:srgbClr val="DFECF8"/>
    <a:srgbClr val="FFB8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8832E1-0F64-4297-AB01-3B015D1ED201}" v="187" dt="2024-04-15T13:40:40.137"/>
    <p1510:client id="{FC6A1892-7D17-1D06-F3D0-893408B85141}" v="75" dt="2024-04-15T13:24:59.653"/>
  </p1510:revLst>
</p1510:revInfo>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344" autoAdjust="0"/>
  </p:normalViewPr>
  <p:slideViewPr>
    <p:cSldViewPr snapToGrid="0">
      <p:cViewPr varScale="1">
        <p:scale>
          <a:sx n="90" d="100"/>
          <a:sy n="90" d="100"/>
        </p:scale>
        <p:origin x="168" y="7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handoutMaster" Target="handoutMasters/handoutMaster1.xml"/><Relationship Id="rId34"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notesMaster" Target="notesMasters/notesMaster1.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B34A907-EAA3-4700-AB73-3FDE7AD6B0F1}" type="datetimeFigureOut">
              <a:rPr lang="sv-SE" smtClean="0"/>
              <a:t>2024-04-19</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F1ACDDA-ECDF-441D-AA30-F627962CB67D}" type="datetimeFigureOut">
              <a:rPr lang="sv-SE" smtClean="0"/>
              <a:t>2024-04-19</a:t>
            </a:fld>
            <a:endParaRPr lang="sv-SE"/>
          </a:p>
        </p:txBody>
      </p:sp>
      <p:sp>
        <p:nvSpPr>
          <p:cNvPr id="4" name="Platshållare för bildobjekt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85750" indent="-285750">
              <a:buFont typeface="Arial" panose="020B0604020202020204" pitchFamily="34" charset="0"/>
              <a:buChar char="•"/>
            </a:pPr>
            <a:r>
              <a:rPr lang="sv-SE" sz="1200" dirty="0"/>
              <a:t>Varför ses lokalerna över?</a:t>
            </a:r>
          </a:p>
          <a:p>
            <a:pPr marL="285750" indent="-285750">
              <a:buFont typeface="Arial" panose="020B0604020202020204" pitchFamily="34" charset="0"/>
              <a:buChar char="•"/>
            </a:pPr>
            <a:r>
              <a:rPr lang="sv-SE" sz="1200" dirty="0"/>
              <a:t>Uppdraget</a:t>
            </a:r>
          </a:p>
          <a:p>
            <a:pPr marL="285750" indent="-285750">
              <a:buFont typeface="Arial" panose="020B0604020202020204" pitchFamily="34" charset="0"/>
              <a:buChar char="•"/>
            </a:pPr>
            <a:r>
              <a:rPr lang="sv-SE" sz="1200" dirty="0"/>
              <a:t>Medskick från inredningsarkitekten </a:t>
            </a:r>
          </a:p>
          <a:p>
            <a:pPr marL="285750" indent="-285750">
              <a:buFont typeface="Arial" panose="020B0604020202020204" pitchFamily="34" charset="0"/>
              <a:buChar char="•"/>
            </a:pPr>
            <a:r>
              <a:rPr lang="sv-SE" sz="1200" dirty="0"/>
              <a:t>Förslag entréplan </a:t>
            </a:r>
          </a:p>
          <a:p>
            <a:pPr marL="285750" indent="-285750">
              <a:buFont typeface="Arial" panose="020B0604020202020204" pitchFamily="34" charset="0"/>
              <a:buChar char="•"/>
            </a:pPr>
            <a:r>
              <a:rPr lang="sv-SE" sz="1200" dirty="0"/>
              <a:t>Inriktningsbeslutet </a:t>
            </a:r>
          </a:p>
          <a:p>
            <a:pPr marL="285750" indent="-285750">
              <a:buFont typeface="Arial" panose="020B0604020202020204" pitchFamily="34" charset="0"/>
              <a:buChar char="•"/>
            </a:pPr>
            <a:r>
              <a:rPr lang="sv-SE" sz="1200" dirty="0"/>
              <a:t>Nästa steg</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250982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a:r>
              <a:rPr lang="sv-SE" b="1" dirty="0">
                <a:effectLst/>
              </a:rPr>
              <a:t>Inredningsarkitekt upphandlades för att visa på möjligheterna i våra lokaler. </a:t>
            </a:r>
          </a:p>
          <a:p>
            <a:pPr rtl="0"/>
            <a:endParaRPr lang="sv-SE" b="1" dirty="0">
              <a:effectLst/>
            </a:endParaRPr>
          </a:p>
          <a:p>
            <a:pPr rtl="0"/>
            <a:r>
              <a:rPr lang="sv-SE" b="1" dirty="0">
                <a:effectLst/>
              </a:rPr>
              <a:t>Varför ska Stadsbyggnadshusets lokaler byggas om?</a:t>
            </a:r>
            <a:br>
              <a:rPr lang="sv-SE" dirty="0">
                <a:effectLst/>
              </a:rPr>
            </a:br>
            <a:r>
              <a:rPr lang="sv-SE" dirty="0">
                <a:effectLst/>
              </a:rPr>
              <a:t>Stadsbyggnadshuset genomgick en totalrenovering 2008 inför stadsbyggnadsförvaltningens inflyttning. Sedan dess har diverse justeringar och ombyggnader gjorts för att möta olika gruppers behov, men ingen total översyn är genomförd. På de 16 år som gått har krav om arbetsmiljö ändrats, inte minst med tanke på digital utveckling och distansarbete. Stadsbyggnadsförvaltningen vill vara en attraktiv arbetsgivare och vi värdesätter arbetet med vår kultur högt, där kan våra lokaler vara en nyckelfaktor för att lyckas. Därför är det nu dags att se över lokalerna och anpassa till ändrade behov utifrån målbilden: </a:t>
            </a:r>
            <a:br>
              <a:rPr lang="sv-SE" dirty="0">
                <a:effectLst/>
              </a:rPr>
            </a:br>
            <a:r>
              <a:rPr lang="sv-SE" i="1" dirty="0">
                <a:effectLst/>
              </a:rPr>
              <a:t>Stadsbyggnadshuset är en arbetsplats där vi möts, arbetar tillsammans och bygger gemenskap. Våra lokaler ska vara inspirerande och möta olika behov och det ska vara kul att komma in till kontoret.</a:t>
            </a:r>
          </a:p>
          <a:p>
            <a:pPr rtl="0"/>
            <a:endParaRPr lang="sv-SE" dirty="0">
              <a:effectLst/>
            </a:endParaRPr>
          </a:p>
          <a:p>
            <a:pPr rtl="0"/>
            <a:r>
              <a:rPr lang="sv-SE" dirty="0">
                <a:effectLst/>
              </a:rPr>
              <a:t>Utvecklingen av stadsbyggnadshuset tar även avstamp i målbilden: </a:t>
            </a:r>
            <a:br>
              <a:rPr lang="sv-SE" dirty="0">
                <a:effectLst/>
              </a:rPr>
            </a:br>
            <a:r>
              <a:rPr lang="sv-SE" i="1" dirty="0">
                <a:effectLst/>
              </a:rPr>
              <a:t>Tillsammans är vi smarta och modiga. Vi arbetar kreativt och med glädje för en hållbar stad som vi och helsingborgarna är stolta över.</a:t>
            </a:r>
            <a:r>
              <a:rPr lang="sv-SE" dirty="0">
                <a:effectLst/>
              </a:rPr>
              <a:t> </a:t>
            </a:r>
          </a:p>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834548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vintras fick därför Tengbom i uppdrag att ta fram beslutsunderlag till stadsbyggnadsförvaltningens ledningsgrupp som skulle innehålla. </a:t>
            </a:r>
          </a:p>
        </p:txBody>
      </p:sp>
      <p:sp>
        <p:nvSpPr>
          <p:cNvPr id="4" name="Platshållare för bildnummer 3"/>
          <p:cNvSpPr>
            <a:spLocks noGrp="1"/>
          </p:cNvSpPr>
          <p:nvPr>
            <p:ph type="sldNum" sz="quarter" idx="5"/>
          </p:nvPr>
        </p:nvSpPr>
        <p:spPr/>
        <p:txBody>
          <a:bodyPr/>
          <a:lstStyle/>
          <a:p>
            <a:fld id="{1A885D1D-61DE-406F-8114-F47C63AA3126}" type="slidenum">
              <a:rPr lang="sv-SE" smtClean="0"/>
              <a:t>3</a:t>
            </a:fld>
            <a:endParaRPr lang="sv-SE"/>
          </a:p>
        </p:txBody>
      </p:sp>
    </p:spTree>
    <p:extLst>
      <p:ext uri="{BB962C8B-B14F-4D97-AF65-F5344CB8AC3E}">
        <p14:creationId xmlns:p14="http://schemas.microsoft.com/office/powerpoint/2010/main" val="1123132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Ta tillvara på atriets möjligheter </a:t>
            </a:r>
          </a:p>
        </p:txBody>
      </p:sp>
      <p:sp>
        <p:nvSpPr>
          <p:cNvPr id="4" name="Platshållare för bildnummer 3"/>
          <p:cNvSpPr>
            <a:spLocks noGrp="1"/>
          </p:cNvSpPr>
          <p:nvPr>
            <p:ph type="sldNum" sz="quarter" idx="5"/>
          </p:nvPr>
        </p:nvSpPr>
        <p:spPr/>
        <p:txBody>
          <a:bodyPr/>
          <a:lstStyle/>
          <a:p>
            <a:fld id="{1A885D1D-61DE-406F-8114-F47C63AA3126}" type="slidenum">
              <a:rPr lang="sv-SE" smtClean="0"/>
              <a:t>5</a:t>
            </a:fld>
            <a:endParaRPr lang="sv-SE"/>
          </a:p>
        </p:txBody>
      </p:sp>
    </p:spTree>
    <p:extLst>
      <p:ext uri="{BB962C8B-B14F-4D97-AF65-F5344CB8AC3E}">
        <p14:creationId xmlns:p14="http://schemas.microsoft.com/office/powerpoint/2010/main" val="1966796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7</a:t>
            </a:fld>
            <a:endParaRPr lang="sv-SE"/>
          </a:p>
        </p:txBody>
      </p:sp>
    </p:spTree>
    <p:extLst>
      <p:ext uri="{BB962C8B-B14F-4D97-AF65-F5344CB8AC3E}">
        <p14:creationId xmlns:p14="http://schemas.microsoft.com/office/powerpoint/2010/main" val="1610736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Våra lokaler möjliggör att vi tillgodoser fler lyfta behov och för att göra det behöver vi se över och disponera våra lokaler på ett smartare sätt för att kunna uppnå målbilden. </a:t>
            </a:r>
          </a:p>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8</a:t>
            </a:fld>
            <a:endParaRPr lang="sv-SE"/>
          </a:p>
        </p:txBody>
      </p:sp>
    </p:spTree>
    <p:extLst>
      <p:ext uri="{BB962C8B-B14F-4D97-AF65-F5344CB8AC3E}">
        <p14:creationId xmlns:p14="http://schemas.microsoft.com/office/powerpoint/2010/main" val="1701031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9</a:t>
            </a:fld>
            <a:endParaRPr lang="sv-SE"/>
          </a:p>
        </p:txBody>
      </p:sp>
    </p:spTree>
    <p:extLst>
      <p:ext uri="{BB962C8B-B14F-4D97-AF65-F5344CB8AC3E}">
        <p14:creationId xmlns:p14="http://schemas.microsoft.com/office/powerpoint/2010/main" val="39858554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83.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8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925D467C-9EFB-49E0-9377-8918CAA1F58D}"/>
              </a:ext>
            </a:extLst>
          </p:cNvPr>
          <p:cNvSpPr>
            <a:spLocks noGrp="1"/>
          </p:cNvSpPr>
          <p:nvPr>
            <p:ph type="ctrTitle"/>
          </p:nvPr>
        </p:nvSpPr>
        <p:spPr>
          <a:xfrm>
            <a:off x="796272" y="2078755"/>
            <a:ext cx="9144000" cy="1495794"/>
          </a:xfrm>
        </p:spPr>
        <p:txBody>
          <a:bodyPr anchor="t">
            <a:normAutofit/>
          </a:bodyPr>
          <a:lstStyle/>
          <a:p>
            <a:r>
              <a:rPr lang="sv-SE"/>
              <a:t>Stadsbyggnadshuset 2.0</a:t>
            </a:r>
          </a:p>
        </p:txBody>
      </p:sp>
      <p:sp>
        <p:nvSpPr>
          <p:cNvPr id="4" name="Underrubrik 3">
            <a:extLst>
              <a:ext uri="{FF2B5EF4-FFF2-40B4-BE49-F238E27FC236}">
                <a16:creationId xmlns:a16="http://schemas.microsoft.com/office/drawing/2014/main" id="{898AD23F-A0EC-9487-789D-C8F520428782}"/>
              </a:ext>
            </a:extLst>
          </p:cNvPr>
          <p:cNvSpPr>
            <a:spLocks noGrp="1"/>
          </p:cNvSpPr>
          <p:nvPr>
            <p:ph type="subTitle" idx="1"/>
          </p:nvPr>
        </p:nvSpPr>
        <p:spPr/>
        <p:txBody>
          <a:bodyPr/>
          <a:lstStyle/>
          <a:p>
            <a:endParaRPr lang="sv-SE"/>
          </a:p>
        </p:txBody>
      </p:sp>
    </p:spTree>
    <p:extLst>
      <p:ext uri="{BB962C8B-B14F-4D97-AF65-F5344CB8AC3E}">
        <p14:creationId xmlns:p14="http://schemas.microsoft.com/office/powerpoint/2010/main" val="1946564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927590F3-8281-ABA3-5756-B3DA4BA1986C}"/>
              </a:ext>
            </a:extLst>
          </p:cNvPr>
          <p:cNvSpPr>
            <a:spLocks noGrp="1"/>
          </p:cNvSpPr>
          <p:nvPr>
            <p:ph type="body" sz="half" idx="2"/>
          </p:nvPr>
        </p:nvSpPr>
        <p:spPr>
          <a:xfrm>
            <a:off x="874712" y="1440000"/>
            <a:ext cx="9576883" cy="4415018"/>
          </a:xfrm>
        </p:spPr>
        <p:txBody>
          <a:bodyPr vert="horz" wrap="square" lIns="0" tIns="288000" rIns="0" bIns="0" rtlCol="0" anchor="t">
            <a:spAutoFit/>
          </a:bodyPr>
          <a:lstStyle/>
          <a:p>
            <a:pPr marL="285750" indent="-285750">
              <a:buFont typeface="Arial" panose="020B0604020202020204" pitchFamily="34" charset="0"/>
              <a:buChar char="•"/>
            </a:pPr>
            <a:r>
              <a:rPr lang="sv-SE" sz="2000" dirty="0"/>
              <a:t>Sedan </a:t>
            </a:r>
            <a:r>
              <a:rPr lang="sv-SE" sz="2000" dirty="0" err="1"/>
              <a:t>inflytt</a:t>
            </a:r>
            <a:r>
              <a:rPr lang="sv-SE" sz="2000" dirty="0"/>
              <a:t> 2008  har antal anställda, behov och krav på arbetsplatsen ändrats. </a:t>
            </a:r>
          </a:p>
          <a:p>
            <a:pPr marL="285750" indent="-285750">
              <a:buFont typeface="Arial" panose="020B0604020202020204" pitchFamily="34" charset="0"/>
              <a:buChar char="•"/>
            </a:pPr>
            <a:r>
              <a:rPr lang="sv-SE" sz="2000" dirty="0"/>
              <a:t>Digital utveckling och distansarbete skapar andra behov och förutsättningar. </a:t>
            </a:r>
          </a:p>
          <a:p>
            <a:pPr marL="285750" indent="-285750">
              <a:buFont typeface="Arial" panose="020B0604020202020204" pitchFamily="34" charset="0"/>
              <a:buChar char="•"/>
            </a:pPr>
            <a:r>
              <a:rPr lang="sv-SE" sz="2000" dirty="0"/>
              <a:t>Attraktiv arbetsgivare – lokaler ses som en nyckelfaktor. </a:t>
            </a:r>
          </a:p>
          <a:p>
            <a:pPr marL="285750" indent="-285750">
              <a:buFont typeface="Arial" panose="020B0604020202020204" pitchFamily="34" charset="0"/>
              <a:buChar char="•"/>
            </a:pPr>
            <a:r>
              <a:rPr lang="sv-SE" sz="2000" dirty="0"/>
              <a:t>Skyddsrond och behovsundersökning visar på risker och behov. </a:t>
            </a:r>
          </a:p>
          <a:p>
            <a:pPr marL="285750" indent="-285750">
              <a:buFont typeface="Arial" panose="020B0604020202020204" pitchFamily="34" charset="0"/>
              <a:buChar char="•"/>
            </a:pPr>
            <a:endParaRPr lang="sv-SE" sz="2000" dirty="0"/>
          </a:p>
          <a:p>
            <a:r>
              <a:rPr lang="sv-SE" sz="2000" dirty="0">
                <a:ea typeface="Roboto Light"/>
                <a:cs typeface="Roboto Light"/>
              </a:rPr>
              <a:t>Lokalerna ses över med utgångspunkt i målbilden: </a:t>
            </a:r>
            <a:endParaRPr lang="sv-SE" sz="2000" dirty="0"/>
          </a:p>
          <a:p>
            <a:r>
              <a:rPr lang="sv-SE" sz="2000" i="1" dirty="0">
                <a:effectLst/>
              </a:rPr>
              <a:t>Stadsbyggnadshuset är en arbetsplats där vi </a:t>
            </a:r>
            <a:r>
              <a:rPr lang="sv-SE" sz="2000" b="1" i="1" dirty="0">
                <a:effectLst/>
              </a:rPr>
              <a:t>möts</a:t>
            </a:r>
            <a:r>
              <a:rPr lang="sv-SE" sz="2000" i="1" dirty="0">
                <a:effectLst/>
              </a:rPr>
              <a:t>, arbetar </a:t>
            </a:r>
            <a:r>
              <a:rPr lang="sv-SE" sz="2000" b="1" i="1" dirty="0">
                <a:effectLst/>
              </a:rPr>
              <a:t>tillsammans</a:t>
            </a:r>
            <a:r>
              <a:rPr lang="sv-SE" sz="2000" i="1" dirty="0">
                <a:effectLst/>
              </a:rPr>
              <a:t> och bygger </a:t>
            </a:r>
            <a:r>
              <a:rPr lang="sv-SE" sz="2000" b="1" i="1" dirty="0">
                <a:effectLst/>
              </a:rPr>
              <a:t>gemenskap</a:t>
            </a:r>
            <a:r>
              <a:rPr lang="sv-SE" sz="2000" i="1" dirty="0">
                <a:effectLst/>
              </a:rPr>
              <a:t>. Våra lokaler ska vara </a:t>
            </a:r>
            <a:r>
              <a:rPr lang="sv-SE" sz="2000" b="1" i="1" dirty="0">
                <a:effectLst/>
              </a:rPr>
              <a:t>inspirerande</a:t>
            </a:r>
            <a:r>
              <a:rPr lang="sv-SE" sz="2000" i="1" dirty="0">
                <a:effectLst/>
              </a:rPr>
              <a:t> och möta </a:t>
            </a:r>
            <a:r>
              <a:rPr lang="sv-SE" sz="2000" b="1" i="1" dirty="0">
                <a:effectLst/>
              </a:rPr>
              <a:t>olika behov </a:t>
            </a:r>
            <a:r>
              <a:rPr lang="sv-SE" sz="2000" i="1" dirty="0">
                <a:effectLst/>
              </a:rPr>
              <a:t>och det ska vara kul att komma in till kontoret.</a:t>
            </a:r>
            <a:endParaRPr lang="sv-SE" sz="2000" dirty="0">
              <a:effectLst/>
            </a:endParaRPr>
          </a:p>
          <a:p>
            <a:endParaRPr lang="sv-SE" dirty="0"/>
          </a:p>
        </p:txBody>
      </p:sp>
      <p:sp>
        <p:nvSpPr>
          <p:cNvPr id="3" name="Rubrik 2">
            <a:extLst>
              <a:ext uri="{FF2B5EF4-FFF2-40B4-BE49-F238E27FC236}">
                <a16:creationId xmlns:a16="http://schemas.microsoft.com/office/drawing/2014/main" id="{CD3E7ED2-FE6D-7D97-05F5-4F64EB278B2A}"/>
              </a:ext>
            </a:extLst>
          </p:cNvPr>
          <p:cNvSpPr>
            <a:spLocks noGrp="1"/>
          </p:cNvSpPr>
          <p:nvPr>
            <p:ph type="ctrTitle"/>
          </p:nvPr>
        </p:nvSpPr>
        <p:spPr>
          <a:xfrm>
            <a:off x="874713" y="873125"/>
            <a:ext cx="9576883" cy="553998"/>
          </a:xfrm>
        </p:spPr>
        <p:txBody>
          <a:bodyPr/>
          <a:lstStyle/>
          <a:p>
            <a:r>
              <a:rPr lang="sv-SE" b="1">
                <a:effectLst/>
              </a:rPr>
              <a:t>Varför ses lokalerna över</a:t>
            </a:r>
            <a:r>
              <a:rPr lang="sv-SE"/>
              <a:t>?</a:t>
            </a:r>
          </a:p>
        </p:txBody>
      </p:sp>
    </p:spTree>
    <p:extLst>
      <p:ext uri="{BB962C8B-B14F-4D97-AF65-F5344CB8AC3E}">
        <p14:creationId xmlns:p14="http://schemas.microsoft.com/office/powerpoint/2010/main" val="1817964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FF1A30A8-E699-F956-2AAA-99C8DC6A2E0E}"/>
              </a:ext>
            </a:extLst>
          </p:cNvPr>
          <p:cNvSpPr>
            <a:spLocks noGrp="1"/>
          </p:cNvSpPr>
          <p:nvPr>
            <p:ph type="ctrTitle"/>
          </p:nvPr>
        </p:nvSpPr>
        <p:spPr/>
        <p:txBody>
          <a:bodyPr/>
          <a:lstStyle/>
          <a:p>
            <a:r>
              <a:rPr lang="sv-SE"/>
              <a:t>Uppdraget till Tengbom</a:t>
            </a:r>
          </a:p>
        </p:txBody>
      </p:sp>
      <p:sp>
        <p:nvSpPr>
          <p:cNvPr id="5" name="Platshållare för text 4">
            <a:extLst>
              <a:ext uri="{FF2B5EF4-FFF2-40B4-BE49-F238E27FC236}">
                <a16:creationId xmlns:a16="http://schemas.microsoft.com/office/drawing/2014/main" id="{79A61B10-7EC3-DC29-90FA-E6D3D7DA5154}"/>
              </a:ext>
            </a:extLst>
          </p:cNvPr>
          <p:cNvSpPr>
            <a:spLocks noGrp="1"/>
          </p:cNvSpPr>
          <p:nvPr>
            <p:ph type="body" sz="half" idx="2"/>
          </p:nvPr>
        </p:nvSpPr>
        <p:spPr>
          <a:xfrm>
            <a:off x="874712" y="1440000"/>
            <a:ext cx="9576883" cy="1952806"/>
          </a:xfrm>
        </p:spPr>
        <p:txBody>
          <a:bodyPr/>
          <a:lstStyle/>
          <a:p>
            <a:pPr marL="285750" indent="-285750">
              <a:buFont typeface="Arial" panose="020B0604020202020204" pitchFamily="34" charset="0"/>
              <a:buChar char="•"/>
            </a:pPr>
            <a:r>
              <a:rPr lang="sv-SE" sz="2000" dirty="0"/>
              <a:t>Gestaltningsuppdrag kulör och form.  </a:t>
            </a:r>
          </a:p>
          <a:p>
            <a:pPr marL="285750" indent="-285750">
              <a:buFont typeface="Arial" panose="020B0604020202020204" pitchFamily="34" charset="0"/>
              <a:buChar char="•"/>
            </a:pPr>
            <a:r>
              <a:rPr lang="sv-SE" sz="2000" dirty="0"/>
              <a:t>Se över entréplan utifrån uppkomna behov. </a:t>
            </a:r>
          </a:p>
          <a:p>
            <a:pPr marL="285750" indent="-285750">
              <a:buFont typeface="Arial" panose="020B0604020202020204" pitchFamily="34" charset="0"/>
              <a:buChar char="•"/>
            </a:pPr>
            <a:r>
              <a:rPr lang="sv-SE" sz="2000" dirty="0"/>
              <a:t>Ta fram olika scenarios för våningsplanen som ett beslutsunderlag. </a:t>
            </a:r>
          </a:p>
          <a:p>
            <a:endParaRPr lang="sv-SE" dirty="0"/>
          </a:p>
        </p:txBody>
      </p:sp>
    </p:spTree>
    <p:extLst>
      <p:ext uri="{BB962C8B-B14F-4D97-AF65-F5344CB8AC3E}">
        <p14:creationId xmlns:p14="http://schemas.microsoft.com/office/powerpoint/2010/main" val="1760963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BAAA2107-AF74-62C7-B57B-A6674F39D657}"/>
              </a:ext>
            </a:extLst>
          </p:cNvPr>
          <p:cNvSpPr>
            <a:spLocks noGrp="1"/>
          </p:cNvSpPr>
          <p:nvPr>
            <p:ph sz="quarter" idx="10"/>
          </p:nvPr>
        </p:nvSpPr>
        <p:spPr>
          <a:xfrm>
            <a:off x="878980" y="1498834"/>
            <a:ext cx="9576882" cy="4570087"/>
          </a:xfrm>
        </p:spPr>
        <p:txBody>
          <a:bodyPr vert="horz" lIns="0" tIns="288000" rIns="91440" bIns="0" rtlCol="0" anchor="t">
            <a:normAutofit/>
          </a:bodyPr>
          <a:lstStyle/>
          <a:p>
            <a:r>
              <a:rPr lang="sv-SE" sz="2000" dirty="0"/>
              <a:t>Tengbom har visat på vilka möjligheter som finns och men inte tagit hänsyn till enskilda behov. </a:t>
            </a:r>
          </a:p>
          <a:p>
            <a:pPr marL="285750" indent="-285750">
              <a:buFont typeface="Arial" panose="020B0604020202020204" pitchFamily="34" charset="0"/>
              <a:buChar char="•"/>
            </a:pPr>
            <a:r>
              <a:rPr lang="sv-SE" sz="2000" dirty="0"/>
              <a:t>Vi har lokaler med stor potential. </a:t>
            </a:r>
          </a:p>
          <a:p>
            <a:pPr marL="285750" indent="-285750">
              <a:spcBef>
                <a:spcPts val="0"/>
              </a:spcBef>
              <a:buFont typeface="Arial" panose="020B0604020202020204" pitchFamily="34" charset="0"/>
              <a:buChar char="•"/>
            </a:pPr>
            <a:r>
              <a:rPr lang="sv-SE" sz="2000" dirty="0"/>
              <a:t>Synliggöra atriet och öppna upp. </a:t>
            </a:r>
          </a:p>
          <a:p>
            <a:pPr marL="285750" indent="-285750">
              <a:spcBef>
                <a:spcPts val="0"/>
              </a:spcBef>
              <a:buFont typeface="Arial" panose="020B0604020202020204" pitchFamily="34" charset="0"/>
              <a:buChar char="•"/>
            </a:pPr>
            <a:r>
              <a:rPr lang="sv-SE" sz="2000" dirty="0"/>
              <a:t>Ersätta stängda korridorer och skapa siktlinjer. </a:t>
            </a:r>
          </a:p>
          <a:p>
            <a:pPr marL="285750" indent="-285750">
              <a:spcBef>
                <a:spcPts val="0"/>
              </a:spcBef>
              <a:buFont typeface="Arial" panose="020B0604020202020204" pitchFamily="34" charset="0"/>
              <a:buChar char="•"/>
            </a:pPr>
            <a:r>
              <a:rPr lang="sv-SE" sz="2000" dirty="0"/>
              <a:t>Förbättra flöden och orientering.</a:t>
            </a:r>
          </a:p>
          <a:p>
            <a:pPr marL="285750" indent="-285750">
              <a:spcBef>
                <a:spcPts val="0"/>
              </a:spcBef>
              <a:buFont typeface="Arial" panose="020B0604020202020204" pitchFamily="34" charset="0"/>
              <a:buChar char="•"/>
            </a:pPr>
            <a:r>
              <a:rPr lang="sv-SE" sz="2000" dirty="0"/>
              <a:t>Skapa aktiva och lugna arbets-zoner.</a:t>
            </a:r>
          </a:p>
          <a:p>
            <a:pPr marL="285750" indent="-285750">
              <a:spcBef>
                <a:spcPts val="0"/>
              </a:spcBef>
              <a:buFont typeface="Arial" panose="020B0604020202020204" pitchFamily="34" charset="0"/>
              <a:buChar char="•"/>
            </a:pPr>
            <a:r>
              <a:rPr lang="sv-SE" sz="2000" dirty="0"/>
              <a:t>Skapa balans mellan öppna ytor och stängda rum. </a:t>
            </a:r>
          </a:p>
          <a:p>
            <a:pPr marL="285750" indent="-285750">
              <a:spcBef>
                <a:spcPts val="0"/>
              </a:spcBef>
              <a:buFont typeface="Arial" panose="020B0604020202020204" pitchFamily="34" charset="0"/>
              <a:buChar char="•"/>
            </a:pPr>
            <a:r>
              <a:rPr lang="sv-SE" sz="2000" dirty="0"/>
              <a:t>Tydliggöra sociala ytor.</a:t>
            </a:r>
          </a:p>
        </p:txBody>
      </p:sp>
      <p:sp>
        <p:nvSpPr>
          <p:cNvPr id="3" name="Rubrik 2">
            <a:extLst>
              <a:ext uri="{FF2B5EF4-FFF2-40B4-BE49-F238E27FC236}">
                <a16:creationId xmlns:a16="http://schemas.microsoft.com/office/drawing/2014/main" id="{45574370-6378-BFA3-DCA1-26E580CEA03A}"/>
              </a:ext>
            </a:extLst>
          </p:cNvPr>
          <p:cNvSpPr>
            <a:spLocks noGrp="1"/>
          </p:cNvSpPr>
          <p:nvPr>
            <p:ph type="ctrTitle"/>
          </p:nvPr>
        </p:nvSpPr>
        <p:spPr/>
        <p:txBody>
          <a:bodyPr/>
          <a:lstStyle/>
          <a:p>
            <a:r>
              <a:rPr lang="sv-SE"/>
              <a:t>Tengboms medskick</a:t>
            </a:r>
          </a:p>
        </p:txBody>
      </p:sp>
    </p:spTree>
    <p:extLst>
      <p:ext uri="{BB962C8B-B14F-4D97-AF65-F5344CB8AC3E}">
        <p14:creationId xmlns:p14="http://schemas.microsoft.com/office/powerpoint/2010/main" val="1526920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En bild som visar text, skiss, rita, hus&#10;&#10;Automatiskt genererad beskrivning">
            <a:extLst>
              <a:ext uri="{FF2B5EF4-FFF2-40B4-BE49-F238E27FC236}">
                <a16:creationId xmlns:a16="http://schemas.microsoft.com/office/drawing/2014/main" id="{77A13178-76A0-DEAD-9B4A-1C6A502DFBEB}"/>
              </a:ext>
            </a:extLst>
          </p:cNvPr>
          <p:cNvPicPr>
            <a:picLocks noChangeAspect="1"/>
          </p:cNvPicPr>
          <p:nvPr/>
        </p:nvPicPr>
        <p:blipFill rotWithShape="1">
          <a:blip r:embed="rId3"/>
          <a:srcRect l="13228" t="15955" r="14550" b="16697"/>
          <a:stretch/>
        </p:blipFill>
        <p:spPr>
          <a:xfrm>
            <a:off x="1263889" y="213812"/>
            <a:ext cx="9368906" cy="6219617"/>
          </a:xfrm>
          <a:prstGeom prst="rect">
            <a:avLst/>
          </a:prstGeom>
          <a:noFill/>
        </p:spPr>
      </p:pic>
      <p:sp>
        <p:nvSpPr>
          <p:cNvPr id="11" name="Title 2">
            <a:extLst>
              <a:ext uri="{FF2B5EF4-FFF2-40B4-BE49-F238E27FC236}">
                <a16:creationId xmlns:a16="http://schemas.microsoft.com/office/drawing/2014/main" id="{529C231A-E17F-C479-D32D-21F33D614E81}"/>
              </a:ext>
            </a:extLst>
          </p:cNvPr>
          <p:cNvSpPr>
            <a:spLocks noGrp="1"/>
          </p:cNvSpPr>
          <p:nvPr>
            <p:ph type="ctrTitle"/>
          </p:nvPr>
        </p:nvSpPr>
        <p:spPr>
          <a:xfrm>
            <a:off x="874713" y="873125"/>
            <a:ext cx="9576883" cy="553998"/>
          </a:xfrm>
        </p:spPr>
        <p:txBody>
          <a:bodyPr/>
          <a:lstStyle/>
          <a:p>
            <a:r>
              <a:rPr lang="en-US" err="1"/>
              <a:t>Gestaltningskoncept</a:t>
            </a:r>
            <a:r>
              <a:rPr lang="en-US"/>
              <a:t> </a:t>
            </a:r>
          </a:p>
        </p:txBody>
      </p:sp>
    </p:spTree>
    <p:extLst>
      <p:ext uri="{BB962C8B-B14F-4D97-AF65-F5344CB8AC3E}">
        <p14:creationId xmlns:p14="http://schemas.microsoft.com/office/powerpoint/2010/main" val="2184630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A607E2E3-1573-3C5F-13E0-48926A2DB5B8}"/>
              </a:ext>
            </a:extLst>
          </p:cNvPr>
          <p:cNvPicPr>
            <a:picLocks noChangeAspect="1"/>
          </p:cNvPicPr>
          <p:nvPr/>
        </p:nvPicPr>
        <p:blipFill>
          <a:blip r:embed="rId2"/>
          <a:stretch>
            <a:fillRect/>
          </a:stretch>
        </p:blipFill>
        <p:spPr>
          <a:xfrm>
            <a:off x="6096000" y="97853"/>
            <a:ext cx="6096000" cy="6662294"/>
          </a:xfrm>
          <a:prstGeom prst="rect">
            <a:avLst/>
          </a:prstGeom>
          <a:noFill/>
        </p:spPr>
      </p:pic>
      <p:sp>
        <p:nvSpPr>
          <p:cNvPr id="13" name="Text Placeholder 2">
            <a:extLst>
              <a:ext uri="{FF2B5EF4-FFF2-40B4-BE49-F238E27FC236}">
                <a16:creationId xmlns:a16="http://schemas.microsoft.com/office/drawing/2014/main" id="{82D96ECB-B021-56D4-5182-45DB0902E8EA}"/>
              </a:ext>
            </a:extLst>
          </p:cNvPr>
          <p:cNvSpPr>
            <a:spLocks noGrp="1"/>
          </p:cNvSpPr>
          <p:nvPr>
            <p:ph type="body" sz="half" idx="2"/>
          </p:nvPr>
        </p:nvSpPr>
        <p:spPr>
          <a:xfrm>
            <a:off x="874713" y="1427123"/>
            <a:ext cx="4419200" cy="5461459"/>
          </a:xfrm>
        </p:spPr>
        <p:txBody>
          <a:bodyPr vert="horz" wrap="square" lIns="0" tIns="288000" rIns="0" bIns="0" rtlCol="0" anchor="t">
            <a:spAutoFit/>
          </a:bodyPr>
          <a:lstStyle/>
          <a:p>
            <a:pPr marL="285750" indent="-285750">
              <a:buFont typeface="Arial" panose="020B0604020202020204" pitchFamily="34" charset="0"/>
              <a:buChar char="•"/>
            </a:pPr>
            <a:r>
              <a:rPr lang="sv-SE" sz="2000" dirty="0">
                <a:ea typeface="Roboto Light"/>
                <a:cs typeface="Roboto Light"/>
              </a:rPr>
              <a:t>Grönska. </a:t>
            </a:r>
            <a:endParaRPr lang="sv-SE" sz="2000" dirty="0"/>
          </a:p>
          <a:p>
            <a:pPr marL="285750" indent="-285750">
              <a:buFont typeface="Arial" panose="020B0604020202020204" pitchFamily="34" charset="0"/>
              <a:buChar char="•"/>
            </a:pPr>
            <a:r>
              <a:rPr lang="sv-SE" sz="2000" dirty="0">
                <a:ea typeface="Roboto Light"/>
                <a:cs typeface="Roboto Light"/>
              </a:rPr>
              <a:t>Tydliggöra orientering, offentligt/privat. </a:t>
            </a:r>
            <a:endParaRPr lang="sv-SE" sz="2000" dirty="0"/>
          </a:p>
          <a:p>
            <a:pPr marL="285750" indent="-285750">
              <a:buFont typeface="Arial" panose="020B0604020202020204" pitchFamily="34" charset="0"/>
              <a:buChar char="•"/>
            </a:pPr>
            <a:r>
              <a:rPr lang="sv-SE" sz="2000" dirty="0">
                <a:ea typeface="Roboto Light"/>
                <a:cs typeface="Roboto Light"/>
              </a:rPr>
              <a:t>Förbättra flöden. </a:t>
            </a:r>
            <a:endParaRPr lang="sv-SE" sz="2000" dirty="0"/>
          </a:p>
          <a:p>
            <a:pPr marL="285750" indent="-285750">
              <a:buFont typeface="Arial" panose="020B0604020202020204" pitchFamily="34" charset="0"/>
              <a:buChar char="•"/>
            </a:pPr>
            <a:r>
              <a:rPr lang="sv-SE" sz="2000" dirty="0">
                <a:ea typeface="Roboto Light"/>
                <a:cs typeface="Roboto Light"/>
              </a:rPr>
              <a:t>Skapa en välkomnande atmosfär.</a:t>
            </a:r>
            <a:endParaRPr lang="sv-SE" sz="2000" dirty="0"/>
          </a:p>
          <a:p>
            <a:pPr marL="285750" indent="-285750">
              <a:buFont typeface="Arial" panose="020B0604020202020204" pitchFamily="34" charset="0"/>
              <a:buChar char="•"/>
            </a:pPr>
            <a:r>
              <a:rPr lang="sv-SE" sz="2000" dirty="0">
                <a:ea typeface="Roboto Light"/>
                <a:cs typeface="Roboto Light"/>
              </a:rPr>
              <a:t>Samla mötesrum för säkerhet, synergier och professionalitet.</a:t>
            </a:r>
            <a:endParaRPr lang="sv-SE" sz="2000" dirty="0"/>
          </a:p>
          <a:p>
            <a:pPr marL="285750" indent="-285750">
              <a:buFont typeface="Arial" panose="020B0604020202020204" pitchFamily="34" charset="0"/>
              <a:buChar char="•"/>
            </a:pPr>
            <a:r>
              <a:rPr lang="sv-SE" sz="2000" dirty="0">
                <a:ea typeface="Roboto Light"/>
                <a:cs typeface="Roboto Light"/>
              </a:rPr>
              <a:t>Förbättra flöden vid kafeteria. </a:t>
            </a:r>
            <a:endParaRPr lang="sv-SE" sz="2000" dirty="0"/>
          </a:p>
          <a:p>
            <a:pPr marL="285750" indent="-285750">
              <a:buFont typeface="Arial" panose="020B0604020202020204" pitchFamily="34" charset="0"/>
              <a:buChar char="•"/>
            </a:pPr>
            <a:r>
              <a:rPr lang="sv-SE" sz="2000" dirty="0"/>
              <a:t>Skapa utrymme för fler mikrovågsugnar och möjlighet för ”vask” vid personalmatsalen. </a:t>
            </a:r>
          </a:p>
          <a:p>
            <a:endParaRPr lang="sv-SE" dirty="0"/>
          </a:p>
          <a:p>
            <a:endParaRPr lang="en-US" dirty="0"/>
          </a:p>
        </p:txBody>
      </p:sp>
      <p:sp>
        <p:nvSpPr>
          <p:cNvPr id="14" name="Title 3">
            <a:extLst>
              <a:ext uri="{FF2B5EF4-FFF2-40B4-BE49-F238E27FC236}">
                <a16:creationId xmlns:a16="http://schemas.microsoft.com/office/drawing/2014/main" id="{74766D8C-9F4A-70E6-D7C7-01D61C772FAC}"/>
              </a:ext>
            </a:extLst>
          </p:cNvPr>
          <p:cNvSpPr>
            <a:spLocks noGrp="1"/>
          </p:cNvSpPr>
          <p:nvPr>
            <p:ph type="ctrTitle"/>
          </p:nvPr>
        </p:nvSpPr>
        <p:spPr>
          <a:xfrm>
            <a:off x="874713" y="873125"/>
            <a:ext cx="4419200" cy="553998"/>
          </a:xfrm>
        </p:spPr>
        <p:txBody>
          <a:bodyPr/>
          <a:lstStyle/>
          <a:p>
            <a:r>
              <a:rPr lang="en-US" err="1"/>
              <a:t>Förslag</a:t>
            </a:r>
            <a:r>
              <a:rPr lang="en-US"/>
              <a:t> </a:t>
            </a:r>
            <a:r>
              <a:rPr lang="en-US" err="1"/>
              <a:t>entréplan</a:t>
            </a:r>
            <a:endParaRPr lang="en-US"/>
          </a:p>
        </p:txBody>
      </p:sp>
    </p:spTree>
    <p:extLst>
      <p:ext uri="{BB962C8B-B14F-4D97-AF65-F5344CB8AC3E}">
        <p14:creationId xmlns:p14="http://schemas.microsoft.com/office/powerpoint/2010/main" val="127165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5A4CF1A6-A3C0-670F-86F3-F9207AA25FD3}"/>
              </a:ext>
            </a:extLst>
          </p:cNvPr>
          <p:cNvPicPr>
            <a:picLocks noChangeAspect="1"/>
          </p:cNvPicPr>
          <p:nvPr/>
        </p:nvPicPr>
        <p:blipFill>
          <a:blip r:embed="rId3"/>
          <a:stretch>
            <a:fillRect/>
          </a:stretch>
        </p:blipFill>
        <p:spPr>
          <a:xfrm>
            <a:off x="2123198" y="1440000"/>
            <a:ext cx="7079907" cy="4973635"/>
          </a:xfrm>
          <a:prstGeom prst="rect">
            <a:avLst/>
          </a:prstGeom>
          <a:noFill/>
        </p:spPr>
      </p:pic>
      <p:sp>
        <p:nvSpPr>
          <p:cNvPr id="10" name="Title 2">
            <a:extLst>
              <a:ext uri="{FF2B5EF4-FFF2-40B4-BE49-F238E27FC236}">
                <a16:creationId xmlns:a16="http://schemas.microsoft.com/office/drawing/2014/main" id="{25A201D9-6037-A02D-41B4-7410BCA851F8}"/>
              </a:ext>
            </a:extLst>
          </p:cNvPr>
          <p:cNvSpPr>
            <a:spLocks noGrp="1"/>
          </p:cNvSpPr>
          <p:nvPr>
            <p:ph type="ctrTitle"/>
          </p:nvPr>
        </p:nvSpPr>
        <p:spPr>
          <a:xfrm>
            <a:off x="874713" y="873125"/>
            <a:ext cx="9576883" cy="553998"/>
          </a:xfrm>
        </p:spPr>
        <p:txBody>
          <a:bodyPr/>
          <a:lstStyle/>
          <a:p>
            <a:r>
              <a:rPr lang="en-US"/>
              <a:t>Inspiration</a:t>
            </a:r>
          </a:p>
        </p:txBody>
      </p:sp>
    </p:spTree>
    <p:extLst>
      <p:ext uri="{BB962C8B-B14F-4D97-AF65-F5344CB8AC3E}">
        <p14:creationId xmlns:p14="http://schemas.microsoft.com/office/powerpoint/2010/main" val="3463446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06587604-26B3-A84D-3BF9-8B5F811DBFC8}"/>
              </a:ext>
            </a:extLst>
          </p:cNvPr>
          <p:cNvSpPr>
            <a:spLocks noGrp="1"/>
          </p:cNvSpPr>
          <p:nvPr>
            <p:ph sz="quarter" idx="10"/>
          </p:nvPr>
        </p:nvSpPr>
        <p:spPr/>
        <p:txBody>
          <a:bodyPr/>
          <a:lstStyle/>
          <a:p>
            <a:pPr marL="285750" indent="-285750">
              <a:buFont typeface="Arial" panose="020B0604020202020204" pitchFamily="34" charset="0"/>
              <a:buChar char="•"/>
            </a:pPr>
            <a:r>
              <a:rPr lang="sv-SE" sz="2000" dirty="0"/>
              <a:t>Entréplan byggs om.</a:t>
            </a:r>
          </a:p>
          <a:p>
            <a:pPr marL="285750" indent="-285750">
              <a:buFont typeface="Arial" panose="020B0604020202020204" pitchFamily="34" charset="0"/>
              <a:buChar char="•"/>
            </a:pPr>
            <a:r>
              <a:rPr lang="sv-SE" sz="2000" dirty="0"/>
              <a:t>Lokalerna på våningsplanen utvecklas utifrån behov och önskemål om större flexibilitet.</a:t>
            </a:r>
          </a:p>
          <a:p>
            <a:pPr marL="285750" indent="-285750">
              <a:buFont typeface="Arial" panose="020B0604020202020204" pitchFamily="34" charset="0"/>
              <a:buChar char="•"/>
            </a:pPr>
            <a:r>
              <a:rPr lang="sv-SE" sz="2000" dirty="0"/>
              <a:t>Våra lokaler möjliggör att fortsatt ha en egen plats och samtidigt att tillskapa mer variation i yta.  </a:t>
            </a:r>
          </a:p>
          <a:p>
            <a:pPr marL="285750" indent="-285750">
              <a:buFont typeface="Arial" panose="020B0604020202020204" pitchFamily="34" charset="0"/>
              <a:buChar char="•"/>
            </a:pPr>
            <a:r>
              <a:rPr lang="sv-SE" sz="2000" dirty="0"/>
              <a:t>Gör fördjupning i måsten, behov och önskemål i förhållande till kostnader. </a:t>
            </a:r>
          </a:p>
          <a:p>
            <a:endParaRPr lang="sv-SE" dirty="0"/>
          </a:p>
        </p:txBody>
      </p:sp>
      <p:sp>
        <p:nvSpPr>
          <p:cNvPr id="3" name="Rubrik 2">
            <a:extLst>
              <a:ext uri="{FF2B5EF4-FFF2-40B4-BE49-F238E27FC236}">
                <a16:creationId xmlns:a16="http://schemas.microsoft.com/office/drawing/2014/main" id="{B9C19D2A-7856-6515-9D8B-93DAE05F14FA}"/>
              </a:ext>
            </a:extLst>
          </p:cNvPr>
          <p:cNvSpPr>
            <a:spLocks noGrp="1"/>
          </p:cNvSpPr>
          <p:nvPr>
            <p:ph type="ctrTitle"/>
          </p:nvPr>
        </p:nvSpPr>
        <p:spPr/>
        <p:txBody>
          <a:bodyPr/>
          <a:lstStyle/>
          <a:p>
            <a:r>
              <a:rPr lang="sv-SE"/>
              <a:t>Ett inriktningsbeslut är fattat </a:t>
            </a:r>
          </a:p>
        </p:txBody>
      </p:sp>
    </p:spTree>
    <p:extLst>
      <p:ext uri="{BB962C8B-B14F-4D97-AF65-F5344CB8AC3E}">
        <p14:creationId xmlns:p14="http://schemas.microsoft.com/office/powerpoint/2010/main" val="110256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DE3A8B6F-5C8B-B7E0-3757-FE1352E6FFDE}"/>
              </a:ext>
            </a:extLst>
          </p:cNvPr>
          <p:cNvSpPr>
            <a:spLocks noGrp="1"/>
          </p:cNvSpPr>
          <p:nvPr>
            <p:ph sz="quarter" idx="10"/>
          </p:nvPr>
        </p:nvSpPr>
        <p:spPr/>
        <p:txBody>
          <a:bodyPr/>
          <a:lstStyle/>
          <a:p>
            <a:pPr marL="285750" indent="-285750">
              <a:buFont typeface="Arial" panose="020B0604020202020204" pitchFamily="34" charset="0"/>
              <a:buChar char="•"/>
            </a:pPr>
            <a:r>
              <a:rPr lang="sv-SE" sz="2000" dirty="0"/>
              <a:t>Avtalet med Wihlborgs är uppsagt för omförhandling. </a:t>
            </a:r>
          </a:p>
          <a:p>
            <a:pPr marL="285750" indent="-285750">
              <a:buFont typeface="Arial" panose="020B0604020202020204" pitchFamily="34" charset="0"/>
              <a:buChar char="•"/>
            </a:pPr>
            <a:r>
              <a:rPr lang="sv-SE" sz="2000" dirty="0"/>
              <a:t>Addera verksamhetsbehov på lokalernas möjlighet. </a:t>
            </a:r>
          </a:p>
          <a:p>
            <a:pPr marL="285750" indent="-285750">
              <a:buFont typeface="Arial" panose="020B0604020202020204" pitchFamily="34" charset="0"/>
              <a:buChar char="•"/>
            </a:pPr>
            <a:r>
              <a:rPr lang="sv-SE" sz="2000" dirty="0"/>
              <a:t>Sätta möjliga effekter i relation till potentiella kostnader och utifrån det ta fram ett detaljerat förslag att ta ställning till. </a:t>
            </a:r>
          </a:p>
          <a:p>
            <a:pPr marL="285750" indent="-285750">
              <a:buFont typeface="Arial" panose="020B0604020202020204" pitchFamily="34" charset="0"/>
              <a:buChar char="•"/>
            </a:pPr>
            <a:r>
              <a:rPr lang="sv-SE" sz="2000" dirty="0"/>
              <a:t>Referensgrupp tillsätts med representanter från alla avdelningar. </a:t>
            </a:r>
          </a:p>
          <a:p>
            <a:pPr marL="285750" indent="-285750">
              <a:buFont typeface="Arial" panose="020B0604020202020204" pitchFamily="34" charset="0"/>
              <a:buChar char="•"/>
            </a:pPr>
            <a:r>
              <a:rPr lang="sv-SE" sz="2000" dirty="0"/>
              <a:t>Diskussioner i samband med skyddsrond på APT kommer att ske. </a:t>
            </a:r>
          </a:p>
          <a:p>
            <a:pPr marL="285750" indent="-285750">
              <a:buFont typeface="Arial" panose="020B0604020202020204" pitchFamily="34" charset="0"/>
              <a:buChar char="•"/>
            </a:pPr>
            <a:r>
              <a:rPr lang="sv-SE" sz="2000"/>
              <a:t>Inventeringar </a:t>
            </a:r>
            <a:r>
              <a:rPr lang="sv-SE" sz="2000" dirty="0"/>
              <a:t>kommer att göras, för att undersöka konkreta förutsättningar så som möbler, ventilation.</a:t>
            </a:r>
          </a:p>
          <a:p>
            <a:endParaRPr lang="sv-SE" dirty="0"/>
          </a:p>
        </p:txBody>
      </p:sp>
      <p:sp>
        <p:nvSpPr>
          <p:cNvPr id="3" name="Rubrik 2">
            <a:extLst>
              <a:ext uri="{FF2B5EF4-FFF2-40B4-BE49-F238E27FC236}">
                <a16:creationId xmlns:a16="http://schemas.microsoft.com/office/drawing/2014/main" id="{B03A26E3-E260-056F-EC83-B9C05F88CD56}"/>
              </a:ext>
            </a:extLst>
          </p:cNvPr>
          <p:cNvSpPr>
            <a:spLocks noGrp="1"/>
          </p:cNvSpPr>
          <p:nvPr>
            <p:ph type="ctrTitle"/>
          </p:nvPr>
        </p:nvSpPr>
        <p:spPr/>
        <p:txBody>
          <a:bodyPr/>
          <a:lstStyle/>
          <a:p>
            <a:r>
              <a:rPr lang="sv-SE"/>
              <a:t>Nästa steg</a:t>
            </a:r>
          </a:p>
        </p:txBody>
      </p:sp>
    </p:spTree>
    <p:extLst>
      <p:ext uri="{BB962C8B-B14F-4D97-AF65-F5344CB8AC3E}">
        <p14:creationId xmlns:p14="http://schemas.microsoft.com/office/powerpoint/2010/main" val="4174837161"/>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6a23404-d4dd-442b-8e22-6abfd5039510">
      <Value>1</Value>
    </TaxCatchAll>
    <f1aee8533cf548f1ae3f00b1ba124e03 xmlns="66a23404-d4dd-442b-8e22-6abfd5039510">
      <Terms xmlns="http://schemas.microsoft.com/office/infopath/2007/PartnerControls">
        <TermInfo xmlns="http://schemas.microsoft.com/office/infopath/2007/PartnerControls">
          <TermName xmlns="http://schemas.microsoft.com/office/infopath/2007/PartnerControls">Stadsledningsförvaltningen</TermName>
          <TermId xmlns="http://schemas.microsoft.com/office/infopath/2007/PartnerControls">b6fc8a29-992e-469d-83ac-4d8ea7b94e08</TermId>
        </TermInfo>
      </Terms>
    </f1aee8533cf548f1ae3f00b1ba124e03>
    <b89223313b284f2a879bf9c1e2dff829 xmlns="66a23404-d4dd-442b-8e22-6abfd5039510">
      <Terms xmlns="http://schemas.microsoft.com/office/infopath/2007/PartnerControls"/>
    </b89223313b284f2a879bf9c1e2dff829>
    <lcf76f155ced4ddcb4097134ff3c332f xmlns="926b2424-fd85-4030-bcb9-ed83bdc65e0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Project Team Document" ma:contentTypeID="0x010100B16161C1156749828247A73D7190880000F142D64C5524479287B1CAE1A74A2E5800C12A1D48CDA14B4C868AC34CBB0F05D6" ma:contentTypeVersion="11" ma:contentTypeDescription="Project Team Document Content Type" ma:contentTypeScope="" ma:versionID="915f9e1a6cf44fee00de5724c890b7c7">
  <xsd:schema xmlns:xsd="http://www.w3.org/2001/XMLSchema" xmlns:xs="http://www.w3.org/2001/XMLSchema" xmlns:p="http://schemas.microsoft.com/office/2006/metadata/properties" xmlns:ns2="66a23404-d4dd-442b-8e22-6abfd5039510" xmlns:ns3="926b2424-fd85-4030-bcb9-ed83bdc65e04" targetNamespace="http://schemas.microsoft.com/office/2006/metadata/properties" ma:root="true" ma:fieldsID="1f1fb21c08bb8fde5694b9b2a0a7efae" ns2:_="" ns3:_="">
    <xsd:import namespace="66a23404-d4dd-442b-8e22-6abfd5039510"/>
    <xsd:import namespace="926b2424-fd85-4030-bcb9-ed83bdc65e04"/>
    <xsd:element name="properties">
      <xsd:complexType>
        <xsd:sequence>
          <xsd:element name="documentManagement">
            <xsd:complexType>
              <xsd:all>
                <xsd:element ref="ns2:f1aee8533cf548f1ae3f00b1ba124e03" minOccurs="0"/>
                <xsd:element ref="ns2:TaxCatchAll" minOccurs="0"/>
                <xsd:element ref="ns2:TaxCatchAllLabel" minOccurs="0"/>
                <xsd:element ref="ns2:b89223313b284f2a879bf9c1e2dff829" minOccurs="0"/>
                <xsd:element ref="ns3:MediaServiceMetadata" minOccurs="0"/>
                <xsd:element ref="ns3:MediaServiceFastMetadata" minOccurs="0"/>
                <xsd:element ref="ns3:lcf76f155ced4ddcb4097134ff3c332f"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a23404-d4dd-442b-8e22-6abfd5039510" elementFormDefault="qualified">
    <xsd:import namespace="http://schemas.microsoft.com/office/2006/documentManagement/types"/>
    <xsd:import namespace="http://schemas.microsoft.com/office/infopath/2007/PartnerControls"/>
    <xsd:element name="f1aee8533cf548f1ae3f00b1ba124e03" ma:index="8" nillable="true" ma:taxonomy="true" ma:internalName="f1aee8533cf548f1ae3f00b1ba124e03" ma:taxonomyFieldName="DWDivisions" ma:displayName="Förvaltning/bolag" ma:default="1;#Stadsledningsförvaltningen|b6fc8a29-992e-469d-83ac-4d8ea7b94e08" ma:fieldId="{f1aee853-3cf5-48f1-ae3f-00b1ba124e03}" ma:taxonomyMulti="true"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e1590af4-e573-42ab-ac54-e9f6e2c0143c}" ma:internalName="TaxCatchAll" ma:showField="CatchAllData" ma:web="66a23404-d4dd-442b-8e22-6abfd5039510">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e1590af4-e573-42ab-ac54-e9f6e2c0143c}" ma:internalName="TaxCatchAllLabel" ma:readOnly="true" ma:showField="CatchAllDataLabel" ma:web="66a23404-d4dd-442b-8e22-6abfd5039510">
      <xsd:complexType>
        <xsd:complexContent>
          <xsd:extension base="dms:MultiChoiceLookup">
            <xsd:sequence>
              <xsd:element name="Value" type="dms:Lookup" maxOccurs="unbounded" minOccurs="0" nillable="true"/>
            </xsd:sequence>
          </xsd:extension>
        </xsd:complexContent>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26b2424-fd85-4030-bcb9-ed83bdc65e04"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512BB2-E732-436A-B277-2DBDCAA4D4D2}">
  <ds:schemaRefs>
    <ds:schemaRef ds:uri="66a23404-d4dd-442b-8e22-6abfd5039510"/>
    <ds:schemaRef ds:uri="926b2424-fd85-4030-bcb9-ed83bdc65e0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474F328-F11B-4972-8F7C-479292ECC60F}">
  <ds:schemaRefs>
    <ds:schemaRef ds:uri="66a23404-d4dd-442b-8e22-6abfd5039510"/>
    <ds:schemaRef ds:uri="926b2424-fd85-4030-bcb9-ed83bdc65e0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4A6E28F-A2AD-40A0-9993-3F32C4CD80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HBG_PPT_Mall</Template>
  <TotalTime>356</TotalTime>
  <Words>612</Words>
  <Application>Microsoft Office PowerPoint</Application>
  <PresentationFormat>Bredbild</PresentationFormat>
  <Paragraphs>65</Paragraphs>
  <Slides>9</Slides>
  <Notes>7</Notes>
  <HiddenSlides>0</HiddenSlides>
  <MMClips>0</MMClips>
  <ScaleCrop>false</ScaleCrop>
  <HeadingPairs>
    <vt:vector size="6" baseType="variant">
      <vt:variant>
        <vt:lpstr>Använt teckensnitt</vt:lpstr>
      </vt:variant>
      <vt:variant>
        <vt:i4>4</vt:i4>
      </vt:variant>
      <vt:variant>
        <vt:lpstr>Tema</vt:lpstr>
      </vt:variant>
      <vt:variant>
        <vt:i4>7</vt:i4>
      </vt:variant>
      <vt:variant>
        <vt:lpstr>Bildrubriker</vt:lpstr>
      </vt:variant>
      <vt:variant>
        <vt:i4>9</vt:i4>
      </vt:variant>
    </vt:vector>
  </HeadingPairs>
  <TitlesOfParts>
    <vt:vector size="20" baseType="lpstr">
      <vt:lpstr>Helsingborg Sans</vt:lpstr>
      <vt:lpstr>Arial</vt:lpstr>
      <vt:lpstr>Calibri</vt:lpstr>
      <vt:lpstr>Roboto Light</vt:lpstr>
      <vt:lpstr>1_HBG-Helsingborgstegel</vt:lpstr>
      <vt:lpstr>2_HBG-Palsjo</vt:lpstr>
      <vt:lpstr>3_HBG-Vintersund</vt:lpstr>
      <vt:lpstr>4_HBG-Raps</vt:lpstr>
      <vt:lpstr>5_HBG-Sommarsund</vt:lpstr>
      <vt:lpstr>6_HBG-Vit-Rhododendron</vt:lpstr>
      <vt:lpstr>7_HBG-Vit-Bris</vt:lpstr>
      <vt:lpstr>Stadsbyggnadshuset 2.0</vt:lpstr>
      <vt:lpstr>Varför ses lokalerna över?</vt:lpstr>
      <vt:lpstr>Uppdraget till Tengbom</vt:lpstr>
      <vt:lpstr>Tengboms medskick</vt:lpstr>
      <vt:lpstr>Gestaltningskoncept </vt:lpstr>
      <vt:lpstr>Förslag entréplan</vt:lpstr>
      <vt:lpstr>Inspiration</vt:lpstr>
      <vt:lpstr>Ett inriktningsbeslut är fattat </vt:lpstr>
      <vt:lpstr>Nästa steg</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Skoglund Linda - SBF</dc:creator>
  <cp:lastModifiedBy>Bjurka Sarah - SBF</cp:lastModifiedBy>
  <cp:revision>7</cp:revision>
  <cp:lastPrinted>2024-03-06T16:11:38Z</cp:lastPrinted>
  <dcterms:created xsi:type="dcterms:W3CDTF">2024-03-01T13:50:28Z</dcterms:created>
  <dcterms:modified xsi:type="dcterms:W3CDTF">2024-04-19T06:17:41Z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0x010100B16161C1156749828247A73D7190880000F142D64C5524479287B1CAE1A74A2E5800C12A1D48CDA14B4C868AC34CBB0F05D6</vt:lpwstr>
  </property>
</Properties>
</file>