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tags/tag8.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37"/>
  </p:notesMasterIdLst>
  <p:handoutMasterIdLst>
    <p:handoutMasterId r:id="rId38"/>
  </p:handoutMasterIdLst>
  <p:sldIdLst>
    <p:sldId id="7942" r:id="rId11"/>
    <p:sldId id="7955" r:id="rId12"/>
    <p:sldId id="2147480051" r:id="rId13"/>
    <p:sldId id="7952" r:id="rId14"/>
    <p:sldId id="7950" r:id="rId15"/>
    <p:sldId id="2147480052" r:id="rId16"/>
    <p:sldId id="7951" r:id="rId17"/>
    <p:sldId id="3037" r:id="rId18"/>
    <p:sldId id="7926" r:id="rId19"/>
    <p:sldId id="7921" r:id="rId20"/>
    <p:sldId id="2147480049" r:id="rId21"/>
    <p:sldId id="3069" r:id="rId22"/>
    <p:sldId id="7953" r:id="rId23"/>
    <p:sldId id="7954" r:id="rId24"/>
    <p:sldId id="7957" r:id="rId25"/>
    <p:sldId id="2147480053" r:id="rId26"/>
    <p:sldId id="7930" r:id="rId27"/>
    <p:sldId id="2147480055" r:id="rId28"/>
    <p:sldId id="7988" r:id="rId29"/>
    <p:sldId id="7989" r:id="rId30"/>
    <p:sldId id="7964" r:id="rId31"/>
    <p:sldId id="7976" r:id="rId32"/>
    <p:sldId id="2147480056" r:id="rId33"/>
    <p:sldId id="7945" r:id="rId34"/>
    <p:sldId id="2147480050" r:id="rId35"/>
    <p:sldId id="7941" r:id="rId36"/>
  </p:sldIdLst>
  <p:sldSz cx="12192000" cy="6858000"/>
  <p:notesSz cx="6858000" cy="9144000"/>
  <p:embeddedFontLst>
    <p:embeddedFont>
      <p:font typeface="Gill Sans MT" panose="020B0502020104020203" pitchFamily="34" charset="0"/>
      <p:regular r:id="rId39"/>
      <p:bold r:id="rId40"/>
      <p:italic r:id="rId41"/>
      <p:boldItalic r:id="rId42"/>
    </p:embeddedFont>
    <p:embeddedFont>
      <p:font typeface="Helsingborg Sans" pitchFamily="2" charset="0"/>
      <p:regular r:id="rId43"/>
      <p:bold r:id="rId44"/>
    </p:embeddedFont>
    <p:embeddedFont>
      <p:font typeface="Roboto Light" panose="02000000000000000000" pitchFamily="2" charset="0"/>
      <p:regular r:id="rId45"/>
      <p:italic r:id="rId46"/>
    </p:embeddedFont>
    <p:embeddedFont>
      <p:font typeface="Verdana" panose="020B0604030504040204" pitchFamily="34" charset="0"/>
      <p:regular r:id="rId47"/>
      <p:bold r:id="rId48"/>
      <p:italic r:id="rId49"/>
      <p:boldItalic r:id="rId50"/>
    </p:embeddedFont>
  </p:embeddedFontLst>
  <p:custDataLst>
    <p:tags r:id="rId51"/>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D181"/>
    <a:srgbClr val="95CD9A"/>
    <a:srgbClr val="9AC8A8"/>
    <a:srgbClr val="B8BAA2"/>
    <a:srgbClr val="FCB000"/>
    <a:srgbClr val="00CC99"/>
    <a:srgbClr val="FFEFBF"/>
    <a:srgbClr val="5B9BD5"/>
    <a:srgbClr val="ED7D31"/>
    <a:srgbClr val="0208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22" autoAdjust="0"/>
    <p:restoredTop sz="96751" autoAdjust="0"/>
  </p:normalViewPr>
  <p:slideViewPr>
    <p:cSldViewPr snapToGrid="0">
      <p:cViewPr varScale="1">
        <p:scale>
          <a:sx n="124" d="100"/>
          <a:sy n="124" d="100"/>
        </p:scale>
        <p:origin x="570" y="9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1.fntdata"/><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font" Target="fonts/font6.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Master" Target="slideMasters/slideMaster5.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0.xml"/><Relationship Id="rId41" Type="http://schemas.openxmlformats.org/officeDocument/2006/relationships/font" Target="fonts/font3.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2025-02-17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2025-02-17</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158524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Ett förändringsinitiativ som är här för att skapa rätt förutsättningar för att vi ska kunna förändras i </a:t>
            </a:r>
            <a:r>
              <a:rPr lang="sv-SE" err="1"/>
              <a:t>riktnming</a:t>
            </a:r>
            <a:r>
              <a:rPr lang="sv-SE"/>
              <a:t> mot att möta verksamhetens och kundernas behov</a:t>
            </a:r>
            <a:br>
              <a:rPr lang="sv-SE">
                <a:ea typeface="Calibri"/>
                <a:cs typeface="+mn-lt"/>
              </a:rPr>
            </a:br>
            <a:br>
              <a:rPr lang="sv-SE">
                <a:ea typeface="Calibri"/>
                <a:cs typeface="+mn-lt"/>
              </a:rPr>
            </a:br>
            <a:r>
              <a:rPr lang="sv-SE">
                <a:ea typeface="Calibri"/>
                <a:cs typeface="Calibri"/>
              </a:rPr>
              <a:t>Inte </a:t>
            </a:r>
            <a:r>
              <a:rPr lang="sv-SE" err="1">
                <a:ea typeface="Calibri"/>
                <a:cs typeface="Calibri"/>
              </a:rPr>
              <a:t>ettr</a:t>
            </a:r>
            <a:r>
              <a:rPr lang="sv-SE">
                <a:ea typeface="Calibri"/>
                <a:cs typeface="Calibri"/>
              </a:rPr>
              <a:t> traditionellt projekt – snarare en övergripande 'paraplyorganisation' som skapar förutsättningar. T ex ser till så vi har rätt förmåga att ta beslut, styra, utveckla och organisera oss kring digitala hjälpmedel</a:t>
            </a:r>
          </a:p>
          <a:p>
            <a:endParaRPr lang="sv-SE"/>
          </a:p>
          <a:p>
            <a:endParaRPr lang="sv-SE"/>
          </a:p>
          <a:p>
            <a:endParaRPr lang="sv-SE"/>
          </a:p>
          <a:p>
            <a:endParaRPr lang="en-US"/>
          </a:p>
        </p:txBody>
      </p:sp>
      <p:sp>
        <p:nvSpPr>
          <p:cNvPr id="4" name="Slide Number Placehold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406608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Teknikfokus</a:t>
            </a:r>
          </a:p>
          <a:p>
            <a:r>
              <a:rPr lang="sv-SE" b="1"/>
              <a:t>Kraven ställs utifrån system- och </a:t>
            </a:r>
            <a:r>
              <a:rPr lang="sv-SE" b="1" err="1"/>
              <a:t>leverantörskacpacitet</a:t>
            </a:r>
            <a:endParaRPr lang="sv-SE" b="1"/>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Linjärt tillvägagångssätt</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Tiden som den viktigaste faktorn – tex befintligt avtal går ut</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Utgår ifrån lösning, snarare än effekt eller verksamhetsnytta, dvs ”man har redan bestämt sig vilket system man vill ha”</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Fortsätta jobba i verksamheten som vi alltid gjort</a:t>
            </a:r>
            <a:endParaRPr lang="en-US" b="0" i="0">
              <a:solidFill>
                <a:srgbClr val="1A355C"/>
              </a:solidFill>
              <a:effectLst/>
              <a:latin typeface="Arial" panose="020B0604020202020204" pitchFamily="34" charset="0"/>
            </a:endParaRPr>
          </a:p>
          <a:p>
            <a:endParaRPr lang="sv-SE"/>
          </a:p>
          <a:p>
            <a:r>
              <a:rPr lang="sv-SE" b="1"/>
              <a:t>Processfokus </a:t>
            </a:r>
          </a:p>
          <a:p>
            <a:r>
              <a:rPr lang="sv-SE" b="1"/>
              <a:t>(</a:t>
            </a:r>
            <a:r>
              <a:rPr lang="sv-SE" b="1" err="1"/>
              <a:t>gammel</a:t>
            </a:r>
            <a:r>
              <a:rPr lang="sv-SE" b="1"/>
              <a:t>-IT)</a:t>
            </a:r>
          </a:p>
          <a:p>
            <a:r>
              <a:rPr lang="sv-SE" b="1"/>
              <a:t>(</a:t>
            </a:r>
            <a:r>
              <a:rPr lang="sv-SE" b="1" err="1"/>
              <a:t>digitisering</a:t>
            </a:r>
            <a:r>
              <a:rPr lang="sv-SE" b="1"/>
              <a:t>)</a:t>
            </a:r>
          </a:p>
          <a:p>
            <a:r>
              <a:rPr lang="sv-SE" b="1"/>
              <a:t>Kraven ställs utifrån arbetsprocessens behov </a:t>
            </a: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Linjärt tillvägagångssätt</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Utgår ifrån arbetssätt/verksamhetsprocesser och den viktigaste faktorn är att upprätthålla dessa.</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Fortsätta jobba som man alltid gjort, eller ny operationell modell baserat på systeminförande.</a:t>
            </a:r>
          </a:p>
          <a:p>
            <a:pPr algn="l" rtl="0" fontAlgn="base">
              <a:buFont typeface="Arial" panose="020B0604020202020204" pitchFamily="34" charset="0"/>
              <a:buChar char="•"/>
            </a:pPr>
            <a:endParaRPr lang="sv-SE" sz="1800" b="0" i="0" u="none" strike="noStrike">
              <a:solidFill>
                <a:srgbClr val="1A355C"/>
              </a:solidFill>
              <a:effectLst/>
              <a:latin typeface="Roboto Light" panose="02000000000000000000" pitchFamily="2" charset="0"/>
            </a:endParaRPr>
          </a:p>
          <a:p>
            <a:pPr algn="l" rtl="0" fontAlgn="base">
              <a:buFont typeface="Arial" panose="020B0604020202020204" pitchFamily="34" charset="0"/>
              <a:buNone/>
            </a:pPr>
            <a:r>
              <a:rPr lang="sv-SE" sz="1800" b="1" i="0" u="none" strike="noStrike">
                <a:solidFill>
                  <a:srgbClr val="1A355C"/>
                </a:solidFill>
                <a:effectLst/>
                <a:latin typeface="Roboto Light" panose="02000000000000000000" pitchFamily="2" charset="0"/>
              </a:rPr>
              <a:t>Värde och kundfokus</a:t>
            </a:r>
          </a:p>
          <a:p>
            <a:pPr algn="l" rtl="0" fontAlgn="base">
              <a:buFont typeface="Arial" panose="020B0604020202020204" pitchFamily="34" charset="0"/>
              <a:buNone/>
            </a:pPr>
            <a:r>
              <a:rPr lang="sv-SE" sz="1800" b="1" i="0" u="none" strike="noStrike">
                <a:solidFill>
                  <a:srgbClr val="1A355C"/>
                </a:solidFill>
                <a:effectLst/>
                <a:latin typeface="Roboto Light" panose="02000000000000000000" pitchFamily="2" charset="0"/>
              </a:rPr>
              <a:t>(digitalisering)</a:t>
            </a: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Tillvägagångssätt genom att jobba med ekosystemet, affärs &amp; IT-arkitekturen samtidigt och strategisk utgångspunkt.</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Förändring utgår från samverkande över organisatoriska gränser</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Börjar med värdet och det verksamheten behöver vara bra på.</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a:solidFill>
                  <a:srgbClr val="1A355C"/>
                </a:solidFill>
                <a:effectLst/>
                <a:latin typeface="Roboto Light" panose="02000000000000000000" pitchFamily="2" charset="0"/>
              </a:rPr>
              <a:t>Utgår inte utifrån lösning (arbetssätt/process eller teknik).</a:t>
            </a:r>
            <a:r>
              <a:rPr lang="en-US" sz="1800" b="0" i="0">
                <a:solidFill>
                  <a:srgbClr val="1A355C"/>
                </a:solidFill>
                <a:effectLst/>
                <a:latin typeface="Roboto Light" panose="02000000000000000000" pitchFamily="2" charset="0"/>
              </a:rPr>
              <a:t>​</a:t>
            </a:r>
            <a:endParaRPr lang="en-US" b="0" i="0">
              <a:solidFill>
                <a:srgbClr val="1A355C"/>
              </a:solidFill>
              <a:effectLst/>
              <a:latin typeface="Arial" panose="020B0604020202020204" pitchFamily="34" charset="0"/>
            </a:endParaRPr>
          </a:p>
          <a:p>
            <a:pPr algn="l" rtl="0" fontAlgn="base">
              <a:buFont typeface="Arial" panose="020B0604020202020204" pitchFamily="34" charset="0"/>
              <a:buNone/>
            </a:pPr>
            <a:endParaRPr lang="en-US" b="0" i="0">
              <a:solidFill>
                <a:srgbClr val="1A355C"/>
              </a:solidFill>
              <a:effectLst/>
              <a:latin typeface="Arial" panose="020B0604020202020204" pitchFamily="34" charset="0"/>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922690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spcBef>
                <a:spcPts val="600"/>
              </a:spcBef>
            </a:pPr>
            <a:r>
              <a:rPr lang="sv-SE" b="1" dirty="0"/>
              <a:t>Digital förmåga</a:t>
            </a:r>
            <a:endParaRPr lang="sv-SE" dirty="0"/>
          </a:p>
          <a:p>
            <a:pPr algn="l">
              <a:spcBef>
                <a:spcPts val="600"/>
              </a:spcBef>
            </a:pPr>
            <a:r>
              <a:rPr lang="sv-SE" b="0" dirty="0">
                <a:effectLst/>
              </a:rPr>
              <a:t>Mäter förståelsen för digitaliseringens möjligheter och i vilken utsträckning organisationen har förutsättningar på plats att kunna förändra sin verksamhet.</a:t>
            </a:r>
          </a:p>
          <a:p>
            <a:pPr algn="l">
              <a:spcBef>
                <a:spcPts val="600"/>
              </a:spcBef>
            </a:pPr>
            <a:endParaRPr lang="sv-SE" b="0" dirty="0">
              <a:effectLst/>
            </a:endParaRPr>
          </a:p>
          <a:p>
            <a:pPr algn="l">
              <a:spcAft>
                <a:spcPts val="600"/>
              </a:spcAft>
            </a:pPr>
            <a:r>
              <a:rPr lang="sv-SE" b="1" dirty="0"/>
              <a:t>Digitalt arv</a:t>
            </a:r>
            <a:endParaRPr lang="sv-SE" dirty="0"/>
          </a:p>
          <a:p>
            <a:pPr algn="l"/>
            <a:r>
              <a:rPr lang="sv-SE" b="0" dirty="0">
                <a:effectLst/>
              </a:rPr>
              <a:t>Det digitala arvet ger ett mått på tidigare genomförda IT-initiativs inverkan på möjligheten till framtida digitala utveckling.</a:t>
            </a:r>
          </a:p>
          <a:p>
            <a:pPr algn="l">
              <a:spcBef>
                <a:spcPts val="600"/>
              </a:spcBef>
            </a:pPr>
            <a:endParaRPr lang="sv-SE" b="0" dirty="0">
              <a:effectLst/>
            </a:endParaRPr>
          </a:p>
          <a:p>
            <a:endParaRPr lang="sv-SE" b="1" dirty="0"/>
          </a:p>
          <a:p>
            <a:r>
              <a:rPr lang="sv-SE" b="1" dirty="0"/>
              <a:t>SBF resultat</a:t>
            </a:r>
          </a:p>
          <a:p>
            <a:r>
              <a:rPr lang="sv-SE" dirty="0"/>
              <a:t>100% Svarsfrekvens</a:t>
            </a:r>
          </a:p>
          <a:p>
            <a:r>
              <a:rPr lang="sv-SE" b="0" dirty="0"/>
              <a:t>35 respondenter</a:t>
            </a:r>
          </a:p>
          <a:p>
            <a:pPr marL="285750" indent="-285750">
              <a:buFont typeface="Arial" panose="020B0604020202020204" pitchFamily="34" charset="0"/>
              <a:buChar char="•"/>
            </a:pPr>
            <a:r>
              <a:rPr lang="sv-SE" dirty="0"/>
              <a:t>Förvaltningens ledningsgrupp</a:t>
            </a:r>
          </a:p>
          <a:p>
            <a:pPr marL="285750" indent="-285750">
              <a:buFont typeface="Arial" panose="020B0604020202020204" pitchFamily="34" charset="0"/>
              <a:buChar char="•"/>
            </a:pPr>
            <a:r>
              <a:rPr lang="en-US" dirty="0" err="1"/>
              <a:t>Samtliga</a:t>
            </a:r>
            <a:r>
              <a:rPr lang="en-US" dirty="0"/>
              <a:t> </a:t>
            </a:r>
            <a:r>
              <a:rPr lang="en-US" dirty="0" err="1"/>
              <a:t>enhetschefer</a:t>
            </a:r>
            <a:endParaRPr lang="en-US" dirty="0"/>
          </a:p>
          <a:p>
            <a:pPr marL="285750" indent="-285750">
              <a:buFont typeface="Arial" panose="020B0604020202020204" pitchFamily="34" charset="0"/>
              <a:buChar char="•"/>
            </a:pPr>
            <a:r>
              <a:rPr lang="en-US" dirty="0" err="1"/>
              <a:t>Samtliga</a:t>
            </a:r>
            <a:r>
              <a:rPr lang="en-US" dirty="0"/>
              <a:t> </a:t>
            </a:r>
            <a:r>
              <a:rPr lang="en-US" dirty="0" err="1"/>
              <a:t>verksamhetsutvecklare</a:t>
            </a:r>
            <a:r>
              <a:rPr lang="en-US" dirty="0"/>
              <a:t> </a:t>
            </a:r>
          </a:p>
          <a:p>
            <a:pPr marL="285750" indent="-285750">
              <a:buFont typeface="Arial" panose="020B0604020202020204" pitchFamily="34" charset="0"/>
              <a:buChar char="•"/>
            </a:pPr>
            <a:r>
              <a:rPr lang="en-US" dirty="0" err="1"/>
              <a:t>Utvalda</a:t>
            </a:r>
            <a:r>
              <a:rPr lang="en-US" dirty="0"/>
              <a:t> </a:t>
            </a:r>
            <a:r>
              <a:rPr lang="en-US" dirty="0" err="1"/>
              <a:t>utifrån</a:t>
            </a:r>
            <a:r>
              <a:rPr lang="en-US" dirty="0"/>
              <a:t> </a:t>
            </a:r>
            <a:r>
              <a:rPr lang="en-US" dirty="0" err="1"/>
              <a:t>speciella</a:t>
            </a:r>
            <a:r>
              <a:rPr lang="en-US" dirty="0"/>
              <a:t> </a:t>
            </a:r>
            <a:r>
              <a:rPr lang="en-US" dirty="0" err="1"/>
              <a:t>arbetsområden</a:t>
            </a:r>
            <a:endParaRPr lang="en-US" dirty="0"/>
          </a:p>
          <a:p>
            <a:endParaRPr lang="en-US" dirty="0"/>
          </a:p>
          <a:p>
            <a:r>
              <a:rPr lang="en-US" dirty="0" err="1"/>
              <a:t>Sammanställning</a:t>
            </a:r>
            <a:r>
              <a:rPr lang="en-US" dirty="0"/>
              <a:t> </a:t>
            </a:r>
            <a:r>
              <a:rPr lang="en-US" dirty="0" err="1"/>
              <a:t>över</a:t>
            </a:r>
            <a:r>
              <a:rPr lang="en-US" dirty="0"/>
              <a:t> 8 </a:t>
            </a:r>
            <a:r>
              <a:rPr lang="en-US" dirty="0" err="1"/>
              <a:t>veckor</a:t>
            </a:r>
            <a:r>
              <a:rPr lang="en-US" dirty="0"/>
              <a:t> </a:t>
            </a:r>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722581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spcBef>
                <a:spcPts val="600"/>
              </a:spcBef>
            </a:pPr>
            <a:r>
              <a:rPr lang="sv-SE" b="1" dirty="0"/>
              <a:t>Digital förmåga</a:t>
            </a:r>
            <a:endParaRPr lang="sv-SE" dirty="0"/>
          </a:p>
          <a:p>
            <a:pPr algn="l">
              <a:spcBef>
                <a:spcPts val="600"/>
              </a:spcBef>
            </a:pPr>
            <a:r>
              <a:rPr lang="sv-SE" b="0" dirty="0">
                <a:effectLst/>
              </a:rPr>
              <a:t>Mäter förståelsen för digitaliseringens möjligheter och i vilken utsträckning organisationen har förutsättningar på plats att kunna förändra sin verksamhet.</a:t>
            </a:r>
          </a:p>
          <a:p>
            <a:pPr algn="l">
              <a:spcBef>
                <a:spcPts val="600"/>
              </a:spcBef>
            </a:pPr>
            <a:endParaRPr lang="sv-SE" b="0" dirty="0">
              <a:effectLst/>
            </a:endParaRPr>
          </a:p>
          <a:p>
            <a:pPr algn="l">
              <a:spcAft>
                <a:spcPts val="600"/>
              </a:spcAft>
            </a:pPr>
            <a:r>
              <a:rPr lang="sv-SE" b="1" dirty="0"/>
              <a:t>Digitalt arv</a:t>
            </a:r>
            <a:endParaRPr lang="sv-SE" dirty="0"/>
          </a:p>
          <a:p>
            <a:pPr algn="l"/>
            <a:r>
              <a:rPr lang="sv-SE" b="0" dirty="0">
                <a:effectLst/>
              </a:rPr>
              <a:t>Det digitala arvet ger ett mått på tidigare genomförda IT-initiativs inverkan på möjligheten till framtida digitala utveckling.</a:t>
            </a:r>
          </a:p>
          <a:p>
            <a:pPr algn="l">
              <a:spcBef>
                <a:spcPts val="600"/>
              </a:spcBef>
            </a:pPr>
            <a:endParaRPr lang="sv-SE" b="0" dirty="0">
              <a:effectLst/>
            </a:endParaRPr>
          </a:p>
          <a:p>
            <a:endParaRPr lang="sv-SE" b="1" dirty="0"/>
          </a:p>
          <a:p>
            <a:r>
              <a:rPr lang="sv-SE" b="1" dirty="0"/>
              <a:t>SBF resultat</a:t>
            </a:r>
          </a:p>
          <a:p>
            <a:r>
              <a:rPr lang="sv-SE" dirty="0"/>
              <a:t>100% Svarsfrekvens</a:t>
            </a:r>
          </a:p>
          <a:p>
            <a:r>
              <a:rPr lang="sv-SE" b="0" dirty="0"/>
              <a:t>35 respondenter</a:t>
            </a:r>
          </a:p>
          <a:p>
            <a:pPr marL="285750" indent="-285750">
              <a:buFont typeface="Arial" panose="020B0604020202020204" pitchFamily="34" charset="0"/>
              <a:buChar char="•"/>
            </a:pPr>
            <a:r>
              <a:rPr lang="sv-SE" dirty="0"/>
              <a:t>Förvaltningens ledningsgrupp</a:t>
            </a:r>
          </a:p>
          <a:p>
            <a:pPr marL="285750" indent="-285750">
              <a:buFont typeface="Arial" panose="020B0604020202020204" pitchFamily="34" charset="0"/>
              <a:buChar char="•"/>
            </a:pPr>
            <a:r>
              <a:rPr lang="en-US" dirty="0" err="1"/>
              <a:t>Samtliga</a:t>
            </a:r>
            <a:r>
              <a:rPr lang="en-US" dirty="0"/>
              <a:t> </a:t>
            </a:r>
            <a:r>
              <a:rPr lang="en-US" dirty="0" err="1"/>
              <a:t>enhetschefer</a:t>
            </a:r>
            <a:endParaRPr lang="en-US" dirty="0"/>
          </a:p>
          <a:p>
            <a:pPr marL="285750" indent="-285750">
              <a:buFont typeface="Arial" panose="020B0604020202020204" pitchFamily="34" charset="0"/>
              <a:buChar char="•"/>
            </a:pPr>
            <a:r>
              <a:rPr lang="en-US" dirty="0" err="1"/>
              <a:t>Samtliga</a:t>
            </a:r>
            <a:r>
              <a:rPr lang="en-US" dirty="0"/>
              <a:t> </a:t>
            </a:r>
            <a:r>
              <a:rPr lang="en-US" dirty="0" err="1"/>
              <a:t>verksamhetsutvecklare</a:t>
            </a:r>
            <a:r>
              <a:rPr lang="en-US" dirty="0"/>
              <a:t> </a:t>
            </a:r>
          </a:p>
          <a:p>
            <a:pPr marL="285750" indent="-285750">
              <a:buFont typeface="Arial" panose="020B0604020202020204" pitchFamily="34" charset="0"/>
              <a:buChar char="•"/>
            </a:pPr>
            <a:r>
              <a:rPr lang="en-US" dirty="0" err="1"/>
              <a:t>Utvalda</a:t>
            </a:r>
            <a:r>
              <a:rPr lang="en-US" dirty="0"/>
              <a:t> </a:t>
            </a:r>
            <a:r>
              <a:rPr lang="en-US" dirty="0" err="1"/>
              <a:t>utifrån</a:t>
            </a:r>
            <a:r>
              <a:rPr lang="en-US" dirty="0"/>
              <a:t> </a:t>
            </a:r>
            <a:r>
              <a:rPr lang="en-US" dirty="0" err="1"/>
              <a:t>speciella</a:t>
            </a:r>
            <a:r>
              <a:rPr lang="en-US" dirty="0"/>
              <a:t> </a:t>
            </a:r>
            <a:r>
              <a:rPr lang="en-US" dirty="0" err="1"/>
              <a:t>arbetsområden</a:t>
            </a:r>
            <a:endParaRPr lang="en-US" dirty="0"/>
          </a:p>
          <a:p>
            <a:endParaRPr lang="en-US" dirty="0"/>
          </a:p>
          <a:p>
            <a:r>
              <a:rPr lang="en-US" dirty="0" err="1"/>
              <a:t>Sammanställning</a:t>
            </a:r>
            <a:r>
              <a:rPr lang="en-US" dirty="0"/>
              <a:t> </a:t>
            </a:r>
            <a:r>
              <a:rPr lang="en-US" dirty="0" err="1"/>
              <a:t>över</a:t>
            </a:r>
            <a:r>
              <a:rPr lang="en-US" dirty="0"/>
              <a:t> 8 </a:t>
            </a:r>
            <a:r>
              <a:rPr lang="en-US" dirty="0" err="1"/>
              <a:t>veckor</a:t>
            </a:r>
            <a:r>
              <a:rPr lang="en-US" dirty="0"/>
              <a:t> </a:t>
            </a:r>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4215399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spcBef>
                <a:spcPts val="600"/>
              </a:spcBef>
            </a:pPr>
            <a:r>
              <a:rPr lang="sv-SE" b="1" dirty="0"/>
              <a:t>Digital förmåga</a:t>
            </a:r>
            <a:endParaRPr lang="sv-SE" dirty="0"/>
          </a:p>
          <a:p>
            <a:pPr algn="l">
              <a:spcBef>
                <a:spcPts val="600"/>
              </a:spcBef>
            </a:pPr>
            <a:r>
              <a:rPr lang="sv-SE" b="0" dirty="0">
                <a:effectLst/>
              </a:rPr>
              <a:t>Mäter förståelsen för digitaliseringens möjligheter och i vilken utsträckning organisationen har förutsättningar på plats att kunna förändra sin verksamhet.</a:t>
            </a:r>
          </a:p>
          <a:p>
            <a:pPr algn="l">
              <a:spcBef>
                <a:spcPts val="600"/>
              </a:spcBef>
            </a:pPr>
            <a:endParaRPr lang="sv-SE" b="0" dirty="0">
              <a:effectLst/>
            </a:endParaRPr>
          </a:p>
          <a:p>
            <a:pPr algn="l">
              <a:spcAft>
                <a:spcPts val="600"/>
              </a:spcAft>
            </a:pPr>
            <a:r>
              <a:rPr lang="sv-SE" b="1" dirty="0"/>
              <a:t>Digitalt arv</a:t>
            </a:r>
            <a:endParaRPr lang="sv-SE" dirty="0"/>
          </a:p>
          <a:p>
            <a:pPr algn="l"/>
            <a:r>
              <a:rPr lang="sv-SE" b="0" dirty="0">
                <a:effectLst/>
              </a:rPr>
              <a:t>Det digitala arvet ger ett mått på tidigare genomförda IT-initiativs inverkan på möjligheten till framtida digitala utveckling.</a:t>
            </a:r>
          </a:p>
          <a:p>
            <a:pPr algn="l">
              <a:spcBef>
                <a:spcPts val="600"/>
              </a:spcBef>
            </a:pPr>
            <a:endParaRPr lang="sv-SE" b="0" dirty="0">
              <a:effectLst/>
            </a:endParaRPr>
          </a:p>
          <a:p>
            <a:endParaRPr lang="sv-SE" b="1" dirty="0"/>
          </a:p>
          <a:p>
            <a:r>
              <a:rPr lang="sv-SE" b="1" dirty="0"/>
              <a:t>SBF resultat</a:t>
            </a:r>
          </a:p>
          <a:p>
            <a:r>
              <a:rPr lang="sv-SE" dirty="0"/>
              <a:t>100% Svarsfrekvens</a:t>
            </a:r>
          </a:p>
          <a:p>
            <a:r>
              <a:rPr lang="sv-SE" b="0" dirty="0"/>
              <a:t>35 respondenter</a:t>
            </a:r>
          </a:p>
          <a:p>
            <a:pPr marL="285750" indent="-285750">
              <a:buFont typeface="Arial" panose="020B0604020202020204" pitchFamily="34" charset="0"/>
              <a:buChar char="•"/>
            </a:pPr>
            <a:r>
              <a:rPr lang="sv-SE" dirty="0"/>
              <a:t>Förvaltningens ledningsgrupp</a:t>
            </a:r>
          </a:p>
          <a:p>
            <a:pPr marL="285750" indent="-285750">
              <a:buFont typeface="Arial" panose="020B0604020202020204" pitchFamily="34" charset="0"/>
              <a:buChar char="•"/>
            </a:pPr>
            <a:r>
              <a:rPr lang="en-US" dirty="0" err="1"/>
              <a:t>Samtliga</a:t>
            </a:r>
            <a:r>
              <a:rPr lang="en-US" dirty="0"/>
              <a:t> </a:t>
            </a:r>
            <a:r>
              <a:rPr lang="en-US" dirty="0" err="1"/>
              <a:t>enhetschefer</a:t>
            </a:r>
            <a:endParaRPr lang="en-US" dirty="0"/>
          </a:p>
          <a:p>
            <a:pPr marL="285750" indent="-285750">
              <a:buFont typeface="Arial" panose="020B0604020202020204" pitchFamily="34" charset="0"/>
              <a:buChar char="•"/>
            </a:pPr>
            <a:r>
              <a:rPr lang="en-US" dirty="0" err="1"/>
              <a:t>Samtliga</a:t>
            </a:r>
            <a:r>
              <a:rPr lang="en-US" dirty="0"/>
              <a:t> </a:t>
            </a:r>
            <a:r>
              <a:rPr lang="en-US" dirty="0" err="1"/>
              <a:t>verksamhetsutvecklare</a:t>
            </a:r>
            <a:r>
              <a:rPr lang="en-US" dirty="0"/>
              <a:t> </a:t>
            </a:r>
          </a:p>
          <a:p>
            <a:pPr marL="285750" indent="-285750">
              <a:buFont typeface="Arial" panose="020B0604020202020204" pitchFamily="34" charset="0"/>
              <a:buChar char="•"/>
            </a:pPr>
            <a:r>
              <a:rPr lang="en-US" dirty="0" err="1"/>
              <a:t>Utvalda</a:t>
            </a:r>
            <a:r>
              <a:rPr lang="en-US" dirty="0"/>
              <a:t> </a:t>
            </a:r>
            <a:r>
              <a:rPr lang="en-US" dirty="0" err="1"/>
              <a:t>utifrån</a:t>
            </a:r>
            <a:r>
              <a:rPr lang="en-US" dirty="0"/>
              <a:t> </a:t>
            </a:r>
            <a:r>
              <a:rPr lang="en-US" dirty="0" err="1"/>
              <a:t>speciella</a:t>
            </a:r>
            <a:r>
              <a:rPr lang="en-US" dirty="0"/>
              <a:t> </a:t>
            </a:r>
            <a:r>
              <a:rPr lang="en-US" dirty="0" err="1"/>
              <a:t>arbetsområden</a:t>
            </a:r>
            <a:endParaRPr lang="en-US" dirty="0"/>
          </a:p>
          <a:p>
            <a:endParaRPr lang="en-US" dirty="0"/>
          </a:p>
          <a:p>
            <a:r>
              <a:rPr lang="en-US" dirty="0" err="1"/>
              <a:t>Sammanställning</a:t>
            </a:r>
            <a:r>
              <a:rPr lang="en-US" dirty="0"/>
              <a:t> </a:t>
            </a:r>
            <a:r>
              <a:rPr lang="en-US" dirty="0" err="1"/>
              <a:t>över</a:t>
            </a:r>
            <a:r>
              <a:rPr lang="en-US" dirty="0"/>
              <a:t> 8 </a:t>
            </a:r>
            <a:r>
              <a:rPr lang="en-US" dirty="0" err="1"/>
              <a:t>veckor</a:t>
            </a:r>
            <a:r>
              <a:rPr lang="en-US" dirty="0"/>
              <a:t> </a:t>
            </a:r>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4012424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pPr>
            <a:r>
              <a:rPr lang="sv-SE" b="1" dirty="0"/>
              <a:t>Digital förmåga</a:t>
            </a:r>
            <a:endParaRPr lang="sv-SE" dirty="0"/>
          </a:p>
          <a:p>
            <a:pPr algn="l">
              <a:spcBef>
                <a:spcPts val="600"/>
              </a:spcBef>
            </a:pPr>
            <a:r>
              <a:rPr lang="sv-SE" b="0" dirty="0">
                <a:effectLst/>
              </a:rPr>
              <a:t>Mäter förståelsen för digitaliseringens möjligheter och i vilken utsträckning organisationen har förutsättningar på plats att kunna förändra sin verksamhet.</a:t>
            </a:r>
          </a:p>
          <a:p>
            <a:pPr algn="l">
              <a:spcBef>
                <a:spcPts val="600"/>
              </a:spcBef>
            </a:pPr>
            <a:endParaRPr lang="sv-SE" b="0" dirty="0">
              <a:effectLst/>
            </a:endParaRPr>
          </a:p>
          <a:p>
            <a:pPr algn="l">
              <a:spcAft>
                <a:spcPts val="600"/>
              </a:spcAft>
            </a:pPr>
            <a:r>
              <a:rPr lang="sv-SE" b="1" dirty="0"/>
              <a:t>Digitalt arv</a:t>
            </a:r>
            <a:endParaRPr lang="sv-SE" dirty="0"/>
          </a:p>
          <a:p>
            <a:pPr algn="l"/>
            <a:r>
              <a:rPr lang="sv-SE" b="0" dirty="0">
                <a:effectLst/>
              </a:rPr>
              <a:t>Det digitala arvet ger ett mått på tidigare genomförda IT-initiativs inverkan på möjligheten till framtida digitala utveckling.</a:t>
            </a:r>
          </a:p>
          <a:p>
            <a:pPr algn="l">
              <a:spcBef>
                <a:spcPts val="600"/>
              </a:spcBef>
            </a:pPr>
            <a:endParaRPr lang="sv-SE" b="0" dirty="0">
              <a:effectLst/>
            </a:endParaRPr>
          </a:p>
          <a:p>
            <a:endParaRPr lang="sv-SE" b="1" dirty="0"/>
          </a:p>
          <a:p>
            <a:r>
              <a:rPr lang="sv-SE" b="1" dirty="0"/>
              <a:t>SBF resultat</a:t>
            </a:r>
          </a:p>
          <a:p>
            <a:r>
              <a:rPr lang="sv-SE" dirty="0"/>
              <a:t>100% Svarsfrekvens</a:t>
            </a:r>
          </a:p>
          <a:p>
            <a:r>
              <a:rPr lang="sv-SE" b="0" dirty="0"/>
              <a:t>35 respondenter</a:t>
            </a:r>
          </a:p>
          <a:p>
            <a:pPr marL="285750" indent="-285750">
              <a:buFont typeface="Arial" panose="020B0604020202020204" pitchFamily="34" charset="0"/>
              <a:buChar char="•"/>
            </a:pPr>
            <a:r>
              <a:rPr lang="sv-SE" dirty="0"/>
              <a:t>Förvaltningens ledningsgrupp</a:t>
            </a:r>
          </a:p>
          <a:p>
            <a:pPr marL="285750" indent="-285750">
              <a:buFont typeface="Arial" panose="020B0604020202020204" pitchFamily="34" charset="0"/>
              <a:buChar char="•"/>
            </a:pPr>
            <a:r>
              <a:rPr lang="en-US" dirty="0" err="1"/>
              <a:t>Samtliga</a:t>
            </a:r>
            <a:r>
              <a:rPr lang="en-US" dirty="0"/>
              <a:t> </a:t>
            </a:r>
            <a:r>
              <a:rPr lang="en-US" dirty="0" err="1"/>
              <a:t>enhetschefer</a:t>
            </a:r>
            <a:endParaRPr lang="en-US" dirty="0"/>
          </a:p>
          <a:p>
            <a:pPr marL="285750" indent="-285750">
              <a:buFont typeface="Arial" panose="020B0604020202020204" pitchFamily="34" charset="0"/>
              <a:buChar char="•"/>
            </a:pPr>
            <a:r>
              <a:rPr lang="en-US" dirty="0" err="1"/>
              <a:t>Samtliga</a:t>
            </a:r>
            <a:r>
              <a:rPr lang="en-US" dirty="0"/>
              <a:t> </a:t>
            </a:r>
            <a:r>
              <a:rPr lang="en-US" dirty="0" err="1"/>
              <a:t>verksamhetsutvecklare</a:t>
            </a:r>
            <a:r>
              <a:rPr lang="en-US" dirty="0"/>
              <a:t> </a:t>
            </a:r>
          </a:p>
          <a:p>
            <a:pPr marL="285750" indent="-285750">
              <a:buFont typeface="Arial" panose="020B0604020202020204" pitchFamily="34" charset="0"/>
              <a:buChar char="•"/>
            </a:pPr>
            <a:r>
              <a:rPr lang="en-US" dirty="0" err="1"/>
              <a:t>Utvalda</a:t>
            </a:r>
            <a:r>
              <a:rPr lang="en-US" dirty="0"/>
              <a:t> </a:t>
            </a:r>
            <a:r>
              <a:rPr lang="en-US" dirty="0" err="1"/>
              <a:t>utifrån</a:t>
            </a:r>
            <a:r>
              <a:rPr lang="en-US" dirty="0"/>
              <a:t> </a:t>
            </a:r>
            <a:r>
              <a:rPr lang="en-US" dirty="0" err="1"/>
              <a:t>speciella</a:t>
            </a:r>
            <a:r>
              <a:rPr lang="en-US" dirty="0"/>
              <a:t> </a:t>
            </a:r>
            <a:r>
              <a:rPr lang="en-US" dirty="0" err="1"/>
              <a:t>arbetsområden</a:t>
            </a:r>
            <a:endParaRPr lang="en-US" dirty="0"/>
          </a:p>
          <a:p>
            <a:endParaRPr lang="en-US" dirty="0"/>
          </a:p>
          <a:p>
            <a:r>
              <a:rPr lang="en-US" dirty="0" err="1"/>
              <a:t>Sammanställning</a:t>
            </a:r>
            <a:r>
              <a:rPr lang="en-US" dirty="0"/>
              <a:t> </a:t>
            </a:r>
            <a:r>
              <a:rPr lang="en-US" dirty="0" err="1"/>
              <a:t>över</a:t>
            </a:r>
            <a:r>
              <a:rPr lang="en-US" dirty="0"/>
              <a:t> 8 </a:t>
            </a:r>
            <a:r>
              <a:rPr lang="en-US" dirty="0" err="1"/>
              <a:t>veckor</a:t>
            </a:r>
            <a:r>
              <a:rPr lang="en-US" dirty="0"/>
              <a:t> </a:t>
            </a:r>
            <a:endParaRPr lang="sv-SE" dirty="0"/>
          </a:p>
          <a:p>
            <a:endParaRPr lang="sv-SE" dirty="0"/>
          </a:p>
          <a:p>
            <a:endParaRPr lang="sv-SE" dirty="0"/>
          </a:p>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40937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Strategi och styrning - exempel på vad som kan inkluderas</a:t>
            </a:r>
          </a:p>
          <a:p>
            <a:pPr marL="171450" indent="-171450">
              <a:buFont typeface="Arial" panose="020B0604020202020204" pitchFamily="34" charset="0"/>
              <a:buChar char="•"/>
            </a:pPr>
            <a:r>
              <a:rPr lang="sv-SE" sz="1200" dirty="0"/>
              <a:t>En besluts - och prioriteringsmodell för nya digitala initiativ för att optimera volymfördelar och säkra resurser på de initiativ som ger högst värde. Säkra att prioritering av nya initiativ sker utifrån kund- och verksamhetsvärde, inte teknik.</a:t>
            </a:r>
          </a:p>
          <a:p>
            <a:pPr marL="171450" indent="-171450">
              <a:buFont typeface="Arial" panose="020B0604020202020204" pitchFamily="34" charset="0"/>
              <a:buChar char="•"/>
            </a:pPr>
            <a:r>
              <a:rPr lang="sv-SE" sz="1200" dirty="0"/>
              <a:t>En inköpsmodell för digitala lösningar/konsulter/services med syfte att väga affärsnytta mot investering.</a:t>
            </a:r>
          </a:p>
          <a:p>
            <a:pPr marL="171450" indent="-171450">
              <a:buFont typeface="Arial" panose="020B0604020202020204" pitchFamily="34" charset="0"/>
              <a:buChar char="•"/>
            </a:pPr>
            <a:r>
              <a:rPr lang="sv-SE" sz="1200" dirty="0"/>
              <a:t>Ramverk för övergripande uppföljning mellan initiativ</a:t>
            </a:r>
          </a:p>
          <a:p>
            <a:pPr marL="171450" indent="-171450">
              <a:buFont typeface="Arial" panose="020B0604020202020204" pitchFamily="34" charset="0"/>
              <a:buChar cha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Förvaltning &amp; Utveckling - exempel på vad som kan inkluderas</a:t>
            </a:r>
          </a:p>
          <a:p>
            <a:pPr marL="171450" indent="-171450">
              <a:buFont typeface="Arial" panose="020B0604020202020204" pitchFamily="34" charset="0"/>
              <a:buChar char="•"/>
            </a:pPr>
            <a:r>
              <a:rPr lang="sv-SE" sz="1200" dirty="0"/>
              <a:t>Definitioner för ägandeskap – systemförvaltare, systemägare, produktägare etc. </a:t>
            </a:r>
          </a:p>
          <a:p>
            <a:pPr marL="171450" indent="-171450">
              <a:buFont typeface="Arial" panose="020B0604020202020204" pitchFamily="34" charset="0"/>
              <a:buChar char="•"/>
            </a:pPr>
            <a:r>
              <a:rPr lang="sv-SE" sz="1200" dirty="0"/>
              <a:t>Etablerade rollbeskrivningar, med tydliga förväntningar på uppgift, kompetens och ansvar. </a:t>
            </a:r>
          </a:p>
          <a:p>
            <a:pPr marL="171450" indent="-171450">
              <a:buFont typeface="Arial" panose="020B0604020202020204" pitchFamily="34" charset="0"/>
              <a:buChar char="•"/>
            </a:pPr>
            <a:r>
              <a:rPr lang="sv-SE" sz="1200" dirty="0"/>
              <a:t>Process och ramverk för att proaktivt kunna möta organisationens och mottagares krav på ny digital funktionalitet</a:t>
            </a:r>
          </a:p>
          <a:p>
            <a:pPr marL="171450" indent="-171450">
              <a:buFont typeface="Arial" panose="020B0604020202020204" pitchFamily="34" charset="0"/>
              <a:buChar char="•"/>
            </a:pPr>
            <a:r>
              <a:rPr lang="sv-SE" sz="1200" dirty="0"/>
              <a:t>Digital </a:t>
            </a:r>
            <a:r>
              <a:rPr lang="sv-SE" sz="1200" dirty="0" err="1"/>
              <a:t>roadmap</a:t>
            </a:r>
            <a:endParaRPr lang="sv-SE" sz="1200" dirty="0"/>
          </a:p>
          <a:p>
            <a:pPr marL="171450" indent="-171450">
              <a:buFont typeface="Arial" panose="020B0604020202020204" pitchFamily="34" charset="0"/>
              <a:buChar char="•"/>
            </a:pPr>
            <a:r>
              <a:rPr lang="sv-SE" sz="1200" dirty="0"/>
              <a:t>Säkra att systemförvaltning sker enligt samma ramverk och principer oavsett lösning/enhet.</a:t>
            </a:r>
          </a:p>
          <a:p>
            <a:pPr marL="0" indent="0">
              <a:buFont typeface="Arial" panose="020B0604020202020204" pitchFamily="34" charset="0"/>
              <a:buNone/>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Infrastruktur - exempel på vad som kan inkluderas</a:t>
            </a:r>
          </a:p>
          <a:p>
            <a:pPr marL="171450" indent="-171450">
              <a:buFont typeface="Arial" panose="020B0604020202020204" pitchFamily="34" charset="0"/>
              <a:buChar char="•"/>
            </a:pPr>
            <a:r>
              <a:rPr lang="sv-SE" sz="1200" dirty="0"/>
              <a:t>En översiktskarta av förvaltningens infrastruktur och arkitektur  Förstå vårt nuläge inför kommande initiativ</a:t>
            </a:r>
          </a:p>
          <a:p>
            <a:pPr marL="171450" indent="-171450">
              <a:buFont typeface="Arial" panose="020B0604020202020204" pitchFamily="34" charset="0"/>
              <a:buChar char="•"/>
            </a:pPr>
            <a:r>
              <a:rPr lang="sv-SE" sz="1200" dirty="0"/>
              <a:t>Tydliggöra vilken data vi har- och inte har tillgång till</a:t>
            </a:r>
          </a:p>
          <a:p>
            <a:pPr marL="171450" indent="-171450">
              <a:buFont typeface="Arial" panose="020B0604020202020204" pitchFamily="34" charset="0"/>
              <a:buChar char="•"/>
            </a:pPr>
            <a:r>
              <a:rPr lang="sv-SE" sz="1200" dirty="0"/>
              <a:t>Analysera systemlandskapets utvecklingspotential</a:t>
            </a:r>
          </a:p>
          <a:p>
            <a:pPr marL="171450" indent="-171450">
              <a:buFont typeface="Arial" panose="020B0604020202020204" pitchFamily="34" charset="0"/>
              <a:buChar char="•"/>
            </a:pPr>
            <a:r>
              <a:rPr lang="sv-SE" sz="1200" dirty="0"/>
              <a:t>Kvalitetssäkra data</a:t>
            </a:r>
            <a:endParaRPr lang="sv-SE" sz="1200" b="1" dirty="0"/>
          </a:p>
          <a:p>
            <a:pPr marL="0" indent="0">
              <a:buFont typeface="Arial" panose="020B0604020202020204" pitchFamily="34" charset="0"/>
              <a:buNone/>
            </a:pPr>
            <a:endParaRPr lang="sv-SE" sz="1200" dirty="0"/>
          </a:p>
          <a:p>
            <a:endParaRPr lang="sv-SE" sz="1200" dirty="0"/>
          </a:p>
          <a:p>
            <a:r>
              <a:rPr lang="sv-SE" sz="1200" b="1" dirty="0"/>
              <a:t>Vår digitala mognad – exempel på vad som kan inkluderas</a:t>
            </a:r>
            <a:endParaRPr lang="sv-SE" sz="1200" b="1" dirty="0">
              <a:ea typeface="Roboto Light"/>
              <a:cs typeface="Roboto Light"/>
            </a:endParaRPr>
          </a:p>
          <a:p>
            <a:pPr marL="171450" indent="-171450">
              <a:buFont typeface="Arial" panose="020B0604020202020204" pitchFamily="34" charset="0"/>
              <a:buChar char="•"/>
            </a:pPr>
            <a:r>
              <a:rPr lang="sv-SE" sz="1200" dirty="0"/>
              <a:t>Förberedande arbete för organisationsförändring</a:t>
            </a:r>
            <a:endParaRPr lang="sv-SE" sz="1200" dirty="0">
              <a:ea typeface="Roboto Light"/>
              <a:cs typeface="Roboto Light"/>
            </a:endParaRPr>
          </a:p>
          <a:p>
            <a:pPr marL="171450" indent="-171450">
              <a:buFont typeface="Arial" panose="020B0604020202020204" pitchFamily="34" charset="0"/>
              <a:buChar char="•"/>
            </a:pPr>
            <a:r>
              <a:rPr lang="sv-SE" sz="1200" dirty="0"/>
              <a:t>Förbereda organisationen på att skifta fokus från teknik till kund och verksamhet, och vad det innebär.</a:t>
            </a:r>
            <a:endParaRPr lang="sv-SE" sz="1200" dirty="0">
              <a:ea typeface="Roboto Light"/>
              <a:cs typeface="Roboto Light"/>
            </a:endParaRPr>
          </a:p>
          <a:p>
            <a:pPr marL="171450" indent="-171450">
              <a:buFont typeface="Arial" panose="020B0604020202020204" pitchFamily="34" charset="0"/>
              <a:buChar char="•"/>
            </a:pPr>
            <a:r>
              <a:rPr lang="sv-SE" sz="1200" dirty="0"/>
              <a:t>Hitta synergier med andra förvaltningar i dialog och informationsutbyte</a:t>
            </a:r>
            <a:endParaRPr lang="sv-SE" sz="1200" dirty="0">
              <a:ea typeface="Roboto Light"/>
              <a:cs typeface="Roboto Light"/>
            </a:endParaRPr>
          </a:p>
          <a:p>
            <a:pPr marL="171450" indent="-171450">
              <a:buFont typeface="Arial" panose="020B0604020202020204" pitchFamily="34" charset="0"/>
              <a:buChar char="•"/>
            </a:pPr>
            <a:r>
              <a:rPr lang="sv-SE" sz="1200" dirty="0"/>
              <a:t>Utvärdering av </a:t>
            </a:r>
            <a:r>
              <a:rPr lang="sv-SE" sz="1200" dirty="0" err="1"/>
              <a:t>SBF’s</a:t>
            </a:r>
            <a:r>
              <a:rPr lang="sv-SE" sz="1200" dirty="0"/>
              <a:t> kompetens i besluts- och sakfrågor gällande digitalisering</a:t>
            </a:r>
            <a:endParaRPr lang="sv-SE" sz="1200" dirty="0">
              <a:ea typeface="Roboto Light"/>
              <a:cs typeface="Roboto Light"/>
            </a:endParaRPr>
          </a:p>
          <a:p>
            <a:pPr marL="171450" indent="-171450">
              <a:buFont typeface="Arial" panose="020B0604020202020204" pitchFamily="34" charset="0"/>
              <a:buChar char="•"/>
            </a:pPr>
            <a:r>
              <a:rPr lang="sv-SE" sz="1200" dirty="0"/>
              <a:t>Utvärdering av oss själva i vår mognad inför fortsatt arbete med Smart Digital Samhällsbyggnadsprocess</a:t>
            </a:r>
            <a:endParaRPr lang="sv-SE" sz="1200" dirty="0">
              <a:ea typeface="Roboto Light"/>
              <a:cs typeface="Roboto Light"/>
            </a:endParaRPr>
          </a:p>
          <a:p>
            <a:pPr marL="0" indent="0">
              <a:buFont typeface="Arial" panose="020B0604020202020204" pitchFamily="34" charset="0"/>
              <a:buNone/>
            </a:pPr>
            <a:endParaRPr lang="sv-SE" sz="1200" dirty="0"/>
          </a:p>
          <a:p>
            <a:pPr marL="0" indent="0">
              <a:buFont typeface="Arial" panose="020B0604020202020204" pitchFamily="34" charset="0"/>
              <a:buNone/>
            </a:pPr>
            <a:endParaRPr lang="sv-SE" sz="1200" dirty="0"/>
          </a:p>
          <a:p>
            <a:pPr marL="171450" indent="-171450">
              <a:buFont typeface="Arial" panose="020B0604020202020204" pitchFamily="34" charset="0"/>
              <a:buChar cha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4250388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Input är </a:t>
            </a:r>
            <a:r>
              <a:rPr lang="sv-SE" dirty="0" err="1"/>
              <a:t>klustrat</a:t>
            </a:r>
            <a:r>
              <a:rPr lang="sv-SE" dirty="0"/>
              <a:t> i sammanlagt 24 paket</a:t>
            </a:r>
          </a:p>
          <a:p>
            <a:endParaRPr lang="sv-SE" dirty="0"/>
          </a:p>
          <a:p>
            <a:r>
              <a:rPr lang="sv-SE" dirty="0"/>
              <a:t>GENOMFÖR / ÖVERVÄG / MÖJLIGT är skattat enligt modell</a:t>
            </a:r>
          </a:p>
          <a:p>
            <a:r>
              <a:rPr lang="sv-SE" dirty="0"/>
              <a:t>KOSTNAD 1-4</a:t>
            </a:r>
          </a:p>
          <a:p>
            <a:r>
              <a:rPr lang="sv-SE" dirty="0"/>
              <a:t>EFFEKT 1-4</a:t>
            </a:r>
          </a:p>
          <a:p>
            <a:endParaRPr lang="sv-SE" dirty="0"/>
          </a:p>
          <a:p>
            <a:r>
              <a:rPr lang="sv-SE" dirty="0"/>
              <a:t>AVFÄRDA är inte skattat</a:t>
            </a:r>
          </a:p>
          <a:p>
            <a:endParaRPr lang="sv-SE" dirty="0"/>
          </a:p>
          <a:p>
            <a:r>
              <a:rPr lang="sv-SE" dirty="0"/>
              <a:t>Ingen är kastat, allt ska återkopplas. Not. AVFÄRDA ska inte behandlas. Det är noterat men vi tar inte upp det för bedömning</a:t>
            </a:r>
          </a:p>
          <a:p>
            <a:endParaRPr lang="sv-SE" dirty="0"/>
          </a:p>
          <a:p>
            <a:r>
              <a:rPr lang="sv-SE" b="1" dirty="0"/>
              <a:t>ÖVERGRIPANDE</a:t>
            </a:r>
          </a:p>
          <a:p>
            <a:r>
              <a:rPr lang="sv-SE" dirty="0"/>
              <a:t>Utmaningar kopplade till våra arbetsprocesser är en återkommande fråga, och en del av nästan varje kluster. Därför kommer inte initiativet att hantera specifika processer separat. Frågan ska återupptas efter de mest prioriterade paketen har adresserats och implementeras, vilket sannolikt kommer att förändra vår nulägesbild. </a:t>
            </a:r>
          </a:p>
          <a:p>
            <a:endParaRPr lang="sv-SE" dirty="0"/>
          </a:p>
          <a:p>
            <a:r>
              <a:rPr lang="sv-SE" dirty="0"/>
              <a:t>APT har gett en väldigt god insikt i enheternas/individernas utmaningar, frustration, </a:t>
            </a:r>
            <a:r>
              <a:rPr lang="sv-SE" dirty="0" err="1"/>
              <a:t>potenttial</a:t>
            </a:r>
            <a:r>
              <a:rPr lang="sv-SE" dirty="0"/>
              <a:t>.</a:t>
            </a:r>
          </a:p>
          <a:p>
            <a:r>
              <a:rPr lang="sv-SE" dirty="0"/>
              <a:t>Stor del av input är väldigt specifik, ofta teknisk, ofta på olika tillkortakommanden angående teknik, teknisk support, beslut och styrning kring verktyg och projekt. </a:t>
            </a:r>
          </a:p>
          <a:p>
            <a:endParaRPr lang="sv-SE" dirty="0"/>
          </a:p>
          <a:p>
            <a:r>
              <a:rPr lang="sv-SE" dirty="0"/>
              <a:t>Väldigt mycket av de utmaningar som tas upp är kopplat till geografisk data och baskartan / Informationshantering / styrning och avsaknaden av samsyn.  Även om dessa inte nämns specifikt så är det nästan alltid </a:t>
            </a:r>
            <a:r>
              <a:rPr lang="sv-SE" b="1" dirty="0"/>
              <a:t>ett symptom </a:t>
            </a:r>
            <a:r>
              <a:rPr lang="sv-SE" dirty="0"/>
              <a:t>på att ett steg som ligger tidigare i processen inte har levererat enligt förväntan. </a:t>
            </a:r>
          </a:p>
        </p:txBody>
      </p:sp>
      <p:sp>
        <p:nvSpPr>
          <p:cNvPr id="4" name="Slide Number Placehold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384891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ANVÄNT LANTMÄTERIETS TRAPPA FÖR ATT STRUKTURERA INFORMATIONEN, och förstå i vilken ordning </a:t>
            </a:r>
            <a:r>
              <a:rPr kumimoji="0" lang="sv-SE" sz="1800" b="0" i="1" u="none" strike="noStrike" kern="1200" cap="none" spc="0" normalizeH="0" baseline="0" noProof="0" dirty="0" err="1">
                <a:ln>
                  <a:noFill/>
                </a:ln>
                <a:solidFill>
                  <a:prstClr val="black"/>
                </a:solidFill>
                <a:effectLst/>
                <a:uLnTx/>
                <a:uFillTx/>
                <a:latin typeface="Verdana"/>
                <a:ea typeface="+mn-ea"/>
                <a:cs typeface="+mn-cs"/>
              </a:rPr>
              <a:t>artbetet</a:t>
            </a:r>
            <a:r>
              <a:rPr kumimoji="0" lang="sv-SE" sz="1800" b="0" i="1" u="none" strike="noStrike" kern="1200" cap="none" spc="0" normalizeH="0" baseline="0" noProof="0" dirty="0">
                <a:ln>
                  <a:noFill/>
                </a:ln>
                <a:solidFill>
                  <a:prstClr val="black"/>
                </a:solidFill>
                <a:effectLst/>
                <a:uLnTx/>
                <a:uFillTx/>
                <a:latin typeface="Verdana"/>
                <a:ea typeface="+mn-ea"/>
                <a:cs typeface="+mn-cs"/>
              </a:rPr>
              <a:t> ska adresseras för att ge bäst värde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1"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samla, strukturera och tillgängliggöra data</a:t>
            </a:r>
            <a:endParaRPr kumimoji="0" lang="sv-SE" sz="18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informationsmängder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Utpekade informationsägare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God versionshantering/bra metadata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arbetsflödet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effektiva processer – tidiga mänskliga möten med stöd av digitala verktyg</a:t>
            </a:r>
          </a:p>
          <a:p>
            <a:pPr>
              <a:lnSpc>
                <a:spcPct val="107000"/>
              </a:lnSpc>
              <a:spcAft>
                <a:spcPts val="800"/>
              </a:spcAft>
            </a:pPr>
            <a:r>
              <a:rPr lang="sv-SE" sz="1100" b="0" i="0" dirty="0">
                <a:effectLst/>
                <a:latin typeface="Calibri" panose="020F0502020204030204" pitchFamily="34" charset="0"/>
                <a:ea typeface="Calibri" panose="020F0502020204030204" pitchFamily="34" charset="0"/>
                <a:cs typeface="Times New Roman" panose="02020603050405020304" pitchFamily="18" charset="0"/>
              </a:rPr>
              <a:t>I processens olika steg ska informationen flöda digitalt och återanvändas. Aktörer i processen kommer att behöva samordna sig för att harmonisera arbetsflöden. </a:t>
            </a:r>
            <a:r>
              <a:rPr lang="sv-SE" sz="1200" b="0" i="0" dirty="0">
                <a:effectLst/>
                <a:latin typeface="Calibri" panose="020F0502020204030204" pitchFamily="34" charset="0"/>
                <a:ea typeface="Times New Roman" panose="02020603050405020304" pitchFamily="18" charset="0"/>
              </a:rPr>
              <a:t>Ansvar och roller behöver förtydligas. </a:t>
            </a:r>
          </a:p>
          <a:p>
            <a:pPr>
              <a:lnSpc>
                <a:spcPct val="107000"/>
              </a:lnSpc>
              <a:spcAft>
                <a:spcPts val="800"/>
              </a:spcAft>
            </a:pPr>
            <a:r>
              <a:rPr lang="sv-SE" sz="1200" b="0" i="0" dirty="0">
                <a:effectLst/>
                <a:latin typeface="Calibri" panose="020F0502020204030204" pitchFamily="34" charset="0"/>
                <a:ea typeface="Times New Roman" panose="02020603050405020304" pitchFamily="18" charset="0"/>
              </a:rPr>
              <a:t>Att övergå till ett digitalt arbetssätt </a:t>
            </a:r>
            <a:r>
              <a:rPr lang="sv-SE" sz="1200" b="1" i="0" dirty="0">
                <a:effectLst/>
                <a:latin typeface="Calibri" panose="020F0502020204030204" pitchFamily="34" charset="0"/>
                <a:ea typeface="Times New Roman" panose="02020603050405020304" pitchFamily="18" charset="0"/>
              </a:rPr>
              <a:t>påverkar alltid processen</a:t>
            </a:r>
            <a:r>
              <a:rPr lang="sv-SE" sz="1200" b="0" i="0" dirty="0">
                <a:effectLst/>
                <a:latin typeface="Calibri" panose="020F0502020204030204" pitchFamily="34" charset="0"/>
                <a:ea typeface="Times New Roman" panose="02020603050405020304" pitchFamily="18" charset="0"/>
              </a:rPr>
              <a:t>.</a:t>
            </a:r>
          </a:p>
          <a:p>
            <a:pPr>
              <a:spcAft>
                <a:spcPts val="0"/>
              </a:spcAft>
            </a:pPr>
            <a:r>
              <a:rPr lang="sv-SE" sz="1200" b="0" dirty="0">
                <a:effectLst/>
                <a:latin typeface="Calibri" panose="020F0502020204030204" pitchFamily="34" charset="0"/>
                <a:ea typeface="Times New Roman" panose="02020603050405020304" pitchFamily="18" charset="0"/>
              </a:rPr>
              <a:t>Ett digitalt arbetsflöde blir aldrig effektivt om informationen inte uppfyller kraven på </a:t>
            </a:r>
            <a:r>
              <a:rPr lang="sv-SE" sz="1200" b="1" dirty="0">
                <a:effectLst/>
                <a:latin typeface="Calibri" panose="020F0502020204030204" pitchFamily="34" charset="0"/>
                <a:ea typeface="Times New Roman" panose="02020603050405020304" pitchFamily="18" charset="0"/>
              </a:rPr>
              <a:t>kvalitet, användbarhet och tillgänglighet</a:t>
            </a:r>
            <a:r>
              <a:rPr lang="sv-SE" sz="1200" b="0" dirty="0">
                <a:effectLst/>
                <a:latin typeface="Calibri" panose="020F0502020204030204" pitchFamily="34" charset="0"/>
                <a:ea typeface="Times New Roman" panose="02020603050405020304" pitchFamily="18" charset="0"/>
              </a:rPr>
              <a:t>. Det är därför viktigt att förstå att steg 1 i Färdplanen Digitalisera informationen är en förutsättning för att arbetsflödet ska kunna bli digitalt.</a:t>
            </a:r>
            <a:endParaRPr lang="sv-SE" sz="1200" b="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Möjliggör digital dialog.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utveckling/tolkning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Öppna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Säkra e-leg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Standardiserade överföringsformat</a:t>
            </a:r>
          </a:p>
          <a:p>
            <a:r>
              <a:rPr lang="sv-SE" sz="1200" b="0" i="0" kern="1200" dirty="0">
                <a:solidFill>
                  <a:schemeClr val="tx1"/>
                </a:solidFill>
                <a:effectLst/>
                <a:latin typeface="+mn-lt"/>
                <a:ea typeface="+mn-ea"/>
                <a:cs typeface="+mn-cs"/>
              </a:rPr>
              <a:t>Digital dialog - kommunikation med medborgare i samband med ärendehandläggning, enkäter, medborgardialog, digitala möten, chattar, sociala medier mm. </a:t>
            </a:r>
          </a:p>
          <a:p>
            <a:r>
              <a:rPr lang="sv-SE" sz="1200" b="1" i="0" kern="1200" dirty="0">
                <a:solidFill>
                  <a:schemeClr val="tx1"/>
                </a:solidFill>
                <a:effectLst/>
                <a:latin typeface="+mn-lt"/>
                <a:ea typeface="+mn-ea"/>
                <a:cs typeface="+mn-cs"/>
              </a:rPr>
              <a:t>Digital dialog blir naturlig och nödvändig när informationen och arbetsflödet är digitalt.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Att både information och process är digital och standardiserad är en förutsättning för att smarta verktyg för dialog ska kunna utvecklas. Det är alltså minst lika viktigt att arbeta med steg 1 och 2 i färdplanen för att dialogen ska kunna bli effektiv, begriplig och 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 är drivkraften i den digitala transformationen. Vi måste samla in och strukturera vår information digitalt.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Dataägare och informationsansvariga blir allt viktigare roller.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Standard, metadata och versionshantering blir viktiga begrepp.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Information som finns som PDF är visserligen digital men eftersom en PDF inte kan återanvändas på annat sätt än att läsas av en människa räcker den inte för att bygga en digital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Kanske ge ett exempel. Vikten av kvalitet i fastighetsbilden. </a:t>
            </a:r>
            <a:endParaRPr kumimoji="0" lang="sv-SE"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Automatisera</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Ändrat </a:t>
            </a:r>
            <a:r>
              <a:rPr kumimoji="0" lang="sv-SE" sz="1200" b="0" i="0" u="none" strike="noStrike" kern="1200" cap="none" spc="0" normalizeH="0" baseline="0" noProof="0" dirty="0" err="1">
                <a:ln>
                  <a:noFill/>
                </a:ln>
                <a:solidFill>
                  <a:prstClr val="black"/>
                </a:solidFill>
                <a:effectLst/>
                <a:uLnTx/>
                <a:uFillTx/>
                <a:latin typeface="Verdana"/>
                <a:ea typeface="+mn-ea"/>
                <a:cs typeface="+mn-cs"/>
              </a:rPr>
              <a:t>mindset</a:t>
            </a: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endParaRPr lang="sv-SE" dirty="0"/>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 kan innebära allt från:</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-att låta en robot registrera och fördela nya ärenden i ett ärendehanteringssystem, </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-till att hantera hela eller delar av en ärendehandläggning,</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-för att slutligen fatta beslut och avsluta ärendet.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Automatiseringen behöver genomföras i små steg och i första hand för enklare rutinärenden. </a:t>
            </a:r>
          </a:p>
          <a:p>
            <a:pPr>
              <a:spcAft>
                <a:spcPts val="0"/>
              </a:spcAft>
            </a:pPr>
            <a:r>
              <a:rPr lang="sv-SE" sz="1200" b="0" i="0" dirty="0">
                <a:effectLst/>
                <a:latin typeface="Calibri" panose="020F0502020204030204" pitchFamily="34" charset="0"/>
                <a:ea typeface="Times New Roman" panose="02020603050405020304" pitchFamily="18" charset="0"/>
              </a:rPr>
              <a:t>Automatisering kommer att kräva juridisk lagutveckling men mycket går att göra redan idag.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effectLst/>
                <a:latin typeface="Calibri" panose="020F0502020204030204" pitchFamily="34" charset="0"/>
                <a:ea typeface="Times New Roman" panose="02020603050405020304" pitchFamily="18" charset="0"/>
              </a:rPr>
              <a:t>Automatisering är endast möjlig när data, regelverk och processer är så entydiga att de kan hanteras med algoritmer för automatisering. För att kunna lyckas med automatisering måste man därför arbeta med de tidigare stegen i Färdplanen.  </a:t>
            </a:r>
            <a:endParaRPr lang="sv-SE" sz="1200" b="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754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samla, strukturera och tillgängliggöra data</a:t>
            </a:r>
            <a:endParaRPr kumimoji="0" lang="sv-SE" sz="18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informationsmängder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Utpekade informationsägare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God versionshantering/bra metadata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arbetsflödet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effektiva processer – tidiga mänskliga möten med stöd av digitala verktyg</a:t>
            </a:r>
          </a:p>
          <a:p>
            <a:pPr>
              <a:lnSpc>
                <a:spcPct val="107000"/>
              </a:lnSpc>
              <a:spcAft>
                <a:spcPts val="800"/>
              </a:spcAft>
            </a:pPr>
            <a:r>
              <a:rPr lang="sv-SE" sz="1100" b="0" i="0" dirty="0">
                <a:effectLst/>
                <a:latin typeface="Calibri" panose="020F0502020204030204" pitchFamily="34" charset="0"/>
                <a:ea typeface="Calibri" panose="020F0502020204030204" pitchFamily="34" charset="0"/>
                <a:cs typeface="Times New Roman" panose="02020603050405020304" pitchFamily="18" charset="0"/>
              </a:rPr>
              <a:t>I processens olika steg ska informationen flöda digitalt och återanvändas. Aktörer i processen kommer att behöva samordna sig för att harmonisera arbetsflöden. </a:t>
            </a:r>
            <a:r>
              <a:rPr lang="sv-SE" sz="1200" b="0" i="0" dirty="0">
                <a:effectLst/>
                <a:latin typeface="Calibri" panose="020F0502020204030204" pitchFamily="34" charset="0"/>
                <a:ea typeface="Times New Roman" panose="02020603050405020304" pitchFamily="18" charset="0"/>
              </a:rPr>
              <a:t>Ansvar och roller behöver förtydligas. </a:t>
            </a:r>
          </a:p>
          <a:p>
            <a:pPr>
              <a:lnSpc>
                <a:spcPct val="107000"/>
              </a:lnSpc>
              <a:spcAft>
                <a:spcPts val="800"/>
              </a:spcAft>
            </a:pPr>
            <a:r>
              <a:rPr lang="sv-SE" sz="1200" b="0" i="0" dirty="0">
                <a:effectLst/>
                <a:latin typeface="Calibri" panose="020F0502020204030204" pitchFamily="34" charset="0"/>
                <a:ea typeface="Times New Roman" panose="02020603050405020304" pitchFamily="18" charset="0"/>
              </a:rPr>
              <a:t>Att övergå till ett digitalt arbetssätt </a:t>
            </a:r>
            <a:r>
              <a:rPr lang="sv-SE" sz="1200" b="1" i="0" dirty="0">
                <a:effectLst/>
                <a:latin typeface="Calibri" panose="020F0502020204030204" pitchFamily="34" charset="0"/>
                <a:ea typeface="Times New Roman" panose="02020603050405020304" pitchFamily="18" charset="0"/>
              </a:rPr>
              <a:t>påverkar alltid processen</a:t>
            </a:r>
            <a:r>
              <a:rPr lang="sv-SE" sz="1200" b="0" i="0" dirty="0">
                <a:effectLst/>
                <a:latin typeface="Calibri" panose="020F0502020204030204" pitchFamily="34" charset="0"/>
                <a:ea typeface="Times New Roman" panose="02020603050405020304" pitchFamily="18" charset="0"/>
              </a:rPr>
              <a:t>.</a:t>
            </a:r>
          </a:p>
          <a:p>
            <a:pPr>
              <a:spcAft>
                <a:spcPts val="0"/>
              </a:spcAft>
            </a:pPr>
            <a:r>
              <a:rPr lang="sv-SE" sz="1200" b="0" dirty="0">
                <a:effectLst/>
                <a:latin typeface="Calibri" panose="020F0502020204030204" pitchFamily="34" charset="0"/>
                <a:ea typeface="Times New Roman" panose="02020603050405020304" pitchFamily="18" charset="0"/>
              </a:rPr>
              <a:t>Ett digitalt arbetsflöde blir aldrig effektivt om informationen inte uppfyller kraven på kvalitet, användbarhet och tillgänglighet. Det är därför viktigt att förstå att steg 1 i Färdplanen Digitalisera informationen är en förutsättning för att arbetsflödet ska kunna bli digitalt.</a:t>
            </a:r>
            <a:endParaRPr lang="sv-SE" sz="1200" b="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Möjliggör digital dialog.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utveckling/tolkning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Öppna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Säkra e-leg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Standardiserade överföringsformat</a:t>
            </a:r>
          </a:p>
          <a:p>
            <a:r>
              <a:rPr lang="sv-SE" sz="1200" b="0" i="0" kern="1200" dirty="0">
                <a:solidFill>
                  <a:schemeClr val="tx1"/>
                </a:solidFill>
                <a:effectLst/>
                <a:latin typeface="+mn-lt"/>
                <a:ea typeface="+mn-ea"/>
                <a:cs typeface="+mn-cs"/>
              </a:rPr>
              <a:t>Digital dialog - kommunikation med medborgare i samband med ärendehandläggning, enkäter, medborgardialog, digitala möten, chattar, sociala medier mm. </a:t>
            </a:r>
          </a:p>
          <a:p>
            <a:r>
              <a:rPr lang="sv-SE" sz="1200" b="0" i="0" kern="1200" dirty="0">
                <a:solidFill>
                  <a:schemeClr val="tx1"/>
                </a:solidFill>
                <a:effectLst/>
                <a:latin typeface="+mn-lt"/>
                <a:ea typeface="+mn-ea"/>
                <a:cs typeface="+mn-cs"/>
              </a:rPr>
              <a:t>Digital dialog blir naturlig och nödvändig när informationen och arbetsflödet är digitalt.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Att både information och process är digital och standardiserad är en förutsättning för att smarta verktyg för dialog ska kunna utvecklas. Det är alltså minst lika viktigt att arbeta med steg 1 och 2 i färdplanen för att dialogen ska kunna bli effektiv, begriplig och digital.</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 är drivkraften i den digitala transformationen. Vi måste samla in och strukturera vår information digitalt.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Dataägare och informationsansvariga blir allt viktigare roller.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Standard, metadata och versionshantering blir viktiga begrepp.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Information som finns som PDF är visserligen digital men eftersom en PDF inte kan återanvändas på annat sätt än att läsas av en människa räcker den inte för att bygga en digital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Kanske ge ett exempel. Vikten av kvalitet i fastighetsbilden. </a:t>
            </a:r>
            <a:endParaRPr kumimoji="0" lang="sv-SE"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a:lnSpc>
                <a:spcPct val="107000"/>
              </a:lnSpc>
              <a:spcAft>
                <a:spcPts val="800"/>
              </a:spcAft>
            </a:pPr>
            <a:endPar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Automatisera</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Ändrat </a:t>
            </a:r>
            <a:r>
              <a:rPr kumimoji="0" lang="sv-SE" sz="1200" b="0" i="0" u="none" strike="noStrike" kern="1200" cap="none" spc="0" normalizeH="0" baseline="0" noProof="0" dirty="0" err="1">
                <a:ln>
                  <a:noFill/>
                </a:ln>
                <a:solidFill>
                  <a:prstClr val="black"/>
                </a:solidFill>
                <a:effectLst/>
                <a:uLnTx/>
                <a:uFillTx/>
                <a:latin typeface="Verdana"/>
                <a:ea typeface="+mn-ea"/>
                <a:cs typeface="+mn-cs"/>
              </a:rPr>
              <a:t>mindset</a:t>
            </a: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endParaRPr lang="sv-SE" dirty="0"/>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 kan innebära allt från:</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-att låta en robot registrera och fördela nya ärenden i ett ärendehanteringssystem, </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-till att hantera hela eller delar av en ärendehandläggning,</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-för att slutligen fatta beslut och avsluta ärendet.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Automatiseringen behöver genomföras i små steg och i första hand för enklare rutinärenden. </a:t>
            </a:r>
          </a:p>
          <a:p>
            <a:pPr>
              <a:spcAft>
                <a:spcPts val="0"/>
              </a:spcAft>
            </a:pPr>
            <a:r>
              <a:rPr lang="sv-SE" sz="1200" b="0" i="0" dirty="0">
                <a:effectLst/>
                <a:latin typeface="Calibri" panose="020F0502020204030204" pitchFamily="34" charset="0"/>
                <a:ea typeface="Times New Roman" panose="02020603050405020304" pitchFamily="18" charset="0"/>
              </a:rPr>
              <a:t>Automatisering kommer att kräva juridisk lagutveckling men mycket går att göra redan idag.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effectLst/>
                <a:latin typeface="Calibri" panose="020F0502020204030204" pitchFamily="34" charset="0"/>
                <a:ea typeface="Times New Roman" panose="02020603050405020304" pitchFamily="18" charset="0"/>
              </a:rPr>
              <a:t>Automatisering är endast möjlig när data, regelverk och processer är så entydiga att de kan hanteras med algoritmer för automatisering. För att kunna lyckas med automatisering måste man därför arbeta med de tidigare stegen i Färdplanen.  </a:t>
            </a:r>
            <a:endParaRPr lang="sv-SE" sz="1200" b="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754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VARJE ARBETSPAKET KAN BETRAKTAS SOM ETT PROJEKT</a:t>
            </a:r>
          </a:p>
          <a:p>
            <a:endParaRPr lang="sv-SE" dirty="0"/>
          </a:p>
          <a:p>
            <a:r>
              <a:rPr lang="sv-SE" dirty="0"/>
              <a:t>VARJE PROJEKT SKA INLEDAS MED EN FÖRSTUDIE FÖR ATT VI SKA FÅ KOLL PÅ FRÅGOR SOM;</a:t>
            </a:r>
          </a:p>
          <a:p>
            <a:r>
              <a:rPr lang="sv-SE" dirty="0"/>
              <a:t>- VAD EXAKT BEHÖVER VI GÖRA? </a:t>
            </a:r>
          </a:p>
          <a:p>
            <a:r>
              <a:rPr lang="sv-SE" dirty="0"/>
              <a:t>- VILKA SKA GENOMFÖRA ARBETET? </a:t>
            </a:r>
          </a:p>
          <a:p>
            <a:r>
              <a:rPr lang="sv-SE" dirty="0"/>
              <a:t>- VAD KAN VI FÖRVÄNA OSS FÖR RESULTAT?</a:t>
            </a:r>
          </a:p>
          <a:p>
            <a:r>
              <a:rPr lang="sv-SE" dirty="0"/>
              <a:t>- HUR LÅNG TID KOMMER DET ATT TA?</a:t>
            </a:r>
          </a:p>
          <a:p>
            <a:r>
              <a:rPr lang="sv-SE" dirty="0"/>
              <a:t>- HUR MYCKET KOMMER DET ATT KOSTA?</a:t>
            </a:r>
          </a:p>
          <a:p>
            <a:endParaRPr lang="sv-SE" dirty="0"/>
          </a:p>
          <a:p>
            <a:r>
              <a:rPr lang="sv-SE" dirty="0"/>
              <a:t>DETTA GÅR SDS IGENOM TILLSAMMANS MED KÄRNVERKSAMHETEN </a:t>
            </a:r>
            <a:r>
              <a:rPr lang="sv-SE" b="1" dirty="0"/>
              <a:t>INNAN</a:t>
            </a:r>
            <a:r>
              <a:rPr lang="sv-SE" dirty="0"/>
              <a:t> DET PRESENTERAS FÖR STYRGRUPPEN FÖR BESLUT OCH PRIORITERING, SÅ ATT VI INTE STARTAR NÅGOT SOM VI INTE HAR FÖRMÅGA ATT GENOMFÖRA, EFTERSOM DET I STOR UTRSÄCKNING ÄR KÄRNEVERKSAMHETEN SOM SKA UTFÖRA ARBETET. </a:t>
            </a:r>
          </a:p>
        </p:txBody>
      </p:sp>
      <p:sp>
        <p:nvSpPr>
          <p:cNvPr id="4" name="Slide Number Placeholder 3"/>
          <p:cNvSpPr>
            <a:spLocks noGrp="1"/>
          </p:cNvSpPr>
          <p:nvPr>
            <p:ph type="sldNum" sz="quarter" idx="5"/>
          </p:nvPr>
        </p:nvSpPr>
        <p:spPr/>
        <p:txBody>
          <a:bodyPr/>
          <a:lstStyle/>
          <a:p>
            <a:fld id="{1A885D1D-61DE-406F-8114-F47C63AA3126}" type="slidenum">
              <a:rPr lang="sv-SE" smtClean="0"/>
              <a:t>17</a:t>
            </a:fld>
            <a:endParaRPr lang="sv-SE"/>
          </a:p>
        </p:txBody>
      </p:sp>
    </p:spTree>
    <p:extLst>
      <p:ext uri="{BB962C8B-B14F-4D97-AF65-F5344CB8AC3E}">
        <p14:creationId xmlns:p14="http://schemas.microsoft.com/office/powerpoint/2010/main" val="4138133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3954715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21</a:t>
            </a:fld>
            <a:endParaRPr lang="sv-SE"/>
          </a:p>
        </p:txBody>
      </p:sp>
    </p:spTree>
    <p:extLst>
      <p:ext uri="{BB962C8B-B14F-4D97-AF65-F5344CB8AC3E}">
        <p14:creationId xmlns:p14="http://schemas.microsoft.com/office/powerpoint/2010/main" val="1553207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22</a:t>
            </a:fld>
            <a:endParaRPr lang="sv-SE"/>
          </a:p>
        </p:txBody>
      </p:sp>
    </p:spTree>
    <p:extLst>
      <p:ext uri="{BB962C8B-B14F-4D97-AF65-F5344CB8AC3E}">
        <p14:creationId xmlns:p14="http://schemas.microsoft.com/office/powerpoint/2010/main" val="769548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1A885D1D-61DE-406F-8114-F47C63AA3126}" type="slidenum">
              <a:rPr lang="sv-SE" smtClean="0"/>
              <a:t>23</a:t>
            </a:fld>
            <a:endParaRPr lang="sv-SE"/>
          </a:p>
        </p:txBody>
      </p:sp>
    </p:spTree>
    <p:extLst>
      <p:ext uri="{BB962C8B-B14F-4D97-AF65-F5344CB8AC3E}">
        <p14:creationId xmlns:p14="http://schemas.microsoft.com/office/powerpoint/2010/main" val="16280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24</a:t>
            </a:fld>
            <a:endParaRPr lang="sv-SE"/>
          </a:p>
        </p:txBody>
      </p:sp>
    </p:spTree>
    <p:extLst>
      <p:ext uri="{BB962C8B-B14F-4D97-AF65-F5344CB8AC3E}">
        <p14:creationId xmlns:p14="http://schemas.microsoft.com/office/powerpoint/2010/main" val="1228513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25</a:t>
            </a:fld>
            <a:endParaRPr lang="sv-SE"/>
          </a:p>
        </p:txBody>
      </p:sp>
    </p:spTree>
    <p:extLst>
      <p:ext uri="{BB962C8B-B14F-4D97-AF65-F5344CB8AC3E}">
        <p14:creationId xmlns:p14="http://schemas.microsoft.com/office/powerpoint/2010/main" val="3334959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26</a:t>
            </a:fld>
            <a:endParaRPr lang="sv-SE"/>
          </a:p>
        </p:txBody>
      </p:sp>
    </p:spTree>
    <p:extLst>
      <p:ext uri="{BB962C8B-B14F-4D97-AF65-F5344CB8AC3E}">
        <p14:creationId xmlns:p14="http://schemas.microsoft.com/office/powerpoint/2010/main" val="3043574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6DDB9D-EBEC-40C3-B365-AFB27ABAD902}"/>
              </a:ext>
            </a:extLst>
          </p:cNvPr>
          <p:cNvSpPr>
            <a:spLocks noGrp="1"/>
          </p:cNvSpPr>
          <p:nvPr>
            <p:ph type="title" hasCustomPrompt="1"/>
          </p:nvPr>
        </p:nvSpPr>
        <p:spPr>
          <a:xfrm>
            <a:off x="612569" y="723207"/>
            <a:ext cx="10515600" cy="549412"/>
          </a:xfrm>
        </p:spPr>
        <p:txBody>
          <a:bodyPr/>
          <a:lstStyle>
            <a:lvl1pPr>
              <a:defRPr/>
            </a:lvl1pPr>
          </a:lstStyle>
          <a:p>
            <a:r>
              <a:rPr lang="sv-SE"/>
              <a:t>rubrik</a:t>
            </a:r>
          </a:p>
        </p:txBody>
      </p:sp>
      <p:sp>
        <p:nvSpPr>
          <p:cNvPr id="3" name="Platshållare för innehåll 2">
            <a:extLst>
              <a:ext uri="{FF2B5EF4-FFF2-40B4-BE49-F238E27FC236}">
                <a16:creationId xmlns:a16="http://schemas.microsoft.com/office/drawing/2014/main" id="{99AFB94F-C428-4DFB-8665-A0894593D04E}"/>
              </a:ext>
            </a:extLst>
          </p:cNvPr>
          <p:cNvSpPr>
            <a:spLocks noGrp="1"/>
          </p:cNvSpPr>
          <p:nvPr>
            <p:ph idx="1"/>
          </p:nvPr>
        </p:nvSpPr>
        <p:spPr>
          <a:xfrm>
            <a:off x="612569" y="1415133"/>
            <a:ext cx="10515600" cy="4874803"/>
          </a:xfrm>
        </p:spPr>
        <p:txBody>
          <a:bodyPr/>
          <a:lstStyle>
            <a:lvl1pPr marL="0" indent="0">
              <a:buFontTx/>
              <a:buNone/>
              <a:defRPr sz="2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3266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418309100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96807844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e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oleObject" Target="../embeddings/oleObject2.bin"/><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1.emf"/><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oleObject" Target="../embeddings/oleObject3.bin"/><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1.em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oleObject" Target="../embeddings/oleObject4.bin"/><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ags" Target="../tags/tag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image" Target="../media/image1.emf"/><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oleObject" Target="../embeddings/oleObject5.bin"/><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ags" Target="../tags/tag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image" Target="../media/image1.emf"/><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oleObject" Target="../embeddings/oleObject6.bin"/><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ags" Target="../tags/tag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oleObject" Target="../embeddings/oleObject7.bin"/><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tags" Target="../tags/tag8.xml"/><Relationship Id="rId2" Type="http://schemas.openxmlformats.org/officeDocument/2006/relationships/slideLayout" Target="../slideLayouts/slideLayout74.xml"/><Relationship Id="rId16" Type="http://schemas.openxmlformats.org/officeDocument/2006/relationships/theme" Target="../theme/theme7.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image" Target="../media/image1.emf"/><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4BBA414-E249-1612-FF90-2C417E42773D}"/>
              </a:ext>
            </a:extLst>
          </p:cNvPr>
          <p:cNvGraphicFramePr>
            <a:graphicFrameLocks noChangeAspect="1"/>
          </p:cNvGraphicFramePr>
          <p:nvPr userDrawn="1">
            <p:custDataLst>
              <p:tags r:id="rId14"/>
            </p:custDataLst>
            <p:extLst>
              <p:ext uri="{D42A27DB-BD31-4B8C-83A1-F6EECF244321}">
                <p14:modId xmlns:p14="http://schemas.microsoft.com/office/powerpoint/2010/main" val="4223569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34BBA414-E249-1612-FF90-2C417E42773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7C3F8C8-0FEE-EFC2-3A44-1190430D8B1F}"/>
              </a:ext>
            </a:extLst>
          </p:cNvPr>
          <p:cNvGraphicFramePr>
            <a:graphicFrameLocks noChangeAspect="1"/>
          </p:cNvGraphicFramePr>
          <p:nvPr userDrawn="1">
            <p:custDataLst>
              <p:tags r:id="rId14"/>
            </p:custDataLst>
            <p:extLst>
              <p:ext uri="{D42A27DB-BD31-4B8C-83A1-F6EECF244321}">
                <p14:modId xmlns:p14="http://schemas.microsoft.com/office/powerpoint/2010/main" val="1635396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47C3F8C8-0FEE-EFC2-3A44-1190430D8B1F}"/>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7F49FD1-05B1-3485-90F8-2788559A2312}"/>
              </a:ext>
            </a:extLst>
          </p:cNvPr>
          <p:cNvGraphicFramePr>
            <a:graphicFrameLocks noChangeAspect="1"/>
          </p:cNvGraphicFramePr>
          <p:nvPr userDrawn="1">
            <p:custDataLst>
              <p:tags r:id="rId14"/>
            </p:custDataLst>
            <p:extLst>
              <p:ext uri="{D42A27DB-BD31-4B8C-83A1-F6EECF244321}">
                <p14:modId xmlns:p14="http://schemas.microsoft.com/office/powerpoint/2010/main" val="7747534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E7F49FD1-05B1-3485-90F8-2788559A231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8DB6413-AC62-7DB0-00C0-757585A500E4}"/>
              </a:ext>
            </a:extLst>
          </p:cNvPr>
          <p:cNvGraphicFramePr>
            <a:graphicFrameLocks noChangeAspect="1"/>
          </p:cNvGraphicFramePr>
          <p:nvPr userDrawn="1">
            <p:custDataLst>
              <p:tags r:id="rId14"/>
            </p:custDataLst>
            <p:extLst>
              <p:ext uri="{D42A27DB-BD31-4B8C-83A1-F6EECF244321}">
                <p14:modId xmlns:p14="http://schemas.microsoft.com/office/powerpoint/2010/main" val="7965867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E8DB6413-AC62-7DB0-00C0-757585A500E4}"/>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A0F2AFB-26CE-367A-9987-1A5F9091FA7E}"/>
              </a:ext>
            </a:extLst>
          </p:cNvPr>
          <p:cNvGraphicFramePr>
            <a:graphicFrameLocks noChangeAspect="1"/>
          </p:cNvGraphicFramePr>
          <p:nvPr userDrawn="1">
            <p:custDataLst>
              <p:tags r:id="rId14"/>
            </p:custDataLst>
            <p:extLst>
              <p:ext uri="{D42A27DB-BD31-4B8C-83A1-F6EECF244321}">
                <p14:modId xmlns:p14="http://schemas.microsoft.com/office/powerpoint/2010/main" val="35847394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9A0F2AFB-26CE-367A-9987-1A5F9091FA7E}"/>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0CA2AA2-F1B9-1416-9CA3-84B69D517358}"/>
              </a:ext>
            </a:extLst>
          </p:cNvPr>
          <p:cNvGraphicFramePr>
            <a:graphicFrameLocks noChangeAspect="1"/>
          </p:cNvGraphicFramePr>
          <p:nvPr userDrawn="1">
            <p:custDataLst>
              <p:tags r:id="rId14"/>
            </p:custDataLst>
            <p:extLst>
              <p:ext uri="{D42A27DB-BD31-4B8C-83A1-F6EECF244321}">
                <p14:modId xmlns:p14="http://schemas.microsoft.com/office/powerpoint/2010/main" val="31506569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608" imgH="608" progId="TCLayout.ActiveDocument.1">
                  <p:embed/>
                </p:oleObj>
              </mc:Choice>
              <mc:Fallback>
                <p:oleObj name="think-cell Slide" r:id="rId15" imgW="608" imgH="608" progId="TCLayout.ActiveDocument.1">
                  <p:embed/>
                  <p:pic>
                    <p:nvPicPr>
                      <p:cNvPr id="5" name="think-cell data - do not delete" hidden="1">
                        <a:extLst>
                          <a:ext uri="{FF2B5EF4-FFF2-40B4-BE49-F238E27FC236}">
                            <a16:creationId xmlns:a16="http://schemas.microsoft.com/office/drawing/2014/main" id="{C0CA2AA2-F1B9-1416-9CA3-84B69D517358}"/>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4EB3EED-7B8D-5ABF-C8E9-FA64F254F467}"/>
              </a:ext>
            </a:extLst>
          </p:cNvPr>
          <p:cNvGraphicFramePr>
            <a:graphicFrameLocks noChangeAspect="1"/>
          </p:cNvGraphicFramePr>
          <p:nvPr userDrawn="1">
            <p:custDataLst>
              <p:tags r:id="rId17"/>
            </p:custDataLst>
            <p:extLst>
              <p:ext uri="{D42A27DB-BD31-4B8C-83A1-F6EECF244321}">
                <p14:modId xmlns:p14="http://schemas.microsoft.com/office/powerpoint/2010/main" val="1863658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608" imgH="608" progId="TCLayout.ActiveDocument.1">
                  <p:embed/>
                </p:oleObj>
              </mc:Choice>
              <mc:Fallback>
                <p:oleObj name="think-cell Slide" r:id="rId18" imgW="608" imgH="608" progId="TCLayout.ActiveDocument.1">
                  <p:embed/>
                  <p:pic>
                    <p:nvPicPr>
                      <p:cNvPr id="5" name="think-cell data - do not delete" hidden="1">
                        <a:extLst>
                          <a:ext uri="{FF2B5EF4-FFF2-40B4-BE49-F238E27FC236}">
                            <a16:creationId xmlns:a16="http://schemas.microsoft.com/office/drawing/2014/main" id="{C4EB3EED-7B8D-5ABF-C8E9-FA64F254F467}"/>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 id="2147484315" r:id="rId13"/>
    <p:sldLayoutId id="2147484316" r:id="rId14"/>
    <p:sldLayoutId id="2147484317"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80.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8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9.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85.xml"/><Relationship Id="rId6" Type="http://schemas.openxmlformats.org/officeDocument/2006/relationships/image" Target="../media/image34.emf"/><Relationship Id="rId5" Type="http://schemas.openxmlformats.org/officeDocument/2006/relationships/image" Target="../media/image33.emf"/><Relationship Id="rId10" Type="http://schemas.openxmlformats.org/officeDocument/2006/relationships/image" Target="../media/image38.png"/><Relationship Id="rId4" Type="http://schemas.openxmlformats.org/officeDocument/2006/relationships/image" Target="../media/image32.svg"/><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6.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6.xml"/></Relationships>
</file>

<file path=ppt/slides/_rels/slide1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85.xml"/><Relationship Id="rId6" Type="http://schemas.openxmlformats.org/officeDocument/2006/relationships/image" Target="../media/image34.emf"/><Relationship Id="rId5" Type="http://schemas.openxmlformats.org/officeDocument/2006/relationships/image" Target="../media/image33.emf"/><Relationship Id="rId10" Type="http://schemas.openxmlformats.org/officeDocument/2006/relationships/image" Target="../media/image40.png"/><Relationship Id="rId4" Type="http://schemas.openxmlformats.org/officeDocument/2006/relationships/image" Target="../media/image32.sv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9.xml"/><Relationship Id="rId1" Type="http://schemas.openxmlformats.org/officeDocument/2006/relationships/tags" Target="../tags/tag10.xml"/><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12.xml"/><Relationship Id="rId16" Type="http://schemas.openxmlformats.org/officeDocument/2006/relationships/image" Target="../media/image55.svg"/><Relationship Id="rId1" Type="http://schemas.openxmlformats.org/officeDocument/2006/relationships/slideLayout" Target="../slideLayouts/slideLayout79.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svg"/><Relationship Id="rId18" Type="http://schemas.openxmlformats.org/officeDocument/2006/relationships/image" Target="../media/image68.png"/><Relationship Id="rId3" Type="http://schemas.openxmlformats.org/officeDocument/2006/relationships/notesSlide" Target="../notesSlides/notesSlide13.xml"/><Relationship Id="rId21" Type="http://schemas.openxmlformats.org/officeDocument/2006/relationships/image" Target="../media/image71.svg"/><Relationship Id="rId7" Type="http://schemas.openxmlformats.org/officeDocument/2006/relationships/image" Target="../media/image57.svg"/><Relationship Id="rId12" Type="http://schemas.openxmlformats.org/officeDocument/2006/relationships/image" Target="../media/image62.png"/><Relationship Id="rId17" Type="http://schemas.openxmlformats.org/officeDocument/2006/relationships/image" Target="../media/image67.svg"/><Relationship Id="rId2" Type="http://schemas.openxmlformats.org/officeDocument/2006/relationships/slideLayout" Target="../slideLayouts/slideLayout77.xml"/><Relationship Id="rId16" Type="http://schemas.openxmlformats.org/officeDocument/2006/relationships/image" Target="../media/image66.png"/><Relationship Id="rId20" Type="http://schemas.openxmlformats.org/officeDocument/2006/relationships/image" Target="../media/image70.png"/><Relationship Id="rId1" Type="http://schemas.openxmlformats.org/officeDocument/2006/relationships/tags" Target="../tags/tag11.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41.emf"/><Relationship Id="rId15" Type="http://schemas.openxmlformats.org/officeDocument/2006/relationships/image" Target="../media/image65.svg"/><Relationship Id="rId23" Type="http://schemas.openxmlformats.org/officeDocument/2006/relationships/image" Target="../media/image73.svg"/><Relationship Id="rId10" Type="http://schemas.openxmlformats.org/officeDocument/2006/relationships/image" Target="../media/image60.png"/><Relationship Id="rId19" Type="http://schemas.openxmlformats.org/officeDocument/2006/relationships/image" Target="../media/image69.svg"/><Relationship Id="rId4" Type="http://schemas.openxmlformats.org/officeDocument/2006/relationships/oleObject" Target="../embeddings/oleObject10.bin"/><Relationship Id="rId9" Type="http://schemas.openxmlformats.org/officeDocument/2006/relationships/image" Target="../media/image59.svg"/><Relationship Id="rId14" Type="http://schemas.openxmlformats.org/officeDocument/2006/relationships/image" Target="../media/image64.png"/><Relationship Id="rId22"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9.xml"/><Relationship Id="rId1" Type="http://schemas.openxmlformats.org/officeDocument/2006/relationships/tags" Target="../tags/tag12.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9.xml"/><Relationship Id="rId1" Type="http://schemas.openxmlformats.org/officeDocument/2006/relationships/tags" Target="../tags/tag13.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5.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80.xml"/><Relationship Id="rId5" Type="http://schemas.openxmlformats.org/officeDocument/2006/relationships/image" Target="../media/image76.png"/><Relationship Id="rId4" Type="http://schemas.openxmlformats.org/officeDocument/2006/relationships/image" Target="../media/image75.sv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0.xml"/><Relationship Id="rId5" Type="http://schemas.openxmlformats.org/officeDocument/2006/relationships/image" Target="../media/image77.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117" Type="http://schemas.openxmlformats.org/officeDocument/2006/relationships/tags" Target="../tags/tag133.xml"/><Relationship Id="rId21" Type="http://schemas.openxmlformats.org/officeDocument/2006/relationships/tags" Target="../tags/tag37.xml"/><Relationship Id="rId42" Type="http://schemas.openxmlformats.org/officeDocument/2006/relationships/tags" Target="../tags/tag58.xml"/><Relationship Id="rId63" Type="http://schemas.openxmlformats.org/officeDocument/2006/relationships/tags" Target="../tags/tag79.xml"/><Relationship Id="rId84" Type="http://schemas.openxmlformats.org/officeDocument/2006/relationships/tags" Target="../tags/tag100.xml"/><Relationship Id="rId16" Type="http://schemas.openxmlformats.org/officeDocument/2006/relationships/tags" Target="../tags/tag32.xml"/><Relationship Id="rId107" Type="http://schemas.openxmlformats.org/officeDocument/2006/relationships/tags" Target="../tags/tag123.xml"/><Relationship Id="rId11" Type="http://schemas.openxmlformats.org/officeDocument/2006/relationships/tags" Target="../tags/tag27.xml"/><Relationship Id="rId32" Type="http://schemas.openxmlformats.org/officeDocument/2006/relationships/tags" Target="../tags/tag48.xml"/><Relationship Id="rId37" Type="http://schemas.openxmlformats.org/officeDocument/2006/relationships/tags" Target="../tags/tag53.xml"/><Relationship Id="rId53" Type="http://schemas.openxmlformats.org/officeDocument/2006/relationships/tags" Target="../tags/tag69.xml"/><Relationship Id="rId58" Type="http://schemas.openxmlformats.org/officeDocument/2006/relationships/tags" Target="../tags/tag74.xml"/><Relationship Id="rId74" Type="http://schemas.openxmlformats.org/officeDocument/2006/relationships/tags" Target="../tags/tag90.xml"/><Relationship Id="rId79" Type="http://schemas.openxmlformats.org/officeDocument/2006/relationships/tags" Target="../tags/tag95.xml"/><Relationship Id="rId102" Type="http://schemas.openxmlformats.org/officeDocument/2006/relationships/tags" Target="../tags/tag118.xml"/><Relationship Id="rId123" Type="http://schemas.openxmlformats.org/officeDocument/2006/relationships/tags" Target="../tags/tag139.xml"/><Relationship Id="rId128" Type="http://schemas.openxmlformats.org/officeDocument/2006/relationships/tags" Target="../tags/tag144.xml"/><Relationship Id="rId5" Type="http://schemas.openxmlformats.org/officeDocument/2006/relationships/tags" Target="../tags/tag21.xml"/><Relationship Id="rId90" Type="http://schemas.openxmlformats.org/officeDocument/2006/relationships/tags" Target="../tags/tag106.xml"/><Relationship Id="rId95" Type="http://schemas.openxmlformats.org/officeDocument/2006/relationships/tags" Target="../tags/tag111.xml"/><Relationship Id="rId22" Type="http://schemas.openxmlformats.org/officeDocument/2006/relationships/tags" Target="../tags/tag38.xml"/><Relationship Id="rId27" Type="http://schemas.openxmlformats.org/officeDocument/2006/relationships/tags" Target="../tags/tag43.xml"/><Relationship Id="rId43" Type="http://schemas.openxmlformats.org/officeDocument/2006/relationships/tags" Target="../tags/tag59.xml"/><Relationship Id="rId48" Type="http://schemas.openxmlformats.org/officeDocument/2006/relationships/tags" Target="../tags/tag64.xml"/><Relationship Id="rId64" Type="http://schemas.openxmlformats.org/officeDocument/2006/relationships/tags" Target="../tags/tag80.xml"/><Relationship Id="rId69" Type="http://schemas.openxmlformats.org/officeDocument/2006/relationships/tags" Target="../tags/tag85.xml"/><Relationship Id="rId113" Type="http://schemas.openxmlformats.org/officeDocument/2006/relationships/tags" Target="../tags/tag129.xml"/><Relationship Id="rId118" Type="http://schemas.openxmlformats.org/officeDocument/2006/relationships/tags" Target="../tags/tag134.xml"/><Relationship Id="rId134" Type="http://schemas.openxmlformats.org/officeDocument/2006/relationships/image" Target="../media/image1.emf"/><Relationship Id="rId80" Type="http://schemas.openxmlformats.org/officeDocument/2006/relationships/tags" Target="../tags/tag96.xml"/><Relationship Id="rId85" Type="http://schemas.openxmlformats.org/officeDocument/2006/relationships/tags" Target="../tags/tag101.xml"/><Relationship Id="rId12" Type="http://schemas.openxmlformats.org/officeDocument/2006/relationships/tags" Target="../tags/tag28.xml"/><Relationship Id="rId17" Type="http://schemas.openxmlformats.org/officeDocument/2006/relationships/tags" Target="../tags/tag33.xml"/><Relationship Id="rId33" Type="http://schemas.openxmlformats.org/officeDocument/2006/relationships/tags" Target="../tags/tag49.xml"/><Relationship Id="rId38" Type="http://schemas.openxmlformats.org/officeDocument/2006/relationships/tags" Target="../tags/tag54.xml"/><Relationship Id="rId59" Type="http://schemas.openxmlformats.org/officeDocument/2006/relationships/tags" Target="../tags/tag75.xml"/><Relationship Id="rId103" Type="http://schemas.openxmlformats.org/officeDocument/2006/relationships/tags" Target="../tags/tag119.xml"/><Relationship Id="rId108" Type="http://schemas.openxmlformats.org/officeDocument/2006/relationships/tags" Target="../tags/tag124.xml"/><Relationship Id="rId124" Type="http://schemas.openxmlformats.org/officeDocument/2006/relationships/tags" Target="../tags/tag140.xml"/><Relationship Id="rId129" Type="http://schemas.openxmlformats.org/officeDocument/2006/relationships/tags" Target="../tags/tag145.xml"/><Relationship Id="rId54" Type="http://schemas.openxmlformats.org/officeDocument/2006/relationships/tags" Target="../tags/tag70.xml"/><Relationship Id="rId70" Type="http://schemas.openxmlformats.org/officeDocument/2006/relationships/tags" Target="../tags/tag86.xml"/><Relationship Id="rId75" Type="http://schemas.openxmlformats.org/officeDocument/2006/relationships/tags" Target="../tags/tag91.xml"/><Relationship Id="rId91" Type="http://schemas.openxmlformats.org/officeDocument/2006/relationships/tags" Target="../tags/tag107.xml"/><Relationship Id="rId96" Type="http://schemas.openxmlformats.org/officeDocument/2006/relationships/tags" Target="../tags/tag112.xml"/><Relationship Id="rId1" Type="http://schemas.openxmlformats.org/officeDocument/2006/relationships/tags" Target="../tags/tag17.xml"/><Relationship Id="rId6" Type="http://schemas.openxmlformats.org/officeDocument/2006/relationships/tags" Target="../tags/tag22.xml"/><Relationship Id="rId23" Type="http://schemas.openxmlformats.org/officeDocument/2006/relationships/tags" Target="../tags/tag39.xml"/><Relationship Id="rId28" Type="http://schemas.openxmlformats.org/officeDocument/2006/relationships/tags" Target="../tags/tag44.xml"/><Relationship Id="rId49" Type="http://schemas.openxmlformats.org/officeDocument/2006/relationships/tags" Target="../tags/tag65.xml"/><Relationship Id="rId114" Type="http://schemas.openxmlformats.org/officeDocument/2006/relationships/tags" Target="../tags/tag130.xml"/><Relationship Id="rId119" Type="http://schemas.openxmlformats.org/officeDocument/2006/relationships/tags" Target="../tags/tag135.xml"/><Relationship Id="rId44" Type="http://schemas.openxmlformats.org/officeDocument/2006/relationships/tags" Target="../tags/tag60.xml"/><Relationship Id="rId60" Type="http://schemas.openxmlformats.org/officeDocument/2006/relationships/tags" Target="../tags/tag76.xml"/><Relationship Id="rId65" Type="http://schemas.openxmlformats.org/officeDocument/2006/relationships/tags" Target="../tags/tag81.xml"/><Relationship Id="rId81" Type="http://schemas.openxmlformats.org/officeDocument/2006/relationships/tags" Target="../tags/tag97.xml"/><Relationship Id="rId86" Type="http://schemas.openxmlformats.org/officeDocument/2006/relationships/tags" Target="../tags/tag102.xml"/><Relationship Id="rId130" Type="http://schemas.openxmlformats.org/officeDocument/2006/relationships/tags" Target="../tags/tag146.xml"/><Relationship Id="rId13" Type="http://schemas.openxmlformats.org/officeDocument/2006/relationships/tags" Target="../tags/tag29.xml"/><Relationship Id="rId18" Type="http://schemas.openxmlformats.org/officeDocument/2006/relationships/tags" Target="../tags/tag34.xml"/><Relationship Id="rId39" Type="http://schemas.openxmlformats.org/officeDocument/2006/relationships/tags" Target="../tags/tag55.xml"/><Relationship Id="rId109" Type="http://schemas.openxmlformats.org/officeDocument/2006/relationships/tags" Target="../tags/tag125.xml"/><Relationship Id="rId34" Type="http://schemas.openxmlformats.org/officeDocument/2006/relationships/tags" Target="../tags/tag50.xml"/><Relationship Id="rId50" Type="http://schemas.openxmlformats.org/officeDocument/2006/relationships/tags" Target="../tags/tag66.xml"/><Relationship Id="rId55" Type="http://schemas.openxmlformats.org/officeDocument/2006/relationships/tags" Target="../tags/tag71.xml"/><Relationship Id="rId76" Type="http://schemas.openxmlformats.org/officeDocument/2006/relationships/tags" Target="../tags/tag92.xml"/><Relationship Id="rId97" Type="http://schemas.openxmlformats.org/officeDocument/2006/relationships/tags" Target="../tags/tag113.xml"/><Relationship Id="rId104" Type="http://schemas.openxmlformats.org/officeDocument/2006/relationships/tags" Target="../tags/tag120.xml"/><Relationship Id="rId120" Type="http://schemas.openxmlformats.org/officeDocument/2006/relationships/tags" Target="../tags/tag136.xml"/><Relationship Id="rId125" Type="http://schemas.openxmlformats.org/officeDocument/2006/relationships/tags" Target="../tags/tag141.xml"/><Relationship Id="rId7" Type="http://schemas.openxmlformats.org/officeDocument/2006/relationships/tags" Target="../tags/tag23.xml"/><Relationship Id="rId71" Type="http://schemas.openxmlformats.org/officeDocument/2006/relationships/tags" Target="../tags/tag87.xml"/><Relationship Id="rId92" Type="http://schemas.openxmlformats.org/officeDocument/2006/relationships/tags" Target="../tags/tag108.xml"/><Relationship Id="rId2" Type="http://schemas.openxmlformats.org/officeDocument/2006/relationships/tags" Target="../tags/tag18.xml"/><Relationship Id="rId29" Type="http://schemas.openxmlformats.org/officeDocument/2006/relationships/tags" Target="../tags/tag45.xml"/><Relationship Id="rId24" Type="http://schemas.openxmlformats.org/officeDocument/2006/relationships/tags" Target="../tags/tag40.xml"/><Relationship Id="rId40" Type="http://schemas.openxmlformats.org/officeDocument/2006/relationships/tags" Target="../tags/tag56.xml"/><Relationship Id="rId45" Type="http://schemas.openxmlformats.org/officeDocument/2006/relationships/tags" Target="../tags/tag61.xml"/><Relationship Id="rId66" Type="http://schemas.openxmlformats.org/officeDocument/2006/relationships/tags" Target="../tags/tag82.xml"/><Relationship Id="rId87" Type="http://schemas.openxmlformats.org/officeDocument/2006/relationships/tags" Target="../tags/tag103.xml"/><Relationship Id="rId110" Type="http://schemas.openxmlformats.org/officeDocument/2006/relationships/tags" Target="../tags/tag126.xml"/><Relationship Id="rId115" Type="http://schemas.openxmlformats.org/officeDocument/2006/relationships/tags" Target="../tags/tag131.xml"/><Relationship Id="rId131" Type="http://schemas.openxmlformats.org/officeDocument/2006/relationships/slideLayout" Target="../slideLayouts/slideLayout79.xml"/><Relationship Id="rId61" Type="http://schemas.openxmlformats.org/officeDocument/2006/relationships/tags" Target="../tags/tag77.xml"/><Relationship Id="rId82" Type="http://schemas.openxmlformats.org/officeDocument/2006/relationships/tags" Target="../tags/tag98.xml"/><Relationship Id="rId19" Type="http://schemas.openxmlformats.org/officeDocument/2006/relationships/tags" Target="../tags/tag35.xml"/><Relationship Id="rId14" Type="http://schemas.openxmlformats.org/officeDocument/2006/relationships/tags" Target="../tags/tag30.xml"/><Relationship Id="rId30" Type="http://schemas.openxmlformats.org/officeDocument/2006/relationships/tags" Target="../tags/tag46.xml"/><Relationship Id="rId35" Type="http://schemas.openxmlformats.org/officeDocument/2006/relationships/tags" Target="../tags/tag51.xml"/><Relationship Id="rId56" Type="http://schemas.openxmlformats.org/officeDocument/2006/relationships/tags" Target="../tags/tag72.xml"/><Relationship Id="rId77" Type="http://schemas.openxmlformats.org/officeDocument/2006/relationships/tags" Target="../tags/tag93.xml"/><Relationship Id="rId100" Type="http://schemas.openxmlformats.org/officeDocument/2006/relationships/tags" Target="../tags/tag116.xml"/><Relationship Id="rId105" Type="http://schemas.openxmlformats.org/officeDocument/2006/relationships/tags" Target="../tags/tag121.xml"/><Relationship Id="rId126" Type="http://schemas.openxmlformats.org/officeDocument/2006/relationships/tags" Target="../tags/tag142.xml"/><Relationship Id="rId8" Type="http://schemas.openxmlformats.org/officeDocument/2006/relationships/tags" Target="../tags/tag24.xml"/><Relationship Id="rId51" Type="http://schemas.openxmlformats.org/officeDocument/2006/relationships/tags" Target="../tags/tag67.xml"/><Relationship Id="rId72" Type="http://schemas.openxmlformats.org/officeDocument/2006/relationships/tags" Target="../tags/tag88.xml"/><Relationship Id="rId93" Type="http://schemas.openxmlformats.org/officeDocument/2006/relationships/tags" Target="../tags/tag109.xml"/><Relationship Id="rId98" Type="http://schemas.openxmlformats.org/officeDocument/2006/relationships/tags" Target="../tags/tag114.xml"/><Relationship Id="rId121" Type="http://schemas.openxmlformats.org/officeDocument/2006/relationships/tags" Target="../tags/tag137.xml"/><Relationship Id="rId3" Type="http://schemas.openxmlformats.org/officeDocument/2006/relationships/tags" Target="../tags/tag19.xml"/><Relationship Id="rId25" Type="http://schemas.openxmlformats.org/officeDocument/2006/relationships/tags" Target="../tags/tag41.xml"/><Relationship Id="rId46" Type="http://schemas.openxmlformats.org/officeDocument/2006/relationships/tags" Target="../tags/tag62.xml"/><Relationship Id="rId67" Type="http://schemas.openxmlformats.org/officeDocument/2006/relationships/tags" Target="../tags/tag83.xml"/><Relationship Id="rId116" Type="http://schemas.openxmlformats.org/officeDocument/2006/relationships/tags" Target="../tags/tag132.xml"/><Relationship Id="rId20" Type="http://schemas.openxmlformats.org/officeDocument/2006/relationships/tags" Target="../tags/tag36.xml"/><Relationship Id="rId41" Type="http://schemas.openxmlformats.org/officeDocument/2006/relationships/tags" Target="../tags/tag57.xml"/><Relationship Id="rId62" Type="http://schemas.openxmlformats.org/officeDocument/2006/relationships/tags" Target="../tags/tag78.xml"/><Relationship Id="rId83" Type="http://schemas.openxmlformats.org/officeDocument/2006/relationships/tags" Target="../tags/tag99.xml"/><Relationship Id="rId88" Type="http://schemas.openxmlformats.org/officeDocument/2006/relationships/tags" Target="../tags/tag104.xml"/><Relationship Id="rId111" Type="http://schemas.openxmlformats.org/officeDocument/2006/relationships/tags" Target="../tags/tag127.xml"/><Relationship Id="rId132" Type="http://schemas.openxmlformats.org/officeDocument/2006/relationships/notesSlide" Target="../notesSlides/notesSlide19.xml"/><Relationship Id="rId15" Type="http://schemas.openxmlformats.org/officeDocument/2006/relationships/tags" Target="../tags/tag31.xml"/><Relationship Id="rId36" Type="http://schemas.openxmlformats.org/officeDocument/2006/relationships/tags" Target="../tags/tag52.xml"/><Relationship Id="rId57" Type="http://schemas.openxmlformats.org/officeDocument/2006/relationships/tags" Target="../tags/tag73.xml"/><Relationship Id="rId106" Type="http://schemas.openxmlformats.org/officeDocument/2006/relationships/tags" Target="../tags/tag122.xml"/><Relationship Id="rId127" Type="http://schemas.openxmlformats.org/officeDocument/2006/relationships/tags" Target="../tags/tag143.xml"/><Relationship Id="rId10" Type="http://schemas.openxmlformats.org/officeDocument/2006/relationships/tags" Target="../tags/tag26.xml"/><Relationship Id="rId31" Type="http://schemas.openxmlformats.org/officeDocument/2006/relationships/tags" Target="../tags/tag47.xml"/><Relationship Id="rId52" Type="http://schemas.openxmlformats.org/officeDocument/2006/relationships/tags" Target="../tags/tag68.xml"/><Relationship Id="rId73" Type="http://schemas.openxmlformats.org/officeDocument/2006/relationships/tags" Target="../tags/tag89.xml"/><Relationship Id="rId78" Type="http://schemas.openxmlformats.org/officeDocument/2006/relationships/tags" Target="../tags/tag94.xml"/><Relationship Id="rId94" Type="http://schemas.openxmlformats.org/officeDocument/2006/relationships/tags" Target="../tags/tag110.xml"/><Relationship Id="rId99" Type="http://schemas.openxmlformats.org/officeDocument/2006/relationships/tags" Target="../tags/tag115.xml"/><Relationship Id="rId101" Type="http://schemas.openxmlformats.org/officeDocument/2006/relationships/tags" Target="../tags/tag117.xml"/><Relationship Id="rId122" Type="http://schemas.openxmlformats.org/officeDocument/2006/relationships/tags" Target="../tags/tag138.xml"/><Relationship Id="rId4" Type="http://schemas.openxmlformats.org/officeDocument/2006/relationships/tags" Target="../tags/tag20.xml"/><Relationship Id="rId9" Type="http://schemas.openxmlformats.org/officeDocument/2006/relationships/tags" Target="../tags/tag25.xml"/><Relationship Id="rId26" Type="http://schemas.openxmlformats.org/officeDocument/2006/relationships/tags" Target="../tags/tag42.xml"/><Relationship Id="rId47" Type="http://schemas.openxmlformats.org/officeDocument/2006/relationships/tags" Target="../tags/tag63.xml"/><Relationship Id="rId68" Type="http://schemas.openxmlformats.org/officeDocument/2006/relationships/tags" Target="../tags/tag84.xml"/><Relationship Id="rId89" Type="http://schemas.openxmlformats.org/officeDocument/2006/relationships/tags" Target="../tags/tag105.xml"/><Relationship Id="rId112" Type="http://schemas.openxmlformats.org/officeDocument/2006/relationships/tags" Target="../tags/tag128.xml"/><Relationship Id="rId133" Type="http://schemas.openxmlformats.org/officeDocument/2006/relationships/oleObject" Target="../embeddings/oleObject1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18019371">
            <a:extLst>
              <a:ext uri="{FF2B5EF4-FFF2-40B4-BE49-F238E27FC236}">
                <a16:creationId xmlns:a16="http://schemas.microsoft.com/office/drawing/2014/main" id="{421F5C97-FFFB-DFDD-499E-52D7CD8F9ED7}"/>
              </a:ext>
            </a:extLst>
          </p:cNvPr>
          <p:cNvPicPr>
            <a:picLocks noChangeAspect="1"/>
          </p:cNvPicPr>
          <p:nvPr/>
        </p:nvPicPr>
        <p:blipFill>
          <a:blip r:embed="rId3" cstate="print">
            <a:alphaModFix amt="80000"/>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tretch>
            <a:fillRect/>
          </a:stretch>
        </p:blipFill>
        <p:spPr>
          <a:xfrm>
            <a:off x="0" y="-126000"/>
            <a:ext cx="12234419" cy="6984000"/>
          </a:xfrm>
          <a:prstGeom prst="rect">
            <a:avLst/>
          </a:prstGeom>
        </p:spPr>
      </p:pic>
      <p:sp>
        <p:nvSpPr>
          <p:cNvPr id="8" name="Rubrik 2">
            <a:extLst>
              <a:ext uri="{FF2B5EF4-FFF2-40B4-BE49-F238E27FC236}">
                <a16:creationId xmlns:a16="http://schemas.microsoft.com/office/drawing/2014/main" id="{B2300E83-F250-5AB1-9924-D89E87FCBC79}"/>
              </a:ext>
            </a:extLst>
          </p:cNvPr>
          <p:cNvSpPr txBox="1">
            <a:spLocks/>
          </p:cNvSpPr>
          <p:nvPr/>
        </p:nvSpPr>
        <p:spPr>
          <a:xfrm>
            <a:off x="190499" y="41269"/>
            <a:ext cx="11862525" cy="1261884"/>
          </a:xfrm>
          <a:prstGeom prst="rect">
            <a:avLst/>
          </a:prstGeom>
          <a:noFill/>
          <a:ln w="38100">
            <a:solidFill>
              <a:schemeClr val="bg1"/>
            </a:solidFill>
          </a:ln>
          <a:effectLst>
            <a:softEdge rad="0"/>
          </a:effectLst>
        </p:spPr>
        <p:txBody>
          <a:bodyPr vert="horz" wrap="square" lIns="0" tIns="0" rIns="108000" bIns="0" rtlCol="0" anchor="ctr" anchorCtr="1">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lgn="r">
              <a:lnSpc>
                <a:spcPct val="200000"/>
              </a:lnSpc>
              <a:spcBef>
                <a:spcPts val="1200"/>
              </a:spcBef>
              <a:spcAft>
                <a:spcPts val="1200"/>
              </a:spcAft>
            </a:pPr>
            <a:r>
              <a:rPr lang="sv-SE" sz="4800" dirty="0">
                <a:solidFill>
                  <a:schemeClr val="bg1"/>
                </a:solidFill>
              </a:rPr>
              <a:t>Smart Digital Samhällsbyggnadsprocess</a:t>
            </a:r>
            <a:endParaRPr lang="sv-SE" sz="4400" dirty="0">
              <a:solidFill>
                <a:schemeClr val="bg1"/>
              </a:solidFill>
            </a:endParaRPr>
          </a:p>
        </p:txBody>
      </p:sp>
      <p:sp>
        <p:nvSpPr>
          <p:cNvPr id="2" name="Rubrik 2">
            <a:extLst>
              <a:ext uri="{FF2B5EF4-FFF2-40B4-BE49-F238E27FC236}">
                <a16:creationId xmlns:a16="http://schemas.microsoft.com/office/drawing/2014/main" id="{4D6E490E-F34E-8D14-06B4-740918763124}"/>
              </a:ext>
            </a:extLst>
          </p:cNvPr>
          <p:cNvSpPr txBox="1">
            <a:spLocks/>
          </p:cNvSpPr>
          <p:nvPr/>
        </p:nvSpPr>
        <p:spPr>
          <a:xfrm>
            <a:off x="7507301" y="5682443"/>
            <a:ext cx="4622546" cy="1051570"/>
          </a:xfrm>
          <a:prstGeom prst="rect">
            <a:avLst/>
          </a:prstGeom>
          <a:noFill/>
          <a:ln w="38100">
            <a:solidFill>
              <a:schemeClr val="bg1"/>
            </a:solidFill>
          </a:ln>
          <a:effectLst>
            <a:softEdge rad="0"/>
          </a:effectLst>
        </p:spPr>
        <p:txBody>
          <a:bodyPr vert="horz" wrap="square" lIns="0" tIns="0" rIns="108000" bIns="0" rtlCol="0" anchor="ctr" anchorCtr="1">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lgn="r">
              <a:lnSpc>
                <a:spcPct val="200000"/>
              </a:lnSpc>
              <a:spcBef>
                <a:spcPts val="1200"/>
              </a:spcBef>
              <a:spcAft>
                <a:spcPts val="1200"/>
              </a:spcAft>
            </a:pPr>
            <a:r>
              <a:rPr lang="sv-SE" dirty="0">
                <a:solidFill>
                  <a:schemeClr val="bg1"/>
                </a:solidFill>
              </a:rPr>
              <a:t>SBF HBG </a:t>
            </a:r>
            <a:r>
              <a:rPr lang="sv-SE" sz="3600" dirty="0">
                <a:solidFill>
                  <a:schemeClr val="bg1"/>
                </a:solidFill>
              </a:rPr>
              <a:t>202501</a:t>
            </a:r>
            <a:endParaRPr lang="sv-SE" dirty="0">
              <a:solidFill>
                <a:schemeClr val="bg1"/>
              </a:solidFill>
            </a:endParaRPr>
          </a:p>
        </p:txBody>
      </p:sp>
    </p:spTree>
    <p:extLst>
      <p:ext uri="{BB962C8B-B14F-4D97-AF65-F5344CB8AC3E}">
        <p14:creationId xmlns:p14="http://schemas.microsoft.com/office/powerpoint/2010/main" val="4254659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All About Types of Columns | Pillar design, Doric column, Column design">
            <a:extLst>
              <a:ext uri="{FF2B5EF4-FFF2-40B4-BE49-F238E27FC236}">
                <a16:creationId xmlns:a16="http://schemas.microsoft.com/office/drawing/2014/main" id="{52E67438-9D45-B967-25D6-3BD5AE02491B}"/>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7329290" y="5121761"/>
            <a:ext cx="2952750" cy="36861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ll About Types of Columns | Pillar design, Doric column, Column design">
            <a:extLst>
              <a:ext uri="{FF2B5EF4-FFF2-40B4-BE49-F238E27FC236}">
                <a16:creationId xmlns:a16="http://schemas.microsoft.com/office/drawing/2014/main" id="{989902CB-CF26-D414-D666-D12ADC26A9DF}"/>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1860927" y="5121762"/>
            <a:ext cx="2952750" cy="3686175"/>
          </a:xfrm>
          <a:prstGeom prst="rect">
            <a:avLst/>
          </a:prstGeom>
          <a:noFill/>
          <a:extLst>
            <a:ext uri="{909E8E84-426E-40DD-AFC4-6F175D3DCCD1}">
              <a14:hiddenFill xmlns:a14="http://schemas.microsoft.com/office/drawing/2010/main">
                <a:solidFill>
                  <a:srgbClr val="FFFFFF"/>
                </a:solidFill>
              </a14:hiddenFill>
            </a:ext>
          </a:extLst>
        </p:spPr>
      </p:pic>
      <p:sp>
        <p:nvSpPr>
          <p:cNvPr id="50" name="Rectangle 49">
            <a:extLst>
              <a:ext uri="{FF2B5EF4-FFF2-40B4-BE49-F238E27FC236}">
                <a16:creationId xmlns:a16="http://schemas.microsoft.com/office/drawing/2014/main" id="{A465B19E-5101-137A-C8D6-426808D35D2F}"/>
              </a:ext>
            </a:extLst>
          </p:cNvPr>
          <p:cNvSpPr/>
          <p:nvPr/>
        </p:nvSpPr>
        <p:spPr>
          <a:xfrm>
            <a:off x="0" y="1"/>
            <a:ext cx="12192000" cy="2578788"/>
          </a:xfrm>
          <a:prstGeom prst="rect">
            <a:avLst/>
          </a:prstGeom>
          <a:solidFill>
            <a:schemeClr val="tx2"/>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EC462089-BB88-DC55-02DF-7AE2B3EFFBBE}"/>
              </a:ext>
            </a:extLst>
          </p:cNvPr>
          <p:cNvSpPr/>
          <p:nvPr/>
        </p:nvSpPr>
        <p:spPr>
          <a:xfrm>
            <a:off x="2466753" y="159590"/>
            <a:ext cx="7240773" cy="538641"/>
          </a:xfrm>
          <a:prstGeom prst="roundRect">
            <a:avLst/>
          </a:prstGeom>
          <a:solidFill>
            <a:schemeClr val="bg1">
              <a:alpha val="64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sv-SE" sz="1600" b="1" i="1">
                <a:solidFill>
                  <a:schemeClr val="tx1"/>
                </a:solidFill>
              </a:rPr>
              <a:t>Sverige ska vara bäst i världen på att använda digitaliseringens möjligheter</a:t>
            </a:r>
          </a:p>
        </p:txBody>
      </p:sp>
      <p:sp>
        <p:nvSpPr>
          <p:cNvPr id="14" name="Rectangle: Rounded Corners 13">
            <a:extLst>
              <a:ext uri="{FF2B5EF4-FFF2-40B4-BE49-F238E27FC236}">
                <a16:creationId xmlns:a16="http://schemas.microsoft.com/office/drawing/2014/main" id="{B980FE7B-4932-17A6-5135-2F9DAC177090}"/>
              </a:ext>
            </a:extLst>
          </p:cNvPr>
          <p:cNvSpPr/>
          <p:nvPr/>
        </p:nvSpPr>
        <p:spPr>
          <a:xfrm>
            <a:off x="2660590" y="1220990"/>
            <a:ext cx="3168845" cy="1139315"/>
          </a:xfrm>
          <a:prstGeom prst="roundRect">
            <a:avLst/>
          </a:prstGeom>
          <a:solidFill>
            <a:schemeClr val="bg1">
              <a:alpha val="64000"/>
            </a:schemeClr>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sv-SE" sz="1400" i="1">
                <a:solidFill>
                  <a:schemeClr val="tx1"/>
                </a:solidFill>
              </a:rPr>
              <a:t>En digitalt obruten process, som stöd för ökat bostadsbyggande</a:t>
            </a:r>
          </a:p>
        </p:txBody>
      </p:sp>
      <p:sp>
        <p:nvSpPr>
          <p:cNvPr id="15" name="Rectangle: Rounded Corners 14">
            <a:extLst>
              <a:ext uri="{FF2B5EF4-FFF2-40B4-BE49-F238E27FC236}">
                <a16:creationId xmlns:a16="http://schemas.microsoft.com/office/drawing/2014/main" id="{CE914316-14A3-6E16-D387-9EF4971CA5F0}"/>
              </a:ext>
            </a:extLst>
          </p:cNvPr>
          <p:cNvSpPr/>
          <p:nvPr/>
        </p:nvSpPr>
        <p:spPr>
          <a:xfrm>
            <a:off x="6357927" y="1238624"/>
            <a:ext cx="3168845" cy="1139315"/>
          </a:xfrm>
          <a:prstGeom prst="roundRect">
            <a:avLst/>
          </a:prstGeom>
          <a:solidFill>
            <a:schemeClr val="bg1">
              <a:alpha val="64000"/>
            </a:schemeClr>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sv-SE" sz="1400" i="1">
                <a:solidFill>
                  <a:schemeClr val="tx1"/>
                </a:solidFill>
              </a:rPr>
              <a:t>E</a:t>
            </a:r>
            <a:r>
              <a:rPr lang="sv-SE" sz="1400" i="1">
                <a:solidFill>
                  <a:schemeClr val="tx1"/>
                </a:solidFill>
                <a:effectLst/>
              </a:rPr>
              <a:t>n effektiv och enhetlig plan- och bygglag som kan bidra till ett ökat bostadsbyggande och en långsiktig hållbar samhällsutveckling</a:t>
            </a:r>
          </a:p>
        </p:txBody>
      </p:sp>
      <p:sp>
        <p:nvSpPr>
          <p:cNvPr id="28" name="TextBox 27">
            <a:extLst>
              <a:ext uri="{FF2B5EF4-FFF2-40B4-BE49-F238E27FC236}">
                <a16:creationId xmlns:a16="http://schemas.microsoft.com/office/drawing/2014/main" id="{22B5A358-AB18-75C0-D6C3-4456446BC8E3}"/>
              </a:ext>
            </a:extLst>
          </p:cNvPr>
          <p:cNvSpPr txBox="1"/>
          <p:nvPr/>
        </p:nvSpPr>
        <p:spPr>
          <a:xfrm>
            <a:off x="65729" y="1432767"/>
            <a:ext cx="2114938" cy="307777"/>
          </a:xfrm>
          <a:prstGeom prst="rect">
            <a:avLst/>
          </a:prstGeom>
          <a:noFill/>
        </p:spPr>
        <p:txBody>
          <a:bodyPr wrap="square" rtlCol="0">
            <a:spAutoFit/>
          </a:bodyPr>
          <a:lstStyle/>
          <a:p>
            <a:pPr algn="r"/>
            <a:r>
              <a:rPr lang="sv-SE" sz="1400" b="1"/>
              <a:t>LANTMÄTERIET</a:t>
            </a:r>
            <a:endParaRPr lang="en-US" sz="1400" b="1"/>
          </a:p>
        </p:txBody>
      </p:sp>
      <p:sp>
        <p:nvSpPr>
          <p:cNvPr id="29" name="TextBox 28">
            <a:extLst>
              <a:ext uri="{FF2B5EF4-FFF2-40B4-BE49-F238E27FC236}">
                <a16:creationId xmlns:a16="http://schemas.microsoft.com/office/drawing/2014/main" id="{D3682CBF-93AB-8480-09C2-4DC8F661AA07}"/>
              </a:ext>
            </a:extLst>
          </p:cNvPr>
          <p:cNvSpPr txBox="1"/>
          <p:nvPr/>
        </p:nvSpPr>
        <p:spPr>
          <a:xfrm>
            <a:off x="10130499" y="1497651"/>
            <a:ext cx="2114938" cy="307777"/>
          </a:xfrm>
          <a:prstGeom prst="rect">
            <a:avLst/>
          </a:prstGeom>
          <a:noFill/>
        </p:spPr>
        <p:txBody>
          <a:bodyPr wrap="square" rtlCol="0">
            <a:spAutoFit/>
          </a:bodyPr>
          <a:lstStyle/>
          <a:p>
            <a:r>
              <a:rPr lang="sv-SE" sz="1400" b="1"/>
              <a:t>BOVERKET</a:t>
            </a:r>
            <a:endParaRPr lang="en-US" sz="1400" b="1"/>
          </a:p>
        </p:txBody>
      </p:sp>
      <p:pic>
        <p:nvPicPr>
          <p:cNvPr id="30" name="Graphic 29" descr="Arrow Right with solid fill">
            <a:extLst>
              <a:ext uri="{FF2B5EF4-FFF2-40B4-BE49-F238E27FC236}">
                <a16:creationId xmlns:a16="http://schemas.microsoft.com/office/drawing/2014/main" id="{A41F44C7-D75B-BB9F-2BFE-0EC36B0237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3341" y="282526"/>
            <a:ext cx="1417220" cy="530560"/>
          </a:xfrm>
          <a:prstGeom prst="rect">
            <a:avLst/>
          </a:prstGeom>
        </p:spPr>
      </p:pic>
      <p:sp>
        <p:nvSpPr>
          <p:cNvPr id="31" name="TextBox 30">
            <a:extLst>
              <a:ext uri="{FF2B5EF4-FFF2-40B4-BE49-F238E27FC236}">
                <a16:creationId xmlns:a16="http://schemas.microsoft.com/office/drawing/2014/main" id="{7B5B6F33-BCCA-6B21-A262-72E4B5F1ECA8}"/>
              </a:ext>
            </a:extLst>
          </p:cNvPr>
          <p:cNvSpPr txBox="1"/>
          <p:nvPr/>
        </p:nvSpPr>
        <p:spPr>
          <a:xfrm>
            <a:off x="-125743" y="20244"/>
            <a:ext cx="2114938" cy="523220"/>
          </a:xfrm>
          <a:prstGeom prst="rect">
            <a:avLst/>
          </a:prstGeom>
          <a:noFill/>
        </p:spPr>
        <p:txBody>
          <a:bodyPr wrap="square" rtlCol="0">
            <a:spAutoFit/>
          </a:bodyPr>
          <a:lstStyle/>
          <a:p>
            <a:pPr algn="r"/>
            <a:r>
              <a:rPr lang="sv-SE" sz="1400" b="1"/>
              <a:t>2017</a:t>
            </a:r>
          </a:p>
          <a:p>
            <a:pPr algn="r"/>
            <a:r>
              <a:rPr lang="sv-SE" sz="1400" b="1"/>
              <a:t>REGERING &amp; RIKSDAG</a:t>
            </a:r>
            <a:endParaRPr lang="en-US" sz="1400" b="1"/>
          </a:p>
        </p:txBody>
      </p:sp>
      <p:sp>
        <p:nvSpPr>
          <p:cNvPr id="51" name="TextBox 50">
            <a:extLst>
              <a:ext uri="{FF2B5EF4-FFF2-40B4-BE49-F238E27FC236}">
                <a16:creationId xmlns:a16="http://schemas.microsoft.com/office/drawing/2014/main" id="{2626E37E-1CE1-B2AA-934C-8A03BDA345D9}"/>
              </a:ext>
            </a:extLst>
          </p:cNvPr>
          <p:cNvSpPr txBox="1"/>
          <p:nvPr/>
        </p:nvSpPr>
        <p:spPr>
          <a:xfrm>
            <a:off x="79400" y="2144708"/>
            <a:ext cx="4005072" cy="400110"/>
          </a:xfrm>
          <a:prstGeom prst="rect">
            <a:avLst/>
          </a:prstGeom>
          <a:noFill/>
        </p:spPr>
        <p:txBody>
          <a:bodyPr wrap="square" rtlCol="0">
            <a:spAutoFit/>
          </a:bodyPr>
          <a:lstStyle/>
          <a:p>
            <a:r>
              <a:rPr lang="sv-SE" sz="2000" b="1"/>
              <a:t>VÅR BAKGRUND</a:t>
            </a:r>
            <a:endParaRPr lang="en-US" sz="2000" b="1"/>
          </a:p>
        </p:txBody>
      </p:sp>
      <p:sp>
        <p:nvSpPr>
          <p:cNvPr id="52" name="TextBox 51">
            <a:extLst>
              <a:ext uri="{FF2B5EF4-FFF2-40B4-BE49-F238E27FC236}">
                <a16:creationId xmlns:a16="http://schemas.microsoft.com/office/drawing/2014/main" id="{5763C4FD-0081-DCC3-2814-48AF3167B071}"/>
              </a:ext>
            </a:extLst>
          </p:cNvPr>
          <p:cNvSpPr txBox="1"/>
          <p:nvPr/>
        </p:nvSpPr>
        <p:spPr>
          <a:xfrm>
            <a:off x="65729" y="2784308"/>
            <a:ext cx="4005072" cy="400110"/>
          </a:xfrm>
          <a:prstGeom prst="rect">
            <a:avLst/>
          </a:prstGeom>
          <a:noFill/>
        </p:spPr>
        <p:txBody>
          <a:bodyPr wrap="square" rtlCol="0">
            <a:spAutoFit/>
          </a:bodyPr>
          <a:lstStyle/>
          <a:p>
            <a:r>
              <a:rPr lang="sv-SE" sz="2000" b="1"/>
              <a:t>VÅRT UPPDRAG</a:t>
            </a:r>
            <a:endParaRPr lang="en-US" sz="2000" b="1"/>
          </a:p>
        </p:txBody>
      </p:sp>
      <p:pic>
        <p:nvPicPr>
          <p:cNvPr id="53" name="Graphic 52" descr="Arrow Right with solid fill">
            <a:extLst>
              <a:ext uri="{FF2B5EF4-FFF2-40B4-BE49-F238E27FC236}">
                <a16:creationId xmlns:a16="http://schemas.microsoft.com/office/drawing/2014/main" id="{0145EB23-A049-FEE4-BD5D-BE51AE4678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7254" y="1525367"/>
            <a:ext cx="1417220" cy="530560"/>
          </a:xfrm>
          <a:prstGeom prst="rect">
            <a:avLst/>
          </a:prstGeom>
        </p:spPr>
      </p:pic>
      <p:pic>
        <p:nvPicPr>
          <p:cNvPr id="54" name="Graphic 53" descr="Arrow Right with solid fill">
            <a:extLst>
              <a:ext uri="{FF2B5EF4-FFF2-40B4-BE49-F238E27FC236}">
                <a16:creationId xmlns:a16="http://schemas.microsoft.com/office/drawing/2014/main" id="{E2925DFA-CA34-E881-CB38-1D40D9E673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9707526" y="1540148"/>
            <a:ext cx="1417220" cy="530560"/>
          </a:xfrm>
          <a:prstGeom prst="rect">
            <a:avLst/>
          </a:prstGeom>
        </p:spPr>
      </p:pic>
      <p:sp>
        <p:nvSpPr>
          <p:cNvPr id="55" name="Arrow: Down 54">
            <a:extLst>
              <a:ext uri="{FF2B5EF4-FFF2-40B4-BE49-F238E27FC236}">
                <a16:creationId xmlns:a16="http://schemas.microsoft.com/office/drawing/2014/main" id="{512A3CA9-E77D-017B-7B45-5ACE034FAEFB}"/>
              </a:ext>
            </a:extLst>
          </p:cNvPr>
          <p:cNvSpPr/>
          <p:nvPr/>
        </p:nvSpPr>
        <p:spPr>
          <a:xfrm>
            <a:off x="5558910" y="2596423"/>
            <a:ext cx="1053629" cy="620775"/>
          </a:xfrm>
          <a:prstGeom prst="downArrow">
            <a:avLst/>
          </a:prstGeom>
          <a:solidFill>
            <a:schemeClr val="tx2"/>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0752E0B-166B-CC4B-0D46-3CD2B0D7C45F}"/>
              </a:ext>
            </a:extLst>
          </p:cNvPr>
          <p:cNvSpPr/>
          <p:nvPr/>
        </p:nvSpPr>
        <p:spPr>
          <a:xfrm>
            <a:off x="5833357" y="2491395"/>
            <a:ext cx="504825" cy="20874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63401AC8-7B9B-A21D-8B34-1FD3148F78ED}"/>
              </a:ext>
            </a:extLst>
          </p:cNvPr>
          <p:cNvSpPr txBox="1"/>
          <p:nvPr/>
        </p:nvSpPr>
        <p:spPr>
          <a:xfrm>
            <a:off x="2541184" y="828149"/>
            <a:ext cx="7112689" cy="338554"/>
          </a:xfrm>
          <a:prstGeom prst="rect">
            <a:avLst/>
          </a:prstGeom>
          <a:noFill/>
        </p:spPr>
        <p:txBody>
          <a:bodyPr wrap="square" rtlCol="0">
            <a:spAutoFit/>
          </a:bodyPr>
          <a:lstStyle/>
          <a:p>
            <a:pPr algn="ctr"/>
            <a:r>
              <a:rPr lang="sv-SE" sz="1600" b="1"/>
              <a:t>NATIONELL MÅLBILD FÖR DIGITAL SAMHÄLLSBYGGNAD</a:t>
            </a:r>
            <a:endParaRPr lang="en-US" sz="1600" b="1"/>
          </a:p>
        </p:txBody>
      </p:sp>
      <p:sp>
        <p:nvSpPr>
          <p:cNvPr id="59" name="TextBox 58">
            <a:extLst>
              <a:ext uri="{FF2B5EF4-FFF2-40B4-BE49-F238E27FC236}">
                <a16:creationId xmlns:a16="http://schemas.microsoft.com/office/drawing/2014/main" id="{98513B69-6D37-65C6-5F0E-CD5257742D0C}"/>
              </a:ext>
            </a:extLst>
          </p:cNvPr>
          <p:cNvSpPr txBox="1"/>
          <p:nvPr/>
        </p:nvSpPr>
        <p:spPr>
          <a:xfrm>
            <a:off x="1989194" y="3445800"/>
            <a:ext cx="8213585" cy="584775"/>
          </a:xfrm>
          <a:prstGeom prst="rect">
            <a:avLst/>
          </a:prstGeom>
          <a:noFill/>
        </p:spPr>
        <p:txBody>
          <a:bodyPr wrap="square" rtlCol="0">
            <a:spAutoFit/>
          </a:bodyPr>
          <a:lstStyle/>
          <a:p>
            <a:pPr algn="ctr">
              <a:spcBef>
                <a:spcPts val="200"/>
              </a:spcBef>
              <a:spcAft>
                <a:spcPts val="200"/>
              </a:spcAft>
            </a:pPr>
            <a:r>
              <a:rPr lang="sv-SE" sz="1600" dirty="0"/>
              <a:t>Att arbeta </a:t>
            </a:r>
            <a:r>
              <a:rPr lang="sv-SE" sz="1600" b="1" i="1" dirty="0"/>
              <a:t>smartare tillsammans med digitala hjälpmedel  </a:t>
            </a:r>
            <a:r>
              <a:rPr lang="sv-SE" sz="1600" dirty="0"/>
              <a:t>och skapa </a:t>
            </a:r>
            <a:r>
              <a:rPr lang="sv-SE" sz="1600" b="1" dirty="0"/>
              <a:t>rätt förutsättningar </a:t>
            </a:r>
            <a:r>
              <a:rPr lang="sv-SE" sz="1600" dirty="0"/>
              <a:t>för vår förflyttning till en</a:t>
            </a:r>
            <a:r>
              <a:rPr lang="sv-SE" sz="1600" i="1" dirty="0"/>
              <a:t> </a:t>
            </a:r>
            <a:r>
              <a:rPr lang="sv-SE" sz="1600" b="1" i="1" dirty="0"/>
              <a:t>obruten digital samhällsbyggnadsprocess</a:t>
            </a:r>
          </a:p>
        </p:txBody>
      </p:sp>
      <p:pic>
        <p:nvPicPr>
          <p:cNvPr id="61" name="Graphic 60" descr="Back outline">
            <a:extLst>
              <a:ext uri="{FF2B5EF4-FFF2-40B4-BE49-F238E27FC236}">
                <a16:creationId xmlns:a16="http://schemas.microsoft.com/office/drawing/2014/main" id="{AEA33A4F-AAC8-60AD-8E89-80ADFD5E5365}"/>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3500" t="-13500" r="-13500" b="-13500"/>
          <a:stretch/>
        </p:blipFill>
        <p:spPr>
          <a:xfrm rot="3116404">
            <a:off x="2356639" y="2605639"/>
            <a:ext cx="914400" cy="914400"/>
          </a:xfrm>
          <a:prstGeom prst="rect">
            <a:avLst/>
          </a:prstGeom>
        </p:spPr>
      </p:pic>
      <p:sp>
        <p:nvSpPr>
          <p:cNvPr id="2" name="Platshållare för innehåll 2">
            <a:extLst>
              <a:ext uri="{FF2B5EF4-FFF2-40B4-BE49-F238E27FC236}">
                <a16:creationId xmlns:a16="http://schemas.microsoft.com/office/drawing/2014/main" id="{53F0A0F7-6821-0786-6436-770F0BAA070E}"/>
              </a:ext>
            </a:extLst>
          </p:cNvPr>
          <p:cNvSpPr>
            <a:spLocks noGrp="1"/>
          </p:cNvSpPr>
          <p:nvPr>
            <p:ph type="body" sz="half" idx="2"/>
          </p:nvPr>
        </p:nvSpPr>
        <p:spPr>
          <a:xfrm>
            <a:off x="-407507" y="5811264"/>
            <a:ext cx="3343824" cy="1701337"/>
          </a:xfrm>
        </p:spPr>
        <p:txBody>
          <a:bodyPr wrap="square" anchor="t">
            <a:noAutofit/>
          </a:bodyPr>
          <a:lstStyle/>
          <a:p>
            <a:pPr algn="r" rtl="0" fontAlgn="base">
              <a:lnSpc>
                <a:spcPct val="90000"/>
              </a:lnSpc>
              <a:spcAft>
                <a:spcPts val="600"/>
              </a:spcAft>
            </a:pPr>
            <a:r>
              <a:rPr lang="sv-SE" sz="800">
                <a:ea typeface="+mn-ea"/>
                <a:cs typeface="+mn-cs"/>
              </a:rPr>
              <a:t>Vi har kunden i fokus ​</a:t>
            </a:r>
          </a:p>
          <a:p>
            <a:pPr algn="r" rtl="0" fontAlgn="base">
              <a:lnSpc>
                <a:spcPct val="90000"/>
              </a:lnSpc>
              <a:spcAft>
                <a:spcPts val="600"/>
              </a:spcAft>
            </a:pPr>
            <a:r>
              <a:rPr lang="sv-SE" sz="800">
                <a:ea typeface="+mn-ea"/>
                <a:cs typeface="+mn-cs"/>
              </a:rPr>
              <a:t>Vi har förståelse för hela samhällsbyggnadsprocessen ​</a:t>
            </a:r>
          </a:p>
          <a:p>
            <a:pPr algn="r" rtl="0" fontAlgn="base">
              <a:lnSpc>
                <a:spcPct val="90000"/>
              </a:lnSpc>
              <a:spcAft>
                <a:spcPts val="600"/>
              </a:spcAft>
            </a:pPr>
            <a:r>
              <a:rPr lang="sv-SE" sz="800">
                <a:ea typeface="+mn-ea"/>
                <a:cs typeface="+mn-cs"/>
              </a:rPr>
              <a:t>Vi ska tillgängliggöra och återanvända information ​</a:t>
            </a:r>
          </a:p>
          <a:p>
            <a:pPr algn="r" rtl="0" fontAlgn="base">
              <a:lnSpc>
                <a:spcPct val="90000"/>
              </a:lnSpc>
              <a:spcAft>
                <a:spcPts val="600"/>
              </a:spcAft>
            </a:pPr>
            <a:r>
              <a:rPr lang="sv-SE" sz="800">
                <a:ea typeface="+mn-ea"/>
                <a:cs typeface="+mn-cs"/>
              </a:rPr>
              <a:t>Vi följer stadens digitala principer </a:t>
            </a:r>
            <a:r>
              <a:rPr lang="en-US" sz="800">
                <a:ea typeface="+mn-ea"/>
                <a:cs typeface="+mn-cs"/>
              </a:rPr>
              <a:t>​</a:t>
            </a:r>
          </a:p>
        </p:txBody>
      </p:sp>
      <p:sp>
        <p:nvSpPr>
          <p:cNvPr id="3" name="TextBox 2">
            <a:extLst>
              <a:ext uri="{FF2B5EF4-FFF2-40B4-BE49-F238E27FC236}">
                <a16:creationId xmlns:a16="http://schemas.microsoft.com/office/drawing/2014/main" id="{DF26EF78-2AB9-41C2-DD6B-156602AF5A87}"/>
              </a:ext>
            </a:extLst>
          </p:cNvPr>
          <p:cNvSpPr txBox="1"/>
          <p:nvPr/>
        </p:nvSpPr>
        <p:spPr>
          <a:xfrm>
            <a:off x="2890574" y="6053651"/>
            <a:ext cx="2437705" cy="261610"/>
          </a:xfrm>
          <a:prstGeom prst="rect">
            <a:avLst/>
          </a:prstGeom>
          <a:noFill/>
        </p:spPr>
        <p:txBody>
          <a:bodyPr wrap="square" rtlCol="0">
            <a:spAutoFit/>
          </a:bodyPr>
          <a:lstStyle/>
          <a:p>
            <a:pPr algn="ctr"/>
            <a:r>
              <a:rPr lang="sv-SE" sz="1100" b="1"/>
              <a:t>Våra principer</a:t>
            </a:r>
            <a:endParaRPr lang="en-US" sz="1100" b="1"/>
          </a:p>
        </p:txBody>
      </p:sp>
      <p:sp>
        <p:nvSpPr>
          <p:cNvPr id="7" name="TextBox 6">
            <a:extLst>
              <a:ext uri="{FF2B5EF4-FFF2-40B4-BE49-F238E27FC236}">
                <a16:creationId xmlns:a16="http://schemas.microsoft.com/office/drawing/2014/main" id="{376D2E81-CE43-D758-8691-6069C4334FB3}"/>
              </a:ext>
            </a:extLst>
          </p:cNvPr>
          <p:cNvSpPr txBox="1"/>
          <p:nvPr/>
        </p:nvSpPr>
        <p:spPr>
          <a:xfrm>
            <a:off x="6857822" y="6029851"/>
            <a:ext cx="2437705" cy="261610"/>
          </a:xfrm>
          <a:prstGeom prst="rect">
            <a:avLst/>
          </a:prstGeom>
          <a:noFill/>
        </p:spPr>
        <p:txBody>
          <a:bodyPr wrap="square" rtlCol="0">
            <a:spAutoFit/>
          </a:bodyPr>
          <a:lstStyle/>
          <a:p>
            <a:pPr algn="ctr"/>
            <a:r>
              <a:rPr lang="sv-SE" sz="1100" b="1"/>
              <a:t>Vår strategi</a:t>
            </a:r>
            <a:endParaRPr lang="en-US" sz="1100" b="1"/>
          </a:p>
        </p:txBody>
      </p:sp>
      <p:sp>
        <p:nvSpPr>
          <p:cNvPr id="9" name="TextBox 8">
            <a:extLst>
              <a:ext uri="{FF2B5EF4-FFF2-40B4-BE49-F238E27FC236}">
                <a16:creationId xmlns:a16="http://schemas.microsoft.com/office/drawing/2014/main" id="{97C03F87-3196-F257-14F7-1DED01F881C7}"/>
              </a:ext>
            </a:extLst>
          </p:cNvPr>
          <p:cNvSpPr txBox="1"/>
          <p:nvPr/>
        </p:nvSpPr>
        <p:spPr>
          <a:xfrm>
            <a:off x="9143649" y="5868763"/>
            <a:ext cx="2910956" cy="984885"/>
          </a:xfrm>
          <a:prstGeom prst="rect">
            <a:avLst/>
          </a:prstGeom>
          <a:noFill/>
        </p:spPr>
        <p:txBody>
          <a:bodyPr wrap="square" rtlCol="0">
            <a:spAutoFit/>
          </a:bodyPr>
          <a:lstStyle/>
          <a:p>
            <a:pPr>
              <a:spcAft>
                <a:spcPts val="600"/>
              </a:spcAft>
            </a:pPr>
            <a:r>
              <a:rPr lang="sv-SE" sz="800"/>
              <a:t>Enkel, transparent och tydlig kommunikation till alla medarbetare. I god tid.</a:t>
            </a:r>
          </a:p>
          <a:p>
            <a:pPr>
              <a:spcAft>
                <a:spcPts val="600"/>
              </a:spcAft>
            </a:pPr>
            <a:r>
              <a:rPr lang="sv-SE" sz="800"/>
              <a:t>Initiativet skapar förutsättningarna. Det praktiska genomförandet sker i kärnverksamheten.</a:t>
            </a:r>
          </a:p>
          <a:p>
            <a:pPr>
              <a:spcAft>
                <a:spcPts val="600"/>
              </a:spcAft>
            </a:pPr>
            <a:r>
              <a:rPr lang="sv-SE" sz="800"/>
              <a:t>Vi har en </a:t>
            </a:r>
            <a:r>
              <a:rPr lang="sv-SE" sz="800" err="1"/>
              <a:t>agil</a:t>
            </a:r>
            <a:r>
              <a:rPr lang="sv-SE" sz="800"/>
              <a:t> arbetsmodell och driver arbetet som ett långsiktigt förändringsinitiativ</a:t>
            </a:r>
          </a:p>
        </p:txBody>
      </p:sp>
      <p:sp>
        <p:nvSpPr>
          <p:cNvPr id="6" name="TextBox 5">
            <a:extLst>
              <a:ext uri="{FF2B5EF4-FFF2-40B4-BE49-F238E27FC236}">
                <a16:creationId xmlns:a16="http://schemas.microsoft.com/office/drawing/2014/main" id="{9B334D47-4BD8-5666-FF25-6E7BAFA9B0FD}"/>
              </a:ext>
            </a:extLst>
          </p:cNvPr>
          <p:cNvSpPr txBox="1"/>
          <p:nvPr/>
        </p:nvSpPr>
        <p:spPr>
          <a:xfrm>
            <a:off x="357949" y="4770133"/>
            <a:ext cx="11323674" cy="707886"/>
          </a:xfrm>
          <a:prstGeom prst="rect">
            <a:avLst/>
          </a:prstGeom>
          <a:noFill/>
        </p:spPr>
        <p:txBody>
          <a:bodyPr wrap="square" rtlCol="0">
            <a:spAutoFit/>
          </a:bodyPr>
          <a:lstStyle/>
          <a:p>
            <a:pPr algn="ctr"/>
            <a:r>
              <a:rPr lang="sv-SE" sz="4000" b="1"/>
              <a:t>SMART DIGITAL SAMHÄLLSBYGGNADSPROCESS</a:t>
            </a:r>
            <a:endParaRPr lang="en-US" sz="4000" b="1"/>
          </a:p>
        </p:txBody>
      </p:sp>
      <p:pic>
        <p:nvPicPr>
          <p:cNvPr id="4" name="Picture 3" descr="A cartoon of a yellow object with eyes and hands&#10;&#10;Description automatically generated">
            <a:extLst>
              <a:ext uri="{FF2B5EF4-FFF2-40B4-BE49-F238E27FC236}">
                <a16:creationId xmlns:a16="http://schemas.microsoft.com/office/drawing/2014/main" id="{75E449B0-12BD-D449-99E8-0DE2450420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1670253" y="6315261"/>
            <a:ext cx="426145" cy="498992"/>
          </a:xfrm>
          <a:prstGeom prst="rect">
            <a:avLst/>
          </a:prstGeom>
        </p:spPr>
      </p:pic>
    </p:spTree>
    <p:extLst>
      <p:ext uri="{BB962C8B-B14F-4D97-AF65-F5344CB8AC3E}">
        <p14:creationId xmlns:p14="http://schemas.microsoft.com/office/powerpoint/2010/main" val="2480681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Rak pilkoppling 34">
            <a:extLst>
              <a:ext uri="{FF2B5EF4-FFF2-40B4-BE49-F238E27FC236}">
                <a16:creationId xmlns:a16="http://schemas.microsoft.com/office/drawing/2014/main" id="{040090C2-DADD-8459-8018-38181F0DFD05}"/>
              </a:ext>
            </a:extLst>
          </p:cNvPr>
          <p:cNvCxnSpPr>
            <a:cxnSpLocks/>
          </p:cNvCxnSpPr>
          <p:nvPr/>
        </p:nvCxnSpPr>
        <p:spPr>
          <a:xfrm flipH="1" flipV="1">
            <a:off x="603796" y="1080559"/>
            <a:ext cx="17419" cy="5007429"/>
          </a:xfrm>
          <a:prstGeom prst="straightConnector1">
            <a:avLst/>
          </a:prstGeom>
          <a:ln w="38100">
            <a:solidFill>
              <a:srgbClr val="264D86"/>
            </a:solidFill>
            <a:tailEnd type="triangle"/>
          </a:ln>
        </p:spPr>
        <p:style>
          <a:lnRef idx="1">
            <a:schemeClr val="accent1"/>
          </a:lnRef>
          <a:fillRef idx="0">
            <a:schemeClr val="accent1"/>
          </a:fillRef>
          <a:effectRef idx="0">
            <a:schemeClr val="accent1"/>
          </a:effectRef>
          <a:fontRef idx="minor">
            <a:schemeClr val="tx1"/>
          </a:fontRef>
        </p:style>
      </p:cxnSp>
      <p:cxnSp>
        <p:nvCxnSpPr>
          <p:cNvPr id="36" name="Rak pilkoppling 35">
            <a:extLst>
              <a:ext uri="{FF2B5EF4-FFF2-40B4-BE49-F238E27FC236}">
                <a16:creationId xmlns:a16="http://schemas.microsoft.com/office/drawing/2014/main" id="{E9A316C0-CB9F-5B9F-39E3-B0BA50218719}"/>
              </a:ext>
            </a:extLst>
          </p:cNvPr>
          <p:cNvCxnSpPr>
            <a:cxnSpLocks/>
          </p:cNvCxnSpPr>
          <p:nvPr/>
        </p:nvCxnSpPr>
        <p:spPr>
          <a:xfrm>
            <a:off x="603796" y="6079279"/>
            <a:ext cx="11435804" cy="0"/>
          </a:xfrm>
          <a:prstGeom prst="straightConnector1">
            <a:avLst/>
          </a:prstGeom>
          <a:ln w="38100">
            <a:solidFill>
              <a:srgbClr val="264D8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ak pilkoppling 38">
            <a:extLst>
              <a:ext uri="{FF2B5EF4-FFF2-40B4-BE49-F238E27FC236}">
                <a16:creationId xmlns:a16="http://schemas.microsoft.com/office/drawing/2014/main" id="{95EC2613-63E3-0A44-051F-C1A0D0EDF356}"/>
              </a:ext>
            </a:extLst>
          </p:cNvPr>
          <p:cNvCxnSpPr>
            <a:cxnSpLocks/>
          </p:cNvCxnSpPr>
          <p:nvPr/>
        </p:nvCxnSpPr>
        <p:spPr>
          <a:xfrm flipV="1">
            <a:off x="621215" y="1436759"/>
            <a:ext cx="10633162" cy="4642520"/>
          </a:xfrm>
          <a:prstGeom prst="straightConnector1">
            <a:avLst/>
          </a:prstGeom>
          <a:ln w="38100">
            <a:solidFill>
              <a:srgbClr val="264D86"/>
            </a:solidFill>
            <a:tailEnd type="triangle"/>
          </a:ln>
        </p:spPr>
        <p:style>
          <a:lnRef idx="1">
            <a:schemeClr val="accent1"/>
          </a:lnRef>
          <a:fillRef idx="0">
            <a:schemeClr val="accent1"/>
          </a:fillRef>
          <a:effectRef idx="0">
            <a:schemeClr val="accent1"/>
          </a:effectRef>
          <a:fontRef idx="minor">
            <a:schemeClr val="tx1"/>
          </a:fontRef>
        </p:style>
      </p:cxnSp>
      <p:sp>
        <p:nvSpPr>
          <p:cNvPr id="42" name="textruta 41">
            <a:extLst>
              <a:ext uri="{FF2B5EF4-FFF2-40B4-BE49-F238E27FC236}">
                <a16:creationId xmlns:a16="http://schemas.microsoft.com/office/drawing/2014/main" id="{C825B544-E17D-6633-282B-3292FEC31D8F}"/>
              </a:ext>
            </a:extLst>
          </p:cNvPr>
          <p:cNvSpPr txBox="1"/>
          <p:nvPr/>
        </p:nvSpPr>
        <p:spPr>
          <a:xfrm rot="16200000">
            <a:off x="64374" y="3368660"/>
            <a:ext cx="774571" cy="369332"/>
          </a:xfrm>
          <a:prstGeom prst="rect">
            <a:avLst/>
          </a:prstGeom>
          <a:noFill/>
        </p:spPr>
        <p:txBody>
          <a:bodyPr wrap="none" rtlCol="0">
            <a:spAutoFit/>
          </a:bodyPr>
          <a:lstStyle/>
          <a:p>
            <a:r>
              <a:rPr lang="sv-SE"/>
              <a:t>Värde</a:t>
            </a:r>
          </a:p>
        </p:txBody>
      </p:sp>
      <p:sp>
        <p:nvSpPr>
          <p:cNvPr id="70" name="Pratbubbla: oval 69">
            <a:extLst>
              <a:ext uri="{FF2B5EF4-FFF2-40B4-BE49-F238E27FC236}">
                <a16:creationId xmlns:a16="http://schemas.microsoft.com/office/drawing/2014/main" id="{D413BDAD-7276-CC0C-84F0-D47968494253}"/>
              </a:ext>
            </a:extLst>
          </p:cNvPr>
          <p:cNvSpPr/>
          <p:nvPr/>
        </p:nvSpPr>
        <p:spPr>
          <a:xfrm>
            <a:off x="1197159" y="2124135"/>
            <a:ext cx="2161770" cy="942757"/>
          </a:xfrm>
          <a:prstGeom prst="wedgeEllipseCallout">
            <a:avLst>
              <a:gd name="adj1" fmla="val 13202"/>
              <a:gd name="adj2" fmla="val 111058"/>
            </a:avLst>
          </a:prstGeom>
          <a:solidFill>
            <a:srgbClr val="264D8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1" u="none" strike="noStrike" kern="1200" cap="none" spc="0" normalizeH="0" baseline="0" noProof="0">
                <a:ln>
                  <a:noFill/>
                </a:ln>
                <a:solidFill>
                  <a:schemeClr val="bg1"/>
                </a:solidFill>
                <a:effectLst/>
                <a:uLnTx/>
                <a:uFillTx/>
                <a:latin typeface="Roboto Light"/>
                <a:ea typeface="+mn-ea"/>
                <a:cs typeface="+mn-cs"/>
              </a:rPr>
              <a:t>Fragmenterad teknik och informationsöverflöd. Låg nivå av innovation och automation.</a:t>
            </a:r>
          </a:p>
        </p:txBody>
      </p:sp>
      <p:sp>
        <p:nvSpPr>
          <p:cNvPr id="71" name="Pratbubbla: oval 70">
            <a:extLst>
              <a:ext uri="{FF2B5EF4-FFF2-40B4-BE49-F238E27FC236}">
                <a16:creationId xmlns:a16="http://schemas.microsoft.com/office/drawing/2014/main" id="{C89CC989-27CC-89DA-B243-5EEAA5CE1307}"/>
              </a:ext>
            </a:extLst>
          </p:cNvPr>
          <p:cNvSpPr/>
          <p:nvPr/>
        </p:nvSpPr>
        <p:spPr>
          <a:xfrm>
            <a:off x="5666864" y="4951324"/>
            <a:ext cx="2316211" cy="932693"/>
          </a:xfrm>
          <a:prstGeom prst="wedgeEllipseCallout">
            <a:avLst>
              <a:gd name="adj1" fmla="val -23344"/>
              <a:gd name="adj2" fmla="val -79588"/>
            </a:avLst>
          </a:prstGeom>
          <a:solidFill>
            <a:srgbClr val="264D8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1" u="none" strike="noStrike" kern="1200" cap="none" spc="0" normalizeH="0" baseline="0" noProof="0">
                <a:ln>
                  <a:noFill/>
                </a:ln>
                <a:solidFill>
                  <a:schemeClr val="bg1"/>
                </a:solidFill>
                <a:effectLst/>
                <a:uLnTx/>
                <a:uFillTx/>
                <a:latin typeface="Roboto Light"/>
                <a:ea typeface="+mn-ea"/>
                <a:cs typeface="+mn-cs"/>
              </a:rPr>
              <a:t>System silos utifrån process/funktion. Linjär innovation och automatisering av organisatoriska funktioner.</a:t>
            </a:r>
          </a:p>
        </p:txBody>
      </p:sp>
      <p:sp>
        <p:nvSpPr>
          <p:cNvPr id="72" name="Pratbubbla: oval 71">
            <a:extLst>
              <a:ext uri="{FF2B5EF4-FFF2-40B4-BE49-F238E27FC236}">
                <a16:creationId xmlns:a16="http://schemas.microsoft.com/office/drawing/2014/main" id="{A94CB836-5B78-208F-D193-FB750EA63041}"/>
              </a:ext>
            </a:extLst>
          </p:cNvPr>
          <p:cNvSpPr/>
          <p:nvPr/>
        </p:nvSpPr>
        <p:spPr>
          <a:xfrm>
            <a:off x="9195959" y="3635662"/>
            <a:ext cx="2605096" cy="1106975"/>
          </a:xfrm>
          <a:prstGeom prst="wedgeEllipseCallout">
            <a:avLst>
              <a:gd name="adj1" fmla="val -36827"/>
              <a:gd name="adj2" fmla="val -82589"/>
            </a:avLst>
          </a:prstGeom>
          <a:solidFill>
            <a:srgbClr val="264D8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1" u="none" strike="noStrike" kern="1200" cap="none" spc="0" normalizeH="0" baseline="0" noProof="0">
                <a:ln>
                  <a:noFill/>
                </a:ln>
                <a:solidFill>
                  <a:schemeClr val="bg1"/>
                </a:solidFill>
                <a:effectLst/>
                <a:uLnTx/>
                <a:uFillTx/>
                <a:latin typeface="Roboto Light"/>
                <a:ea typeface="+mn-ea"/>
                <a:cs typeface="+mn-cs"/>
              </a:rPr>
              <a:t>Holistisk, sömlös digital upplevelse baserat på behov och situation. System Innovation och automatisering av hela flöden och nyttjande av data i hela ekosystemet</a:t>
            </a:r>
          </a:p>
        </p:txBody>
      </p:sp>
      <p:sp>
        <p:nvSpPr>
          <p:cNvPr id="25" name="textruta 24">
            <a:extLst>
              <a:ext uri="{FF2B5EF4-FFF2-40B4-BE49-F238E27FC236}">
                <a16:creationId xmlns:a16="http://schemas.microsoft.com/office/drawing/2014/main" id="{03809F50-FDD9-695F-CBF2-C57F9FE6D258}"/>
              </a:ext>
            </a:extLst>
          </p:cNvPr>
          <p:cNvSpPr txBox="1"/>
          <p:nvPr/>
        </p:nvSpPr>
        <p:spPr>
          <a:xfrm>
            <a:off x="4846274" y="6100260"/>
            <a:ext cx="2443298" cy="369332"/>
          </a:xfrm>
          <a:prstGeom prst="rect">
            <a:avLst/>
          </a:prstGeom>
          <a:noFill/>
        </p:spPr>
        <p:txBody>
          <a:bodyPr wrap="none" rtlCol="0">
            <a:spAutoFit/>
          </a:bodyPr>
          <a:lstStyle/>
          <a:p>
            <a:r>
              <a:rPr lang="sv-SE"/>
              <a:t>Digitaliseringsmognad</a:t>
            </a:r>
          </a:p>
        </p:txBody>
      </p:sp>
      <p:pic>
        <p:nvPicPr>
          <p:cNvPr id="38" name="Bild 1" descr="Nätverksdiagram kontur">
            <a:extLst>
              <a:ext uri="{FF2B5EF4-FFF2-40B4-BE49-F238E27FC236}">
                <a16:creationId xmlns:a16="http://schemas.microsoft.com/office/drawing/2014/main" id="{7F5650AB-A400-20B8-2680-4B5E186D140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5777" y="3692363"/>
            <a:ext cx="609338" cy="609338"/>
          </a:xfrm>
          <a:prstGeom prst="rect">
            <a:avLst/>
          </a:prstGeom>
        </p:spPr>
      </p:pic>
      <p:sp>
        <p:nvSpPr>
          <p:cNvPr id="40" name="Rektangel: rundade hörn 39">
            <a:extLst>
              <a:ext uri="{FF2B5EF4-FFF2-40B4-BE49-F238E27FC236}">
                <a16:creationId xmlns:a16="http://schemas.microsoft.com/office/drawing/2014/main" id="{0489D73F-267D-786D-1621-89E20B700D58}"/>
              </a:ext>
            </a:extLst>
          </p:cNvPr>
          <p:cNvSpPr/>
          <p:nvPr/>
        </p:nvSpPr>
        <p:spPr>
          <a:xfrm>
            <a:off x="1716744" y="4337487"/>
            <a:ext cx="1706960" cy="13973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extruta 40">
            <a:extLst>
              <a:ext uri="{FF2B5EF4-FFF2-40B4-BE49-F238E27FC236}">
                <a16:creationId xmlns:a16="http://schemas.microsoft.com/office/drawing/2014/main" id="{160B8465-F129-0F10-054E-F60519D5D787}"/>
              </a:ext>
            </a:extLst>
          </p:cNvPr>
          <p:cNvSpPr txBox="1"/>
          <p:nvPr/>
        </p:nvSpPr>
        <p:spPr>
          <a:xfrm>
            <a:off x="1716744" y="4387879"/>
            <a:ext cx="1706960" cy="1323439"/>
          </a:xfrm>
          <a:prstGeom prst="rect">
            <a:avLst/>
          </a:prstGeom>
          <a:noFill/>
        </p:spPr>
        <p:txBody>
          <a:bodyPr wrap="square" rtlCol="0">
            <a:spAutoFit/>
          </a:bodyPr>
          <a:lstStyle/>
          <a:p>
            <a:pPr algn="ctr"/>
            <a:r>
              <a:rPr lang="sv-SE" sz="1200" b="1"/>
              <a:t>TEKNIKFOKUS</a:t>
            </a:r>
          </a:p>
          <a:p>
            <a:pPr algn="ctr"/>
            <a:endParaRPr lang="sv-SE" sz="800" b="1"/>
          </a:p>
          <a:p>
            <a:r>
              <a:rPr lang="sv-SE" sz="1200"/>
              <a:t>Applikationer och system</a:t>
            </a:r>
          </a:p>
          <a:p>
            <a:endParaRPr lang="sv-SE" sz="1200"/>
          </a:p>
          <a:p>
            <a:r>
              <a:rPr lang="sv-SE" sz="1200"/>
              <a:t>Tekniska krav</a:t>
            </a:r>
          </a:p>
          <a:p>
            <a:pPr algn="ctr"/>
            <a:endParaRPr lang="sv-SE" sz="1200" b="1"/>
          </a:p>
        </p:txBody>
      </p:sp>
      <p:pic>
        <p:nvPicPr>
          <p:cNvPr id="78" name="Bild 77" descr="Server kontur">
            <a:extLst>
              <a:ext uri="{FF2B5EF4-FFF2-40B4-BE49-F238E27FC236}">
                <a16:creationId xmlns:a16="http://schemas.microsoft.com/office/drawing/2014/main" id="{13DD6891-0F60-888E-FFA8-02C59581173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92455" y="3710437"/>
            <a:ext cx="609339" cy="609339"/>
          </a:xfrm>
          <a:prstGeom prst="rect">
            <a:avLst/>
          </a:prstGeom>
        </p:spPr>
      </p:pic>
      <p:sp>
        <p:nvSpPr>
          <p:cNvPr id="79" name="Pil: femhörning 78">
            <a:extLst>
              <a:ext uri="{FF2B5EF4-FFF2-40B4-BE49-F238E27FC236}">
                <a16:creationId xmlns:a16="http://schemas.microsoft.com/office/drawing/2014/main" id="{49896ED8-AEBD-2708-3E8F-B40B8DBD7D89}"/>
              </a:ext>
            </a:extLst>
          </p:cNvPr>
          <p:cNvSpPr/>
          <p:nvPr/>
        </p:nvSpPr>
        <p:spPr>
          <a:xfrm>
            <a:off x="4993929" y="2437381"/>
            <a:ext cx="1258941" cy="310491"/>
          </a:xfrm>
          <a:prstGeom prst="homePlat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0" name="Bild 79" descr="Grupp kontur">
            <a:extLst>
              <a:ext uri="{FF2B5EF4-FFF2-40B4-BE49-F238E27FC236}">
                <a16:creationId xmlns:a16="http://schemas.microsoft.com/office/drawing/2014/main" id="{F3F06D57-EB00-7B09-A710-AE81CB3F6BA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71247" y="2426058"/>
            <a:ext cx="335347" cy="335347"/>
          </a:xfrm>
          <a:prstGeom prst="rect">
            <a:avLst/>
          </a:prstGeom>
        </p:spPr>
      </p:pic>
      <p:sp>
        <p:nvSpPr>
          <p:cNvPr id="81" name="Rektangel: rundade hörn 80">
            <a:extLst>
              <a:ext uri="{FF2B5EF4-FFF2-40B4-BE49-F238E27FC236}">
                <a16:creationId xmlns:a16="http://schemas.microsoft.com/office/drawing/2014/main" id="{FE6D49F1-4CBA-E91C-49AD-57F3ECE71307}"/>
              </a:ext>
            </a:extLst>
          </p:cNvPr>
          <p:cNvSpPr/>
          <p:nvPr/>
        </p:nvSpPr>
        <p:spPr>
          <a:xfrm>
            <a:off x="4717696" y="2847633"/>
            <a:ext cx="1706960" cy="158259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a:extLst>
              <a:ext uri="{FF2B5EF4-FFF2-40B4-BE49-F238E27FC236}">
                <a16:creationId xmlns:a16="http://schemas.microsoft.com/office/drawing/2014/main" id="{613374DF-E3CF-CBAA-5140-C632DF944FE3}"/>
              </a:ext>
            </a:extLst>
          </p:cNvPr>
          <p:cNvSpPr txBox="1"/>
          <p:nvPr/>
        </p:nvSpPr>
        <p:spPr>
          <a:xfrm>
            <a:off x="4690041" y="2922129"/>
            <a:ext cx="1706960" cy="1508105"/>
          </a:xfrm>
          <a:prstGeom prst="rect">
            <a:avLst/>
          </a:prstGeom>
          <a:noFill/>
        </p:spPr>
        <p:txBody>
          <a:bodyPr wrap="square" rtlCol="0">
            <a:spAutoFit/>
          </a:bodyPr>
          <a:lstStyle/>
          <a:p>
            <a:pPr algn="ctr"/>
            <a:r>
              <a:rPr lang="sv-SE" sz="1200" b="1"/>
              <a:t>PROCESSFOKUS</a:t>
            </a:r>
          </a:p>
          <a:p>
            <a:pPr algn="ctr"/>
            <a:endParaRPr lang="sv-SE" sz="800" b="1"/>
          </a:p>
          <a:p>
            <a:r>
              <a:rPr lang="sv-SE" sz="1200"/>
              <a:t>Processutveckling med IT-stöd</a:t>
            </a:r>
          </a:p>
          <a:p>
            <a:endParaRPr lang="sv-SE" sz="1200"/>
          </a:p>
          <a:p>
            <a:r>
              <a:rPr lang="sv-SE" sz="1200"/>
              <a:t>Funktionella- och icke funktionella krav</a:t>
            </a:r>
          </a:p>
          <a:p>
            <a:pPr algn="ctr"/>
            <a:endParaRPr lang="sv-SE" sz="1200" b="1"/>
          </a:p>
        </p:txBody>
      </p:sp>
      <p:sp>
        <p:nvSpPr>
          <p:cNvPr id="85" name="Rektangel: rundade hörn 84">
            <a:extLst>
              <a:ext uri="{FF2B5EF4-FFF2-40B4-BE49-F238E27FC236}">
                <a16:creationId xmlns:a16="http://schemas.microsoft.com/office/drawing/2014/main" id="{8452225F-EEEC-D2A9-CA92-ED880E2DE9DF}"/>
              </a:ext>
            </a:extLst>
          </p:cNvPr>
          <p:cNvSpPr/>
          <p:nvPr/>
        </p:nvSpPr>
        <p:spPr>
          <a:xfrm>
            <a:off x="7718912" y="1557946"/>
            <a:ext cx="1706960" cy="158259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6" name="Bildobjekt 85" descr="En bild som visar Teckensnitt, text, cirkel, skärmbild&#10;&#10;Automatiskt genererad beskrivning">
            <a:extLst>
              <a:ext uri="{FF2B5EF4-FFF2-40B4-BE49-F238E27FC236}">
                <a16:creationId xmlns:a16="http://schemas.microsoft.com/office/drawing/2014/main" id="{144D8C88-3433-57CB-D829-4E03D474BE9F}"/>
              </a:ext>
            </a:extLst>
          </p:cNvPr>
          <p:cNvPicPr>
            <a:picLocks noChangeAspect="1"/>
          </p:cNvPicPr>
          <p:nvPr/>
        </p:nvPicPr>
        <p:blipFill rotWithShape="1">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t="9957"/>
          <a:stretch/>
        </p:blipFill>
        <p:spPr>
          <a:xfrm>
            <a:off x="7754552" y="1036162"/>
            <a:ext cx="1632242" cy="466437"/>
          </a:xfrm>
          <a:prstGeom prst="rect">
            <a:avLst/>
          </a:prstGeom>
        </p:spPr>
      </p:pic>
      <p:sp>
        <p:nvSpPr>
          <p:cNvPr id="84" name="textruta 83">
            <a:extLst>
              <a:ext uri="{FF2B5EF4-FFF2-40B4-BE49-F238E27FC236}">
                <a16:creationId xmlns:a16="http://schemas.microsoft.com/office/drawing/2014/main" id="{C76516BD-9F5F-FED5-D2F0-826CEBA9D48F}"/>
              </a:ext>
            </a:extLst>
          </p:cNvPr>
          <p:cNvSpPr txBox="1"/>
          <p:nvPr/>
        </p:nvSpPr>
        <p:spPr>
          <a:xfrm>
            <a:off x="7736331" y="1585389"/>
            <a:ext cx="1706960" cy="1692771"/>
          </a:xfrm>
          <a:prstGeom prst="rect">
            <a:avLst/>
          </a:prstGeom>
          <a:noFill/>
        </p:spPr>
        <p:txBody>
          <a:bodyPr wrap="square" rtlCol="0">
            <a:spAutoFit/>
          </a:bodyPr>
          <a:lstStyle/>
          <a:p>
            <a:pPr algn="ctr"/>
            <a:r>
              <a:rPr lang="sv-SE" sz="1200" b="1"/>
              <a:t>VERKSAMHETS- OCH KUNDFOKUS</a:t>
            </a:r>
          </a:p>
          <a:p>
            <a:pPr algn="ctr"/>
            <a:endParaRPr lang="sv-SE" sz="800" b="1"/>
          </a:p>
          <a:p>
            <a:r>
              <a:rPr lang="sv-SE" sz="1200"/>
              <a:t>Värdeströmmar och kundresor</a:t>
            </a:r>
          </a:p>
          <a:p>
            <a:endParaRPr lang="sv-SE" sz="1200"/>
          </a:p>
          <a:p>
            <a:r>
              <a:rPr lang="sv-SE" sz="1200"/>
              <a:t>Krav baserade behov, förmågor och värde</a:t>
            </a:r>
          </a:p>
          <a:p>
            <a:pPr algn="ctr"/>
            <a:endParaRPr lang="sv-SE" sz="1200" b="1"/>
          </a:p>
        </p:txBody>
      </p:sp>
    </p:spTree>
    <p:extLst>
      <p:ext uri="{BB962C8B-B14F-4D97-AF65-F5344CB8AC3E}">
        <p14:creationId xmlns:p14="http://schemas.microsoft.com/office/powerpoint/2010/main" val="391365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CE9398-1505-E18C-5041-74B8FD8E435E}"/>
              </a:ext>
            </a:extLst>
          </p:cNvPr>
          <p:cNvSpPr/>
          <p:nvPr/>
        </p:nvSpPr>
        <p:spPr>
          <a:xfrm>
            <a:off x="5338438" y="1516773"/>
            <a:ext cx="1018478" cy="358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6B92CB7-AA98-E777-106D-5ED416ACE9A4}"/>
              </a:ext>
            </a:extLst>
          </p:cNvPr>
          <p:cNvSpPr txBox="1"/>
          <p:nvPr/>
        </p:nvSpPr>
        <p:spPr>
          <a:xfrm rot="16200000">
            <a:off x="-825681" y="2924787"/>
            <a:ext cx="2356701" cy="400110"/>
          </a:xfrm>
          <a:prstGeom prst="rect">
            <a:avLst/>
          </a:prstGeom>
          <a:noFill/>
        </p:spPr>
        <p:txBody>
          <a:bodyPr wrap="square" rtlCol="0">
            <a:spAutoFit/>
          </a:bodyPr>
          <a:lstStyle/>
          <a:p>
            <a:pPr algn="ctr"/>
            <a:r>
              <a:rPr lang="sv-SE" sz="2000" dirty="0"/>
              <a:t>Digital förmåga </a:t>
            </a:r>
          </a:p>
        </p:txBody>
      </p:sp>
      <p:sp>
        <p:nvSpPr>
          <p:cNvPr id="17" name="TextBox 16">
            <a:extLst>
              <a:ext uri="{FF2B5EF4-FFF2-40B4-BE49-F238E27FC236}">
                <a16:creationId xmlns:a16="http://schemas.microsoft.com/office/drawing/2014/main" id="{9D265C7B-AD8B-5337-F116-92D24FA656A9}"/>
              </a:ext>
            </a:extLst>
          </p:cNvPr>
          <p:cNvSpPr txBox="1"/>
          <p:nvPr/>
        </p:nvSpPr>
        <p:spPr>
          <a:xfrm>
            <a:off x="2576386" y="5911480"/>
            <a:ext cx="2356701" cy="400110"/>
          </a:xfrm>
          <a:prstGeom prst="rect">
            <a:avLst/>
          </a:prstGeom>
          <a:noFill/>
        </p:spPr>
        <p:txBody>
          <a:bodyPr wrap="square" rtlCol="0">
            <a:spAutoFit/>
          </a:bodyPr>
          <a:lstStyle/>
          <a:p>
            <a:pPr algn="ctr"/>
            <a:r>
              <a:rPr lang="sv-SE" sz="2000" dirty="0"/>
              <a:t>Digitalt arv</a:t>
            </a:r>
          </a:p>
        </p:txBody>
      </p:sp>
      <p:sp>
        <p:nvSpPr>
          <p:cNvPr id="18" name="TextBox 17">
            <a:extLst>
              <a:ext uri="{FF2B5EF4-FFF2-40B4-BE49-F238E27FC236}">
                <a16:creationId xmlns:a16="http://schemas.microsoft.com/office/drawing/2014/main" id="{D6BB68B2-1330-20F6-D14B-775D76BE14F9}"/>
              </a:ext>
            </a:extLst>
          </p:cNvPr>
          <p:cNvSpPr txBox="1"/>
          <p:nvPr/>
        </p:nvSpPr>
        <p:spPr>
          <a:xfrm>
            <a:off x="6581777" y="311151"/>
            <a:ext cx="4625982" cy="2185214"/>
          </a:xfrm>
          <a:prstGeom prst="rect">
            <a:avLst/>
          </a:prstGeom>
          <a:noFill/>
        </p:spPr>
        <p:txBody>
          <a:bodyPr wrap="square" rtlCol="0">
            <a:spAutoFit/>
          </a:bodyPr>
          <a:lstStyle/>
          <a:p>
            <a:pPr algn="r"/>
            <a:r>
              <a:rPr lang="sv-SE" sz="4000" b="1" dirty="0">
                <a:latin typeface="+mj-lt"/>
              </a:rPr>
              <a:t>Dimios</a:t>
            </a:r>
            <a:r>
              <a:rPr lang="sv-SE" sz="3200" dirty="0">
                <a:latin typeface="+mj-lt"/>
              </a:rPr>
              <a:t> </a:t>
            </a:r>
          </a:p>
          <a:p>
            <a:pPr algn="r"/>
            <a:r>
              <a:rPr lang="sv-SE" sz="3200" dirty="0">
                <a:latin typeface="+mj-lt"/>
              </a:rPr>
              <a:t>Verktyg för att mäta digital mognad hos kommuner i Sverige </a:t>
            </a:r>
          </a:p>
        </p:txBody>
      </p:sp>
      <p:cxnSp>
        <p:nvCxnSpPr>
          <p:cNvPr id="3" name="Straight Connector 2">
            <a:extLst>
              <a:ext uri="{FF2B5EF4-FFF2-40B4-BE49-F238E27FC236}">
                <a16:creationId xmlns:a16="http://schemas.microsoft.com/office/drawing/2014/main" id="{882166F5-1DDD-91CE-8FEA-AC3D00AB6111}"/>
              </a:ext>
            </a:extLst>
          </p:cNvPr>
          <p:cNvCxnSpPr>
            <a:cxnSpLocks/>
          </p:cNvCxnSpPr>
          <p:nvPr/>
        </p:nvCxnSpPr>
        <p:spPr>
          <a:xfrm flipH="1">
            <a:off x="3754706" y="762000"/>
            <a:ext cx="31" cy="498157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0DAF232-334C-5DEB-EF7D-720AEE425711}"/>
              </a:ext>
            </a:extLst>
          </p:cNvPr>
          <p:cNvCxnSpPr>
            <a:cxnSpLocks/>
          </p:cNvCxnSpPr>
          <p:nvPr/>
        </p:nvCxnSpPr>
        <p:spPr>
          <a:xfrm>
            <a:off x="790575" y="3124841"/>
            <a:ext cx="57531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BEE5CBE-8D2D-F556-2629-48E443FD29C2}"/>
              </a:ext>
            </a:extLst>
          </p:cNvPr>
          <p:cNvSpPr txBox="1"/>
          <p:nvPr/>
        </p:nvSpPr>
        <p:spPr>
          <a:xfrm>
            <a:off x="3171825" y="3143891"/>
            <a:ext cx="582881" cy="369332"/>
          </a:xfrm>
          <a:prstGeom prst="rect">
            <a:avLst/>
          </a:prstGeom>
          <a:noFill/>
        </p:spPr>
        <p:txBody>
          <a:bodyPr wrap="square" rtlCol="0" anchor="ctr">
            <a:spAutoFit/>
          </a:bodyPr>
          <a:lstStyle/>
          <a:p>
            <a:pPr algn="ctr"/>
            <a:r>
              <a:rPr lang="sv-SE" dirty="0"/>
              <a:t>A</a:t>
            </a:r>
          </a:p>
        </p:txBody>
      </p:sp>
      <p:sp>
        <p:nvSpPr>
          <p:cNvPr id="11" name="TextBox 10">
            <a:extLst>
              <a:ext uri="{FF2B5EF4-FFF2-40B4-BE49-F238E27FC236}">
                <a16:creationId xmlns:a16="http://schemas.microsoft.com/office/drawing/2014/main" id="{0118227D-8D1F-F316-38B7-D159AA76AA8C}"/>
              </a:ext>
            </a:extLst>
          </p:cNvPr>
          <p:cNvSpPr txBox="1"/>
          <p:nvPr/>
        </p:nvSpPr>
        <p:spPr>
          <a:xfrm>
            <a:off x="3738699" y="3143891"/>
            <a:ext cx="582881" cy="369332"/>
          </a:xfrm>
          <a:prstGeom prst="rect">
            <a:avLst/>
          </a:prstGeom>
          <a:noFill/>
        </p:spPr>
        <p:txBody>
          <a:bodyPr wrap="square" rtlCol="0" anchor="ctr">
            <a:spAutoFit/>
          </a:bodyPr>
          <a:lstStyle/>
          <a:p>
            <a:pPr algn="ctr"/>
            <a:r>
              <a:rPr lang="sv-SE" dirty="0"/>
              <a:t>B</a:t>
            </a:r>
          </a:p>
        </p:txBody>
      </p:sp>
      <p:sp>
        <p:nvSpPr>
          <p:cNvPr id="12" name="TextBox 11">
            <a:extLst>
              <a:ext uri="{FF2B5EF4-FFF2-40B4-BE49-F238E27FC236}">
                <a16:creationId xmlns:a16="http://schemas.microsoft.com/office/drawing/2014/main" id="{BEA03436-0872-3CA6-6DB6-D83708D44365}"/>
              </a:ext>
            </a:extLst>
          </p:cNvPr>
          <p:cNvSpPr txBox="1"/>
          <p:nvPr/>
        </p:nvSpPr>
        <p:spPr>
          <a:xfrm>
            <a:off x="3735655" y="2718064"/>
            <a:ext cx="582881" cy="369332"/>
          </a:xfrm>
          <a:prstGeom prst="rect">
            <a:avLst/>
          </a:prstGeom>
          <a:noFill/>
        </p:spPr>
        <p:txBody>
          <a:bodyPr wrap="square" rtlCol="0" anchor="ctr">
            <a:spAutoFit/>
          </a:bodyPr>
          <a:lstStyle/>
          <a:p>
            <a:pPr algn="ctr"/>
            <a:r>
              <a:rPr lang="sv-SE" dirty="0"/>
              <a:t>D</a:t>
            </a:r>
          </a:p>
        </p:txBody>
      </p:sp>
      <p:sp>
        <p:nvSpPr>
          <p:cNvPr id="13" name="TextBox 12">
            <a:extLst>
              <a:ext uri="{FF2B5EF4-FFF2-40B4-BE49-F238E27FC236}">
                <a16:creationId xmlns:a16="http://schemas.microsoft.com/office/drawing/2014/main" id="{40F042BD-14F5-385B-3C34-9EEA97F4FD0F}"/>
              </a:ext>
            </a:extLst>
          </p:cNvPr>
          <p:cNvSpPr txBox="1"/>
          <p:nvPr/>
        </p:nvSpPr>
        <p:spPr>
          <a:xfrm>
            <a:off x="3185184" y="2694653"/>
            <a:ext cx="582881" cy="369332"/>
          </a:xfrm>
          <a:prstGeom prst="rect">
            <a:avLst/>
          </a:prstGeom>
          <a:noFill/>
        </p:spPr>
        <p:txBody>
          <a:bodyPr wrap="square" rtlCol="0" anchor="ctr">
            <a:spAutoFit/>
          </a:bodyPr>
          <a:lstStyle/>
          <a:p>
            <a:pPr algn="ctr"/>
            <a:r>
              <a:rPr lang="sv-SE" dirty="0"/>
              <a:t>C</a:t>
            </a:r>
          </a:p>
        </p:txBody>
      </p:sp>
      <p:sp>
        <p:nvSpPr>
          <p:cNvPr id="20" name="TextBox 19">
            <a:extLst>
              <a:ext uri="{FF2B5EF4-FFF2-40B4-BE49-F238E27FC236}">
                <a16:creationId xmlns:a16="http://schemas.microsoft.com/office/drawing/2014/main" id="{BB6F794D-0182-93C5-EC3F-72DDAF0ACA21}"/>
              </a:ext>
            </a:extLst>
          </p:cNvPr>
          <p:cNvSpPr txBox="1"/>
          <p:nvPr/>
        </p:nvSpPr>
        <p:spPr>
          <a:xfrm>
            <a:off x="790576" y="3480128"/>
            <a:ext cx="2849028" cy="1600438"/>
          </a:xfrm>
          <a:prstGeom prst="rect">
            <a:avLst/>
          </a:prstGeom>
          <a:solidFill>
            <a:schemeClr val="tx2">
              <a:alpha val="50000"/>
            </a:schemeClr>
          </a:solidFill>
        </p:spPr>
        <p:txBody>
          <a:bodyPr wrap="square" rtlCol="0">
            <a:spAutoFit/>
          </a:bodyPr>
          <a:lstStyle/>
          <a:p>
            <a:pPr algn="r"/>
            <a:endParaRPr lang="sv-SE" sz="1400" dirty="0"/>
          </a:p>
          <a:p>
            <a:pPr algn="r"/>
            <a:r>
              <a:rPr lang="sv-SE" sz="1400" dirty="0"/>
              <a:t>Organisationen sitter fast i såväl tungt begränsande arv och brister i förmåga vilket hämmar digitala satsningar och riskerar att leda till förlöpta kostnader</a:t>
            </a:r>
          </a:p>
          <a:p>
            <a:pPr algn="r"/>
            <a:endParaRPr lang="sv-SE" sz="1400" dirty="0"/>
          </a:p>
        </p:txBody>
      </p:sp>
      <p:sp>
        <p:nvSpPr>
          <p:cNvPr id="26" name="TextBox 25">
            <a:extLst>
              <a:ext uri="{FF2B5EF4-FFF2-40B4-BE49-F238E27FC236}">
                <a16:creationId xmlns:a16="http://schemas.microsoft.com/office/drawing/2014/main" id="{FC22CC52-13DF-5517-BA0E-EAF4633A1AC7}"/>
              </a:ext>
            </a:extLst>
          </p:cNvPr>
          <p:cNvSpPr txBox="1"/>
          <p:nvPr/>
        </p:nvSpPr>
        <p:spPr>
          <a:xfrm>
            <a:off x="3877455" y="3475123"/>
            <a:ext cx="2849028" cy="1600438"/>
          </a:xfrm>
          <a:prstGeom prst="rect">
            <a:avLst/>
          </a:prstGeom>
          <a:solidFill>
            <a:schemeClr val="tx2">
              <a:alpha val="50000"/>
            </a:schemeClr>
          </a:solidFill>
        </p:spPr>
        <p:txBody>
          <a:bodyPr wrap="square" rtlCol="0">
            <a:spAutoFit/>
          </a:bodyPr>
          <a:lstStyle/>
          <a:p>
            <a:pPr algn="r"/>
            <a:endParaRPr lang="sv-SE" sz="1400" dirty="0"/>
          </a:p>
          <a:p>
            <a:r>
              <a:rPr lang="sv-SE" sz="1400" dirty="0"/>
              <a:t>Organisationen begränsas av brister i förmåga vilket leder till att verkningsgrad av tidigare genomförda moderniseringsinvesteringar uteblir</a:t>
            </a:r>
          </a:p>
        </p:txBody>
      </p:sp>
      <p:sp>
        <p:nvSpPr>
          <p:cNvPr id="27" name="TextBox 26">
            <a:extLst>
              <a:ext uri="{FF2B5EF4-FFF2-40B4-BE49-F238E27FC236}">
                <a16:creationId xmlns:a16="http://schemas.microsoft.com/office/drawing/2014/main" id="{CDDE3EF0-EAC5-0D06-609C-718DC51DC611}"/>
              </a:ext>
            </a:extLst>
          </p:cNvPr>
          <p:cNvSpPr txBox="1"/>
          <p:nvPr/>
        </p:nvSpPr>
        <p:spPr>
          <a:xfrm>
            <a:off x="790576" y="1120592"/>
            <a:ext cx="2849028" cy="1600438"/>
          </a:xfrm>
          <a:prstGeom prst="rect">
            <a:avLst/>
          </a:prstGeom>
          <a:solidFill>
            <a:schemeClr val="tx2">
              <a:alpha val="50000"/>
            </a:schemeClr>
          </a:solidFill>
        </p:spPr>
        <p:txBody>
          <a:bodyPr wrap="square" rtlCol="0">
            <a:spAutoFit/>
          </a:bodyPr>
          <a:lstStyle/>
          <a:p>
            <a:pPr algn="r"/>
            <a:endParaRPr lang="sv-SE" sz="1400" dirty="0"/>
          </a:p>
          <a:p>
            <a:pPr algn="r"/>
            <a:r>
              <a:rPr lang="sv-SE" sz="1400" dirty="0"/>
              <a:t>Trots stora satsningar på digitalisering sitter organisationen fast i tidigare fattade beslut vilket resulterar i bristande effekt</a:t>
            </a:r>
          </a:p>
          <a:p>
            <a:pPr algn="r"/>
            <a:endParaRPr lang="sv-SE" sz="1400" dirty="0"/>
          </a:p>
          <a:p>
            <a:pPr algn="r"/>
            <a:endParaRPr lang="sv-SE" sz="1400" dirty="0"/>
          </a:p>
        </p:txBody>
      </p:sp>
      <p:sp>
        <p:nvSpPr>
          <p:cNvPr id="28" name="TextBox 27">
            <a:extLst>
              <a:ext uri="{FF2B5EF4-FFF2-40B4-BE49-F238E27FC236}">
                <a16:creationId xmlns:a16="http://schemas.microsoft.com/office/drawing/2014/main" id="{EB5C8433-C799-C814-5712-3C4AE4160B45}"/>
              </a:ext>
            </a:extLst>
          </p:cNvPr>
          <p:cNvSpPr txBox="1"/>
          <p:nvPr/>
        </p:nvSpPr>
        <p:spPr>
          <a:xfrm>
            <a:off x="3877455" y="1141392"/>
            <a:ext cx="2849028" cy="1600438"/>
          </a:xfrm>
          <a:prstGeom prst="rect">
            <a:avLst/>
          </a:prstGeom>
          <a:solidFill>
            <a:schemeClr val="tx2">
              <a:alpha val="50000"/>
            </a:schemeClr>
          </a:solidFill>
        </p:spPr>
        <p:txBody>
          <a:bodyPr wrap="square" rtlCol="0">
            <a:spAutoFit/>
          </a:bodyPr>
          <a:lstStyle/>
          <a:p>
            <a:pPr algn="r"/>
            <a:endParaRPr lang="sv-SE" sz="1400" dirty="0"/>
          </a:p>
          <a:p>
            <a:r>
              <a:rPr lang="sv-SE" sz="1400" dirty="0"/>
              <a:t>Digitala satsningar har hög verkningsgrad som en effekt av både möjliggörande arv och hög förmåga</a:t>
            </a:r>
          </a:p>
          <a:p>
            <a:endParaRPr lang="sv-SE" sz="1400" dirty="0"/>
          </a:p>
          <a:p>
            <a:endParaRPr lang="sv-SE" sz="1400" dirty="0"/>
          </a:p>
        </p:txBody>
      </p:sp>
    </p:spTree>
    <p:extLst>
      <p:ext uri="{BB962C8B-B14F-4D97-AF65-F5344CB8AC3E}">
        <p14:creationId xmlns:p14="http://schemas.microsoft.com/office/powerpoint/2010/main" val="698987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CE9398-1505-E18C-5041-74B8FD8E435E}"/>
              </a:ext>
            </a:extLst>
          </p:cNvPr>
          <p:cNvSpPr/>
          <p:nvPr/>
        </p:nvSpPr>
        <p:spPr>
          <a:xfrm>
            <a:off x="5338438" y="1516773"/>
            <a:ext cx="1018478" cy="358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12C2B6-C9F6-E04A-2E0F-E0D381EA2559}"/>
              </a:ext>
            </a:extLst>
          </p:cNvPr>
          <p:cNvSpPr/>
          <p:nvPr/>
        </p:nvSpPr>
        <p:spPr>
          <a:xfrm>
            <a:off x="10189281" y="1203076"/>
            <a:ext cx="1018478" cy="7434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68C8F48-4246-37F3-468E-6C10846E63F3}"/>
              </a:ext>
            </a:extLst>
          </p:cNvPr>
          <p:cNvPicPr>
            <a:picLocks noChangeAspect="1"/>
          </p:cNvPicPr>
          <p:nvPr/>
        </p:nvPicPr>
        <p:blipFill>
          <a:blip r:embed="rId3"/>
          <a:stretch>
            <a:fillRect/>
          </a:stretch>
        </p:blipFill>
        <p:spPr>
          <a:xfrm>
            <a:off x="661959" y="830400"/>
            <a:ext cx="5525271" cy="4801270"/>
          </a:xfrm>
          <a:prstGeom prst="rect">
            <a:avLst/>
          </a:prstGeom>
        </p:spPr>
      </p:pic>
      <p:sp>
        <p:nvSpPr>
          <p:cNvPr id="16" name="TextBox 15">
            <a:extLst>
              <a:ext uri="{FF2B5EF4-FFF2-40B4-BE49-F238E27FC236}">
                <a16:creationId xmlns:a16="http://schemas.microsoft.com/office/drawing/2014/main" id="{A6B92CB7-AA98-E777-106D-5ED416ACE9A4}"/>
              </a:ext>
            </a:extLst>
          </p:cNvPr>
          <p:cNvSpPr txBox="1"/>
          <p:nvPr/>
        </p:nvSpPr>
        <p:spPr>
          <a:xfrm rot="16200000">
            <a:off x="-635181" y="2970953"/>
            <a:ext cx="2356701" cy="307777"/>
          </a:xfrm>
          <a:prstGeom prst="rect">
            <a:avLst/>
          </a:prstGeom>
          <a:noFill/>
        </p:spPr>
        <p:txBody>
          <a:bodyPr wrap="square" rtlCol="0">
            <a:spAutoFit/>
          </a:bodyPr>
          <a:lstStyle/>
          <a:p>
            <a:pPr algn="ctr"/>
            <a:r>
              <a:rPr lang="sv-SE" sz="1400" dirty="0">
                <a:solidFill>
                  <a:srgbClr val="02080E"/>
                </a:solidFill>
              </a:rPr>
              <a:t>Digital förmåga </a:t>
            </a:r>
          </a:p>
        </p:txBody>
      </p:sp>
      <p:sp>
        <p:nvSpPr>
          <p:cNvPr id="17" name="TextBox 16">
            <a:extLst>
              <a:ext uri="{FF2B5EF4-FFF2-40B4-BE49-F238E27FC236}">
                <a16:creationId xmlns:a16="http://schemas.microsoft.com/office/drawing/2014/main" id="{9D265C7B-AD8B-5337-F116-92D24FA656A9}"/>
              </a:ext>
            </a:extLst>
          </p:cNvPr>
          <p:cNvSpPr txBox="1"/>
          <p:nvPr/>
        </p:nvSpPr>
        <p:spPr>
          <a:xfrm>
            <a:off x="2576386" y="5730505"/>
            <a:ext cx="2356701" cy="307777"/>
          </a:xfrm>
          <a:prstGeom prst="rect">
            <a:avLst/>
          </a:prstGeom>
          <a:noFill/>
        </p:spPr>
        <p:txBody>
          <a:bodyPr wrap="square" rtlCol="0">
            <a:spAutoFit/>
          </a:bodyPr>
          <a:lstStyle/>
          <a:p>
            <a:pPr algn="ctr"/>
            <a:r>
              <a:rPr lang="sv-SE" sz="1400" dirty="0">
                <a:solidFill>
                  <a:srgbClr val="02080E"/>
                </a:solidFill>
              </a:rPr>
              <a:t>Digitalt arv</a:t>
            </a:r>
          </a:p>
        </p:txBody>
      </p:sp>
      <p:sp>
        <p:nvSpPr>
          <p:cNvPr id="18" name="TextBox 17">
            <a:extLst>
              <a:ext uri="{FF2B5EF4-FFF2-40B4-BE49-F238E27FC236}">
                <a16:creationId xmlns:a16="http://schemas.microsoft.com/office/drawing/2014/main" id="{D6BB68B2-1330-20F6-D14B-775D76BE14F9}"/>
              </a:ext>
            </a:extLst>
          </p:cNvPr>
          <p:cNvSpPr txBox="1"/>
          <p:nvPr/>
        </p:nvSpPr>
        <p:spPr>
          <a:xfrm>
            <a:off x="6544039" y="311151"/>
            <a:ext cx="4663720" cy="1077218"/>
          </a:xfrm>
          <a:prstGeom prst="rect">
            <a:avLst/>
          </a:prstGeom>
          <a:noFill/>
        </p:spPr>
        <p:txBody>
          <a:bodyPr wrap="square" rtlCol="0">
            <a:spAutoFit/>
          </a:bodyPr>
          <a:lstStyle/>
          <a:p>
            <a:pPr algn="r"/>
            <a:r>
              <a:rPr lang="sv-SE" sz="3200" dirty="0">
                <a:latin typeface="+mj-lt"/>
              </a:rPr>
              <a:t>Digital mognadsanalys hos kommuner i Sverige</a:t>
            </a:r>
          </a:p>
        </p:txBody>
      </p:sp>
      <p:sp>
        <p:nvSpPr>
          <p:cNvPr id="19" name="Oval 18">
            <a:extLst>
              <a:ext uri="{FF2B5EF4-FFF2-40B4-BE49-F238E27FC236}">
                <a16:creationId xmlns:a16="http://schemas.microsoft.com/office/drawing/2014/main" id="{7770EBA8-D0C0-C276-A4CC-C2B323D3B7FF}"/>
              </a:ext>
            </a:extLst>
          </p:cNvPr>
          <p:cNvSpPr/>
          <p:nvPr/>
        </p:nvSpPr>
        <p:spPr>
          <a:xfrm>
            <a:off x="10557118" y="2713304"/>
            <a:ext cx="282804" cy="250224"/>
          </a:xfrm>
          <a:prstGeom prst="ellipse">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Box 22">
            <a:extLst>
              <a:ext uri="{FF2B5EF4-FFF2-40B4-BE49-F238E27FC236}">
                <a16:creationId xmlns:a16="http://schemas.microsoft.com/office/drawing/2014/main" id="{82EF9913-6F80-C161-5DB6-20E78108B4F1}"/>
              </a:ext>
            </a:extLst>
          </p:cNvPr>
          <p:cNvSpPr txBox="1"/>
          <p:nvPr/>
        </p:nvSpPr>
        <p:spPr>
          <a:xfrm>
            <a:off x="8107051" y="2693954"/>
            <a:ext cx="2375555" cy="307777"/>
          </a:xfrm>
          <a:prstGeom prst="rect">
            <a:avLst/>
          </a:prstGeom>
          <a:noFill/>
        </p:spPr>
        <p:txBody>
          <a:bodyPr wrap="square" rtlCol="0">
            <a:spAutoFit/>
          </a:bodyPr>
          <a:lstStyle/>
          <a:p>
            <a:pPr algn="r"/>
            <a:r>
              <a:rPr lang="sv-SE" sz="1400" dirty="0"/>
              <a:t>Nationellt snitt Dec 2023</a:t>
            </a:r>
          </a:p>
        </p:txBody>
      </p:sp>
    </p:spTree>
    <p:extLst>
      <p:ext uri="{BB962C8B-B14F-4D97-AF65-F5344CB8AC3E}">
        <p14:creationId xmlns:p14="http://schemas.microsoft.com/office/powerpoint/2010/main" val="1961462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CE9398-1505-E18C-5041-74B8FD8E435E}"/>
              </a:ext>
            </a:extLst>
          </p:cNvPr>
          <p:cNvSpPr/>
          <p:nvPr/>
        </p:nvSpPr>
        <p:spPr>
          <a:xfrm>
            <a:off x="5338438" y="1516773"/>
            <a:ext cx="1018478" cy="358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12C2B6-C9F6-E04A-2E0F-E0D381EA2559}"/>
              </a:ext>
            </a:extLst>
          </p:cNvPr>
          <p:cNvSpPr/>
          <p:nvPr/>
        </p:nvSpPr>
        <p:spPr>
          <a:xfrm>
            <a:off x="10189281" y="1203076"/>
            <a:ext cx="1018478" cy="7434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9741FA3-3398-309E-B1CD-988419995E9C}"/>
              </a:ext>
            </a:extLst>
          </p:cNvPr>
          <p:cNvPicPr>
            <a:picLocks noChangeAspect="1"/>
          </p:cNvPicPr>
          <p:nvPr/>
        </p:nvPicPr>
        <p:blipFill>
          <a:blip r:embed="rId3"/>
          <a:stretch>
            <a:fillRect/>
          </a:stretch>
        </p:blipFill>
        <p:spPr>
          <a:xfrm>
            <a:off x="678168" y="819718"/>
            <a:ext cx="5553850" cy="4801270"/>
          </a:xfrm>
          <a:prstGeom prst="rect">
            <a:avLst/>
          </a:prstGeom>
        </p:spPr>
      </p:pic>
      <p:sp>
        <p:nvSpPr>
          <p:cNvPr id="16" name="TextBox 15">
            <a:extLst>
              <a:ext uri="{FF2B5EF4-FFF2-40B4-BE49-F238E27FC236}">
                <a16:creationId xmlns:a16="http://schemas.microsoft.com/office/drawing/2014/main" id="{B6716571-8178-C9E6-F43D-4D1BE91C6ADD}"/>
              </a:ext>
            </a:extLst>
          </p:cNvPr>
          <p:cNvSpPr txBox="1"/>
          <p:nvPr/>
        </p:nvSpPr>
        <p:spPr>
          <a:xfrm rot="16200000">
            <a:off x="-635181" y="2970953"/>
            <a:ext cx="2356701" cy="307777"/>
          </a:xfrm>
          <a:prstGeom prst="rect">
            <a:avLst/>
          </a:prstGeom>
          <a:noFill/>
        </p:spPr>
        <p:txBody>
          <a:bodyPr wrap="square" rtlCol="0">
            <a:spAutoFit/>
          </a:bodyPr>
          <a:lstStyle/>
          <a:p>
            <a:pPr algn="ctr"/>
            <a:r>
              <a:rPr lang="sv-SE" sz="1400" dirty="0">
                <a:solidFill>
                  <a:srgbClr val="02080E"/>
                </a:solidFill>
              </a:rPr>
              <a:t>Digital förmåga </a:t>
            </a:r>
          </a:p>
        </p:txBody>
      </p:sp>
      <p:sp>
        <p:nvSpPr>
          <p:cNvPr id="17" name="TextBox 16">
            <a:extLst>
              <a:ext uri="{FF2B5EF4-FFF2-40B4-BE49-F238E27FC236}">
                <a16:creationId xmlns:a16="http://schemas.microsoft.com/office/drawing/2014/main" id="{AE13C2A5-BDAA-65E4-194A-4EEBAF188EEE}"/>
              </a:ext>
            </a:extLst>
          </p:cNvPr>
          <p:cNvSpPr txBox="1"/>
          <p:nvPr/>
        </p:nvSpPr>
        <p:spPr>
          <a:xfrm>
            <a:off x="2576386" y="5730505"/>
            <a:ext cx="2356701" cy="307777"/>
          </a:xfrm>
          <a:prstGeom prst="rect">
            <a:avLst/>
          </a:prstGeom>
          <a:noFill/>
        </p:spPr>
        <p:txBody>
          <a:bodyPr wrap="square" rtlCol="0">
            <a:spAutoFit/>
          </a:bodyPr>
          <a:lstStyle/>
          <a:p>
            <a:pPr algn="ctr"/>
            <a:r>
              <a:rPr lang="sv-SE" sz="1400" dirty="0">
                <a:solidFill>
                  <a:srgbClr val="02080E"/>
                </a:solidFill>
              </a:rPr>
              <a:t>Digitalt arv</a:t>
            </a:r>
          </a:p>
        </p:txBody>
      </p:sp>
      <p:sp>
        <p:nvSpPr>
          <p:cNvPr id="23" name="Oval 22">
            <a:extLst>
              <a:ext uri="{FF2B5EF4-FFF2-40B4-BE49-F238E27FC236}">
                <a16:creationId xmlns:a16="http://schemas.microsoft.com/office/drawing/2014/main" id="{C869B861-EBFB-0835-45AC-A6229DEDEA75}"/>
              </a:ext>
            </a:extLst>
          </p:cNvPr>
          <p:cNvSpPr/>
          <p:nvPr/>
        </p:nvSpPr>
        <p:spPr>
          <a:xfrm>
            <a:off x="10557118" y="2713304"/>
            <a:ext cx="282804" cy="250224"/>
          </a:xfrm>
          <a:prstGeom prst="ellipse">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a:extLst>
              <a:ext uri="{FF2B5EF4-FFF2-40B4-BE49-F238E27FC236}">
                <a16:creationId xmlns:a16="http://schemas.microsoft.com/office/drawing/2014/main" id="{0FD224DE-CA34-9EBC-4D71-AE9A1EEB601F}"/>
              </a:ext>
            </a:extLst>
          </p:cNvPr>
          <p:cNvSpPr txBox="1"/>
          <p:nvPr/>
        </p:nvSpPr>
        <p:spPr>
          <a:xfrm>
            <a:off x="8107051" y="2693954"/>
            <a:ext cx="2375555" cy="307777"/>
          </a:xfrm>
          <a:prstGeom prst="rect">
            <a:avLst/>
          </a:prstGeom>
          <a:noFill/>
        </p:spPr>
        <p:txBody>
          <a:bodyPr wrap="square" rtlCol="0">
            <a:spAutoFit/>
          </a:bodyPr>
          <a:lstStyle/>
          <a:p>
            <a:pPr algn="r"/>
            <a:r>
              <a:rPr lang="sv-SE" sz="1400" dirty="0"/>
              <a:t>Nationellt snitt Dec 2023</a:t>
            </a:r>
          </a:p>
        </p:txBody>
      </p:sp>
      <p:sp>
        <p:nvSpPr>
          <p:cNvPr id="25" name="TextBox 24">
            <a:extLst>
              <a:ext uri="{FF2B5EF4-FFF2-40B4-BE49-F238E27FC236}">
                <a16:creationId xmlns:a16="http://schemas.microsoft.com/office/drawing/2014/main" id="{F53F3535-361F-E06B-F25D-0C7A928B286B}"/>
              </a:ext>
            </a:extLst>
          </p:cNvPr>
          <p:cNvSpPr txBox="1"/>
          <p:nvPr/>
        </p:nvSpPr>
        <p:spPr>
          <a:xfrm>
            <a:off x="6544039" y="311151"/>
            <a:ext cx="4663720" cy="1077218"/>
          </a:xfrm>
          <a:prstGeom prst="rect">
            <a:avLst/>
          </a:prstGeom>
          <a:noFill/>
        </p:spPr>
        <p:txBody>
          <a:bodyPr wrap="square" rtlCol="0">
            <a:spAutoFit/>
          </a:bodyPr>
          <a:lstStyle/>
          <a:p>
            <a:pPr algn="r"/>
            <a:r>
              <a:rPr lang="sv-SE" sz="3200" dirty="0">
                <a:latin typeface="+mj-lt"/>
              </a:rPr>
              <a:t>Digital mognadsanalys hos kommuner i Sverige</a:t>
            </a:r>
          </a:p>
        </p:txBody>
      </p:sp>
      <p:sp>
        <p:nvSpPr>
          <p:cNvPr id="26" name="Oval 25">
            <a:extLst>
              <a:ext uri="{FF2B5EF4-FFF2-40B4-BE49-F238E27FC236}">
                <a16:creationId xmlns:a16="http://schemas.microsoft.com/office/drawing/2014/main" id="{683A680F-7C4F-DA21-CF6A-634232DBBB1A}"/>
              </a:ext>
            </a:extLst>
          </p:cNvPr>
          <p:cNvSpPr/>
          <p:nvPr/>
        </p:nvSpPr>
        <p:spPr>
          <a:xfrm>
            <a:off x="10557118" y="3281010"/>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Box 26">
            <a:extLst>
              <a:ext uri="{FF2B5EF4-FFF2-40B4-BE49-F238E27FC236}">
                <a16:creationId xmlns:a16="http://schemas.microsoft.com/office/drawing/2014/main" id="{E1E4AF4F-BB9C-3B40-0AD5-3E8B24B063FF}"/>
              </a:ext>
            </a:extLst>
          </p:cNvPr>
          <p:cNvSpPr txBox="1"/>
          <p:nvPr/>
        </p:nvSpPr>
        <p:spPr>
          <a:xfrm>
            <a:off x="7984503" y="3261660"/>
            <a:ext cx="2498103" cy="307777"/>
          </a:xfrm>
          <a:prstGeom prst="rect">
            <a:avLst/>
          </a:prstGeom>
          <a:noFill/>
        </p:spPr>
        <p:txBody>
          <a:bodyPr wrap="square" rtlCol="0">
            <a:spAutoFit/>
          </a:bodyPr>
          <a:lstStyle/>
          <a:p>
            <a:pPr algn="r"/>
            <a:r>
              <a:rPr lang="sv-SE" sz="1400" dirty="0"/>
              <a:t>SBF Helsingborg Jan 2024</a:t>
            </a:r>
          </a:p>
        </p:txBody>
      </p:sp>
    </p:spTree>
    <p:extLst>
      <p:ext uri="{BB962C8B-B14F-4D97-AF65-F5344CB8AC3E}">
        <p14:creationId xmlns:p14="http://schemas.microsoft.com/office/powerpoint/2010/main" val="2117087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graph&#10;&#10;Description automatically generated">
            <a:extLst>
              <a:ext uri="{FF2B5EF4-FFF2-40B4-BE49-F238E27FC236}">
                <a16:creationId xmlns:a16="http://schemas.microsoft.com/office/drawing/2014/main" id="{030BCC97-5F61-4BA9-8F0A-BC5113BDD4A7}"/>
              </a:ext>
            </a:extLst>
          </p:cNvPr>
          <p:cNvPicPr>
            <a:picLocks noChangeAspect="1"/>
          </p:cNvPicPr>
          <p:nvPr/>
        </p:nvPicPr>
        <p:blipFill rotWithShape="1">
          <a:blip r:embed="rId3">
            <a:extLst>
              <a:ext uri="{28A0092B-C50C-407E-A947-70E740481C1C}">
                <a14:useLocalDpi xmlns:a14="http://schemas.microsoft.com/office/drawing/2010/main" val="0"/>
              </a:ext>
            </a:extLst>
          </a:blip>
          <a:srcRect l="5916" t="16541" r="3216" b="10902"/>
          <a:stretch/>
        </p:blipFill>
        <p:spPr bwMode="auto">
          <a:xfrm>
            <a:off x="717025" y="973050"/>
            <a:ext cx="5885803" cy="4911899"/>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0B3BAAFA-29BB-C13E-A01F-498ADD0266EF}"/>
              </a:ext>
            </a:extLst>
          </p:cNvPr>
          <p:cNvSpPr txBox="1"/>
          <p:nvPr/>
        </p:nvSpPr>
        <p:spPr>
          <a:xfrm>
            <a:off x="6544039" y="311151"/>
            <a:ext cx="4663720" cy="1569660"/>
          </a:xfrm>
          <a:prstGeom prst="rect">
            <a:avLst/>
          </a:prstGeom>
          <a:noFill/>
        </p:spPr>
        <p:txBody>
          <a:bodyPr wrap="square" rtlCol="0">
            <a:spAutoFit/>
          </a:bodyPr>
          <a:lstStyle/>
          <a:p>
            <a:pPr algn="r"/>
            <a:r>
              <a:rPr lang="sv-SE" sz="3200" dirty="0">
                <a:latin typeface="+mj-lt"/>
              </a:rPr>
              <a:t>Digital mognadsanalys hos kommuner i Sverige, per kategori</a:t>
            </a:r>
          </a:p>
        </p:txBody>
      </p:sp>
      <p:sp>
        <p:nvSpPr>
          <p:cNvPr id="7" name="Oval 6">
            <a:extLst>
              <a:ext uri="{FF2B5EF4-FFF2-40B4-BE49-F238E27FC236}">
                <a16:creationId xmlns:a16="http://schemas.microsoft.com/office/drawing/2014/main" id="{0D61BAB0-D48D-2CDF-4912-1EF0CDC90927}"/>
              </a:ext>
            </a:extLst>
          </p:cNvPr>
          <p:cNvSpPr/>
          <p:nvPr/>
        </p:nvSpPr>
        <p:spPr>
          <a:xfrm>
            <a:off x="10557118" y="2713304"/>
            <a:ext cx="282804" cy="250224"/>
          </a:xfrm>
          <a:prstGeom prst="ellipse">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Box 7">
            <a:extLst>
              <a:ext uri="{FF2B5EF4-FFF2-40B4-BE49-F238E27FC236}">
                <a16:creationId xmlns:a16="http://schemas.microsoft.com/office/drawing/2014/main" id="{07D7D7E5-3C42-4E44-07BE-BE48D0A10B8F}"/>
              </a:ext>
            </a:extLst>
          </p:cNvPr>
          <p:cNvSpPr txBox="1"/>
          <p:nvPr/>
        </p:nvSpPr>
        <p:spPr>
          <a:xfrm>
            <a:off x="8107051" y="2693954"/>
            <a:ext cx="2375555" cy="307777"/>
          </a:xfrm>
          <a:prstGeom prst="rect">
            <a:avLst/>
          </a:prstGeom>
          <a:noFill/>
        </p:spPr>
        <p:txBody>
          <a:bodyPr wrap="square" rtlCol="0">
            <a:spAutoFit/>
          </a:bodyPr>
          <a:lstStyle/>
          <a:p>
            <a:pPr algn="r"/>
            <a:r>
              <a:rPr lang="sv-SE" sz="1400" dirty="0"/>
              <a:t>Nationellt snitt Dec 2023</a:t>
            </a:r>
          </a:p>
        </p:txBody>
      </p:sp>
      <p:sp>
        <p:nvSpPr>
          <p:cNvPr id="9" name="Oval 8">
            <a:extLst>
              <a:ext uri="{FF2B5EF4-FFF2-40B4-BE49-F238E27FC236}">
                <a16:creationId xmlns:a16="http://schemas.microsoft.com/office/drawing/2014/main" id="{91230251-5459-F4E9-3011-42BF87792639}"/>
              </a:ext>
            </a:extLst>
          </p:cNvPr>
          <p:cNvSpPr/>
          <p:nvPr/>
        </p:nvSpPr>
        <p:spPr>
          <a:xfrm>
            <a:off x="10557118" y="3281010"/>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Box 9">
            <a:extLst>
              <a:ext uri="{FF2B5EF4-FFF2-40B4-BE49-F238E27FC236}">
                <a16:creationId xmlns:a16="http://schemas.microsoft.com/office/drawing/2014/main" id="{2EB109CA-29F8-E54F-6712-D2D265A97DAC}"/>
              </a:ext>
            </a:extLst>
          </p:cNvPr>
          <p:cNvSpPr txBox="1"/>
          <p:nvPr/>
        </p:nvSpPr>
        <p:spPr>
          <a:xfrm>
            <a:off x="7984503" y="3261660"/>
            <a:ext cx="2498103" cy="307777"/>
          </a:xfrm>
          <a:prstGeom prst="rect">
            <a:avLst/>
          </a:prstGeom>
          <a:noFill/>
        </p:spPr>
        <p:txBody>
          <a:bodyPr wrap="square" rtlCol="0">
            <a:spAutoFit/>
          </a:bodyPr>
          <a:lstStyle/>
          <a:p>
            <a:pPr algn="r"/>
            <a:r>
              <a:rPr lang="sv-SE" sz="1400" dirty="0"/>
              <a:t>SBF Helsingborg Jan 2024</a:t>
            </a:r>
          </a:p>
        </p:txBody>
      </p:sp>
    </p:spTree>
    <p:extLst>
      <p:ext uri="{BB962C8B-B14F-4D97-AF65-F5344CB8AC3E}">
        <p14:creationId xmlns:p14="http://schemas.microsoft.com/office/powerpoint/2010/main" val="4284625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4FA5FAD7-B14D-E624-87D6-F3D4C8AB1327}"/>
              </a:ext>
            </a:extLst>
          </p:cNvPr>
          <p:cNvGraphicFramePr>
            <a:graphicFrameLocks noChangeAspect="1"/>
          </p:cNvGraphicFramePr>
          <p:nvPr>
            <p:custDataLst>
              <p:tags r:id="rId1"/>
            </p:custDataLst>
            <p:extLst>
              <p:ext uri="{D42A27DB-BD31-4B8C-83A1-F6EECF244321}">
                <p14:modId xmlns:p14="http://schemas.microsoft.com/office/powerpoint/2010/main" val="589327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08" imgH="608" progId="TCLayout.ActiveDocument.1">
                  <p:embed/>
                </p:oleObj>
              </mc:Choice>
              <mc:Fallback>
                <p:oleObj name="think-cell Slide" r:id="rId4" imgW="608" imgH="608" progId="TCLayout.ActiveDocument.1">
                  <p:embed/>
                  <p:pic>
                    <p:nvPicPr>
                      <p:cNvPr id="11" name="think-cell data - do not delete" hidden="1">
                        <a:extLst>
                          <a:ext uri="{FF2B5EF4-FFF2-40B4-BE49-F238E27FC236}">
                            <a16:creationId xmlns:a16="http://schemas.microsoft.com/office/drawing/2014/main" id="{4FA5FAD7-B14D-E624-87D6-F3D4C8AB132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ktangel: rundade hörn 5">
            <a:extLst>
              <a:ext uri="{FF2B5EF4-FFF2-40B4-BE49-F238E27FC236}">
                <a16:creationId xmlns:a16="http://schemas.microsoft.com/office/drawing/2014/main" id="{7C9D158F-1ACD-817B-3734-B961A48C76A7}"/>
              </a:ext>
            </a:extLst>
          </p:cNvPr>
          <p:cNvSpPr/>
          <p:nvPr/>
        </p:nvSpPr>
        <p:spPr>
          <a:xfrm>
            <a:off x="3293748" y="2561697"/>
            <a:ext cx="2604102" cy="2861095"/>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a:extLst>
              <a:ext uri="{FF2B5EF4-FFF2-40B4-BE49-F238E27FC236}">
                <a16:creationId xmlns:a16="http://schemas.microsoft.com/office/drawing/2014/main" id="{6568FB86-910B-0FD7-6F89-1C7D2C02DAD9}"/>
              </a:ext>
            </a:extLst>
          </p:cNvPr>
          <p:cNvSpPr txBox="1"/>
          <p:nvPr/>
        </p:nvSpPr>
        <p:spPr>
          <a:xfrm>
            <a:off x="6168850" y="1991456"/>
            <a:ext cx="2833163" cy="276999"/>
          </a:xfrm>
          <a:prstGeom prst="rect">
            <a:avLst/>
          </a:prstGeom>
          <a:noFill/>
          <a:ln w="15875">
            <a:solidFill>
              <a:srgbClr val="0070C0"/>
            </a:solidFill>
          </a:ln>
        </p:spPr>
        <p:txBody>
          <a:bodyPr wrap="square" lIns="91440" tIns="45720" rIns="91440" bIns="45720" rtlCol="0" anchor="t">
            <a:spAutoFit/>
          </a:bodyPr>
          <a:lstStyle/>
          <a:p>
            <a:pPr algn="ctr"/>
            <a:r>
              <a:rPr lang="sv-SE" sz="1200" b="1"/>
              <a:t>Infrastruktur &amp; Kvalitet</a:t>
            </a:r>
          </a:p>
        </p:txBody>
      </p:sp>
      <p:sp>
        <p:nvSpPr>
          <p:cNvPr id="28" name="textruta 27">
            <a:extLst>
              <a:ext uri="{FF2B5EF4-FFF2-40B4-BE49-F238E27FC236}">
                <a16:creationId xmlns:a16="http://schemas.microsoft.com/office/drawing/2014/main" id="{2802D7BD-9DDF-0713-7647-29D3624ECEFF}"/>
              </a:ext>
            </a:extLst>
          </p:cNvPr>
          <p:cNvSpPr txBox="1"/>
          <p:nvPr/>
        </p:nvSpPr>
        <p:spPr>
          <a:xfrm>
            <a:off x="210233" y="2002089"/>
            <a:ext cx="2833163" cy="276999"/>
          </a:xfrm>
          <a:prstGeom prst="rect">
            <a:avLst/>
          </a:prstGeom>
          <a:noFill/>
          <a:ln w="15875">
            <a:solidFill>
              <a:srgbClr val="C00000"/>
            </a:solidFill>
          </a:ln>
        </p:spPr>
        <p:txBody>
          <a:bodyPr wrap="square" lIns="91440" tIns="45720" rIns="91440" bIns="45720" rtlCol="0" anchor="t">
            <a:spAutoFit/>
          </a:bodyPr>
          <a:lstStyle/>
          <a:p>
            <a:pPr algn="ctr"/>
            <a:r>
              <a:rPr lang="sv-SE" sz="1200" b="1"/>
              <a:t>Strategi &amp; Styrning</a:t>
            </a:r>
          </a:p>
        </p:txBody>
      </p:sp>
      <p:sp>
        <p:nvSpPr>
          <p:cNvPr id="31" name="textruta 30">
            <a:extLst>
              <a:ext uri="{FF2B5EF4-FFF2-40B4-BE49-F238E27FC236}">
                <a16:creationId xmlns:a16="http://schemas.microsoft.com/office/drawing/2014/main" id="{BCD88C63-E96D-D22B-618F-455C49F7514B}"/>
              </a:ext>
            </a:extLst>
          </p:cNvPr>
          <p:cNvSpPr txBox="1"/>
          <p:nvPr/>
        </p:nvSpPr>
        <p:spPr>
          <a:xfrm>
            <a:off x="3179217" y="1992884"/>
            <a:ext cx="2833163" cy="276999"/>
          </a:xfrm>
          <a:prstGeom prst="rect">
            <a:avLst/>
          </a:prstGeom>
          <a:noFill/>
          <a:ln w="15875">
            <a:solidFill>
              <a:srgbClr val="FFC000"/>
            </a:solidFill>
          </a:ln>
        </p:spPr>
        <p:txBody>
          <a:bodyPr wrap="square" lIns="91440" tIns="45720" rIns="91440" bIns="45720" rtlCol="0" anchor="t">
            <a:spAutoFit/>
          </a:bodyPr>
          <a:lstStyle/>
          <a:p>
            <a:pPr algn="ctr"/>
            <a:r>
              <a:rPr lang="sv-SE" sz="1200" b="1"/>
              <a:t>Förvaltning &amp; Utveckling</a:t>
            </a:r>
            <a:endParaRPr lang="sv-SE" sz="1200" b="1">
              <a:ea typeface="Roboto Light"/>
              <a:cs typeface="Roboto Light"/>
            </a:endParaRPr>
          </a:p>
        </p:txBody>
      </p:sp>
      <p:sp>
        <p:nvSpPr>
          <p:cNvPr id="33" name="textruta 32">
            <a:extLst>
              <a:ext uri="{FF2B5EF4-FFF2-40B4-BE49-F238E27FC236}">
                <a16:creationId xmlns:a16="http://schemas.microsoft.com/office/drawing/2014/main" id="{35EB3995-4821-03E8-6E8B-E160FFB35570}"/>
              </a:ext>
            </a:extLst>
          </p:cNvPr>
          <p:cNvSpPr txBox="1"/>
          <p:nvPr/>
        </p:nvSpPr>
        <p:spPr>
          <a:xfrm>
            <a:off x="3350250" y="2788417"/>
            <a:ext cx="2594687" cy="2400657"/>
          </a:xfrm>
          <a:prstGeom prst="rect">
            <a:avLst/>
          </a:prstGeom>
          <a:noFill/>
        </p:spPr>
        <p:txBody>
          <a:bodyPr wrap="square" lIns="91440" tIns="45720" rIns="91440" bIns="45720" rtlCol="0" anchor="t">
            <a:spAutoFit/>
          </a:bodyPr>
          <a:lstStyle/>
          <a:p>
            <a:r>
              <a:rPr lang="sv-SE" sz="1000" b="1" dirty="0"/>
              <a:t>EXEMPEL PÅ FRÅGESTÄLLNINGAR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definierar vi en produkt? </a:t>
            </a:r>
          </a:p>
          <a:p>
            <a:pPr marL="171450" indent="-171450">
              <a:buFont typeface="Arial" panose="020B0604020202020204" pitchFamily="34" charset="0"/>
              <a:buChar char="•"/>
            </a:pPr>
            <a:endParaRPr lang="sv-SE" sz="1000" dirty="0">
              <a:ea typeface="Roboto Light"/>
              <a:cs typeface="Roboto Light"/>
            </a:endParaRPr>
          </a:p>
          <a:p>
            <a:pPr marL="171450" indent="-171450">
              <a:buFont typeface="Arial" panose="020B0604020202020204" pitchFamily="34" charset="0"/>
              <a:buChar char="•"/>
            </a:pPr>
            <a:r>
              <a:rPr lang="sv-SE" sz="1000" b="1" dirty="0"/>
              <a:t>Vem äger vad </a:t>
            </a:r>
            <a:r>
              <a:rPr lang="sv-SE" sz="1000" dirty="0"/>
              <a:t>och vad innebär ägandeskapet?</a:t>
            </a:r>
            <a:endParaRPr lang="sv-SE" sz="1000" dirty="0">
              <a:ea typeface="Roboto Light"/>
              <a:cs typeface="Roboto Light"/>
            </a:endParaRP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identifierar vi nya behov för digital utveckling och hur adresserar vi dem?</a:t>
            </a:r>
            <a:endParaRPr lang="sv-SE" sz="1000" dirty="0">
              <a:ea typeface="Roboto Light"/>
              <a:cs typeface="Roboto Light"/>
            </a:endParaRP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ska arbetet utföras gentemot egen organisation och mot andra? </a:t>
            </a:r>
            <a:endParaRPr lang="sv-SE" sz="1000" dirty="0">
              <a:ea typeface="Roboto Light"/>
              <a:cs typeface="Roboto Light"/>
            </a:endParaRP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b="1" dirty="0"/>
              <a:t>Hur driver vi långsiktig- och lönsam produktutveckling? </a:t>
            </a:r>
            <a:endParaRPr lang="sv-SE" sz="1000" b="1" dirty="0">
              <a:ea typeface="Roboto Light"/>
              <a:cs typeface="Roboto Light"/>
            </a:endParaRPr>
          </a:p>
        </p:txBody>
      </p:sp>
      <p:sp>
        <p:nvSpPr>
          <p:cNvPr id="2" name="Rektangel: rundade hörn 1">
            <a:extLst>
              <a:ext uri="{FF2B5EF4-FFF2-40B4-BE49-F238E27FC236}">
                <a16:creationId xmlns:a16="http://schemas.microsoft.com/office/drawing/2014/main" id="{06B4DB97-3F33-D227-DFCB-B1C66504F0E7}"/>
              </a:ext>
            </a:extLst>
          </p:cNvPr>
          <p:cNvSpPr/>
          <p:nvPr/>
        </p:nvSpPr>
        <p:spPr>
          <a:xfrm>
            <a:off x="319444" y="2561698"/>
            <a:ext cx="2604102" cy="2861094"/>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extruta 29">
            <a:extLst>
              <a:ext uri="{FF2B5EF4-FFF2-40B4-BE49-F238E27FC236}">
                <a16:creationId xmlns:a16="http://schemas.microsoft.com/office/drawing/2014/main" id="{2CAF8D2C-651F-904D-9E71-15919D659A97}"/>
              </a:ext>
            </a:extLst>
          </p:cNvPr>
          <p:cNvSpPr txBox="1"/>
          <p:nvPr/>
        </p:nvSpPr>
        <p:spPr>
          <a:xfrm>
            <a:off x="371828" y="2622162"/>
            <a:ext cx="2671568" cy="2554545"/>
          </a:xfrm>
          <a:prstGeom prst="rect">
            <a:avLst/>
          </a:prstGeom>
          <a:noFill/>
        </p:spPr>
        <p:txBody>
          <a:bodyPr wrap="square" rtlCol="0">
            <a:spAutoFit/>
          </a:bodyPr>
          <a:lstStyle/>
          <a:p>
            <a:endParaRPr lang="sv-SE" sz="1000" b="1" dirty="0"/>
          </a:p>
          <a:p>
            <a:r>
              <a:rPr lang="sv-SE" sz="1000" b="1" dirty="0"/>
              <a:t>EXEMPEL PÅ FRÅGESTÄLLNINGAR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b="1" dirty="0"/>
              <a:t>Vem bestämmer </a:t>
            </a:r>
            <a:r>
              <a:rPr lang="sv-SE" sz="1000" dirty="0"/>
              <a:t>om ett initiativ ska starta eller inte? </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prioriterar vi mellan projekt och vilka faktorer ska vägas in?</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säkras finansiering och resurser?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balanserar vi affärsnytta mot investering i vår inköpsmodell av digitala- lösningar och tjänster?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50" b="1" dirty="0"/>
              <a:t>Vad händer om vi ”inte gör..?”</a:t>
            </a:r>
          </a:p>
        </p:txBody>
      </p:sp>
      <p:sp>
        <p:nvSpPr>
          <p:cNvPr id="3" name="textruta 2">
            <a:extLst>
              <a:ext uri="{FF2B5EF4-FFF2-40B4-BE49-F238E27FC236}">
                <a16:creationId xmlns:a16="http://schemas.microsoft.com/office/drawing/2014/main" id="{BAFC7DBE-A881-6F95-9552-B79155C7CE41}"/>
              </a:ext>
            </a:extLst>
          </p:cNvPr>
          <p:cNvSpPr txBox="1"/>
          <p:nvPr/>
        </p:nvSpPr>
        <p:spPr>
          <a:xfrm>
            <a:off x="9140983" y="1992885"/>
            <a:ext cx="2833163" cy="276999"/>
          </a:xfrm>
          <a:prstGeom prst="rect">
            <a:avLst/>
          </a:prstGeom>
          <a:noFill/>
          <a:ln w="15875">
            <a:solidFill>
              <a:srgbClr val="00B050"/>
            </a:solidFill>
          </a:ln>
        </p:spPr>
        <p:txBody>
          <a:bodyPr wrap="square" lIns="91440" tIns="45720" rIns="91440" bIns="45720" rtlCol="0" anchor="t">
            <a:spAutoFit/>
          </a:bodyPr>
          <a:lstStyle/>
          <a:p>
            <a:pPr algn="ctr"/>
            <a:r>
              <a:rPr lang="sv-SE" sz="1200" b="1"/>
              <a:t>Digital mognad</a:t>
            </a:r>
          </a:p>
        </p:txBody>
      </p:sp>
      <p:sp>
        <p:nvSpPr>
          <p:cNvPr id="5" name="Rektangel: rundade hörn 4">
            <a:extLst>
              <a:ext uri="{FF2B5EF4-FFF2-40B4-BE49-F238E27FC236}">
                <a16:creationId xmlns:a16="http://schemas.microsoft.com/office/drawing/2014/main" id="{A418DE64-03DE-0E39-AC26-9D993BECF3CE}"/>
              </a:ext>
            </a:extLst>
          </p:cNvPr>
          <p:cNvSpPr/>
          <p:nvPr/>
        </p:nvSpPr>
        <p:spPr>
          <a:xfrm>
            <a:off x="6312468" y="2561697"/>
            <a:ext cx="2604102" cy="2861095"/>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rundade hörn 6">
            <a:extLst>
              <a:ext uri="{FF2B5EF4-FFF2-40B4-BE49-F238E27FC236}">
                <a16:creationId xmlns:a16="http://schemas.microsoft.com/office/drawing/2014/main" id="{EFA81B91-51CA-4A1E-54CA-2FF2A18487CB}"/>
              </a:ext>
            </a:extLst>
          </p:cNvPr>
          <p:cNvSpPr/>
          <p:nvPr/>
        </p:nvSpPr>
        <p:spPr>
          <a:xfrm>
            <a:off x="9303160" y="2552960"/>
            <a:ext cx="2604102" cy="2869832"/>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extruta 21">
            <a:extLst>
              <a:ext uri="{FF2B5EF4-FFF2-40B4-BE49-F238E27FC236}">
                <a16:creationId xmlns:a16="http://schemas.microsoft.com/office/drawing/2014/main" id="{30B791C4-2ECA-E227-F24F-6ED22C417CCE}"/>
              </a:ext>
            </a:extLst>
          </p:cNvPr>
          <p:cNvSpPr txBox="1"/>
          <p:nvPr/>
        </p:nvSpPr>
        <p:spPr>
          <a:xfrm>
            <a:off x="6380700" y="2622161"/>
            <a:ext cx="2604102" cy="2554545"/>
          </a:xfrm>
          <a:prstGeom prst="rect">
            <a:avLst/>
          </a:prstGeom>
          <a:noFill/>
        </p:spPr>
        <p:txBody>
          <a:bodyPr wrap="square" rtlCol="0">
            <a:spAutoFit/>
          </a:bodyPr>
          <a:lstStyle/>
          <a:p>
            <a:endParaRPr lang="sv-SE" sz="1000" b="1" dirty="0"/>
          </a:p>
          <a:p>
            <a:r>
              <a:rPr lang="sv-SE" sz="1000" b="1" dirty="0"/>
              <a:t>EXEMPEL PÅ FRÅGESTÄLLNINGAR</a:t>
            </a:r>
            <a:endParaRPr lang="sv-SE" sz="1000" dirty="0"/>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Vilken data har vi tillgång till och vilken data saknar vi? </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Vilka system och databaser används till vad? </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b="1" dirty="0"/>
              <a:t>Hur säkrar vi kvalitet </a:t>
            </a:r>
            <a:r>
              <a:rPr lang="sv-SE" sz="1000" dirty="0"/>
              <a:t>på den data vi hanterar, äger och konsumerar?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Hur skapar vi bäst förutsättningar för bästa möjliga implementation av nya system?  </a:t>
            </a:r>
          </a:p>
          <a:p>
            <a:endParaRPr lang="sv-SE" sz="1000" b="1" dirty="0"/>
          </a:p>
        </p:txBody>
      </p:sp>
      <p:sp>
        <p:nvSpPr>
          <p:cNvPr id="10" name="textruta 9">
            <a:extLst>
              <a:ext uri="{FF2B5EF4-FFF2-40B4-BE49-F238E27FC236}">
                <a16:creationId xmlns:a16="http://schemas.microsoft.com/office/drawing/2014/main" id="{72663117-D67E-078D-FCDD-6D22199278D4}"/>
              </a:ext>
            </a:extLst>
          </p:cNvPr>
          <p:cNvSpPr txBox="1"/>
          <p:nvPr/>
        </p:nvSpPr>
        <p:spPr>
          <a:xfrm>
            <a:off x="9371392" y="2453121"/>
            <a:ext cx="2501164" cy="2708434"/>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endParaRPr lang="sv-SE" sz="1000" dirty="0"/>
          </a:p>
          <a:p>
            <a:endParaRPr lang="sv-SE" sz="1000" b="1" dirty="0"/>
          </a:p>
          <a:p>
            <a:r>
              <a:rPr lang="sv-SE" sz="1000" b="1" dirty="0"/>
              <a:t>EXEMPEL PÅ FRÅGESTÄLLNINGAR</a:t>
            </a:r>
            <a:endParaRPr lang="sv-SE" sz="1000" b="1" dirty="0">
              <a:ea typeface="Roboto Light"/>
              <a:cs typeface="Roboto Light"/>
            </a:endParaRP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Vilka utmaningar försöker vi lösa / kan vi lösa? </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Vad har vi för resurser?</a:t>
            </a:r>
          </a:p>
          <a:p>
            <a:pPr marL="171450" indent="-171450">
              <a:buFont typeface="Arial" panose="020B0604020202020204" pitchFamily="34" charset="0"/>
              <a:buChar char="•"/>
            </a:pPr>
            <a:endParaRPr lang="sv-SE" sz="1000" dirty="0"/>
          </a:p>
          <a:p>
            <a:pPr marL="171450" indent="-171450">
              <a:buFont typeface="Arial" panose="020B0604020202020204" pitchFamily="34" charset="0"/>
              <a:buChar char="•"/>
            </a:pPr>
            <a:r>
              <a:rPr lang="sv-SE" sz="1000" dirty="0"/>
              <a:t>Vilken påverkan får initiativet på organisation, processer och kultur?</a:t>
            </a:r>
            <a:endParaRPr lang="sv-SE" sz="1000" dirty="0">
              <a:ea typeface="Roboto Light"/>
              <a:cs typeface="Roboto Light"/>
            </a:endParaRPr>
          </a:p>
          <a:p>
            <a:endParaRPr lang="sv-SE" sz="1000" dirty="0"/>
          </a:p>
          <a:p>
            <a:pPr marL="171450" indent="-171450">
              <a:buFont typeface="Arial" panose="020B0604020202020204" pitchFamily="34" charset="0"/>
              <a:buChar char="•"/>
            </a:pPr>
            <a:r>
              <a:rPr lang="sv-SE" sz="1000" b="1" dirty="0"/>
              <a:t>Vad saknar vi </a:t>
            </a:r>
            <a:r>
              <a:rPr lang="sv-SE" sz="1000" dirty="0"/>
              <a:t>i fråga om digital mognad? </a:t>
            </a:r>
            <a:endParaRPr lang="sv-SE" sz="1000" dirty="0">
              <a:ea typeface="Roboto Light"/>
              <a:cs typeface="Roboto Light"/>
            </a:endParaRPr>
          </a:p>
          <a:p>
            <a:endParaRPr lang="sv-SE" sz="1000" b="1" dirty="0"/>
          </a:p>
          <a:p>
            <a:pPr marL="171450" indent="-171450">
              <a:buFont typeface="Arial" panose="020B0604020202020204" pitchFamily="34" charset="0"/>
              <a:buChar char="•"/>
            </a:pPr>
            <a:r>
              <a:rPr lang="sv-SE" sz="1000" b="1" dirty="0"/>
              <a:t>Har vi rätt kompetens på berörda områden? </a:t>
            </a:r>
          </a:p>
        </p:txBody>
      </p:sp>
    </p:spTree>
    <p:extLst>
      <p:ext uri="{BB962C8B-B14F-4D97-AF65-F5344CB8AC3E}">
        <p14:creationId xmlns:p14="http://schemas.microsoft.com/office/powerpoint/2010/main" val="2465778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white and blue squares with grey text&#10;&#10;Description automatically generated">
            <a:extLst>
              <a:ext uri="{FF2B5EF4-FFF2-40B4-BE49-F238E27FC236}">
                <a16:creationId xmlns:a16="http://schemas.microsoft.com/office/drawing/2014/main" id="{E8CA2FC2-831D-F2F4-3561-5E1B4EB1AC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8393" y="779111"/>
            <a:ext cx="9230904" cy="6078889"/>
          </a:xfrm>
        </p:spPr>
      </p:pic>
      <p:sp>
        <p:nvSpPr>
          <p:cNvPr id="49" name="Oval 48">
            <a:extLst>
              <a:ext uri="{FF2B5EF4-FFF2-40B4-BE49-F238E27FC236}">
                <a16:creationId xmlns:a16="http://schemas.microsoft.com/office/drawing/2014/main" id="{B74ABEC5-B5FB-2D06-D9A7-B1C78974BA73}"/>
              </a:ext>
            </a:extLst>
          </p:cNvPr>
          <p:cNvSpPr/>
          <p:nvPr/>
        </p:nvSpPr>
        <p:spPr>
          <a:xfrm>
            <a:off x="3437806" y="2708821"/>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7E90B23-0B33-0E34-3979-230DBB57A01E}"/>
              </a:ext>
            </a:extLst>
          </p:cNvPr>
          <p:cNvSpPr/>
          <p:nvPr/>
        </p:nvSpPr>
        <p:spPr>
          <a:xfrm>
            <a:off x="4597678" y="864625"/>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C6C53F5-EE6F-72E8-FACE-E438CAFDA0BB}"/>
              </a:ext>
            </a:extLst>
          </p:cNvPr>
          <p:cNvSpPr/>
          <p:nvPr/>
        </p:nvSpPr>
        <p:spPr>
          <a:xfrm>
            <a:off x="4716124" y="2677556"/>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D4A784F-6C7E-A34E-318F-C032F3D27E19}"/>
              </a:ext>
            </a:extLst>
          </p:cNvPr>
          <p:cNvSpPr/>
          <p:nvPr/>
        </p:nvSpPr>
        <p:spPr>
          <a:xfrm>
            <a:off x="2193565" y="2695175"/>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03BD4EA-C725-201D-0197-FDE6756C98A9}"/>
              </a:ext>
            </a:extLst>
          </p:cNvPr>
          <p:cNvSpPr/>
          <p:nvPr/>
        </p:nvSpPr>
        <p:spPr>
          <a:xfrm>
            <a:off x="3465772" y="880061"/>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5C65BD20-CAE3-73DD-C171-DD566352041C}"/>
              </a:ext>
            </a:extLst>
          </p:cNvPr>
          <p:cNvSpPr/>
          <p:nvPr/>
        </p:nvSpPr>
        <p:spPr>
          <a:xfrm>
            <a:off x="2209411" y="848997"/>
            <a:ext cx="958646" cy="833284"/>
          </a:xfrm>
          <a:prstGeom prst="ellipse">
            <a:avLst/>
          </a:prstGeom>
          <a:solidFill>
            <a:srgbClr val="FF0000">
              <a:alpha val="25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312308-C7EF-C177-D867-0E8CC9640D4C}"/>
              </a:ext>
            </a:extLst>
          </p:cNvPr>
          <p:cNvSpPr/>
          <p:nvPr/>
        </p:nvSpPr>
        <p:spPr>
          <a:xfrm>
            <a:off x="8821747" y="5681091"/>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Oval 23">
            <a:extLst>
              <a:ext uri="{FF2B5EF4-FFF2-40B4-BE49-F238E27FC236}">
                <a16:creationId xmlns:a16="http://schemas.microsoft.com/office/drawing/2014/main" id="{90748869-98F4-F650-8D6C-AB4CB2CF50F6}"/>
              </a:ext>
            </a:extLst>
          </p:cNvPr>
          <p:cNvSpPr/>
          <p:nvPr/>
        </p:nvSpPr>
        <p:spPr>
          <a:xfrm>
            <a:off x="9768499" y="2297708"/>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8DFEF16-EB54-0D00-3ECF-EEF59B4EA99B}"/>
              </a:ext>
            </a:extLst>
          </p:cNvPr>
          <p:cNvSpPr/>
          <p:nvPr/>
        </p:nvSpPr>
        <p:spPr>
          <a:xfrm>
            <a:off x="9072639" y="2863464"/>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D187CCC-BA6D-3D73-9E0D-1BC3C25D1B20}"/>
              </a:ext>
            </a:extLst>
          </p:cNvPr>
          <p:cNvSpPr/>
          <p:nvPr/>
        </p:nvSpPr>
        <p:spPr>
          <a:xfrm>
            <a:off x="8848138" y="5065355"/>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D5EA5C0-E5BF-DA34-39F0-EB51073F72C9}"/>
              </a:ext>
            </a:extLst>
          </p:cNvPr>
          <p:cNvSpPr/>
          <p:nvPr/>
        </p:nvSpPr>
        <p:spPr>
          <a:xfrm>
            <a:off x="6156889" y="3709255"/>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E5BD5F8-B603-2E0E-C7A1-2E3E664FD663}"/>
              </a:ext>
            </a:extLst>
          </p:cNvPr>
          <p:cNvSpPr/>
          <p:nvPr/>
        </p:nvSpPr>
        <p:spPr>
          <a:xfrm>
            <a:off x="9656255" y="5614518"/>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A23C0C4-D657-3213-720F-C9C236825B83}"/>
              </a:ext>
            </a:extLst>
          </p:cNvPr>
          <p:cNvSpPr/>
          <p:nvPr/>
        </p:nvSpPr>
        <p:spPr>
          <a:xfrm>
            <a:off x="9686661" y="5019102"/>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85663A52-0BD7-D609-EBF5-6908FC56B498}"/>
              </a:ext>
            </a:extLst>
          </p:cNvPr>
          <p:cNvSpPr/>
          <p:nvPr/>
        </p:nvSpPr>
        <p:spPr>
          <a:xfrm>
            <a:off x="4706854" y="3580580"/>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CB758614-EDB8-F503-85FA-D4695961FB83}"/>
              </a:ext>
            </a:extLst>
          </p:cNvPr>
          <p:cNvSpPr/>
          <p:nvPr/>
        </p:nvSpPr>
        <p:spPr>
          <a:xfrm>
            <a:off x="6309345" y="789819"/>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EA89517-82FD-D30C-A408-D768C6364521}"/>
              </a:ext>
            </a:extLst>
          </p:cNvPr>
          <p:cNvSpPr/>
          <p:nvPr/>
        </p:nvSpPr>
        <p:spPr>
          <a:xfrm>
            <a:off x="9243919" y="779111"/>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4B465720-A5C9-E678-B93F-B6E4472FD8C9}"/>
              </a:ext>
            </a:extLst>
          </p:cNvPr>
          <p:cNvSpPr/>
          <p:nvPr/>
        </p:nvSpPr>
        <p:spPr>
          <a:xfrm>
            <a:off x="6218922" y="2573394"/>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0345472-9788-C875-D40E-68B3847F0CCF}"/>
              </a:ext>
            </a:extLst>
          </p:cNvPr>
          <p:cNvSpPr/>
          <p:nvPr/>
        </p:nvSpPr>
        <p:spPr>
          <a:xfrm>
            <a:off x="1838687" y="5645054"/>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755381DC-1CAD-2938-93D3-3BCD18F13919}"/>
              </a:ext>
            </a:extLst>
          </p:cNvPr>
          <p:cNvSpPr/>
          <p:nvPr/>
        </p:nvSpPr>
        <p:spPr>
          <a:xfrm>
            <a:off x="2599087" y="3664618"/>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45A9420-2E52-A3B9-9B9E-1468675B63D0}"/>
              </a:ext>
            </a:extLst>
          </p:cNvPr>
          <p:cNvSpPr/>
          <p:nvPr/>
        </p:nvSpPr>
        <p:spPr>
          <a:xfrm>
            <a:off x="5154473" y="4080896"/>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0101C4B-F460-6E28-4373-11D7D9BAFE88}"/>
              </a:ext>
            </a:extLst>
          </p:cNvPr>
          <p:cNvSpPr/>
          <p:nvPr/>
        </p:nvSpPr>
        <p:spPr>
          <a:xfrm>
            <a:off x="5216510" y="5147269"/>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A50034A8-9D8E-E1D0-E553-433945348046}"/>
              </a:ext>
            </a:extLst>
          </p:cNvPr>
          <p:cNvSpPr/>
          <p:nvPr/>
        </p:nvSpPr>
        <p:spPr>
          <a:xfrm>
            <a:off x="1792663" y="3578644"/>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C205C60-801B-0913-6A9E-7D6E5F9A8BB1}"/>
              </a:ext>
            </a:extLst>
          </p:cNvPr>
          <p:cNvSpPr/>
          <p:nvPr/>
        </p:nvSpPr>
        <p:spPr>
          <a:xfrm>
            <a:off x="4786305" y="5730230"/>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1F18D034-F2ED-BED6-5D57-FF5D4728A429}"/>
              </a:ext>
            </a:extLst>
          </p:cNvPr>
          <p:cNvSpPr/>
          <p:nvPr/>
        </p:nvSpPr>
        <p:spPr>
          <a:xfrm>
            <a:off x="9622477" y="5750980"/>
            <a:ext cx="107230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 – </a:t>
            </a:r>
            <a:r>
              <a:rPr lang="sv-SE" sz="800">
                <a:solidFill>
                  <a:schemeClr val="tx1"/>
                </a:solidFill>
              </a:rPr>
              <a:t>Prioritering och standarder för projektstyrning</a:t>
            </a:r>
            <a:endParaRPr lang="en-US" sz="800">
              <a:solidFill>
                <a:schemeClr val="tx1"/>
              </a:solidFill>
            </a:endParaRPr>
          </a:p>
        </p:txBody>
      </p:sp>
      <p:sp>
        <p:nvSpPr>
          <p:cNvPr id="7" name="Rectangle: Rounded Corners 6">
            <a:extLst>
              <a:ext uri="{FF2B5EF4-FFF2-40B4-BE49-F238E27FC236}">
                <a16:creationId xmlns:a16="http://schemas.microsoft.com/office/drawing/2014/main" id="{483EDDAC-7D48-C90F-D1A4-B84963B9CD03}"/>
              </a:ext>
            </a:extLst>
          </p:cNvPr>
          <p:cNvSpPr/>
          <p:nvPr/>
        </p:nvSpPr>
        <p:spPr>
          <a:xfrm>
            <a:off x="8447714" y="5184397"/>
            <a:ext cx="141731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3 - </a:t>
            </a:r>
            <a:r>
              <a:rPr lang="sv-SE" sz="800">
                <a:solidFill>
                  <a:schemeClr val="tx1"/>
                </a:solidFill>
              </a:rPr>
              <a:t>Standard för inkommande geografisk data byggprojekt</a:t>
            </a:r>
            <a:endParaRPr lang="en-US" sz="800">
              <a:solidFill>
                <a:schemeClr val="tx1"/>
              </a:solidFill>
            </a:endParaRPr>
          </a:p>
        </p:txBody>
      </p:sp>
      <p:sp>
        <p:nvSpPr>
          <p:cNvPr id="8" name="Rectangle: Rounded Corners 7">
            <a:extLst>
              <a:ext uri="{FF2B5EF4-FFF2-40B4-BE49-F238E27FC236}">
                <a16:creationId xmlns:a16="http://schemas.microsoft.com/office/drawing/2014/main" id="{E98A026C-CC53-E0BD-69E4-418B024FC449}"/>
              </a:ext>
            </a:extLst>
          </p:cNvPr>
          <p:cNvSpPr/>
          <p:nvPr/>
        </p:nvSpPr>
        <p:spPr>
          <a:xfrm>
            <a:off x="8841837" y="2922655"/>
            <a:ext cx="1324328"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18 - </a:t>
            </a:r>
            <a:r>
              <a:rPr lang="sv-SE" sz="800">
                <a:solidFill>
                  <a:schemeClr val="tx1"/>
                </a:solidFill>
              </a:rPr>
              <a:t>Geografisk data 1b, Standard-och kvalitetssäkring av digitala fastighetsgränser</a:t>
            </a:r>
            <a:endParaRPr lang="en-US" sz="800">
              <a:solidFill>
                <a:schemeClr val="tx1"/>
              </a:solidFill>
            </a:endParaRPr>
          </a:p>
        </p:txBody>
      </p:sp>
      <p:sp>
        <p:nvSpPr>
          <p:cNvPr id="9" name="Rectangle: Rounded Corners 8">
            <a:extLst>
              <a:ext uri="{FF2B5EF4-FFF2-40B4-BE49-F238E27FC236}">
                <a16:creationId xmlns:a16="http://schemas.microsoft.com/office/drawing/2014/main" id="{A46D8BC1-95D9-95D3-2FCE-1716991B4078}"/>
              </a:ext>
            </a:extLst>
          </p:cNvPr>
          <p:cNvSpPr/>
          <p:nvPr/>
        </p:nvSpPr>
        <p:spPr>
          <a:xfrm>
            <a:off x="9684362" y="5094697"/>
            <a:ext cx="1048988"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5 - </a:t>
            </a:r>
            <a:r>
              <a:rPr lang="sv-SE" sz="800">
                <a:solidFill>
                  <a:schemeClr val="tx1"/>
                </a:solidFill>
              </a:rPr>
              <a:t>Kartläggning av SBF’s huvudprocesser</a:t>
            </a:r>
            <a:endParaRPr lang="en-US" sz="800">
              <a:solidFill>
                <a:schemeClr val="tx1"/>
              </a:solidFill>
            </a:endParaRPr>
          </a:p>
        </p:txBody>
      </p:sp>
      <p:sp>
        <p:nvSpPr>
          <p:cNvPr id="10" name="Rectangle: Rounded Corners 9">
            <a:extLst>
              <a:ext uri="{FF2B5EF4-FFF2-40B4-BE49-F238E27FC236}">
                <a16:creationId xmlns:a16="http://schemas.microsoft.com/office/drawing/2014/main" id="{29B4C6BD-4558-E290-F9E1-AE606F5E266F}"/>
              </a:ext>
            </a:extLst>
          </p:cNvPr>
          <p:cNvSpPr/>
          <p:nvPr/>
        </p:nvSpPr>
        <p:spPr>
          <a:xfrm>
            <a:off x="6071454" y="3780339"/>
            <a:ext cx="1194391"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6 - </a:t>
            </a:r>
            <a:r>
              <a:rPr lang="sv-SE" sz="800">
                <a:solidFill>
                  <a:schemeClr val="tx1"/>
                </a:solidFill>
              </a:rPr>
              <a:t>Förvaltning- och utveckling av digitala system</a:t>
            </a:r>
            <a:endParaRPr lang="en-US" sz="800">
              <a:solidFill>
                <a:schemeClr val="tx1"/>
              </a:solidFill>
            </a:endParaRPr>
          </a:p>
        </p:txBody>
      </p:sp>
      <p:sp>
        <p:nvSpPr>
          <p:cNvPr id="11" name="Rectangle: Rounded Corners 10">
            <a:extLst>
              <a:ext uri="{FF2B5EF4-FFF2-40B4-BE49-F238E27FC236}">
                <a16:creationId xmlns:a16="http://schemas.microsoft.com/office/drawing/2014/main" id="{58E55E33-7E59-CE0B-BC38-FE110A34338D}"/>
              </a:ext>
            </a:extLst>
          </p:cNvPr>
          <p:cNvSpPr/>
          <p:nvPr/>
        </p:nvSpPr>
        <p:spPr>
          <a:xfrm>
            <a:off x="6128931" y="2638000"/>
            <a:ext cx="109515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7 - </a:t>
            </a:r>
            <a:r>
              <a:rPr lang="sv-SE" sz="800">
                <a:solidFill>
                  <a:schemeClr val="tx1"/>
                </a:solidFill>
              </a:rPr>
              <a:t>Teknik för att verifiera data i digitala kartor</a:t>
            </a:r>
            <a:endParaRPr lang="en-US" sz="800">
              <a:solidFill>
                <a:schemeClr val="tx1"/>
              </a:solidFill>
            </a:endParaRPr>
          </a:p>
        </p:txBody>
      </p:sp>
      <p:sp>
        <p:nvSpPr>
          <p:cNvPr id="12" name="Rectangle: Rounded Corners 11">
            <a:extLst>
              <a:ext uri="{FF2B5EF4-FFF2-40B4-BE49-F238E27FC236}">
                <a16:creationId xmlns:a16="http://schemas.microsoft.com/office/drawing/2014/main" id="{B82AA80E-FF1E-8AD2-7D6E-7605484BE464}"/>
              </a:ext>
            </a:extLst>
          </p:cNvPr>
          <p:cNvSpPr/>
          <p:nvPr/>
        </p:nvSpPr>
        <p:spPr>
          <a:xfrm>
            <a:off x="9089953" y="849330"/>
            <a:ext cx="1305426"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8 – </a:t>
            </a:r>
            <a:r>
              <a:rPr lang="sv-SE" sz="800">
                <a:solidFill>
                  <a:schemeClr val="tx1"/>
                </a:solidFill>
              </a:rPr>
              <a:t>Arbetsmodell och ramverk för säker informationshantering.</a:t>
            </a:r>
            <a:endParaRPr lang="en-US" sz="800">
              <a:solidFill>
                <a:schemeClr val="tx1"/>
              </a:solidFill>
            </a:endParaRPr>
          </a:p>
        </p:txBody>
      </p:sp>
      <p:sp>
        <p:nvSpPr>
          <p:cNvPr id="13" name="Rectangle: Rounded Corners 12">
            <a:extLst>
              <a:ext uri="{FF2B5EF4-FFF2-40B4-BE49-F238E27FC236}">
                <a16:creationId xmlns:a16="http://schemas.microsoft.com/office/drawing/2014/main" id="{FEA581F2-7019-47FE-FF5F-A85F15C9BA5B}"/>
              </a:ext>
            </a:extLst>
          </p:cNvPr>
          <p:cNvSpPr/>
          <p:nvPr/>
        </p:nvSpPr>
        <p:spPr>
          <a:xfrm>
            <a:off x="4625082" y="5817683"/>
            <a:ext cx="1194391"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9 - </a:t>
            </a:r>
            <a:r>
              <a:rPr lang="sv-SE" sz="800">
                <a:solidFill>
                  <a:schemeClr val="tx1"/>
                </a:solidFill>
              </a:rPr>
              <a:t>Utvecklad dialog och samarbete med Digitaliserings- avdelningen (SLF)</a:t>
            </a:r>
            <a:endParaRPr lang="en-US" sz="800">
              <a:solidFill>
                <a:schemeClr val="tx1"/>
              </a:solidFill>
            </a:endParaRPr>
          </a:p>
        </p:txBody>
      </p:sp>
      <p:sp>
        <p:nvSpPr>
          <p:cNvPr id="14" name="Rectangle: Rounded Corners 13">
            <a:extLst>
              <a:ext uri="{FF2B5EF4-FFF2-40B4-BE49-F238E27FC236}">
                <a16:creationId xmlns:a16="http://schemas.microsoft.com/office/drawing/2014/main" id="{6975824C-9B04-46A3-578B-AA656A02E4E1}"/>
              </a:ext>
            </a:extLst>
          </p:cNvPr>
          <p:cNvSpPr/>
          <p:nvPr/>
        </p:nvSpPr>
        <p:spPr>
          <a:xfrm>
            <a:off x="5146109" y="5226756"/>
            <a:ext cx="1194392"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10 - </a:t>
            </a:r>
            <a:r>
              <a:rPr lang="sv-SE" sz="800">
                <a:solidFill>
                  <a:schemeClr val="tx1"/>
                </a:solidFill>
              </a:rPr>
              <a:t>Analys av verksamhetens supportbehov från GIV</a:t>
            </a:r>
            <a:endParaRPr lang="en-US" sz="800">
              <a:solidFill>
                <a:schemeClr val="tx1"/>
              </a:solidFill>
            </a:endParaRPr>
          </a:p>
        </p:txBody>
      </p:sp>
      <p:sp>
        <p:nvSpPr>
          <p:cNvPr id="15" name="Rectangle: Rounded Corners 14">
            <a:extLst>
              <a:ext uri="{FF2B5EF4-FFF2-40B4-BE49-F238E27FC236}">
                <a16:creationId xmlns:a16="http://schemas.microsoft.com/office/drawing/2014/main" id="{E975800F-72BA-2E58-550B-F17820F54582}"/>
              </a:ext>
            </a:extLst>
          </p:cNvPr>
          <p:cNvSpPr/>
          <p:nvPr/>
        </p:nvSpPr>
        <p:spPr>
          <a:xfrm>
            <a:off x="9629510" y="2354133"/>
            <a:ext cx="1261730" cy="691116"/>
          </a:xfrm>
          <a:prstGeom prst="roundRect">
            <a:avLst/>
          </a:prstGeom>
          <a:noFill/>
          <a:ln w="952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4 - </a:t>
            </a:r>
            <a:r>
              <a:rPr lang="sv-SE" sz="800">
                <a:solidFill>
                  <a:schemeClr val="tx1"/>
                </a:solidFill>
              </a:rPr>
              <a:t>Geografisk data 1a </a:t>
            </a:r>
          </a:p>
          <a:p>
            <a:pPr algn="ctr"/>
            <a:r>
              <a:rPr lang="sv-SE" sz="800">
                <a:solidFill>
                  <a:schemeClr val="tx1"/>
                </a:solidFill>
              </a:rPr>
              <a:t>Utvärdera datakvalitet och definiera standard </a:t>
            </a:r>
            <a:endParaRPr lang="en-US" sz="800">
              <a:solidFill>
                <a:schemeClr val="tx1"/>
              </a:solidFill>
            </a:endParaRPr>
          </a:p>
        </p:txBody>
      </p:sp>
      <p:sp>
        <p:nvSpPr>
          <p:cNvPr id="17" name="Rectangle: Rounded Corners 16">
            <a:extLst>
              <a:ext uri="{FF2B5EF4-FFF2-40B4-BE49-F238E27FC236}">
                <a16:creationId xmlns:a16="http://schemas.microsoft.com/office/drawing/2014/main" id="{C1E1C2E8-5593-6051-1E9F-88BE34BE5837}"/>
              </a:ext>
            </a:extLst>
          </p:cNvPr>
          <p:cNvSpPr/>
          <p:nvPr/>
        </p:nvSpPr>
        <p:spPr>
          <a:xfrm>
            <a:off x="2465081" y="3622431"/>
            <a:ext cx="1347114"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14 -</a:t>
            </a:r>
            <a:r>
              <a:rPr lang="sv-SE" sz="800">
                <a:solidFill>
                  <a:schemeClr val="tx1"/>
                </a:solidFill>
              </a:rPr>
              <a:t> Automatiserad granskning av ritningar</a:t>
            </a:r>
            <a:endParaRPr lang="en-US" sz="800">
              <a:solidFill>
                <a:schemeClr val="tx1"/>
              </a:solidFill>
            </a:endParaRPr>
          </a:p>
        </p:txBody>
      </p:sp>
      <p:sp>
        <p:nvSpPr>
          <p:cNvPr id="18" name="Rectangle: Rounded Corners 17">
            <a:extLst>
              <a:ext uri="{FF2B5EF4-FFF2-40B4-BE49-F238E27FC236}">
                <a16:creationId xmlns:a16="http://schemas.microsoft.com/office/drawing/2014/main" id="{FB49873D-63E2-C719-8261-770B45814EFC}"/>
              </a:ext>
            </a:extLst>
          </p:cNvPr>
          <p:cNvSpPr/>
          <p:nvPr/>
        </p:nvSpPr>
        <p:spPr>
          <a:xfrm>
            <a:off x="1687145" y="5719019"/>
            <a:ext cx="1261730"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12 -</a:t>
            </a:r>
            <a:r>
              <a:rPr lang="sv-SE" sz="800">
                <a:solidFill>
                  <a:schemeClr val="tx1"/>
                </a:solidFill>
              </a:rPr>
              <a:t> Sammanställning av underlag för planberedning</a:t>
            </a:r>
            <a:endParaRPr lang="en-US" sz="800">
              <a:solidFill>
                <a:schemeClr val="tx1"/>
              </a:solidFill>
            </a:endParaRPr>
          </a:p>
        </p:txBody>
      </p:sp>
      <p:sp>
        <p:nvSpPr>
          <p:cNvPr id="19" name="Rectangle: Rounded Corners 18">
            <a:extLst>
              <a:ext uri="{FF2B5EF4-FFF2-40B4-BE49-F238E27FC236}">
                <a16:creationId xmlns:a16="http://schemas.microsoft.com/office/drawing/2014/main" id="{52C319B2-22F2-4523-2B9F-B7C20CDBA6BB}"/>
              </a:ext>
            </a:extLst>
          </p:cNvPr>
          <p:cNvSpPr/>
          <p:nvPr/>
        </p:nvSpPr>
        <p:spPr>
          <a:xfrm>
            <a:off x="5056887" y="4026604"/>
            <a:ext cx="1261730"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13 – </a:t>
            </a:r>
            <a:r>
              <a:rPr lang="sv-SE" sz="800">
                <a:solidFill>
                  <a:schemeClr val="tx1"/>
                </a:solidFill>
              </a:rPr>
              <a:t>Automatiserade steg i bygglovsprocessen</a:t>
            </a:r>
            <a:endParaRPr lang="en-US" sz="800">
              <a:solidFill>
                <a:schemeClr val="tx1"/>
              </a:solidFill>
            </a:endParaRPr>
          </a:p>
        </p:txBody>
      </p:sp>
      <p:sp>
        <p:nvSpPr>
          <p:cNvPr id="20" name="Rectangle: Rounded Corners 19">
            <a:extLst>
              <a:ext uri="{FF2B5EF4-FFF2-40B4-BE49-F238E27FC236}">
                <a16:creationId xmlns:a16="http://schemas.microsoft.com/office/drawing/2014/main" id="{6080ADA1-1BF0-B821-988E-A04939416B48}"/>
              </a:ext>
            </a:extLst>
          </p:cNvPr>
          <p:cNvSpPr/>
          <p:nvPr/>
        </p:nvSpPr>
        <p:spPr>
          <a:xfrm>
            <a:off x="4475741" y="3590499"/>
            <a:ext cx="1325100"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11 -</a:t>
            </a:r>
            <a:r>
              <a:rPr lang="sv-SE" sz="800">
                <a:solidFill>
                  <a:schemeClr val="tx1"/>
                </a:solidFill>
              </a:rPr>
              <a:t> Versionshantering för digitala kartor</a:t>
            </a:r>
            <a:endParaRPr lang="en-US" sz="800">
              <a:solidFill>
                <a:schemeClr val="tx1"/>
              </a:solidFill>
            </a:endParaRPr>
          </a:p>
        </p:txBody>
      </p:sp>
      <p:sp>
        <p:nvSpPr>
          <p:cNvPr id="21" name="Rectangle: Rounded Corners 20">
            <a:extLst>
              <a:ext uri="{FF2B5EF4-FFF2-40B4-BE49-F238E27FC236}">
                <a16:creationId xmlns:a16="http://schemas.microsoft.com/office/drawing/2014/main" id="{BCF6BAD2-8D94-94DF-B062-9BF5B999DCF3}"/>
              </a:ext>
            </a:extLst>
          </p:cNvPr>
          <p:cNvSpPr/>
          <p:nvPr/>
        </p:nvSpPr>
        <p:spPr>
          <a:xfrm>
            <a:off x="6094275" y="875698"/>
            <a:ext cx="1385480"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15 –</a:t>
            </a:r>
            <a:r>
              <a:rPr lang="sv-SE" sz="800">
                <a:solidFill>
                  <a:schemeClr val="tx1"/>
                </a:solidFill>
              </a:rPr>
              <a:t> Automatisk sammanställning av information för specifika geografiska områden</a:t>
            </a:r>
            <a:endParaRPr lang="en-US" sz="800">
              <a:solidFill>
                <a:schemeClr val="tx1"/>
              </a:solidFill>
            </a:endParaRPr>
          </a:p>
        </p:txBody>
      </p:sp>
      <p:sp>
        <p:nvSpPr>
          <p:cNvPr id="23" name="Rectangle: Rounded Corners 22">
            <a:extLst>
              <a:ext uri="{FF2B5EF4-FFF2-40B4-BE49-F238E27FC236}">
                <a16:creationId xmlns:a16="http://schemas.microsoft.com/office/drawing/2014/main" id="{EA2567FE-345E-DC59-9C5F-1C42439934F0}"/>
              </a:ext>
            </a:extLst>
          </p:cNvPr>
          <p:cNvSpPr/>
          <p:nvPr/>
        </p:nvSpPr>
        <p:spPr>
          <a:xfrm>
            <a:off x="1565917" y="3670627"/>
            <a:ext cx="1261730" cy="738965"/>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17 - </a:t>
            </a:r>
            <a:r>
              <a:rPr lang="sv-SE" sz="800">
                <a:solidFill>
                  <a:schemeClr val="tx1"/>
                </a:solidFill>
              </a:rPr>
              <a:t>Automatisering digitala utskick av detaljplan</a:t>
            </a:r>
            <a:endParaRPr lang="en-US" sz="800">
              <a:solidFill>
                <a:schemeClr val="tx1"/>
              </a:solidFill>
            </a:endParaRPr>
          </a:p>
        </p:txBody>
      </p:sp>
      <p:sp>
        <p:nvSpPr>
          <p:cNvPr id="43" name="Rectangle: Rounded Corners 42">
            <a:extLst>
              <a:ext uri="{FF2B5EF4-FFF2-40B4-BE49-F238E27FC236}">
                <a16:creationId xmlns:a16="http://schemas.microsoft.com/office/drawing/2014/main" id="{9DD817D7-DBA2-4818-60F5-16AF61A0F3D9}"/>
              </a:ext>
            </a:extLst>
          </p:cNvPr>
          <p:cNvSpPr/>
          <p:nvPr/>
        </p:nvSpPr>
        <p:spPr>
          <a:xfrm>
            <a:off x="8603655" y="5790148"/>
            <a:ext cx="1231481"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 – </a:t>
            </a:r>
            <a:r>
              <a:rPr lang="sv-SE" sz="800">
                <a:solidFill>
                  <a:schemeClr val="tx1"/>
                </a:solidFill>
              </a:rPr>
              <a:t>Projektportfölj</a:t>
            </a:r>
            <a:r>
              <a:rPr lang="sv-SE" sz="800" b="1">
                <a:solidFill>
                  <a:schemeClr val="tx1"/>
                </a:solidFill>
              </a:rPr>
              <a:t>,</a:t>
            </a:r>
            <a:r>
              <a:rPr lang="sv-SE" sz="800">
                <a:solidFill>
                  <a:schemeClr val="tx1"/>
                </a:solidFill>
              </a:rPr>
              <a:t> portföljstruktur och projektöversyn</a:t>
            </a:r>
            <a:endParaRPr lang="en-US" sz="800">
              <a:solidFill>
                <a:schemeClr val="tx1"/>
              </a:solidFill>
            </a:endParaRPr>
          </a:p>
        </p:txBody>
      </p:sp>
      <p:sp>
        <p:nvSpPr>
          <p:cNvPr id="45" name="Rubrik 1">
            <a:extLst>
              <a:ext uri="{FF2B5EF4-FFF2-40B4-BE49-F238E27FC236}">
                <a16:creationId xmlns:a16="http://schemas.microsoft.com/office/drawing/2014/main" id="{42ABC055-770A-2116-B7D1-D883E6FD28CF}"/>
              </a:ext>
            </a:extLst>
          </p:cNvPr>
          <p:cNvSpPr txBox="1">
            <a:spLocks/>
          </p:cNvSpPr>
          <p:nvPr/>
        </p:nvSpPr>
        <p:spPr>
          <a:xfrm>
            <a:off x="149743" y="-248951"/>
            <a:ext cx="65635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4000" dirty="0"/>
              <a:t>Digibarometern</a:t>
            </a:r>
            <a:endParaRPr kumimoji="0" lang="sv-SE" b="0" i="0" u="none" strike="noStrike" kern="1200" cap="all" spc="0" normalizeH="0" baseline="0" noProof="0" dirty="0">
              <a:ln>
                <a:noFill/>
              </a:ln>
              <a:solidFill>
                <a:prstClr val="black"/>
              </a:solidFill>
              <a:effectLst/>
              <a:uLnTx/>
              <a:uFillTx/>
              <a:latin typeface="Gill Sans MT"/>
              <a:ea typeface="+mj-ea"/>
              <a:cs typeface="+mj-cs"/>
            </a:endParaRPr>
          </a:p>
        </p:txBody>
      </p:sp>
      <p:sp>
        <p:nvSpPr>
          <p:cNvPr id="46" name="Rectangle: Rounded Corners 45">
            <a:extLst>
              <a:ext uri="{FF2B5EF4-FFF2-40B4-BE49-F238E27FC236}">
                <a16:creationId xmlns:a16="http://schemas.microsoft.com/office/drawing/2014/main" id="{A69C821F-07F5-631E-BA0C-17D9448B800A}"/>
              </a:ext>
            </a:extLst>
          </p:cNvPr>
          <p:cNvSpPr/>
          <p:nvPr/>
        </p:nvSpPr>
        <p:spPr>
          <a:xfrm>
            <a:off x="2046021" y="903395"/>
            <a:ext cx="125583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24 -</a:t>
            </a:r>
            <a:r>
              <a:rPr lang="sv-SE" sz="800">
                <a:solidFill>
                  <a:schemeClr val="tx1"/>
                </a:solidFill>
              </a:rPr>
              <a:t> Fastställ drönarprocesser. Ex. att våra rutiner för drönare följer lagen </a:t>
            </a:r>
            <a:endParaRPr lang="en-US" sz="800">
              <a:solidFill>
                <a:schemeClr val="tx1"/>
              </a:solidFill>
            </a:endParaRPr>
          </a:p>
        </p:txBody>
      </p:sp>
      <p:sp>
        <p:nvSpPr>
          <p:cNvPr id="54" name="Rectangle: Rounded Corners 53">
            <a:extLst>
              <a:ext uri="{FF2B5EF4-FFF2-40B4-BE49-F238E27FC236}">
                <a16:creationId xmlns:a16="http://schemas.microsoft.com/office/drawing/2014/main" id="{F940CDD2-48DE-55C1-3AF2-AABF06A034A9}"/>
              </a:ext>
            </a:extLst>
          </p:cNvPr>
          <p:cNvSpPr/>
          <p:nvPr/>
        </p:nvSpPr>
        <p:spPr>
          <a:xfrm>
            <a:off x="3269002" y="921279"/>
            <a:ext cx="136825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23 -</a:t>
            </a:r>
            <a:r>
              <a:rPr lang="sv-SE" sz="800">
                <a:solidFill>
                  <a:schemeClr val="tx1"/>
                </a:solidFill>
              </a:rPr>
              <a:t> Kommunikationsverktyg för intern dialog, t.ex. remiss.</a:t>
            </a:r>
            <a:endParaRPr lang="en-US" sz="800">
              <a:solidFill>
                <a:schemeClr val="tx1"/>
              </a:solidFill>
            </a:endParaRPr>
          </a:p>
        </p:txBody>
      </p:sp>
      <p:sp>
        <p:nvSpPr>
          <p:cNvPr id="55" name="Rectangle: Rounded Corners 54">
            <a:extLst>
              <a:ext uri="{FF2B5EF4-FFF2-40B4-BE49-F238E27FC236}">
                <a16:creationId xmlns:a16="http://schemas.microsoft.com/office/drawing/2014/main" id="{A98729B0-A1A8-C7E2-A38C-607FCD4BC4AE}"/>
              </a:ext>
            </a:extLst>
          </p:cNvPr>
          <p:cNvSpPr/>
          <p:nvPr/>
        </p:nvSpPr>
        <p:spPr>
          <a:xfrm>
            <a:off x="1977163" y="2763244"/>
            <a:ext cx="136825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22 - </a:t>
            </a:r>
            <a:r>
              <a:rPr lang="sv-SE" sz="800">
                <a:solidFill>
                  <a:schemeClr val="tx1"/>
                </a:solidFill>
              </a:rPr>
              <a:t>Utbilda medarbetare  i AI för att förstå potential i verksamheten</a:t>
            </a:r>
            <a:endParaRPr lang="en-US" sz="800">
              <a:solidFill>
                <a:schemeClr val="tx1"/>
              </a:solidFill>
            </a:endParaRPr>
          </a:p>
        </p:txBody>
      </p:sp>
      <p:sp>
        <p:nvSpPr>
          <p:cNvPr id="58" name="Rectangle: Rounded Corners 57">
            <a:extLst>
              <a:ext uri="{FF2B5EF4-FFF2-40B4-BE49-F238E27FC236}">
                <a16:creationId xmlns:a16="http://schemas.microsoft.com/office/drawing/2014/main" id="{1C54C1B9-7FE0-8D49-A925-A78075E9136F}"/>
              </a:ext>
            </a:extLst>
          </p:cNvPr>
          <p:cNvSpPr/>
          <p:nvPr/>
        </p:nvSpPr>
        <p:spPr>
          <a:xfrm>
            <a:off x="3256829" y="2789147"/>
            <a:ext cx="136825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20 -</a:t>
            </a:r>
            <a:r>
              <a:rPr lang="sv-SE" sz="800">
                <a:solidFill>
                  <a:schemeClr val="tx1"/>
                </a:solidFill>
              </a:rPr>
              <a:t> Utbilda </a:t>
            </a:r>
            <a:r>
              <a:rPr lang="sv-SE" sz="800" err="1">
                <a:solidFill>
                  <a:schemeClr val="tx1"/>
                </a:solidFill>
              </a:rPr>
              <a:t>org</a:t>
            </a:r>
            <a:r>
              <a:rPr lang="sv-SE" sz="800">
                <a:solidFill>
                  <a:schemeClr val="tx1"/>
                </a:solidFill>
              </a:rPr>
              <a:t> i vad olika rollers kompetens och uppdrag innebär</a:t>
            </a:r>
            <a:endParaRPr lang="en-US" sz="800">
              <a:solidFill>
                <a:schemeClr val="tx1"/>
              </a:solidFill>
            </a:endParaRPr>
          </a:p>
        </p:txBody>
      </p:sp>
      <p:sp>
        <p:nvSpPr>
          <p:cNvPr id="59" name="Rectangle: Rounded Corners 58">
            <a:extLst>
              <a:ext uri="{FF2B5EF4-FFF2-40B4-BE49-F238E27FC236}">
                <a16:creationId xmlns:a16="http://schemas.microsoft.com/office/drawing/2014/main" id="{B20D5763-C5DC-5492-9260-1F7B0ED5D69B}"/>
              </a:ext>
            </a:extLst>
          </p:cNvPr>
          <p:cNvSpPr/>
          <p:nvPr/>
        </p:nvSpPr>
        <p:spPr>
          <a:xfrm>
            <a:off x="4537161" y="968686"/>
            <a:ext cx="115447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19 - </a:t>
            </a:r>
            <a:r>
              <a:rPr lang="sv-SE" sz="800">
                <a:solidFill>
                  <a:schemeClr val="tx1"/>
                </a:solidFill>
              </a:rPr>
              <a:t>Framtidens belysning. Att vi går från reaktivt </a:t>
            </a:r>
            <a:r>
              <a:rPr lang="sv-SE" sz="800" err="1">
                <a:solidFill>
                  <a:schemeClr val="tx1"/>
                </a:solidFill>
              </a:rPr>
              <a:t>driftande</a:t>
            </a:r>
            <a:r>
              <a:rPr lang="sv-SE" sz="800">
                <a:solidFill>
                  <a:schemeClr val="tx1"/>
                </a:solidFill>
              </a:rPr>
              <a:t> till proaktivt</a:t>
            </a:r>
            <a:endParaRPr lang="en-US" sz="800">
              <a:solidFill>
                <a:schemeClr val="tx1"/>
              </a:solidFill>
            </a:endParaRPr>
          </a:p>
        </p:txBody>
      </p:sp>
      <p:sp>
        <p:nvSpPr>
          <p:cNvPr id="60" name="Rectangle: Rounded Corners 59">
            <a:extLst>
              <a:ext uri="{FF2B5EF4-FFF2-40B4-BE49-F238E27FC236}">
                <a16:creationId xmlns:a16="http://schemas.microsoft.com/office/drawing/2014/main" id="{F3CFD7A2-D6EB-775D-9B17-9C3565FEF636}"/>
              </a:ext>
            </a:extLst>
          </p:cNvPr>
          <p:cNvSpPr/>
          <p:nvPr/>
        </p:nvSpPr>
        <p:spPr>
          <a:xfrm>
            <a:off x="4511321" y="2773064"/>
            <a:ext cx="1368253"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a:solidFill>
                  <a:schemeClr val="tx1"/>
                </a:solidFill>
              </a:rPr>
              <a:t>21 </a:t>
            </a:r>
            <a:r>
              <a:rPr lang="sv-SE" sz="800">
                <a:solidFill>
                  <a:schemeClr val="tx1"/>
                </a:solidFill>
              </a:rPr>
              <a:t>– Ärende- hanteringssystem för ITSM på SBF</a:t>
            </a:r>
            <a:endParaRPr lang="en-US" sz="800">
              <a:solidFill>
                <a:schemeClr val="tx1"/>
              </a:solidFill>
            </a:endParaRPr>
          </a:p>
        </p:txBody>
      </p:sp>
      <p:sp>
        <p:nvSpPr>
          <p:cNvPr id="61" name="Oval 60">
            <a:extLst>
              <a:ext uri="{FF2B5EF4-FFF2-40B4-BE49-F238E27FC236}">
                <a16:creationId xmlns:a16="http://schemas.microsoft.com/office/drawing/2014/main" id="{E995E1F7-154F-DBF1-EAA3-A922DB035DDF}"/>
              </a:ext>
            </a:extLst>
          </p:cNvPr>
          <p:cNvSpPr/>
          <p:nvPr/>
        </p:nvSpPr>
        <p:spPr>
          <a:xfrm>
            <a:off x="1760670" y="4242469"/>
            <a:ext cx="958646" cy="833284"/>
          </a:xfrm>
          <a:prstGeom prst="ellipse">
            <a:avLst/>
          </a:prstGeom>
          <a:solidFill>
            <a:srgbClr val="92D050">
              <a:alpha val="80000"/>
            </a:srgb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6513DC4-40F6-5A97-D7AF-7DBD71467394}"/>
              </a:ext>
            </a:extLst>
          </p:cNvPr>
          <p:cNvSpPr/>
          <p:nvPr/>
        </p:nvSpPr>
        <p:spPr>
          <a:xfrm>
            <a:off x="1498188" y="4273148"/>
            <a:ext cx="1515264" cy="691116"/>
          </a:xfrm>
          <a:prstGeom prst="round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b="1" dirty="0">
                <a:solidFill>
                  <a:schemeClr val="tx1"/>
                </a:solidFill>
              </a:rPr>
              <a:t>16 - </a:t>
            </a:r>
            <a:r>
              <a:rPr lang="sv-SE" sz="800" dirty="0">
                <a:solidFill>
                  <a:schemeClr val="tx1"/>
                </a:solidFill>
              </a:rPr>
              <a:t>Sammanställning av inkomna synpunkter för granskningsutlåtanden</a:t>
            </a:r>
            <a:endParaRPr lang="en-US" sz="800" dirty="0">
              <a:solidFill>
                <a:schemeClr val="tx1"/>
              </a:solidFill>
            </a:endParaRPr>
          </a:p>
        </p:txBody>
      </p:sp>
    </p:spTree>
    <p:extLst>
      <p:ext uri="{BB962C8B-B14F-4D97-AF65-F5344CB8AC3E}">
        <p14:creationId xmlns:p14="http://schemas.microsoft.com/office/powerpoint/2010/main" val="398446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89498A34-E279-496E-911C-1BC607AA9032}"/>
              </a:ext>
            </a:extLst>
          </p:cNvPr>
          <p:cNvGrpSpPr/>
          <p:nvPr/>
        </p:nvGrpSpPr>
        <p:grpSpPr>
          <a:xfrm>
            <a:off x="0" y="3658181"/>
            <a:ext cx="12194838" cy="3199820"/>
            <a:chOff x="0" y="3658181"/>
            <a:chExt cx="12194838" cy="3199820"/>
          </a:xfrm>
        </p:grpSpPr>
        <p:sp>
          <p:nvSpPr>
            <p:cNvPr id="6" name="Rektangel 5">
              <a:extLst>
                <a:ext uri="{FF2B5EF4-FFF2-40B4-BE49-F238E27FC236}">
                  <a16:creationId xmlns:a16="http://schemas.microsoft.com/office/drawing/2014/main" id="{BFDE2534-4636-4057-B3FD-9565A5BE250C}"/>
                </a:ext>
              </a:extLst>
            </p:cNvPr>
            <p:cNvSpPr/>
            <p:nvPr/>
          </p:nvSpPr>
          <p:spPr>
            <a:xfrm>
              <a:off x="8776570" y="3658181"/>
              <a:ext cx="3418268" cy="3199819"/>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7" name="Rektangel 6">
              <a:extLst>
                <a:ext uri="{FF2B5EF4-FFF2-40B4-BE49-F238E27FC236}">
                  <a16:creationId xmlns:a16="http://schemas.microsoft.com/office/drawing/2014/main" id="{CE9C76D4-FC83-4394-8E8B-BB921D3754AD}"/>
                </a:ext>
              </a:extLst>
            </p:cNvPr>
            <p:cNvSpPr/>
            <p:nvPr/>
          </p:nvSpPr>
          <p:spPr>
            <a:xfrm>
              <a:off x="5971530" y="4225911"/>
              <a:ext cx="2805040" cy="2632090"/>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759777"/>
              <a:ext cx="2816845" cy="2098224"/>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302489"/>
              <a:ext cx="3154685" cy="1555511"/>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6384" y="3496596"/>
            <a:ext cx="1225332" cy="1225332"/>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7109384" y="1671836"/>
            <a:ext cx="521905" cy="2336649"/>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580804" y="1881328"/>
            <a:ext cx="1516112" cy="1601128"/>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674" y="4050486"/>
            <a:ext cx="1205617" cy="1205617"/>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454824" y="2515158"/>
            <a:ext cx="2157550" cy="212978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17" name="textruta 16">
            <a:extLst>
              <a:ext uri="{FF2B5EF4-FFF2-40B4-BE49-F238E27FC236}">
                <a16:creationId xmlns:a16="http://schemas.microsoft.com/office/drawing/2014/main" id="{709A43A7-71AA-4204-ACC6-ED216D4E237A}"/>
              </a:ext>
            </a:extLst>
          </p:cNvPr>
          <p:cNvSpPr txBox="1"/>
          <p:nvPr/>
        </p:nvSpPr>
        <p:spPr>
          <a:xfrm>
            <a:off x="429501" y="5505066"/>
            <a:ext cx="26677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effectLst/>
                <a:uLnTx/>
                <a:uFillTx/>
                <a:latin typeface="+mj-lt"/>
                <a:ea typeface="Verdana" panose="020B0604030504040204" pitchFamily="34" charset="0"/>
                <a:cs typeface="Verdana" panose="020B0604030504040204" pitchFamily="34" charset="0"/>
              </a:rPr>
              <a:t>Digitalisera, samla och strukturera data – säkra informationshanteringen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effectLst/>
              <a:uLnTx/>
              <a:uFillTx/>
              <a:latin typeface="+mj-lt"/>
              <a:ea typeface="+mn-ea"/>
              <a:cs typeface="+mn-cs"/>
            </a:endParaRPr>
          </a:p>
        </p:txBody>
      </p:sp>
      <p:sp>
        <p:nvSpPr>
          <p:cNvPr id="18" name="Rubrik 1">
            <a:extLst>
              <a:ext uri="{FF2B5EF4-FFF2-40B4-BE49-F238E27FC236}">
                <a16:creationId xmlns:a16="http://schemas.microsoft.com/office/drawing/2014/main" id="{62E9B38B-730F-4B9F-ABFA-FE0629546649}"/>
              </a:ext>
            </a:extLst>
          </p:cNvPr>
          <p:cNvSpPr txBox="1">
            <a:spLocks/>
          </p:cNvSpPr>
          <p:nvPr/>
        </p:nvSpPr>
        <p:spPr>
          <a:xfrm>
            <a:off x="3382288" y="4934778"/>
            <a:ext cx="2577437" cy="36771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dirty="0">
                <a:ln>
                  <a:noFill/>
                </a:ln>
                <a:effectLst/>
                <a:uLnTx/>
                <a:uFillTx/>
                <a:ea typeface="Verdana" panose="020B0604030504040204" pitchFamily="34" charset="0"/>
                <a:cs typeface="Verdana" panose="020B0604030504040204" pitchFamily="34" charset="0"/>
              </a:rPr>
              <a:t>Digitalisera arbetsflödet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1800" b="0" i="0" u="none" strike="noStrike" kern="1200" cap="none" spc="0" normalizeH="0" baseline="0" noProof="0" dirty="0">
              <a:ln>
                <a:noFill/>
              </a:ln>
              <a:effectLst/>
              <a:uLnTx/>
              <a:uFillTx/>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2000" b="1" i="0" u="none" strike="noStrike" kern="1200" cap="none" spc="0" normalizeH="0" baseline="0" noProof="0" dirty="0">
              <a:ln>
                <a:noFill/>
              </a:ln>
              <a:effectLst/>
              <a:uLnTx/>
              <a:uFillTx/>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70FF8AB6-0512-47A6-8CFB-FAC662E9A4A2}"/>
              </a:ext>
            </a:extLst>
          </p:cNvPr>
          <p:cNvSpPr txBox="1">
            <a:spLocks/>
          </p:cNvSpPr>
          <p:nvPr/>
        </p:nvSpPr>
        <p:spPr>
          <a:xfrm>
            <a:off x="6205781" y="4370578"/>
            <a:ext cx="2582593" cy="2743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rPr>
              <a:t>Möjliggör digital dialog</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F779C040-A912-4E9E-8523-C1FFE5BEA7E8}"/>
              </a:ext>
            </a:extLst>
          </p:cNvPr>
          <p:cNvSpPr txBox="1">
            <a:spLocks/>
          </p:cNvSpPr>
          <p:nvPr/>
        </p:nvSpPr>
        <p:spPr>
          <a:xfrm>
            <a:off x="9700147" y="3738285"/>
            <a:ext cx="1516113"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rPr>
              <a:t>Automatisera</a:t>
            </a:r>
          </a:p>
          <a:p>
            <a:pPr marR="0" lvl="0" algn="l" defTabSz="914400" rtl="0" eaLnBrk="1" fontAlgn="auto" latinLnBrk="0" hangingPunct="1">
              <a:lnSpc>
                <a:spcPct val="90000"/>
              </a:lnSpc>
              <a:spcBef>
                <a:spcPct val="0"/>
              </a:spcBef>
              <a:spcAft>
                <a:spcPts val="0"/>
              </a:spcAft>
              <a:buClrTx/>
              <a:buSzTx/>
              <a:tabLst/>
              <a:defRPr/>
            </a:pPr>
            <a:endParaRPr kumimoji="0" lang="sv-SE" sz="2000" b="1" i="0" u="none" strike="noStrike" kern="1200" cap="none" spc="0" normalizeH="0" baseline="0" noProof="0">
              <a:ln>
                <a:noFill/>
              </a:ln>
              <a:effectLst/>
              <a:uLnTx/>
              <a:uFillTx/>
              <a:ea typeface="Verdana" panose="020B0604030504040204" pitchFamily="34" charset="0"/>
              <a:cs typeface="Verdana" panose="020B0604030504040204" pitchFamily="34" charset="0"/>
            </a:endParaRPr>
          </a:p>
        </p:txBody>
      </p:sp>
      <p:pic>
        <p:nvPicPr>
          <p:cNvPr id="4" name="Picture 3" descr="A cartoon of a yellow object with eyes and hands&#10;&#10;Description automatically generated">
            <a:extLst>
              <a:ext uri="{FF2B5EF4-FFF2-40B4-BE49-F238E27FC236}">
                <a16:creationId xmlns:a16="http://schemas.microsoft.com/office/drawing/2014/main" id="{6431CE0E-AFEA-3CAB-864C-236E1CCE254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1216259" y="5745846"/>
            <a:ext cx="785239" cy="919472"/>
          </a:xfrm>
          <a:prstGeom prst="rect">
            <a:avLst/>
          </a:prstGeom>
        </p:spPr>
      </p:pic>
    </p:spTree>
    <p:extLst>
      <p:ext uri="{BB962C8B-B14F-4D97-AF65-F5344CB8AC3E}">
        <p14:creationId xmlns:p14="http://schemas.microsoft.com/office/powerpoint/2010/main" val="2440954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C190F7E7-9AC3-9CF6-0040-60F5CEA29A83}"/>
              </a:ext>
            </a:extLst>
          </p:cNvPr>
          <p:cNvCxnSpPr>
            <a:cxnSpLocks/>
          </p:cNvCxnSpPr>
          <p:nvPr/>
        </p:nvCxnSpPr>
        <p:spPr>
          <a:xfrm>
            <a:off x="3846093" y="3687874"/>
            <a:ext cx="38029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634EAEF-2E47-4F7E-5E16-96E148953BDF}"/>
              </a:ext>
            </a:extLst>
          </p:cNvPr>
          <p:cNvCxnSpPr>
            <a:cxnSpLocks/>
          </p:cNvCxnSpPr>
          <p:nvPr/>
        </p:nvCxnSpPr>
        <p:spPr>
          <a:xfrm>
            <a:off x="5700886" y="2320295"/>
            <a:ext cx="0" cy="27351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graph&#10;&#10;Description automatically generated">
            <a:extLst>
              <a:ext uri="{FF2B5EF4-FFF2-40B4-BE49-F238E27FC236}">
                <a16:creationId xmlns:a16="http://schemas.microsoft.com/office/drawing/2014/main" id="{C77A81DB-7DB0-C9C0-FB52-E4B9644DAB01}"/>
              </a:ext>
            </a:extLst>
          </p:cNvPr>
          <p:cNvPicPr>
            <a:picLocks noChangeAspect="1"/>
          </p:cNvPicPr>
          <p:nvPr/>
        </p:nvPicPr>
        <p:blipFill rotWithShape="1">
          <a:blip r:embed="rId2">
            <a:extLst>
              <a:ext uri="{28A0092B-C50C-407E-A947-70E740481C1C}">
                <a14:useLocalDpi xmlns:a14="http://schemas.microsoft.com/office/drawing/2010/main" val="0"/>
              </a:ext>
            </a:extLst>
          </a:blip>
          <a:srcRect l="8776" t="9465" b="10297"/>
          <a:stretch/>
        </p:blipFill>
        <p:spPr bwMode="auto">
          <a:xfrm>
            <a:off x="302057" y="1658714"/>
            <a:ext cx="5189823" cy="4761136"/>
          </a:xfrm>
          <a:prstGeom prst="rect">
            <a:avLst/>
          </a:prstGeom>
          <a:ln>
            <a:noFill/>
          </a:ln>
          <a:extLst>
            <a:ext uri="{53640926-AAD7-44D8-BBD7-CCE9431645EC}">
              <a14:shadowObscured xmlns:a14="http://schemas.microsoft.com/office/drawing/2010/main"/>
            </a:ext>
          </a:extLst>
        </p:spPr>
      </p:pic>
      <p:sp>
        <p:nvSpPr>
          <p:cNvPr id="12" name="Title 11">
            <a:extLst>
              <a:ext uri="{FF2B5EF4-FFF2-40B4-BE49-F238E27FC236}">
                <a16:creationId xmlns:a16="http://schemas.microsoft.com/office/drawing/2014/main" id="{A7D0C202-C78E-4EE1-6D6B-82DF212DBBAA}"/>
              </a:ext>
            </a:extLst>
          </p:cNvPr>
          <p:cNvSpPr>
            <a:spLocks noGrp="1"/>
          </p:cNvSpPr>
          <p:nvPr>
            <p:ph type="ctrTitle"/>
          </p:nvPr>
        </p:nvSpPr>
        <p:spPr/>
        <p:txBody>
          <a:bodyPr/>
          <a:lstStyle/>
          <a:p>
            <a:r>
              <a:rPr lang="sv-SE" dirty="0"/>
              <a:t>Strategi </a:t>
            </a:r>
          </a:p>
        </p:txBody>
      </p:sp>
      <p:sp>
        <p:nvSpPr>
          <p:cNvPr id="13" name="Oval 12">
            <a:extLst>
              <a:ext uri="{FF2B5EF4-FFF2-40B4-BE49-F238E27FC236}">
                <a16:creationId xmlns:a16="http://schemas.microsoft.com/office/drawing/2014/main" id="{995A7D0B-ECB2-77A5-0BBC-BE24A4152A63}"/>
              </a:ext>
            </a:extLst>
          </p:cNvPr>
          <p:cNvSpPr/>
          <p:nvPr/>
        </p:nvSpPr>
        <p:spPr>
          <a:xfrm>
            <a:off x="2868393" y="4039282"/>
            <a:ext cx="206375" cy="1828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Oval 14">
            <a:extLst>
              <a:ext uri="{FF2B5EF4-FFF2-40B4-BE49-F238E27FC236}">
                <a16:creationId xmlns:a16="http://schemas.microsoft.com/office/drawing/2014/main" id="{A333E56C-E0BB-E8C1-6A99-6200D58E54D5}"/>
              </a:ext>
            </a:extLst>
          </p:cNvPr>
          <p:cNvSpPr/>
          <p:nvPr/>
        </p:nvSpPr>
        <p:spPr>
          <a:xfrm>
            <a:off x="1670293" y="4269199"/>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Oval 14">
            <a:extLst>
              <a:ext uri="{FF2B5EF4-FFF2-40B4-BE49-F238E27FC236}">
                <a16:creationId xmlns:a16="http://schemas.microsoft.com/office/drawing/2014/main" id="{F753ACFB-0647-DAE8-40D0-CE99D0787084}"/>
              </a:ext>
            </a:extLst>
          </p:cNvPr>
          <p:cNvSpPr/>
          <p:nvPr/>
        </p:nvSpPr>
        <p:spPr>
          <a:xfrm>
            <a:off x="3839269" y="2667701"/>
            <a:ext cx="690786" cy="578832"/>
          </a:xfrm>
          <a:prstGeom prst="ellipse">
            <a:avLst/>
          </a:prstGeom>
          <a:solidFill>
            <a:srgbClr val="5B9BD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3389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C190F7E7-9AC3-9CF6-0040-60F5CEA29A83}"/>
              </a:ext>
            </a:extLst>
          </p:cNvPr>
          <p:cNvCxnSpPr>
            <a:cxnSpLocks/>
          </p:cNvCxnSpPr>
          <p:nvPr/>
        </p:nvCxnSpPr>
        <p:spPr>
          <a:xfrm>
            <a:off x="3839269" y="3687874"/>
            <a:ext cx="38029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634EAEF-2E47-4F7E-5E16-96E148953BDF}"/>
              </a:ext>
            </a:extLst>
          </p:cNvPr>
          <p:cNvCxnSpPr>
            <a:cxnSpLocks/>
          </p:cNvCxnSpPr>
          <p:nvPr/>
        </p:nvCxnSpPr>
        <p:spPr>
          <a:xfrm>
            <a:off x="5700886" y="2320295"/>
            <a:ext cx="0" cy="27351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graph&#10;&#10;Description automatically generated">
            <a:extLst>
              <a:ext uri="{FF2B5EF4-FFF2-40B4-BE49-F238E27FC236}">
                <a16:creationId xmlns:a16="http://schemas.microsoft.com/office/drawing/2014/main" id="{C77A81DB-7DB0-C9C0-FB52-E4B9644DAB01}"/>
              </a:ext>
            </a:extLst>
          </p:cNvPr>
          <p:cNvPicPr>
            <a:picLocks noChangeAspect="1"/>
          </p:cNvPicPr>
          <p:nvPr/>
        </p:nvPicPr>
        <p:blipFill rotWithShape="1">
          <a:blip r:embed="rId2">
            <a:extLst>
              <a:ext uri="{28A0092B-C50C-407E-A947-70E740481C1C}">
                <a14:useLocalDpi xmlns:a14="http://schemas.microsoft.com/office/drawing/2010/main" val="0"/>
              </a:ext>
            </a:extLst>
          </a:blip>
          <a:srcRect l="8776" t="9465" b="10297"/>
          <a:stretch/>
        </p:blipFill>
        <p:spPr bwMode="auto">
          <a:xfrm>
            <a:off x="302057" y="1658714"/>
            <a:ext cx="5189823" cy="4761136"/>
          </a:xfrm>
          <a:prstGeom prst="rect">
            <a:avLst/>
          </a:prstGeom>
          <a:ln>
            <a:noFill/>
          </a:ln>
          <a:extLst>
            <a:ext uri="{53640926-AAD7-44D8-BBD7-CCE9431645EC}">
              <a14:shadowObscured xmlns:a14="http://schemas.microsoft.com/office/drawing/2010/main"/>
            </a:ext>
          </a:extLst>
        </p:spPr>
      </p:pic>
      <p:sp>
        <p:nvSpPr>
          <p:cNvPr id="12" name="Title 11">
            <a:extLst>
              <a:ext uri="{FF2B5EF4-FFF2-40B4-BE49-F238E27FC236}">
                <a16:creationId xmlns:a16="http://schemas.microsoft.com/office/drawing/2014/main" id="{A7D0C202-C78E-4EE1-6D6B-82DF212DBBAA}"/>
              </a:ext>
            </a:extLst>
          </p:cNvPr>
          <p:cNvSpPr>
            <a:spLocks noGrp="1"/>
          </p:cNvSpPr>
          <p:nvPr>
            <p:ph type="ctrTitle"/>
          </p:nvPr>
        </p:nvSpPr>
        <p:spPr/>
        <p:txBody>
          <a:bodyPr/>
          <a:lstStyle/>
          <a:p>
            <a:r>
              <a:rPr lang="sv-SE" dirty="0"/>
              <a:t>Strategi </a:t>
            </a:r>
          </a:p>
        </p:txBody>
      </p:sp>
      <p:sp>
        <p:nvSpPr>
          <p:cNvPr id="13" name="Oval 12">
            <a:extLst>
              <a:ext uri="{FF2B5EF4-FFF2-40B4-BE49-F238E27FC236}">
                <a16:creationId xmlns:a16="http://schemas.microsoft.com/office/drawing/2014/main" id="{995A7D0B-ECB2-77A5-0BBC-BE24A4152A63}"/>
              </a:ext>
            </a:extLst>
          </p:cNvPr>
          <p:cNvSpPr/>
          <p:nvPr/>
        </p:nvSpPr>
        <p:spPr>
          <a:xfrm>
            <a:off x="2868393" y="4039282"/>
            <a:ext cx="206375" cy="1828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Oval 14">
            <a:extLst>
              <a:ext uri="{FF2B5EF4-FFF2-40B4-BE49-F238E27FC236}">
                <a16:creationId xmlns:a16="http://schemas.microsoft.com/office/drawing/2014/main" id="{A333E56C-E0BB-E8C1-6A99-6200D58E54D5}"/>
              </a:ext>
            </a:extLst>
          </p:cNvPr>
          <p:cNvSpPr/>
          <p:nvPr/>
        </p:nvSpPr>
        <p:spPr>
          <a:xfrm>
            <a:off x="1670293" y="4269199"/>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koppling 7">
            <a:extLst>
              <a:ext uri="{FF2B5EF4-FFF2-40B4-BE49-F238E27FC236}">
                <a16:creationId xmlns:a16="http://schemas.microsoft.com/office/drawing/2014/main" id="{FFE6E238-3FF2-24DC-245C-E22334E9AC8C}"/>
              </a:ext>
            </a:extLst>
          </p:cNvPr>
          <p:cNvCxnSpPr>
            <a:cxnSpLocks/>
          </p:cNvCxnSpPr>
          <p:nvPr/>
        </p:nvCxnSpPr>
        <p:spPr>
          <a:xfrm>
            <a:off x="2212860" y="4432442"/>
            <a:ext cx="86190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331D04E4-D932-CA8D-0776-F0D111AE7396}"/>
              </a:ext>
            </a:extLst>
          </p:cNvPr>
          <p:cNvSpPr txBox="1"/>
          <p:nvPr/>
        </p:nvSpPr>
        <p:spPr>
          <a:xfrm>
            <a:off x="1004879" y="4545832"/>
            <a:ext cx="2050839" cy="430887"/>
          </a:xfrm>
          <a:prstGeom prst="rect">
            <a:avLst/>
          </a:prstGeom>
          <a:solidFill>
            <a:schemeClr val="tx2">
              <a:alpha val="50000"/>
            </a:schemeClr>
          </a:solidFill>
        </p:spPr>
        <p:txBody>
          <a:bodyPr wrap="square" rtlCol="0">
            <a:spAutoFit/>
          </a:bodyPr>
          <a:lstStyle/>
          <a:p>
            <a:pPr algn="ctr"/>
            <a:r>
              <a:rPr lang="sv-SE" sz="1100" b="1" dirty="0"/>
              <a:t>Förbättrad kvalitet på produkter, tjänster, information</a:t>
            </a:r>
          </a:p>
        </p:txBody>
      </p:sp>
    </p:spTree>
    <p:extLst>
      <p:ext uri="{BB962C8B-B14F-4D97-AF65-F5344CB8AC3E}">
        <p14:creationId xmlns:p14="http://schemas.microsoft.com/office/powerpoint/2010/main" val="2887363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C190F7E7-9AC3-9CF6-0040-60F5CEA29A83}"/>
              </a:ext>
            </a:extLst>
          </p:cNvPr>
          <p:cNvCxnSpPr>
            <a:cxnSpLocks/>
          </p:cNvCxnSpPr>
          <p:nvPr/>
        </p:nvCxnSpPr>
        <p:spPr>
          <a:xfrm>
            <a:off x="3839269" y="3687874"/>
            <a:ext cx="38029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634EAEF-2E47-4F7E-5E16-96E148953BDF}"/>
              </a:ext>
            </a:extLst>
          </p:cNvPr>
          <p:cNvCxnSpPr>
            <a:cxnSpLocks/>
          </p:cNvCxnSpPr>
          <p:nvPr/>
        </p:nvCxnSpPr>
        <p:spPr>
          <a:xfrm>
            <a:off x="5700886" y="2320295"/>
            <a:ext cx="0" cy="27351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graph&#10;&#10;Description automatically generated">
            <a:extLst>
              <a:ext uri="{FF2B5EF4-FFF2-40B4-BE49-F238E27FC236}">
                <a16:creationId xmlns:a16="http://schemas.microsoft.com/office/drawing/2014/main" id="{C77A81DB-7DB0-C9C0-FB52-E4B9644DAB01}"/>
              </a:ext>
            </a:extLst>
          </p:cNvPr>
          <p:cNvPicPr>
            <a:picLocks noChangeAspect="1"/>
          </p:cNvPicPr>
          <p:nvPr/>
        </p:nvPicPr>
        <p:blipFill rotWithShape="1">
          <a:blip r:embed="rId2">
            <a:extLst>
              <a:ext uri="{28A0092B-C50C-407E-A947-70E740481C1C}">
                <a14:useLocalDpi xmlns:a14="http://schemas.microsoft.com/office/drawing/2010/main" val="0"/>
              </a:ext>
            </a:extLst>
          </a:blip>
          <a:srcRect l="8776" t="9465" b="10297"/>
          <a:stretch/>
        </p:blipFill>
        <p:spPr bwMode="auto">
          <a:xfrm>
            <a:off x="302057" y="1658714"/>
            <a:ext cx="5189823" cy="4761136"/>
          </a:xfrm>
          <a:prstGeom prst="rect">
            <a:avLst/>
          </a:prstGeom>
          <a:ln>
            <a:noFill/>
          </a:ln>
          <a:extLst>
            <a:ext uri="{53640926-AAD7-44D8-BBD7-CCE9431645EC}">
              <a14:shadowObscured xmlns:a14="http://schemas.microsoft.com/office/drawing/2010/main"/>
            </a:ext>
          </a:extLst>
        </p:spPr>
      </p:pic>
      <p:sp>
        <p:nvSpPr>
          <p:cNvPr id="12" name="Title 11">
            <a:extLst>
              <a:ext uri="{FF2B5EF4-FFF2-40B4-BE49-F238E27FC236}">
                <a16:creationId xmlns:a16="http://schemas.microsoft.com/office/drawing/2014/main" id="{A7D0C202-C78E-4EE1-6D6B-82DF212DBBAA}"/>
              </a:ext>
            </a:extLst>
          </p:cNvPr>
          <p:cNvSpPr>
            <a:spLocks noGrp="1"/>
          </p:cNvSpPr>
          <p:nvPr>
            <p:ph type="ctrTitle"/>
          </p:nvPr>
        </p:nvSpPr>
        <p:spPr/>
        <p:txBody>
          <a:bodyPr/>
          <a:lstStyle/>
          <a:p>
            <a:r>
              <a:rPr lang="sv-SE" dirty="0"/>
              <a:t>Strategi </a:t>
            </a:r>
          </a:p>
        </p:txBody>
      </p:sp>
      <p:sp>
        <p:nvSpPr>
          <p:cNvPr id="13" name="Oval 12">
            <a:extLst>
              <a:ext uri="{FF2B5EF4-FFF2-40B4-BE49-F238E27FC236}">
                <a16:creationId xmlns:a16="http://schemas.microsoft.com/office/drawing/2014/main" id="{995A7D0B-ECB2-77A5-0BBC-BE24A4152A63}"/>
              </a:ext>
            </a:extLst>
          </p:cNvPr>
          <p:cNvSpPr/>
          <p:nvPr/>
        </p:nvSpPr>
        <p:spPr>
          <a:xfrm>
            <a:off x="2868393" y="4039282"/>
            <a:ext cx="206375" cy="1828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Oval 14">
            <a:extLst>
              <a:ext uri="{FF2B5EF4-FFF2-40B4-BE49-F238E27FC236}">
                <a16:creationId xmlns:a16="http://schemas.microsoft.com/office/drawing/2014/main" id="{A333E56C-E0BB-E8C1-6A99-6200D58E54D5}"/>
              </a:ext>
            </a:extLst>
          </p:cNvPr>
          <p:cNvSpPr/>
          <p:nvPr/>
        </p:nvSpPr>
        <p:spPr>
          <a:xfrm>
            <a:off x="1670293" y="4269199"/>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koppling 7">
            <a:extLst>
              <a:ext uri="{FF2B5EF4-FFF2-40B4-BE49-F238E27FC236}">
                <a16:creationId xmlns:a16="http://schemas.microsoft.com/office/drawing/2014/main" id="{FFE6E238-3FF2-24DC-245C-E22334E9AC8C}"/>
              </a:ext>
            </a:extLst>
          </p:cNvPr>
          <p:cNvCxnSpPr>
            <a:cxnSpLocks/>
          </p:cNvCxnSpPr>
          <p:nvPr/>
        </p:nvCxnSpPr>
        <p:spPr>
          <a:xfrm>
            <a:off x="2212860" y="4432442"/>
            <a:ext cx="861908"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ruta 10">
            <a:extLst>
              <a:ext uri="{FF2B5EF4-FFF2-40B4-BE49-F238E27FC236}">
                <a16:creationId xmlns:a16="http://schemas.microsoft.com/office/drawing/2014/main" id="{43382378-8AD2-6009-7FFC-568DC9AE818C}"/>
              </a:ext>
            </a:extLst>
          </p:cNvPr>
          <p:cNvSpPr txBox="1"/>
          <p:nvPr/>
        </p:nvSpPr>
        <p:spPr>
          <a:xfrm>
            <a:off x="3211730" y="3143250"/>
            <a:ext cx="1796275" cy="769441"/>
          </a:xfrm>
          <a:prstGeom prst="rect">
            <a:avLst/>
          </a:prstGeom>
          <a:solidFill>
            <a:schemeClr val="tx2">
              <a:alpha val="50000"/>
            </a:schemeClr>
          </a:solidFill>
        </p:spPr>
        <p:txBody>
          <a:bodyPr wrap="square" rtlCol="0">
            <a:spAutoFit/>
          </a:bodyPr>
          <a:lstStyle>
            <a:defPPr>
              <a:defRPr lang="sv-SE"/>
            </a:defPPr>
            <a:lvl1pPr algn="ctr">
              <a:defRPr sz="1100" b="1"/>
            </a:lvl1pPr>
          </a:lstStyle>
          <a:p>
            <a:r>
              <a:rPr lang="sv-SE" dirty="0"/>
              <a:t>Förbättra vår förmåga att kunna digitalisera. </a:t>
            </a:r>
          </a:p>
          <a:p>
            <a:endParaRPr lang="sv-SE" dirty="0"/>
          </a:p>
          <a:p>
            <a:r>
              <a:rPr lang="sv-SE" dirty="0"/>
              <a:t>Högre lägstanivå. </a:t>
            </a:r>
          </a:p>
        </p:txBody>
      </p:sp>
      <p:cxnSp>
        <p:nvCxnSpPr>
          <p:cNvPr id="3" name="Rak pilkoppling 5">
            <a:extLst>
              <a:ext uri="{FF2B5EF4-FFF2-40B4-BE49-F238E27FC236}">
                <a16:creationId xmlns:a16="http://schemas.microsoft.com/office/drawing/2014/main" id="{B9CEB15E-FB09-BC20-80AB-343CA0A35C3D}"/>
              </a:ext>
            </a:extLst>
          </p:cNvPr>
          <p:cNvCxnSpPr>
            <a:cxnSpLocks/>
          </p:cNvCxnSpPr>
          <p:nvPr/>
        </p:nvCxnSpPr>
        <p:spPr>
          <a:xfrm flipV="1">
            <a:off x="3085274" y="3437898"/>
            <a:ext cx="7065" cy="8313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27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C190F7E7-9AC3-9CF6-0040-60F5CEA29A83}"/>
              </a:ext>
            </a:extLst>
          </p:cNvPr>
          <p:cNvCxnSpPr>
            <a:cxnSpLocks/>
          </p:cNvCxnSpPr>
          <p:nvPr/>
        </p:nvCxnSpPr>
        <p:spPr>
          <a:xfrm>
            <a:off x="3839269" y="3687874"/>
            <a:ext cx="38029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634EAEF-2E47-4F7E-5E16-96E148953BDF}"/>
              </a:ext>
            </a:extLst>
          </p:cNvPr>
          <p:cNvCxnSpPr>
            <a:cxnSpLocks/>
          </p:cNvCxnSpPr>
          <p:nvPr/>
        </p:nvCxnSpPr>
        <p:spPr>
          <a:xfrm>
            <a:off x="5700886" y="2320295"/>
            <a:ext cx="0" cy="27351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graph&#10;&#10;Description automatically generated">
            <a:extLst>
              <a:ext uri="{FF2B5EF4-FFF2-40B4-BE49-F238E27FC236}">
                <a16:creationId xmlns:a16="http://schemas.microsoft.com/office/drawing/2014/main" id="{C77A81DB-7DB0-C9C0-FB52-E4B9644DAB01}"/>
              </a:ext>
            </a:extLst>
          </p:cNvPr>
          <p:cNvPicPr>
            <a:picLocks noChangeAspect="1"/>
          </p:cNvPicPr>
          <p:nvPr/>
        </p:nvPicPr>
        <p:blipFill rotWithShape="1">
          <a:blip r:embed="rId2">
            <a:extLst>
              <a:ext uri="{28A0092B-C50C-407E-A947-70E740481C1C}">
                <a14:useLocalDpi xmlns:a14="http://schemas.microsoft.com/office/drawing/2010/main" val="0"/>
              </a:ext>
            </a:extLst>
          </a:blip>
          <a:srcRect l="8776" t="9465" b="10297"/>
          <a:stretch/>
        </p:blipFill>
        <p:spPr bwMode="auto">
          <a:xfrm>
            <a:off x="302057" y="1658714"/>
            <a:ext cx="5189823" cy="4761136"/>
          </a:xfrm>
          <a:prstGeom prst="rect">
            <a:avLst/>
          </a:prstGeom>
          <a:ln>
            <a:noFill/>
          </a:ln>
          <a:extLst>
            <a:ext uri="{53640926-AAD7-44D8-BBD7-CCE9431645EC}">
              <a14:shadowObscured xmlns:a14="http://schemas.microsoft.com/office/drawing/2010/main"/>
            </a:ext>
          </a:extLst>
        </p:spPr>
      </p:pic>
      <p:sp>
        <p:nvSpPr>
          <p:cNvPr id="12" name="Title 11">
            <a:extLst>
              <a:ext uri="{FF2B5EF4-FFF2-40B4-BE49-F238E27FC236}">
                <a16:creationId xmlns:a16="http://schemas.microsoft.com/office/drawing/2014/main" id="{A7D0C202-C78E-4EE1-6D6B-82DF212DBBAA}"/>
              </a:ext>
            </a:extLst>
          </p:cNvPr>
          <p:cNvSpPr>
            <a:spLocks noGrp="1"/>
          </p:cNvSpPr>
          <p:nvPr>
            <p:ph type="ctrTitle"/>
          </p:nvPr>
        </p:nvSpPr>
        <p:spPr/>
        <p:txBody>
          <a:bodyPr/>
          <a:lstStyle/>
          <a:p>
            <a:r>
              <a:rPr lang="sv-SE" dirty="0"/>
              <a:t>Strategi </a:t>
            </a:r>
          </a:p>
        </p:txBody>
      </p:sp>
      <p:sp>
        <p:nvSpPr>
          <p:cNvPr id="13" name="Oval 12">
            <a:extLst>
              <a:ext uri="{FF2B5EF4-FFF2-40B4-BE49-F238E27FC236}">
                <a16:creationId xmlns:a16="http://schemas.microsoft.com/office/drawing/2014/main" id="{995A7D0B-ECB2-77A5-0BBC-BE24A4152A63}"/>
              </a:ext>
            </a:extLst>
          </p:cNvPr>
          <p:cNvSpPr/>
          <p:nvPr/>
        </p:nvSpPr>
        <p:spPr>
          <a:xfrm>
            <a:off x="2868393" y="4039282"/>
            <a:ext cx="206375" cy="1828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Oval 14">
            <a:extLst>
              <a:ext uri="{FF2B5EF4-FFF2-40B4-BE49-F238E27FC236}">
                <a16:creationId xmlns:a16="http://schemas.microsoft.com/office/drawing/2014/main" id="{A333E56C-E0BB-E8C1-6A99-6200D58E54D5}"/>
              </a:ext>
            </a:extLst>
          </p:cNvPr>
          <p:cNvSpPr/>
          <p:nvPr/>
        </p:nvSpPr>
        <p:spPr>
          <a:xfrm>
            <a:off x="1670293" y="4269199"/>
            <a:ext cx="282804" cy="250224"/>
          </a:xfrm>
          <a:prstGeom prst="ellipse">
            <a:avLst/>
          </a:prstGeom>
          <a:solidFill>
            <a:srgbClr val="5B9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koppling 7">
            <a:extLst>
              <a:ext uri="{FF2B5EF4-FFF2-40B4-BE49-F238E27FC236}">
                <a16:creationId xmlns:a16="http://schemas.microsoft.com/office/drawing/2014/main" id="{FFE6E238-3FF2-24DC-245C-E22334E9AC8C}"/>
              </a:ext>
            </a:extLst>
          </p:cNvPr>
          <p:cNvCxnSpPr>
            <a:cxnSpLocks/>
          </p:cNvCxnSpPr>
          <p:nvPr/>
        </p:nvCxnSpPr>
        <p:spPr>
          <a:xfrm>
            <a:off x="2212860" y="4432442"/>
            <a:ext cx="861908"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ruta 10">
            <a:extLst>
              <a:ext uri="{FF2B5EF4-FFF2-40B4-BE49-F238E27FC236}">
                <a16:creationId xmlns:a16="http://schemas.microsoft.com/office/drawing/2014/main" id="{4D6DD67C-67B5-CCFB-045D-2A3FA7FB7972}"/>
              </a:ext>
            </a:extLst>
          </p:cNvPr>
          <p:cNvSpPr txBox="1"/>
          <p:nvPr/>
        </p:nvSpPr>
        <p:spPr>
          <a:xfrm>
            <a:off x="3954248" y="2717446"/>
            <a:ext cx="1942514" cy="507831"/>
          </a:xfrm>
          <a:prstGeom prst="rect">
            <a:avLst/>
          </a:prstGeom>
          <a:solidFill>
            <a:schemeClr val="tx2">
              <a:alpha val="50000"/>
            </a:schemeClr>
          </a:solidFill>
        </p:spPr>
        <p:txBody>
          <a:bodyPr wrap="square" rtlCol="0">
            <a:spAutoFit/>
          </a:bodyPr>
          <a:lstStyle>
            <a:defPPr>
              <a:defRPr lang="sv-SE"/>
            </a:defPPr>
            <a:lvl1pPr algn="ctr">
              <a:defRPr sz="1100" b="1"/>
            </a:lvl1pPr>
          </a:lstStyle>
          <a:p>
            <a:r>
              <a:rPr lang="sv-SE" dirty="0"/>
              <a:t>Utveckla och skala upp. </a:t>
            </a:r>
          </a:p>
          <a:p>
            <a:endParaRPr lang="sv-SE" dirty="0"/>
          </a:p>
          <a:p>
            <a:r>
              <a:rPr lang="sv-SE" dirty="0"/>
              <a:t>Markant högre lägstanivå</a:t>
            </a:r>
          </a:p>
        </p:txBody>
      </p:sp>
      <p:cxnSp>
        <p:nvCxnSpPr>
          <p:cNvPr id="3" name="Rak pilkoppling 8">
            <a:extLst>
              <a:ext uri="{FF2B5EF4-FFF2-40B4-BE49-F238E27FC236}">
                <a16:creationId xmlns:a16="http://schemas.microsoft.com/office/drawing/2014/main" id="{D20058EB-E5E6-2061-816B-0E3BC6957AFC}"/>
              </a:ext>
            </a:extLst>
          </p:cNvPr>
          <p:cNvCxnSpPr>
            <a:cxnSpLocks/>
          </p:cNvCxnSpPr>
          <p:nvPr/>
        </p:nvCxnSpPr>
        <p:spPr>
          <a:xfrm flipV="1">
            <a:off x="3092339" y="2971362"/>
            <a:ext cx="839193" cy="4178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Rak pilkoppling 5">
            <a:extLst>
              <a:ext uri="{FF2B5EF4-FFF2-40B4-BE49-F238E27FC236}">
                <a16:creationId xmlns:a16="http://schemas.microsoft.com/office/drawing/2014/main" id="{6C999F7F-A2BB-4D94-4BDF-755665281014}"/>
              </a:ext>
            </a:extLst>
          </p:cNvPr>
          <p:cNvCxnSpPr>
            <a:cxnSpLocks/>
          </p:cNvCxnSpPr>
          <p:nvPr/>
        </p:nvCxnSpPr>
        <p:spPr>
          <a:xfrm flipV="1">
            <a:off x="3085274" y="3437898"/>
            <a:ext cx="7065" cy="83130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4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89498A34-E279-496E-911C-1BC607AA9032}"/>
              </a:ext>
            </a:extLst>
          </p:cNvPr>
          <p:cNvGrpSpPr/>
          <p:nvPr/>
        </p:nvGrpSpPr>
        <p:grpSpPr>
          <a:xfrm>
            <a:off x="6350" y="3887717"/>
            <a:ext cx="12194837" cy="2970283"/>
            <a:chOff x="0" y="4054855"/>
            <a:chExt cx="12194837" cy="1917055"/>
          </a:xfrm>
        </p:grpSpPr>
        <p:sp>
          <p:nvSpPr>
            <p:cNvPr id="6" name="Rektangel 5">
              <a:extLst>
                <a:ext uri="{FF2B5EF4-FFF2-40B4-BE49-F238E27FC236}">
                  <a16:creationId xmlns:a16="http://schemas.microsoft.com/office/drawing/2014/main" id="{BFDE2534-4636-4057-B3FD-9565A5BE250C}"/>
                </a:ext>
              </a:extLst>
            </p:cNvPr>
            <p:cNvSpPr/>
            <p:nvPr/>
          </p:nvSpPr>
          <p:spPr>
            <a:xfrm>
              <a:off x="9079952" y="4054855"/>
              <a:ext cx="3114885" cy="1909465"/>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7" name="Rektangel 6">
              <a:extLst>
                <a:ext uri="{FF2B5EF4-FFF2-40B4-BE49-F238E27FC236}">
                  <a16:creationId xmlns:a16="http://schemas.microsoft.com/office/drawing/2014/main" id="{CE9C76D4-FC83-4394-8E8B-BB921D3754AD}"/>
                </a:ext>
              </a:extLst>
            </p:cNvPr>
            <p:cNvSpPr/>
            <p:nvPr/>
          </p:nvSpPr>
          <p:spPr>
            <a:xfrm>
              <a:off x="6059722" y="4382661"/>
              <a:ext cx="3074050" cy="1581658"/>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734406"/>
              <a:ext cx="2923953" cy="1234693"/>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066192"/>
              <a:ext cx="3154685" cy="905718"/>
            </a:xfrm>
            <a:prstGeom prst="rect">
              <a:avLst/>
            </a:prstGeom>
            <a:solidFill>
              <a:schemeClr val="accent6">
                <a:lumMod val="40000"/>
                <a:lumOff val="60000"/>
              </a:scheme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algn="ctr"/>
              <a:endParaRPr lang="sv-SE" kern="0">
                <a:solidFill>
                  <a:prstClr val="white"/>
                </a:solidFill>
                <a:latin typeface="Calibri" panose="020F0502020204030204"/>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6841" y="5397551"/>
            <a:ext cx="453183" cy="453183"/>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6211052" y="4544749"/>
            <a:ext cx="272680" cy="1220827"/>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266186" y="3987630"/>
            <a:ext cx="638464" cy="674266"/>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942" y="5603337"/>
            <a:ext cx="422116" cy="422116"/>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256808" y="5115865"/>
            <a:ext cx="667238" cy="64971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3" name="Rectangle: Rounded Corners 2">
            <a:extLst>
              <a:ext uri="{FF2B5EF4-FFF2-40B4-BE49-F238E27FC236}">
                <a16:creationId xmlns:a16="http://schemas.microsoft.com/office/drawing/2014/main" id="{775F93DC-42F5-D752-E5A7-EE8D77E864F6}"/>
              </a:ext>
            </a:extLst>
          </p:cNvPr>
          <p:cNvSpPr/>
          <p:nvPr/>
        </p:nvSpPr>
        <p:spPr>
          <a:xfrm>
            <a:off x="438411" y="3388904"/>
            <a:ext cx="2496966" cy="421028"/>
          </a:xfrm>
          <a:prstGeom prst="roundRect">
            <a:avLst/>
          </a:prstGeom>
          <a:solidFill>
            <a:schemeClr val="accent5">
              <a:lumMod val="7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Geografiska data</a:t>
            </a:r>
          </a:p>
          <a:p>
            <a:r>
              <a:rPr lang="sv-SE" sz="800" dirty="0">
                <a:solidFill>
                  <a:schemeClr val="tx1"/>
                </a:solidFill>
              </a:rPr>
              <a:t>Förutsägbar datakvalitet </a:t>
            </a:r>
          </a:p>
        </p:txBody>
      </p:sp>
      <p:sp>
        <p:nvSpPr>
          <p:cNvPr id="4" name="Rectangle: Rounded Corners 3">
            <a:extLst>
              <a:ext uri="{FF2B5EF4-FFF2-40B4-BE49-F238E27FC236}">
                <a16:creationId xmlns:a16="http://schemas.microsoft.com/office/drawing/2014/main" id="{A36082B4-40B2-2E4B-5F65-0C3DCD9E0C2D}"/>
              </a:ext>
            </a:extLst>
          </p:cNvPr>
          <p:cNvSpPr/>
          <p:nvPr/>
        </p:nvSpPr>
        <p:spPr>
          <a:xfrm>
            <a:off x="455565" y="1823821"/>
            <a:ext cx="2496966" cy="421028"/>
          </a:xfrm>
          <a:prstGeom prst="roundRect">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Processkartläggning</a:t>
            </a:r>
            <a:r>
              <a:rPr lang="sv-SE" sz="800" dirty="0">
                <a:solidFill>
                  <a:schemeClr val="tx1"/>
                </a:solidFill>
              </a:rPr>
              <a:t> </a:t>
            </a:r>
          </a:p>
          <a:p>
            <a:r>
              <a:rPr lang="sv-SE" sz="800" dirty="0">
                <a:solidFill>
                  <a:schemeClr val="tx1"/>
                </a:solidFill>
              </a:rPr>
              <a:t>SBF huvudprocesser och dataflöden</a:t>
            </a:r>
            <a:endParaRPr lang="en-US" sz="800" dirty="0">
              <a:solidFill>
                <a:schemeClr val="tx1"/>
              </a:solidFill>
            </a:endParaRPr>
          </a:p>
        </p:txBody>
      </p:sp>
      <p:sp>
        <p:nvSpPr>
          <p:cNvPr id="22" name="Rectangle: Rounded Corners 21">
            <a:extLst>
              <a:ext uri="{FF2B5EF4-FFF2-40B4-BE49-F238E27FC236}">
                <a16:creationId xmlns:a16="http://schemas.microsoft.com/office/drawing/2014/main" id="{EEA9E8DE-FEA1-B41A-B5F4-AA3E16280DCE}"/>
              </a:ext>
            </a:extLst>
          </p:cNvPr>
          <p:cNvSpPr/>
          <p:nvPr/>
        </p:nvSpPr>
        <p:spPr>
          <a:xfrm>
            <a:off x="4609077" y="255794"/>
            <a:ext cx="2496966" cy="421026"/>
          </a:xfrm>
          <a:prstGeom prst="roundRect">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Projektstyrning</a:t>
            </a:r>
          </a:p>
          <a:p>
            <a:r>
              <a:rPr lang="sv-SE" sz="800" dirty="0">
                <a:solidFill>
                  <a:schemeClr val="tx1"/>
                </a:solidFill>
              </a:rPr>
              <a:t>Standards och prioritering av digitaliseringsprojekt</a:t>
            </a:r>
            <a:endParaRPr lang="en-US" sz="800" dirty="0">
              <a:solidFill>
                <a:schemeClr val="tx1"/>
              </a:solidFill>
            </a:endParaRPr>
          </a:p>
        </p:txBody>
      </p:sp>
      <p:sp>
        <p:nvSpPr>
          <p:cNvPr id="23" name="Rectangle: Rounded Corners 22">
            <a:extLst>
              <a:ext uri="{FF2B5EF4-FFF2-40B4-BE49-F238E27FC236}">
                <a16:creationId xmlns:a16="http://schemas.microsoft.com/office/drawing/2014/main" id="{B73D7CAC-3CF4-F849-5752-B893E7DEE7AD}"/>
              </a:ext>
            </a:extLst>
          </p:cNvPr>
          <p:cNvSpPr/>
          <p:nvPr/>
        </p:nvSpPr>
        <p:spPr>
          <a:xfrm>
            <a:off x="455565" y="2330375"/>
            <a:ext cx="2496966" cy="424728"/>
          </a:xfrm>
          <a:prstGeom prst="roundRect">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Systemförvaltning</a:t>
            </a:r>
          </a:p>
          <a:p>
            <a:r>
              <a:rPr lang="sv-SE" sz="800" dirty="0">
                <a:solidFill>
                  <a:schemeClr val="tx1"/>
                </a:solidFill>
              </a:rPr>
              <a:t>Förvaltning och utveckling av digitala system</a:t>
            </a:r>
            <a:endParaRPr lang="en-US" sz="800" dirty="0">
              <a:solidFill>
                <a:schemeClr val="tx1"/>
              </a:solidFill>
            </a:endParaRPr>
          </a:p>
        </p:txBody>
      </p:sp>
      <p:sp>
        <p:nvSpPr>
          <p:cNvPr id="25" name="Rectangle: Rounded Corners 24">
            <a:extLst>
              <a:ext uri="{FF2B5EF4-FFF2-40B4-BE49-F238E27FC236}">
                <a16:creationId xmlns:a16="http://schemas.microsoft.com/office/drawing/2014/main" id="{24EDA768-9504-C868-9A75-34E7B7738023}"/>
              </a:ext>
            </a:extLst>
          </p:cNvPr>
          <p:cNvSpPr/>
          <p:nvPr/>
        </p:nvSpPr>
        <p:spPr>
          <a:xfrm>
            <a:off x="438411" y="4425643"/>
            <a:ext cx="2496966" cy="429106"/>
          </a:xfrm>
          <a:prstGeom prst="roundRect">
            <a:avLst/>
          </a:prstGeom>
          <a:solidFill>
            <a:schemeClr val="accent5">
              <a:lumMod val="7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Geografisk data</a:t>
            </a:r>
          </a:p>
          <a:p>
            <a:r>
              <a:rPr lang="sv-SE" sz="800" dirty="0">
                <a:solidFill>
                  <a:schemeClr val="tx1"/>
                </a:solidFill>
              </a:rPr>
              <a:t>Kvalitetssäkring av digitala fastighetsgränser</a:t>
            </a:r>
            <a:endParaRPr lang="en-US" sz="800" dirty="0">
              <a:solidFill>
                <a:schemeClr val="tx1"/>
              </a:solidFill>
            </a:endParaRPr>
          </a:p>
        </p:txBody>
      </p:sp>
      <p:sp>
        <p:nvSpPr>
          <p:cNvPr id="26" name="Rectangle: Rounded Corners 25">
            <a:extLst>
              <a:ext uri="{FF2B5EF4-FFF2-40B4-BE49-F238E27FC236}">
                <a16:creationId xmlns:a16="http://schemas.microsoft.com/office/drawing/2014/main" id="{5A4A17FB-7AF8-D179-2A59-5C176D664275}"/>
              </a:ext>
            </a:extLst>
          </p:cNvPr>
          <p:cNvSpPr/>
          <p:nvPr/>
        </p:nvSpPr>
        <p:spPr>
          <a:xfrm>
            <a:off x="438411" y="3895795"/>
            <a:ext cx="2496966" cy="425976"/>
          </a:xfrm>
          <a:prstGeom prst="roundRect">
            <a:avLst/>
          </a:prstGeom>
          <a:solidFill>
            <a:schemeClr val="accent5">
              <a:lumMod val="7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700" b="1" dirty="0">
                <a:solidFill>
                  <a:schemeClr val="tx1"/>
                </a:solidFill>
              </a:rPr>
              <a:t>Geografisk data</a:t>
            </a:r>
            <a:endParaRPr lang="sv-SE" sz="700" dirty="0">
              <a:solidFill>
                <a:schemeClr val="tx1"/>
              </a:solidFill>
            </a:endParaRPr>
          </a:p>
          <a:p>
            <a:r>
              <a:rPr lang="sv-SE" sz="700" dirty="0">
                <a:solidFill>
                  <a:schemeClr val="tx1"/>
                </a:solidFill>
              </a:rPr>
              <a:t>Tekniker för att verifiera och uppdatera data </a:t>
            </a:r>
          </a:p>
        </p:txBody>
      </p:sp>
      <p:sp>
        <p:nvSpPr>
          <p:cNvPr id="27" name="Rectangle: Rounded Corners 26">
            <a:extLst>
              <a:ext uri="{FF2B5EF4-FFF2-40B4-BE49-F238E27FC236}">
                <a16:creationId xmlns:a16="http://schemas.microsoft.com/office/drawing/2014/main" id="{22844661-9D24-1008-8380-1DE3597C9F91}"/>
              </a:ext>
            </a:extLst>
          </p:cNvPr>
          <p:cNvSpPr/>
          <p:nvPr/>
        </p:nvSpPr>
        <p:spPr>
          <a:xfrm>
            <a:off x="438411" y="2837550"/>
            <a:ext cx="2496966" cy="429106"/>
          </a:xfrm>
          <a:prstGeom prst="roundRect">
            <a:avLst/>
          </a:prstGeom>
          <a:solidFill>
            <a:schemeClr val="tx1">
              <a:lumMod val="40000"/>
              <a:lumOff val="60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Säker informationshantering</a:t>
            </a:r>
          </a:p>
          <a:p>
            <a:r>
              <a:rPr lang="sv-SE" sz="800" dirty="0">
                <a:solidFill>
                  <a:schemeClr val="tx1"/>
                </a:solidFill>
              </a:rPr>
              <a:t>Arbetsmodell &amp; ramverk</a:t>
            </a:r>
            <a:endParaRPr lang="en-US" sz="800" dirty="0">
              <a:solidFill>
                <a:schemeClr val="tx1"/>
              </a:solidFill>
            </a:endParaRPr>
          </a:p>
        </p:txBody>
      </p:sp>
      <p:sp>
        <p:nvSpPr>
          <p:cNvPr id="29" name="Rectangle: Rounded Corners 28">
            <a:extLst>
              <a:ext uri="{FF2B5EF4-FFF2-40B4-BE49-F238E27FC236}">
                <a16:creationId xmlns:a16="http://schemas.microsoft.com/office/drawing/2014/main" id="{736442D6-CC5D-FACC-73A5-4A7E3BBE7FF8}"/>
              </a:ext>
            </a:extLst>
          </p:cNvPr>
          <p:cNvSpPr/>
          <p:nvPr/>
        </p:nvSpPr>
        <p:spPr>
          <a:xfrm>
            <a:off x="438411" y="4940611"/>
            <a:ext cx="2496966" cy="429105"/>
          </a:xfrm>
          <a:prstGeom prst="roundRect">
            <a:avLst/>
          </a:prstGeom>
          <a:solidFill>
            <a:schemeClr val="accent5">
              <a:lumMod val="7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Geografiska data</a:t>
            </a:r>
          </a:p>
          <a:p>
            <a:r>
              <a:rPr lang="sv-SE" sz="800" dirty="0">
                <a:solidFill>
                  <a:schemeClr val="tx1"/>
                </a:solidFill>
              </a:rPr>
              <a:t>Versionshantering och arkivering</a:t>
            </a:r>
            <a:endParaRPr lang="en-US" sz="800" dirty="0">
              <a:solidFill>
                <a:schemeClr val="tx1"/>
              </a:solidFill>
            </a:endParaRPr>
          </a:p>
        </p:txBody>
      </p:sp>
      <p:sp>
        <p:nvSpPr>
          <p:cNvPr id="31" name="Rectangle: Rounded Corners 30">
            <a:extLst>
              <a:ext uri="{FF2B5EF4-FFF2-40B4-BE49-F238E27FC236}">
                <a16:creationId xmlns:a16="http://schemas.microsoft.com/office/drawing/2014/main" id="{6611B805-F2C8-2B43-9311-88C6FFA4D9F7}"/>
              </a:ext>
            </a:extLst>
          </p:cNvPr>
          <p:cNvSpPr/>
          <p:nvPr/>
        </p:nvSpPr>
        <p:spPr>
          <a:xfrm>
            <a:off x="6257149" y="3887717"/>
            <a:ext cx="2509159" cy="429105"/>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Automatisering bygglov</a:t>
            </a:r>
          </a:p>
          <a:p>
            <a:r>
              <a:rPr lang="sv-SE" sz="800" dirty="0">
                <a:solidFill>
                  <a:schemeClr val="tx1"/>
                </a:solidFill>
              </a:rPr>
              <a:t>Automatiserade steg i bygglovsprocess</a:t>
            </a:r>
            <a:endParaRPr lang="en-US" sz="800" dirty="0">
              <a:solidFill>
                <a:schemeClr val="tx1"/>
              </a:solidFill>
            </a:endParaRPr>
          </a:p>
        </p:txBody>
      </p:sp>
      <p:sp>
        <p:nvSpPr>
          <p:cNvPr id="32" name="Rectangle: Rounded Corners 31">
            <a:extLst>
              <a:ext uri="{FF2B5EF4-FFF2-40B4-BE49-F238E27FC236}">
                <a16:creationId xmlns:a16="http://schemas.microsoft.com/office/drawing/2014/main" id="{4A79D939-D8E3-057D-035D-44561D77BEE1}"/>
              </a:ext>
            </a:extLst>
          </p:cNvPr>
          <p:cNvSpPr/>
          <p:nvPr/>
        </p:nvSpPr>
        <p:spPr>
          <a:xfrm>
            <a:off x="6257149" y="3387892"/>
            <a:ext cx="2532264" cy="429106"/>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Automatisering detaljplan</a:t>
            </a:r>
            <a:endParaRPr lang="sv-SE" sz="800" dirty="0">
              <a:solidFill>
                <a:schemeClr val="tx1"/>
              </a:solidFill>
            </a:endParaRPr>
          </a:p>
          <a:p>
            <a:r>
              <a:rPr lang="sv-SE" sz="800" dirty="0">
                <a:solidFill>
                  <a:schemeClr val="tx1"/>
                </a:solidFill>
              </a:rPr>
              <a:t>Digitala utskick av detaljplan</a:t>
            </a:r>
            <a:endParaRPr lang="en-US" sz="800" dirty="0">
              <a:solidFill>
                <a:schemeClr val="tx1"/>
              </a:solidFill>
            </a:endParaRPr>
          </a:p>
        </p:txBody>
      </p:sp>
      <p:sp>
        <p:nvSpPr>
          <p:cNvPr id="33" name="Rectangle: Rounded Corners 32">
            <a:extLst>
              <a:ext uri="{FF2B5EF4-FFF2-40B4-BE49-F238E27FC236}">
                <a16:creationId xmlns:a16="http://schemas.microsoft.com/office/drawing/2014/main" id="{B231DBF1-F62C-446A-A228-75D41A939309}"/>
              </a:ext>
            </a:extLst>
          </p:cNvPr>
          <p:cNvSpPr/>
          <p:nvPr/>
        </p:nvSpPr>
        <p:spPr>
          <a:xfrm>
            <a:off x="9197826" y="2337808"/>
            <a:ext cx="2538609"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Automatisering bygglov </a:t>
            </a:r>
          </a:p>
          <a:p>
            <a:r>
              <a:rPr lang="sv-SE" sz="800" dirty="0">
                <a:solidFill>
                  <a:schemeClr val="tx1"/>
                </a:solidFill>
              </a:rPr>
              <a:t>Granskning av ritningar i bygglovsprocessen</a:t>
            </a:r>
            <a:endParaRPr lang="en-US" sz="800" dirty="0">
              <a:solidFill>
                <a:schemeClr val="tx1"/>
              </a:solidFill>
            </a:endParaRPr>
          </a:p>
        </p:txBody>
      </p:sp>
      <p:sp>
        <p:nvSpPr>
          <p:cNvPr id="34" name="Rectangle: Rounded Corners 33">
            <a:extLst>
              <a:ext uri="{FF2B5EF4-FFF2-40B4-BE49-F238E27FC236}">
                <a16:creationId xmlns:a16="http://schemas.microsoft.com/office/drawing/2014/main" id="{9ADA19FA-40DE-2FEC-15C0-DECDDC0C82CB}"/>
              </a:ext>
            </a:extLst>
          </p:cNvPr>
          <p:cNvSpPr/>
          <p:nvPr/>
        </p:nvSpPr>
        <p:spPr>
          <a:xfrm>
            <a:off x="9197826" y="762682"/>
            <a:ext cx="2538609"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Automatiserad sammanställning information </a:t>
            </a:r>
          </a:p>
          <a:p>
            <a:r>
              <a:rPr lang="sv-SE" sz="800" dirty="0">
                <a:solidFill>
                  <a:schemeClr val="tx1"/>
                </a:solidFill>
              </a:rPr>
              <a:t>Underlag för planberedning</a:t>
            </a:r>
            <a:endParaRPr lang="en-US" sz="800" dirty="0">
              <a:solidFill>
                <a:schemeClr val="tx1"/>
              </a:solidFill>
            </a:endParaRPr>
          </a:p>
        </p:txBody>
      </p:sp>
      <p:sp>
        <p:nvSpPr>
          <p:cNvPr id="37" name="Rectangle: Rounded Corners 36">
            <a:extLst>
              <a:ext uri="{FF2B5EF4-FFF2-40B4-BE49-F238E27FC236}">
                <a16:creationId xmlns:a16="http://schemas.microsoft.com/office/drawing/2014/main" id="{14FF486C-2F08-EBBA-8946-9B6B2F8B0644}"/>
              </a:ext>
            </a:extLst>
          </p:cNvPr>
          <p:cNvSpPr/>
          <p:nvPr/>
        </p:nvSpPr>
        <p:spPr>
          <a:xfrm>
            <a:off x="4609077" y="762683"/>
            <a:ext cx="2496966" cy="421026"/>
          </a:xfrm>
          <a:prstGeom prst="roundRect">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Portföljstyrning</a:t>
            </a:r>
            <a:r>
              <a:rPr lang="sv-SE" sz="800" dirty="0">
                <a:solidFill>
                  <a:schemeClr val="tx1"/>
                </a:solidFill>
              </a:rPr>
              <a:t> </a:t>
            </a:r>
            <a:endParaRPr lang="en-US" sz="800" b="1" dirty="0">
              <a:solidFill>
                <a:schemeClr val="tx1"/>
              </a:solidFill>
            </a:endParaRPr>
          </a:p>
        </p:txBody>
      </p:sp>
      <p:sp>
        <p:nvSpPr>
          <p:cNvPr id="2" name="Rectangle: Rounded Corners 1">
            <a:extLst>
              <a:ext uri="{FF2B5EF4-FFF2-40B4-BE49-F238E27FC236}">
                <a16:creationId xmlns:a16="http://schemas.microsoft.com/office/drawing/2014/main" id="{E192BB5D-C7EB-A25A-4758-ED48547E149F}"/>
              </a:ext>
            </a:extLst>
          </p:cNvPr>
          <p:cNvSpPr/>
          <p:nvPr/>
        </p:nvSpPr>
        <p:spPr>
          <a:xfrm>
            <a:off x="9197826" y="3387892"/>
            <a:ext cx="2532264"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AI</a:t>
            </a:r>
          </a:p>
          <a:p>
            <a:r>
              <a:rPr lang="sv-SE" sz="800" dirty="0">
                <a:solidFill>
                  <a:schemeClr val="tx1"/>
                </a:solidFill>
              </a:rPr>
              <a:t>Teknik för att verifiera data i digitala kartor </a:t>
            </a:r>
            <a:endParaRPr lang="en-US" sz="800" dirty="0">
              <a:solidFill>
                <a:schemeClr val="tx1"/>
              </a:solidFill>
            </a:endParaRPr>
          </a:p>
        </p:txBody>
      </p:sp>
      <p:sp>
        <p:nvSpPr>
          <p:cNvPr id="17" name="textruta 16">
            <a:extLst>
              <a:ext uri="{FF2B5EF4-FFF2-40B4-BE49-F238E27FC236}">
                <a16:creationId xmlns:a16="http://schemas.microsoft.com/office/drawing/2014/main" id="{88974A21-D5B4-BC97-0C00-0092315EC596}"/>
              </a:ext>
            </a:extLst>
          </p:cNvPr>
          <p:cNvSpPr txBox="1"/>
          <p:nvPr/>
        </p:nvSpPr>
        <p:spPr>
          <a:xfrm>
            <a:off x="690897" y="5458750"/>
            <a:ext cx="225058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rPr>
              <a:t>DIGITALISERA, SAMLA &amp; STRUKTURERA DATA, </a:t>
            </a:r>
            <a:r>
              <a:rPr lang="sv-SE" sz="1000" dirty="0">
                <a:solidFill>
                  <a:prstClr val="black"/>
                </a:solidFill>
                <a:ea typeface="Verdana" panose="020B0604030504040204" pitchFamily="34" charset="0"/>
                <a:cs typeface="Verdana" panose="020B0604030504040204" pitchFamily="34" charset="0"/>
              </a:rPr>
              <a:t>SÄKRA INFORMATIONSHANTERINGEN</a:t>
            </a:r>
            <a:endParaRPr kumimoji="0" lang="sv-SE" sz="1000"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endParaRPr>
          </a:p>
        </p:txBody>
      </p:sp>
      <p:sp>
        <p:nvSpPr>
          <p:cNvPr id="18" name="Rubrik 1">
            <a:extLst>
              <a:ext uri="{FF2B5EF4-FFF2-40B4-BE49-F238E27FC236}">
                <a16:creationId xmlns:a16="http://schemas.microsoft.com/office/drawing/2014/main" id="{EAC0579F-0995-4F58-BBAE-83832B4AFF09}"/>
              </a:ext>
            </a:extLst>
          </p:cNvPr>
          <p:cNvSpPr txBox="1">
            <a:spLocks/>
          </p:cNvSpPr>
          <p:nvPr/>
        </p:nvSpPr>
        <p:spPr>
          <a:xfrm>
            <a:off x="3687692" y="5001501"/>
            <a:ext cx="2577437" cy="3677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1000" i="0" u="none" strike="noStrike" kern="1200" cap="none" spc="0" normalizeH="0" baseline="0" noProof="0" dirty="0">
                <a:ln>
                  <a:noFill/>
                </a:ln>
                <a:solidFill>
                  <a:prstClr val="black"/>
                </a:solidFill>
                <a:effectLst/>
                <a:uLnTx/>
                <a:uFillTx/>
                <a:latin typeface="+mn-lt"/>
                <a:ea typeface="Verdana" panose="020B0604030504040204" pitchFamily="34" charset="0"/>
                <a:cs typeface="Verdana" panose="020B0604030504040204" pitchFamily="34" charset="0"/>
              </a:rPr>
              <a:t>DIGITALISERA ARBETSFLÖDET</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dirty="0">
              <a:ln>
                <a:noFill/>
              </a:ln>
              <a:solidFill>
                <a:prstClr val="black"/>
              </a:solidFill>
              <a:effectLst/>
              <a:uLnTx/>
              <a:uFillTx/>
              <a:latin typeface="+mn-lt"/>
              <a:ea typeface="Verdana" panose="020B0604030504040204" pitchFamily="34" charset="0"/>
              <a:cs typeface="Verdana" panose="020B060403050404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dirty="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B27EBDE9-5A20-3A53-71C0-80EFE23D4E24}"/>
              </a:ext>
            </a:extLst>
          </p:cNvPr>
          <p:cNvSpPr txBox="1">
            <a:spLocks/>
          </p:cNvSpPr>
          <p:nvPr/>
        </p:nvSpPr>
        <p:spPr>
          <a:xfrm>
            <a:off x="6686648" y="4522885"/>
            <a:ext cx="1832898" cy="3281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sv-SE" sz="1000" dirty="0">
                <a:solidFill>
                  <a:prstClr val="black"/>
                </a:solidFill>
                <a:latin typeface="+mn-lt"/>
                <a:ea typeface="Verdana" panose="020B0604030504040204" pitchFamily="34" charset="0"/>
              </a:rPr>
              <a:t>MÖJLIGGÖR DIGITAL DIALOG</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dirty="0">
              <a:ln>
                <a:noFill/>
              </a:ln>
              <a:solidFill>
                <a:prstClr val="black"/>
              </a:solidFill>
              <a:effectLst/>
              <a:uLnTx/>
              <a:uFillTx/>
              <a:latin typeface="+mn-lt"/>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55B21C3F-ACC5-A59C-EE12-2833904A8DCB}"/>
              </a:ext>
            </a:extLst>
          </p:cNvPr>
          <p:cNvSpPr txBox="1">
            <a:spLocks/>
          </p:cNvSpPr>
          <p:nvPr/>
        </p:nvSpPr>
        <p:spPr>
          <a:xfrm>
            <a:off x="10172573" y="3996546"/>
            <a:ext cx="1272001"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1000" i="0" u="none" strike="noStrike" kern="1200" cap="none" spc="0" normalizeH="0" baseline="0" noProof="0" dirty="0">
                <a:ln>
                  <a:noFill/>
                </a:ln>
                <a:solidFill>
                  <a:prstClr val="black"/>
                </a:solidFill>
                <a:effectLst/>
                <a:uLnTx/>
                <a:uFillTx/>
                <a:latin typeface="+mn-lt"/>
                <a:ea typeface="Verdana" panose="020B0604030504040204" pitchFamily="34" charset="0"/>
                <a:cs typeface="Verdana" panose="020B0604030504040204" pitchFamily="34" charset="0"/>
              </a:rPr>
              <a:t>AUTOMATISERA</a:t>
            </a:r>
          </a:p>
          <a:p>
            <a:pPr marL="457200" marR="0" lvl="0" indent="-457200" defTabSz="914400" rtl="0" eaLnBrk="1" fontAlgn="auto" latinLnBrk="0" hangingPunct="1">
              <a:lnSpc>
                <a:spcPct val="90000"/>
              </a:lnSpc>
              <a:spcBef>
                <a:spcPct val="0"/>
              </a:spcBef>
              <a:spcAft>
                <a:spcPts val="0"/>
              </a:spcAft>
              <a:buClrTx/>
              <a:buSzTx/>
              <a:buFontTx/>
              <a:buAutoNum type="arabicPeriod"/>
              <a:tabLst/>
              <a:defRPr/>
            </a:pPr>
            <a:endParaRPr kumimoji="0" lang="sv-SE" sz="1000" i="0" u="none" strike="noStrike" kern="1200" cap="none" spc="0" normalizeH="0" baseline="0" noProof="0" dirty="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41" name="Rectangle: Rounded Corners 40">
            <a:extLst>
              <a:ext uri="{FF2B5EF4-FFF2-40B4-BE49-F238E27FC236}">
                <a16:creationId xmlns:a16="http://schemas.microsoft.com/office/drawing/2014/main" id="{B0BE9DB9-EDCF-FABA-DB66-D0F83C26DED5}"/>
              </a:ext>
            </a:extLst>
          </p:cNvPr>
          <p:cNvSpPr/>
          <p:nvPr/>
        </p:nvSpPr>
        <p:spPr>
          <a:xfrm>
            <a:off x="9197826" y="1287724"/>
            <a:ext cx="2538608"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Automatiserad sammanställning information </a:t>
            </a:r>
          </a:p>
          <a:p>
            <a:r>
              <a:rPr lang="sv-SE" sz="800" dirty="0">
                <a:solidFill>
                  <a:schemeClr val="tx1"/>
                </a:solidFill>
              </a:rPr>
              <a:t>Inkomna synpunkter för granskningsutlåtanden</a:t>
            </a:r>
            <a:endParaRPr lang="en-US" sz="800" dirty="0">
              <a:solidFill>
                <a:schemeClr val="tx1"/>
              </a:solidFill>
            </a:endParaRPr>
          </a:p>
        </p:txBody>
      </p:sp>
      <p:sp>
        <p:nvSpPr>
          <p:cNvPr id="42" name="Rectangle: Rounded Corners 41">
            <a:extLst>
              <a:ext uri="{FF2B5EF4-FFF2-40B4-BE49-F238E27FC236}">
                <a16:creationId xmlns:a16="http://schemas.microsoft.com/office/drawing/2014/main" id="{4174CBB6-21DC-EC3D-4E8E-81DE8BF620E2}"/>
              </a:ext>
            </a:extLst>
          </p:cNvPr>
          <p:cNvSpPr/>
          <p:nvPr/>
        </p:nvSpPr>
        <p:spPr>
          <a:xfrm>
            <a:off x="9197826" y="1812766"/>
            <a:ext cx="2538608"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Automatiserad sammanställ information </a:t>
            </a:r>
          </a:p>
          <a:p>
            <a:r>
              <a:rPr lang="sv-SE" sz="800" dirty="0">
                <a:solidFill>
                  <a:schemeClr val="tx1"/>
                </a:solidFill>
              </a:rPr>
              <a:t>Tillgänglig information för ett geografiskt område</a:t>
            </a:r>
            <a:endParaRPr lang="en-US" sz="800" dirty="0">
              <a:solidFill>
                <a:schemeClr val="tx1"/>
              </a:solidFill>
            </a:endParaRPr>
          </a:p>
        </p:txBody>
      </p:sp>
      <p:sp>
        <p:nvSpPr>
          <p:cNvPr id="45" name="Rectangle: Rounded Corners 35">
            <a:extLst>
              <a:ext uri="{FF2B5EF4-FFF2-40B4-BE49-F238E27FC236}">
                <a16:creationId xmlns:a16="http://schemas.microsoft.com/office/drawing/2014/main" id="{1E1B18B8-F5CB-3B06-34FE-A055B20F9367}"/>
              </a:ext>
            </a:extLst>
          </p:cNvPr>
          <p:cNvSpPr/>
          <p:nvPr/>
        </p:nvSpPr>
        <p:spPr>
          <a:xfrm>
            <a:off x="3329516" y="4434620"/>
            <a:ext cx="2514615" cy="421027"/>
          </a:xfrm>
          <a:prstGeom prst="roundRect">
            <a:avLst/>
          </a:prstGeom>
          <a:solidFill>
            <a:schemeClr val="tx1">
              <a:lumMod val="40000"/>
              <a:lumOff val="60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Ärendehantering</a:t>
            </a:r>
            <a:r>
              <a:rPr lang="sv-SE" sz="800" dirty="0">
                <a:solidFill>
                  <a:schemeClr val="tx1"/>
                </a:solidFill>
              </a:rPr>
              <a:t> </a:t>
            </a:r>
          </a:p>
          <a:p>
            <a:r>
              <a:rPr lang="sv-SE" sz="800" dirty="0">
                <a:solidFill>
                  <a:schemeClr val="tx1"/>
                </a:solidFill>
              </a:rPr>
              <a:t>Uppskalning Lime CRM</a:t>
            </a:r>
            <a:endParaRPr lang="en-US" sz="800" dirty="0">
              <a:solidFill>
                <a:schemeClr val="tx1"/>
              </a:solidFill>
            </a:endParaRPr>
          </a:p>
        </p:txBody>
      </p:sp>
      <p:sp>
        <p:nvSpPr>
          <p:cNvPr id="21" name="Rectangle: Rounded Corners 21">
            <a:extLst>
              <a:ext uri="{FF2B5EF4-FFF2-40B4-BE49-F238E27FC236}">
                <a16:creationId xmlns:a16="http://schemas.microsoft.com/office/drawing/2014/main" id="{A6330505-E951-2235-F68D-B4E4538109EA}"/>
              </a:ext>
            </a:extLst>
          </p:cNvPr>
          <p:cNvSpPr/>
          <p:nvPr/>
        </p:nvSpPr>
        <p:spPr>
          <a:xfrm>
            <a:off x="3347780" y="3895778"/>
            <a:ext cx="2496966" cy="421027"/>
          </a:xfrm>
          <a:prstGeom prst="roundRect">
            <a:avLst/>
          </a:prstGeom>
          <a:solidFill>
            <a:schemeClr val="accent5">
              <a:lumMod val="7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Geografiska data</a:t>
            </a:r>
          </a:p>
          <a:p>
            <a:r>
              <a:rPr lang="sv-SE" sz="800" dirty="0">
                <a:solidFill>
                  <a:schemeClr val="tx1"/>
                </a:solidFill>
              </a:rPr>
              <a:t>Standards för leverans till byggprojekt</a:t>
            </a:r>
            <a:endParaRPr lang="en-US" sz="800" dirty="0">
              <a:solidFill>
                <a:schemeClr val="tx1"/>
              </a:solidFill>
            </a:endParaRPr>
          </a:p>
        </p:txBody>
      </p:sp>
      <p:sp>
        <p:nvSpPr>
          <p:cNvPr id="24" name="Rectangle: Rounded Corners 1">
            <a:extLst>
              <a:ext uri="{FF2B5EF4-FFF2-40B4-BE49-F238E27FC236}">
                <a16:creationId xmlns:a16="http://schemas.microsoft.com/office/drawing/2014/main" id="{0CD185C8-5B9E-60FB-D2F5-26823493D7A8}"/>
              </a:ext>
            </a:extLst>
          </p:cNvPr>
          <p:cNvSpPr/>
          <p:nvPr/>
        </p:nvSpPr>
        <p:spPr>
          <a:xfrm>
            <a:off x="9197826" y="2862850"/>
            <a:ext cx="2532264" cy="421027"/>
          </a:xfrm>
          <a:prstGeom prst="roundRect">
            <a:avLst/>
          </a:prstGeom>
          <a:solidFill>
            <a:srgbClr val="7DD181">
              <a:alpha val="42353"/>
            </a:srgb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800" b="1" dirty="0">
                <a:solidFill>
                  <a:schemeClr val="tx1"/>
                </a:solidFill>
              </a:rPr>
              <a:t>AI</a:t>
            </a:r>
          </a:p>
          <a:p>
            <a:r>
              <a:rPr lang="sv-SE" sz="800" dirty="0">
                <a:solidFill>
                  <a:schemeClr val="tx1"/>
                </a:solidFill>
              </a:rPr>
              <a:t>Teknik för tolkning av äldre fastighetsbeskrivning</a:t>
            </a:r>
            <a:endParaRPr lang="en-US" sz="800" dirty="0">
              <a:solidFill>
                <a:schemeClr val="tx1"/>
              </a:solidFill>
            </a:endParaRPr>
          </a:p>
        </p:txBody>
      </p:sp>
      <p:pic>
        <p:nvPicPr>
          <p:cNvPr id="28" name="Bildobjekt 27" descr="En bild som visar clipart, smiley, tecknad serie, illustration&#10;&#10;Automatiskt genererad beskrivning">
            <a:extLst>
              <a:ext uri="{FF2B5EF4-FFF2-40B4-BE49-F238E27FC236}">
                <a16:creationId xmlns:a16="http://schemas.microsoft.com/office/drawing/2014/main" id="{63F53821-FD66-4A0B-40FF-71187942A4A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63958" y="5331691"/>
            <a:ext cx="1496675" cy="1495752"/>
          </a:xfrm>
          <a:prstGeom prst="rect">
            <a:avLst/>
          </a:prstGeom>
        </p:spPr>
      </p:pic>
    </p:spTree>
    <p:extLst>
      <p:ext uri="{BB962C8B-B14F-4D97-AF65-F5344CB8AC3E}">
        <p14:creationId xmlns:p14="http://schemas.microsoft.com/office/powerpoint/2010/main" val="3771604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B7B426B-3886-D5D9-97CC-029826A238FF}"/>
              </a:ext>
            </a:extLst>
          </p:cNvPr>
          <p:cNvGraphicFramePr>
            <a:graphicFrameLocks noChangeAspect="1"/>
          </p:cNvGraphicFramePr>
          <p:nvPr>
            <p:custDataLst>
              <p:tags r:id="rId1"/>
            </p:custDataLst>
            <p:extLst>
              <p:ext uri="{D42A27DB-BD31-4B8C-83A1-F6EECF244321}">
                <p14:modId xmlns:p14="http://schemas.microsoft.com/office/powerpoint/2010/main" val="39367575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5" name="think-cell data - do not delete" hidden="1">
                        <a:extLst>
                          <a:ext uri="{FF2B5EF4-FFF2-40B4-BE49-F238E27FC236}">
                            <a16:creationId xmlns:a16="http://schemas.microsoft.com/office/drawing/2014/main" id="{DB7B426B-3886-D5D9-97CC-029826A238F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Pil: femhörning 7">
            <a:extLst>
              <a:ext uri="{FF2B5EF4-FFF2-40B4-BE49-F238E27FC236}">
                <a16:creationId xmlns:a16="http://schemas.microsoft.com/office/drawing/2014/main" id="{2C4E3EF8-082E-3C49-498C-C00CE127643A}"/>
              </a:ext>
            </a:extLst>
          </p:cNvPr>
          <p:cNvSpPr/>
          <p:nvPr/>
        </p:nvSpPr>
        <p:spPr>
          <a:xfrm>
            <a:off x="684024" y="2179042"/>
            <a:ext cx="4002275" cy="693485"/>
          </a:xfrm>
          <a:prstGeom prst="homePlate">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b="1">
                <a:solidFill>
                  <a:schemeClr val="tx1"/>
                </a:solidFill>
              </a:rPr>
              <a:t>AP1 Projektstyrning</a:t>
            </a:r>
          </a:p>
        </p:txBody>
      </p:sp>
      <p:sp>
        <p:nvSpPr>
          <p:cNvPr id="9" name="Pil: femhörning 8">
            <a:extLst>
              <a:ext uri="{FF2B5EF4-FFF2-40B4-BE49-F238E27FC236}">
                <a16:creationId xmlns:a16="http://schemas.microsoft.com/office/drawing/2014/main" id="{40E141BC-E589-E4B5-1F32-143A7C125274}"/>
              </a:ext>
            </a:extLst>
          </p:cNvPr>
          <p:cNvSpPr/>
          <p:nvPr/>
        </p:nvSpPr>
        <p:spPr>
          <a:xfrm>
            <a:off x="5825665" y="4567574"/>
            <a:ext cx="3454316" cy="693485"/>
          </a:xfrm>
          <a:prstGeom prst="homePlate">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b="1">
                <a:solidFill>
                  <a:schemeClr val="tx1"/>
                </a:solidFill>
              </a:rPr>
              <a:t>AP5 SBF huvudprocesser</a:t>
            </a:r>
          </a:p>
        </p:txBody>
      </p:sp>
      <p:sp>
        <p:nvSpPr>
          <p:cNvPr id="10" name="Pil: femhörning 9">
            <a:extLst>
              <a:ext uri="{FF2B5EF4-FFF2-40B4-BE49-F238E27FC236}">
                <a16:creationId xmlns:a16="http://schemas.microsoft.com/office/drawing/2014/main" id="{E65922B0-7B2B-FD5E-6578-53CBE82CAC40}"/>
              </a:ext>
            </a:extLst>
          </p:cNvPr>
          <p:cNvSpPr/>
          <p:nvPr/>
        </p:nvSpPr>
        <p:spPr>
          <a:xfrm>
            <a:off x="6911306" y="2179042"/>
            <a:ext cx="4377614" cy="693485"/>
          </a:xfrm>
          <a:prstGeom prst="homePlate">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b="1">
                <a:solidFill>
                  <a:schemeClr val="tx1"/>
                </a:solidFill>
              </a:rPr>
              <a:t>AP2 Portföljstyrning</a:t>
            </a:r>
          </a:p>
        </p:txBody>
      </p:sp>
      <p:sp>
        <p:nvSpPr>
          <p:cNvPr id="11" name="Pil: femhörning 10">
            <a:extLst>
              <a:ext uri="{FF2B5EF4-FFF2-40B4-BE49-F238E27FC236}">
                <a16:creationId xmlns:a16="http://schemas.microsoft.com/office/drawing/2014/main" id="{B0AE6AF1-ADB6-3B66-1118-786F4B5CF7C4}"/>
              </a:ext>
            </a:extLst>
          </p:cNvPr>
          <p:cNvSpPr/>
          <p:nvPr/>
        </p:nvSpPr>
        <p:spPr>
          <a:xfrm>
            <a:off x="3431632" y="3373308"/>
            <a:ext cx="3454316" cy="693485"/>
          </a:xfrm>
          <a:prstGeom prst="homePlate">
            <a:avLst/>
          </a:prstGeom>
          <a:solidFill>
            <a:schemeClr val="bg1">
              <a:lumMod val="65000"/>
              <a:alpha val="43000"/>
            </a:schemeClr>
          </a:solidFill>
          <a:ln w="127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b="1">
                <a:solidFill>
                  <a:schemeClr val="tx1"/>
                </a:solidFill>
              </a:rPr>
              <a:t>AP6 Systemförvaltning</a:t>
            </a:r>
          </a:p>
        </p:txBody>
      </p:sp>
      <p:sp>
        <p:nvSpPr>
          <p:cNvPr id="12" name="textruta 11">
            <a:extLst>
              <a:ext uri="{FF2B5EF4-FFF2-40B4-BE49-F238E27FC236}">
                <a16:creationId xmlns:a16="http://schemas.microsoft.com/office/drawing/2014/main" id="{4BAF8303-ED7F-2EB7-8B81-C287E785A716}"/>
              </a:ext>
            </a:extLst>
          </p:cNvPr>
          <p:cNvSpPr txBox="1"/>
          <p:nvPr/>
        </p:nvSpPr>
        <p:spPr>
          <a:xfrm>
            <a:off x="684025" y="2921168"/>
            <a:ext cx="2662426" cy="1169551"/>
          </a:xfrm>
          <a:prstGeom prst="rect">
            <a:avLst/>
          </a:prstGeom>
          <a:noFill/>
        </p:spPr>
        <p:txBody>
          <a:bodyPr wrap="square" rtlCol="0">
            <a:spAutoFit/>
          </a:bodyPr>
          <a:lstStyle/>
          <a:p>
            <a:pPr marL="171450" indent="-171450">
              <a:spcBef>
                <a:spcPts val="300"/>
              </a:spcBef>
              <a:spcAft>
                <a:spcPts val="300"/>
              </a:spcAft>
              <a:buFont typeface="Arial" panose="020B0604020202020204" pitchFamily="34" charset="0"/>
              <a:buChar char="•"/>
            </a:pPr>
            <a:r>
              <a:rPr lang="sv-SE" sz="1200"/>
              <a:t>Formalisera ett behov till projekt för digital utveckling.</a:t>
            </a:r>
          </a:p>
          <a:p>
            <a:pPr marL="171450" indent="-171450">
              <a:spcBef>
                <a:spcPts val="300"/>
              </a:spcBef>
              <a:spcAft>
                <a:spcPts val="300"/>
              </a:spcAft>
              <a:buFont typeface="Arial" panose="020B0604020202020204" pitchFamily="34" charset="0"/>
              <a:buChar char="•"/>
            </a:pPr>
            <a:r>
              <a:rPr lang="sv-SE" sz="1200"/>
              <a:t>Prioriterings- och styrmodell för digitaliseringsprojekt.</a:t>
            </a:r>
          </a:p>
          <a:p>
            <a:pPr marL="171450" indent="-171450">
              <a:spcBef>
                <a:spcPts val="300"/>
              </a:spcBef>
              <a:spcAft>
                <a:spcPts val="300"/>
              </a:spcAft>
              <a:buFont typeface="Arial" panose="020B0604020202020204" pitchFamily="34" charset="0"/>
              <a:buChar char="•"/>
            </a:pPr>
            <a:r>
              <a:rPr lang="sv-SE" sz="1200"/>
              <a:t>Projektstandards.</a:t>
            </a:r>
          </a:p>
        </p:txBody>
      </p:sp>
      <p:sp>
        <p:nvSpPr>
          <p:cNvPr id="13" name="textruta 12">
            <a:extLst>
              <a:ext uri="{FF2B5EF4-FFF2-40B4-BE49-F238E27FC236}">
                <a16:creationId xmlns:a16="http://schemas.microsoft.com/office/drawing/2014/main" id="{4D426BDE-219E-BAFA-A21F-9E1FE5195D83}"/>
              </a:ext>
            </a:extLst>
          </p:cNvPr>
          <p:cNvSpPr txBox="1"/>
          <p:nvPr/>
        </p:nvSpPr>
        <p:spPr>
          <a:xfrm>
            <a:off x="6911306" y="2875320"/>
            <a:ext cx="3223294" cy="1354217"/>
          </a:xfrm>
          <a:prstGeom prst="rect">
            <a:avLst/>
          </a:prstGeom>
          <a:noFill/>
        </p:spPr>
        <p:txBody>
          <a:bodyPr wrap="square" rtlCol="0">
            <a:spAutoFit/>
          </a:bodyPr>
          <a:lstStyle/>
          <a:p>
            <a:pPr marL="171450" indent="-171450">
              <a:spcBef>
                <a:spcPts val="300"/>
              </a:spcBef>
              <a:spcAft>
                <a:spcPts val="300"/>
              </a:spcAft>
              <a:buFont typeface="Arial" panose="020B0604020202020204" pitchFamily="34" charset="0"/>
              <a:buChar char="•"/>
            </a:pPr>
            <a:r>
              <a:rPr lang="sv-SE" sz="1200"/>
              <a:t>Portföljsstruktur och portföljstyrning</a:t>
            </a:r>
          </a:p>
          <a:p>
            <a:pPr marL="171450" indent="-171450">
              <a:spcBef>
                <a:spcPts val="300"/>
              </a:spcBef>
              <a:spcAft>
                <a:spcPts val="300"/>
              </a:spcAft>
              <a:buFont typeface="Arial" panose="020B0604020202020204" pitchFamily="34" charset="0"/>
              <a:buChar char="•"/>
            </a:pPr>
            <a:r>
              <a:rPr lang="sv-SE" sz="1200"/>
              <a:t>Vilka digitala verktyg används för portföljstyrning, projektstyrning, effekthemtagning.</a:t>
            </a:r>
          </a:p>
          <a:p>
            <a:pPr marL="171450" indent="-171450">
              <a:spcBef>
                <a:spcPts val="300"/>
              </a:spcBef>
              <a:spcAft>
                <a:spcPts val="300"/>
              </a:spcAft>
              <a:buFont typeface="Arial" panose="020B0604020202020204" pitchFamily="34" charset="0"/>
              <a:buChar char="•"/>
            </a:pPr>
            <a:r>
              <a:rPr lang="sv-SE" sz="1200"/>
              <a:t>Uppdatering av pågående och avslutade digitaliseringsprojekt </a:t>
            </a:r>
          </a:p>
        </p:txBody>
      </p:sp>
      <p:sp>
        <p:nvSpPr>
          <p:cNvPr id="14" name="textruta 13">
            <a:extLst>
              <a:ext uri="{FF2B5EF4-FFF2-40B4-BE49-F238E27FC236}">
                <a16:creationId xmlns:a16="http://schemas.microsoft.com/office/drawing/2014/main" id="{CC272B15-46DD-F2BF-CD65-DB3F0EEE8CA3}"/>
              </a:ext>
            </a:extLst>
          </p:cNvPr>
          <p:cNvSpPr txBox="1"/>
          <p:nvPr/>
        </p:nvSpPr>
        <p:spPr>
          <a:xfrm>
            <a:off x="5825665" y="5261059"/>
            <a:ext cx="3350252" cy="723275"/>
          </a:xfrm>
          <a:prstGeom prst="rect">
            <a:avLst/>
          </a:prstGeom>
          <a:noFill/>
        </p:spPr>
        <p:txBody>
          <a:bodyPr wrap="square" rtlCol="0">
            <a:spAutoFit/>
          </a:bodyPr>
          <a:lstStyle/>
          <a:p>
            <a:pPr marL="171450" indent="-171450">
              <a:spcBef>
                <a:spcPts val="300"/>
              </a:spcBef>
              <a:spcAft>
                <a:spcPts val="300"/>
              </a:spcAft>
              <a:buFont typeface="Arial" panose="020B0604020202020204" pitchFamily="34" charset="0"/>
              <a:buChar char="•"/>
            </a:pPr>
            <a:r>
              <a:rPr lang="sv-SE" sz="1200"/>
              <a:t>Kartlägga förvaltningens huvudprocesser </a:t>
            </a:r>
          </a:p>
          <a:p>
            <a:pPr marL="171450" indent="-171450">
              <a:spcBef>
                <a:spcPts val="300"/>
              </a:spcBef>
              <a:spcAft>
                <a:spcPts val="300"/>
              </a:spcAft>
              <a:buFont typeface="Arial" panose="020B0604020202020204" pitchFamily="34" charset="0"/>
              <a:buChar char="•"/>
            </a:pPr>
            <a:r>
              <a:rPr lang="sv-SE" sz="1200"/>
              <a:t>Kartlägga vilken digital information som flödar mellan processer</a:t>
            </a:r>
          </a:p>
        </p:txBody>
      </p:sp>
      <p:sp>
        <p:nvSpPr>
          <p:cNvPr id="16" name="textruta 15">
            <a:extLst>
              <a:ext uri="{FF2B5EF4-FFF2-40B4-BE49-F238E27FC236}">
                <a16:creationId xmlns:a16="http://schemas.microsoft.com/office/drawing/2014/main" id="{7A432F95-06D2-7622-B4A6-85684F806A47}"/>
              </a:ext>
            </a:extLst>
          </p:cNvPr>
          <p:cNvSpPr txBox="1"/>
          <p:nvPr/>
        </p:nvSpPr>
        <p:spPr>
          <a:xfrm>
            <a:off x="3431632" y="4075649"/>
            <a:ext cx="2308852" cy="1277273"/>
          </a:xfrm>
          <a:prstGeom prst="rect">
            <a:avLst/>
          </a:prstGeom>
          <a:noFill/>
        </p:spPr>
        <p:txBody>
          <a:bodyPr wrap="square" rtlCol="0">
            <a:spAutoFit/>
          </a:bodyPr>
          <a:lstStyle/>
          <a:p>
            <a:pPr marL="171450" indent="-171450">
              <a:spcBef>
                <a:spcPts val="300"/>
              </a:spcBef>
              <a:spcAft>
                <a:spcPts val="300"/>
              </a:spcAft>
              <a:buFont typeface="Arial" panose="020B0604020202020204" pitchFamily="34" charset="0"/>
              <a:buChar char="•"/>
            </a:pPr>
            <a:r>
              <a:rPr lang="sv-SE" sz="1200"/>
              <a:t>Roll- och rollbeskring för förvaltning- och utveckling av befintliga digitala system </a:t>
            </a:r>
          </a:p>
          <a:p>
            <a:pPr marL="171450" indent="-171450">
              <a:spcBef>
                <a:spcPts val="300"/>
              </a:spcBef>
              <a:spcAft>
                <a:spcPts val="300"/>
              </a:spcAft>
              <a:buFont typeface="Arial" panose="020B0604020202020204" pitchFamily="34" charset="0"/>
              <a:buChar char="•"/>
            </a:pPr>
            <a:r>
              <a:rPr lang="sv-SE" sz="1200"/>
              <a:t>Kartläggning uppgifter för förvaltning och utveckling av befintliga digitala system  </a:t>
            </a:r>
          </a:p>
        </p:txBody>
      </p:sp>
      <p:sp>
        <p:nvSpPr>
          <p:cNvPr id="6" name="Rubrik 3">
            <a:extLst>
              <a:ext uri="{FF2B5EF4-FFF2-40B4-BE49-F238E27FC236}">
                <a16:creationId xmlns:a16="http://schemas.microsoft.com/office/drawing/2014/main" id="{4E0C5FF5-A048-FC64-A6BE-9E80A8F3EB87}"/>
              </a:ext>
            </a:extLst>
          </p:cNvPr>
          <p:cNvSpPr>
            <a:spLocks noGrp="1"/>
          </p:cNvSpPr>
          <p:nvPr>
            <p:ph type="title"/>
          </p:nvPr>
        </p:nvSpPr>
        <p:spPr>
          <a:xfrm>
            <a:off x="874713" y="319127"/>
            <a:ext cx="8461792" cy="1107996"/>
          </a:xfrm>
        </p:spPr>
        <p:txBody>
          <a:bodyPr vert="horz"/>
          <a:lstStyle/>
          <a:p>
            <a:r>
              <a:rPr lang="sv-SE" dirty="0"/>
              <a:t>Exempel på gruppering av arbetspaket</a:t>
            </a:r>
          </a:p>
        </p:txBody>
      </p:sp>
    </p:spTree>
    <p:extLst>
      <p:ext uri="{BB962C8B-B14F-4D97-AF65-F5344CB8AC3E}">
        <p14:creationId xmlns:p14="http://schemas.microsoft.com/office/powerpoint/2010/main" val="1644782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Umbrella outline">
            <a:extLst>
              <a:ext uri="{FF2B5EF4-FFF2-40B4-BE49-F238E27FC236}">
                <a16:creationId xmlns:a16="http://schemas.microsoft.com/office/drawing/2014/main" id="{D47280B7-612A-031A-5BF9-134CB728A6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74129" y="165019"/>
            <a:ext cx="2974991" cy="2974991"/>
          </a:xfrm>
          <a:prstGeom prst="rect">
            <a:avLst/>
          </a:prstGeom>
        </p:spPr>
      </p:pic>
      <p:sp>
        <p:nvSpPr>
          <p:cNvPr id="6" name="Rectangle 5">
            <a:extLst>
              <a:ext uri="{FF2B5EF4-FFF2-40B4-BE49-F238E27FC236}">
                <a16:creationId xmlns:a16="http://schemas.microsoft.com/office/drawing/2014/main" id="{E5BFCDDE-AB08-4CB8-79F7-DA8E4748AB5A}"/>
              </a:ext>
            </a:extLst>
          </p:cNvPr>
          <p:cNvSpPr/>
          <p:nvPr/>
        </p:nvSpPr>
        <p:spPr>
          <a:xfrm>
            <a:off x="2683914" y="2474335"/>
            <a:ext cx="695326" cy="4762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Graphic 9" descr="Box with solid fill">
            <a:extLst>
              <a:ext uri="{FF2B5EF4-FFF2-40B4-BE49-F238E27FC236}">
                <a16:creationId xmlns:a16="http://schemas.microsoft.com/office/drawing/2014/main" id="{6ACE37D8-C43B-89E7-B2F1-8F815942E8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47299" y="2091147"/>
            <a:ext cx="621314" cy="621314"/>
          </a:xfrm>
          <a:prstGeom prst="rect">
            <a:avLst/>
          </a:prstGeom>
        </p:spPr>
      </p:pic>
      <p:pic>
        <p:nvPicPr>
          <p:cNvPr id="11" name="Graphic 10" descr="Box with solid fill">
            <a:extLst>
              <a:ext uri="{FF2B5EF4-FFF2-40B4-BE49-F238E27FC236}">
                <a16:creationId xmlns:a16="http://schemas.microsoft.com/office/drawing/2014/main" id="{0A5EAB65-B15A-0B5D-24B4-CE38F0E115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27983" y="2518696"/>
            <a:ext cx="621314" cy="621314"/>
          </a:xfrm>
          <a:prstGeom prst="rect">
            <a:avLst/>
          </a:prstGeom>
        </p:spPr>
      </p:pic>
      <p:pic>
        <p:nvPicPr>
          <p:cNvPr id="12" name="Graphic 11" descr="Box with solid fill">
            <a:extLst>
              <a:ext uri="{FF2B5EF4-FFF2-40B4-BE49-F238E27FC236}">
                <a16:creationId xmlns:a16="http://schemas.microsoft.com/office/drawing/2014/main" id="{8CA2C821-ECCD-6761-F760-11A8AA46ED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3039" y="2922385"/>
            <a:ext cx="621314" cy="621314"/>
          </a:xfrm>
          <a:prstGeom prst="rect">
            <a:avLst/>
          </a:prstGeom>
        </p:spPr>
      </p:pic>
      <p:pic>
        <p:nvPicPr>
          <p:cNvPr id="14" name="Graphic 13" descr="Box with solid fill">
            <a:extLst>
              <a:ext uri="{FF2B5EF4-FFF2-40B4-BE49-F238E27FC236}">
                <a16:creationId xmlns:a16="http://schemas.microsoft.com/office/drawing/2014/main" id="{0A9A3081-8581-980F-2665-3D35DF01FB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2620" y="2666688"/>
            <a:ext cx="621314" cy="621314"/>
          </a:xfrm>
          <a:prstGeom prst="rect">
            <a:avLst/>
          </a:prstGeom>
        </p:spPr>
      </p:pic>
      <p:pic>
        <p:nvPicPr>
          <p:cNvPr id="15" name="Graphic 14" descr="Box with solid fill">
            <a:extLst>
              <a:ext uri="{FF2B5EF4-FFF2-40B4-BE49-F238E27FC236}">
                <a16:creationId xmlns:a16="http://schemas.microsoft.com/office/drawing/2014/main" id="{A7A3E278-F5EF-3824-750A-5FCE8C54A2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40777" y="1948646"/>
            <a:ext cx="621314" cy="621314"/>
          </a:xfrm>
          <a:prstGeom prst="rect">
            <a:avLst/>
          </a:prstGeom>
        </p:spPr>
      </p:pic>
      <p:pic>
        <p:nvPicPr>
          <p:cNvPr id="16" name="Graphic 15" descr="Box with solid fill">
            <a:extLst>
              <a:ext uri="{FF2B5EF4-FFF2-40B4-BE49-F238E27FC236}">
                <a16:creationId xmlns:a16="http://schemas.microsoft.com/office/drawing/2014/main" id="{97BEAA05-5887-F695-BE86-271EF1D267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5884" y="2117846"/>
            <a:ext cx="831238" cy="831238"/>
          </a:xfrm>
          <a:prstGeom prst="rect">
            <a:avLst/>
          </a:prstGeom>
        </p:spPr>
      </p:pic>
      <p:pic>
        <p:nvPicPr>
          <p:cNvPr id="17" name="Graphic 16" descr="Box with solid fill">
            <a:extLst>
              <a:ext uri="{FF2B5EF4-FFF2-40B4-BE49-F238E27FC236}">
                <a16:creationId xmlns:a16="http://schemas.microsoft.com/office/drawing/2014/main" id="{B960BBAF-06A4-BEBE-F995-BE8D7B1BB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4570" y="1948646"/>
            <a:ext cx="621314" cy="621314"/>
          </a:xfrm>
          <a:prstGeom prst="rect">
            <a:avLst/>
          </a:prstGeom>
        </p:spPr>
      </p:pic>
      <p:pic>
        <p:nvPicPr>
          <p:cNvPr id="19" name="Graphic 18" descr="Document outline">
            <a:extLst>
              <a:ext uri="{FF2B5EF4-FFF2-40B4-BE49-F238E27FC236}">
                <a16:creationId xmlns:a16="http://schemas.microsoft.com/office/drawing/2014/main" id="{EE7653CC-81D0-DD5B-ED0E-404FB8785B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58935" y="2418639"/>
            <a:ext cx="914400" cy="914400"/>
          </a:xfrm>
          <a:prstGeom prst="rect">
            <a:avLst/>
          </a:prstGeom>
        </p:spPr>
      </p:pic>
      <p:pic>
        <p:nvPicPr>
          <p:cNvPr id="22" name="Graphic 21" descr="Meeting outline">
            <a:extLst>
              <a:ext uri="{FF2B5EF4-FFF2-40B4-BE49-F238E27FC236}">
                <a16:creationId xmlns:a16="http://schemas.microsoft.com/office/drawing/2014/main" id="{2CFAF417-3A30-B78A-2AAA-AF197E093B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76436" y="2852016"/>
            <a:ext cx="914400" cy="914400"/>
          </a:xfrm>
          <a:prstGeom prst="rect">
            <a:avLst/>
          </a:prstGeom>
        </p:spPr>
      </p:pic>
      <p:pic>
        <p:nvPicPr>
          <p:cNvPr id="23" name="Graphic 22" descr="Children outline">
            <a:extLst>
              <a:ext uri="{FF2B5EF4-FFF2-40B4-BE49-F238E27FC236}">
                <a16:creationId xmlns:a16="http://schemas.microsoft.com/office/drawing/2014/main" id="{90AB1200-39B1-1B47-C81D-C09FAA3D85D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33994" y="3101374"/>
            <a:ext cx="1008573" cy="1008573"/>
          </a:xfrm>
          <a:prstGeom prst="rect">
            <a:avLst/>
          </a:prstGeom>
        </p:spPr>
      </p:pic>
      <p:pic>
        <p:nvPicPr>
          <p:cNvPr id="25" name="Graphic 24" descr="Line arrow: Slight curve with solid fill">
            <a:extLst>
              <a:ext uri="{FF2B5EF4-FFF2-40B4-BE49-F238E27FC236}">
                <a16:creationId xmlns:a16="http://schemas.microsoft.com/office/drawing/2014/main" id="{1B0D90B7-3817-86B6-C4CB-A997CDE499C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626067" y="2791239"/>
            <a:ext cx="908343" cy="422767"/>
          </a:xfrm>
          <a:prstGeom prst="rect">
            <a:avLst/>
          </a:prstGeom>
        </p:spPr>
      </p:pic>
      <p:sp>
        <p:nvSpPr>
          <p:cNvPr id="27" name="Rectangle: Rounded Corners 26">
            <a:extLst>
              <a:ext uri="{FF2B5EF4-FFF2-40B4-BE49-F238E27FC236}">
                <a16:creationId xmlns:a16="http://schemas.microsoft.com/office/drawing/2014/main" id="{0686F1DF-3071-2E43-EBD5-E55734C7E10B}"/>
              </a:ext>
            </a:extLst>
          </p:cNvPr>
          <p:cNvSpPr/>
          <p:nvPr/>
        </p:nvSpPr>
        <p:spPr>
          <a:xfrm>
            <a:off x="3062091" y="777268"/>
            <a:ext cx="819466" cy="33676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 name="TextBox 25">
            <a:extLst>
              <a:ext uri="{FF2B5EF4-FFF2-40B4-BE49-F238E27FC236}">
                <a16:creationId xmlns:a16="http://schemas.microsoft.com/office/drawing/2014/main" id="{E31D7163-A1CF-9563-A319-CC2C392F7FCA}"/>
              </a:ext>
            </a:extLst>
          </p:cNvPr>
          <p:cNvSpPr txBox="1"/>
          <p:nvPr/>
        </p:nvSpPr>
        <p:spPr>
          <a:xfrm>
            <a:off x="2983439" y="714820"/>
            <a:ext cx="990600" cy="461665"/>
          </a:xfrm>
          <a:prstGeom prst="rect">
            <a:avLst/>
          </a:prstGeom>
          <a:noFill/>
        </p:spPr>
        <p:txBody>
          <a:bodyPr wrap="square" rtlCol="0">
            <a:spAutoFit/>
          </a:bodyPr>
          <a:lstStyle/>
          <a:p>
            <a:pPr algn="ctr"/>
            <a:r>
              <a:rPr lang="sv-SE" sz="2400" b="1" dirty="0"/>
              <a:t>SDS</a:t>
            </a:r>
          </a:p>
        </p:txBody>
      </p:sp>
      <p:cxnSp>
        <p:nvCxnSpPr>
          <p:cNvPr id="29" name="Connector: Elbow 28">
            <a:extLst>
              <a:ext uri="{FF2B5EF4-FFF2-40B4-BE49-F238E27FC236}">
                <a16:creationId xmlns:a16="http://schemas.microsoft.com/office/drawing/2014/main" id="{1BB4A396-6A6C-9C28-E31A-38E9D400E44A}"/>
              </a:ext>
            </a:extLst>
          </p:cNvPr>
          <p:cNvCxnSpPr>
            <a:cxnSpLocks/>
            <a:stCxn id="19" idx="2"/>
            <a:endCxn id="23" idx="2"/>
          </p:cNvCxnSpPr>
          <p:nvPr/>
        </p:nvCxnSpPr>
        <p:spPr>
          <a:xfrm rot="16200000" flipH="1">
            <a:off x="7438754" y="1810420"/>
            <a:ext cx="776908" cy="3822146"/>
          </a:xfrm>
          <a:prstGeom prst="bentConnector3">
            <a:avLst>
              <a:gd name="adj1" fmla="val 204211"/>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BCF71AFE-EC04-1192-6CF8-C5BB0F35929E}"/>
              </a:ext>
            </a:extLst>
          </p:cNvPr>
          <p:cNvSpPr/>
          <p:nvPr/>
        </p:nvSpPr>
        <p:spPr>
          <a:xfrm>
            <a:off x="7328611" y="4737402"/>
            <a:ext cx="819466" cy="33676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32" name="Graphic 31" descr="Chat outline">
            <a:extLst>
              <a:ext uri="{FF2B5EF4-FFF2-40B4-BE49-F238E27FC236}">
                <a16:creationId xmlns:a16="http://schemas.microsoft.com/office/drawing/2014/main" id="{8446CF42-7797-E109-81BB-D3984B4A480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59268" y="4533871"/>
            <a:ext cx="621314" cy="621314"/>
          </a:xfrm>
          <a:prstGeom prst="rect">
            <a:avLst/>
          </a:prstGeom>
        </p:spPr>
      </p:pic>
      <p:sp>
        <p:nvSpPr>
          <p:cNvPr id="34" name="TextBox 33">
            <a:extLst>
              <a:ext uri="{FF2B5EF4-FFF2-40B4-BE49-F238E27FC236}">
                <a16:creationId xmlns:a16="http://schemas.microsoft.com/office/drawing/2014/main" id="{207C57A3-AD57-37D4-6FF9-4A580CFD2A7C}"/>
              </a:ext>
            </a:extLst>
          </p:cNvPr>
          <p:cNvSpPr txBox="1"/>
          <p:nvPr/>
        </p:nvSpPr>
        <p:spPr>
          <a:xfrm>
            <a:off x="6602741" y="5067726"/>
            <a:ext cx="2334367" cy="461665"/>
          </a:xfrm>
          <a:prstGeom prst="rect">
            <a:avLst/>
          </a:prstGeom>
          <a:noFill/>
        </p:spPr>
        <p:txBody>
          <a:bodyPr wrap="square" rtlCol="0">
            <a:spAutoFit/>
          </a:bodyPr>
          <a:lstStyle/>
          <a:p>
            <a:pPr algn="ctr"/>
            <a:r>
              <a:rPr lang="sv-SE" sz="1200" dirty="0"/>
              <a:t>Dialog kring omfattning, värde, resurstillgång, konsekvens</a:t>
            </a:r>
          </a:p>
        </p:txBody>
      </p:sp>
      <p:cxnSp>
        <p:nvCxnSpPr>
          <p:cNvPr id="38" name="Connector: Elbow 37">
            <a:extLst>
              <a:ext uri="{FF2B5EF4-FFF2-40B4-BE49-F238E27FC236}">
                <a16:creationId xmlns:a16="http://schemas.microsoft.com/office/drawing/2014/main" id="{AA00E714-44BC-E696-B8BC-8B19DD63EA0D}"/>
              </a:ext>
            </a:extLst>
          </p:cNvPr>
          <p:cNvCxnSpPr>
            <a:cxnSpLocks/>
            <a:stCxn id="16" idx="2"/>
          </p:cNvCxnSpPr>
          <p:nvPr/>
        </p:nvCxnSpPr>
        <p:spPr>
          <a:xfrm rot="16200000" flipH="1">
            <a:off x="6593059" y="767528"/>
            <a:ext cx="1188382" cy="5551494"/>
          </a:xfrm>
          <a:prstGeom prst="bentConnector3">
            <a:avLst>
              <a:gd name="adj1" fmla="val 235455"/>
            </a:avLst>
          </a:prstGeom>
          <a:ln w="317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DB564055-B721-51ED-2D26-2E413BB03EDF}"/>
              </a:ext>
            </a:extLst>
          </p:cNvPr>
          <p:cNvSpPr txBox="1"/>
          <p:nvPr/>
        </p:nvSpPr>
        <p:spPr>
          <a:xfrm>
            <a:off x="7127881" y="2664085"/>
            <a:ext cx="1209943" cy="307777"/>
          </a:xfrm>
          <a:prstGeom prst="rect">
            <a:avLst/>
          </a:prstGeom>
          <a:noFill/>
        </p:spPr>
        <p:txBody>
          <a:bodyPr wrap="square" rtlCol="0">
            <a:spAutoFit/>
          </a:bodyPr>
          <a:lstStyle/>
          <a:p>
            <a:pPr algn="ctr"/>
            <a:r>
              <a:rPr lang="sv-SE" sz="1400" dirty="0"/>
              <a:t>Styrgrupp</a:t>
            </a:r>
          </a:p>
        </p:txBody>
      </p:sp>
      <p:sp>
        <p:nvSpPr>
          <p:cNvPr id="55" name="TextBox 54">
            <a:extLst>
              <a:ext uri="{FF2B5EF4-FFF2-40B4-BE49-F238E27FC236}">
                <a16:creationId xmlns:a16="http://schemas.microsoft.com/office/drawing/2014/main" id="{9484CA96-7A1D-8B2D-89BC-3133EA87CB10}"/>
              </a:ext>
            </a:extLst>
          </p:cNvPr>
          <p:cNvSpPr txBox="1"/>
          <p:nvPr/>
        </p:nvSpPr>
        <p:spPr>
          <a:xfrm>
            <a:off x="9140991" y="2976727"/>
            <a:ext cx="1614311" cy="307777"/>
          </a:xfrm>
          <a:prstGeom prst="rect">
            <a:avLst/>
          </a:prstGeom>
          <a:noFill/>
        </p:spPr>
        <p:txBody>
          <a:bodyPr wrap="square" rtlCol="0">
            <a:spAutoFit/>
          </a:bodyPr>
          <a:lstStyle/>
          <a:p>
            <a:r>
              <a:rPr lang="sv-SE" sz="1400" dirty="0"/>
              <a:t>Berörda enheter</a:t>
            </a:r>
          </a:p>
        </p:txBody>
      </p:sp>
      <p:sp>
        <p:nvSpPr>
          <p:cNvPr id="56" name="TextBox 55">
            <a:extLst>
              <a:ext uri="{FF2B5EF4-FFF2-40B4-BE49-F238E27FC236}">
                <a16:creationId xmlns:a16="http://schemas.microsoft.com/office/drawing/2014/main" id="{29CFAC93-BCDF-4487-24F5-851D4C62C568}"/>
              </a:ext>
            </a:extLst>
          </p:cNvPr>
          <p:cNvSpPr txBox="1"/>
          <p:nvPr/>
        </p:nvSpPr>
        <p:spPr>
          <a:xfrm>
            <a:off x="5489690" y="2091147"/>
            <a:ext cx="1209943" cy="307777"/>
          </a:xfrm>
          <a:prstGeom prst="rect">
            <a:avLst/>
          </a:prstGeom>
          <a:noFill/>
        </p:spPr>
        <p:txBody>
          <a:bodyPr wrap="square" rtlCol="0">
            <a:spAutoFit/>
          </a:bodyPr>
          <a:lstStyle/>
          <a:p>
            <a:r>
              <a:rPr lang="sv-SE" sz="1400" dirty="0"/>
              <a:t>Förstudie</a:t>
            </a:r>
          </a:p>
        </p:txBody>
      </p:sp>
      <p:sp>
        <p:nvSpPr>
          <p:cNvPr id="57" name="TextBox 56">
            <a:extLst>
              <a:ext uri="{FF2B5EF4-FFF2-40B4-BE49-F238E27FC236}">
                <a16:creationId xmlns:a16="http://schemas.microsoft.com/office/drawing/2014/main" id="{59E3874D-35A5-832C-1374-3133D21C1340}"/>
              </a:ext>
            </a:extLst>
          </p:cNvPr>
          <p:cNvSpPr txBox="1"/>
          <p:nvPr/>
        </p:nvSpPr>
        <p:spPr>
          <a:xfrm>
            <a:off x="4099683" y="1803140"/>
            <a:ext cx="1209943" cy="307777"/>
          </a:xfrm>
          <a:prstGeom prst="rect">
            <a:avLst/>
          </a:prstGeom>
          <a:noFill/>
        </p:spPr>
        <p:txBody>
          <a:bodyPr wrap="square" rtlCol="0">
            <a:spAutoFit/>
          </a:bodyPr>
          <a:lstStyle/>
          <a:p>
            <a:r>
              <a:rPr lang="sv-SE" sz="1400" dirty="0"/>
              <a:t>Arbetspaket</a:t>
            </a:r>
          </a:p>
        </p:txBody>
      </p:sp>
      <p:pic>
        <p:nvPicPr>
          <p:cNvPr id="2" name="Graphic 1" descr="Line arrow: Slight curve with solid fill">
            <a:extLst>
              <a:ext uri="{FF2B5EF4-FFF2-40B4-BE49-F238E27FC236}">
                <a16:creationId xmlns:a16="http://schemas.microsoft.com/office/drawing/2014/main" id="{33B24AF7-4ED2-8AE3-A30E-FA12854B8AC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77413" y="3137610"/>
            <a:ext cx="908343" cy="422767"/>
          </a:xfrm>
          <a:prstGeom prst="rect">
            <a:avLst/>
          </a:prstGeom>
        </p:spPr>
      </p:pic>
      <p:pic>
        <p:nvPicPr>
          <p:cNvPr id="3" name="Graphic 2" descr="Line arrow: Slight curve with solid fill">
            <a:extLst>
              <a:ext uri="{FF2B5EF4-FFF2-40B4-BE49-F238E27FC236}">
                <a16:creationId xmlns:a16="http://schemas.microsoft.com/office/drawing/2014/main" id="{3CF4819C-A371-F3E9-D7D6-9FB8E608B53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228914" y="3442348"/>
            <a:ext cx="908343" cy="422767"/>
          </a:xfrm>
          <a:prstGeom prst="rect">
            <a:avLst/>
          </a:prstGeom>
        </p:spPr>
      </p:pic>
    </p:spTree>
    <p:extLst>
      <p:ext uri="{BB962C8B-B14F-4D97-AF65-F5344CB8AC3E}">
        <p14:creationId xmlns:p14="http://schemas.microsoft.com/office/powerpoint/2010/main" val="1007093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C2F46A0-0364-1E01-6554-E4441178177C}"/>
              </a:ext>
            </a:extLst>
          </p:cNvPr>
          <p:cNvGraphicFramePr>
            <a:graphicFrameLocks noChangeAspect="1"/>
          </p:cNvGraphicFramePr>
          <p:nvPr>
            <p:custDataLst>
              <p:tags r:id="rId1"/>
            </p:custDataLst>
            <p:extLst>
              <p:ext uri="{D42A27DB-BD31-4B8C-83A1-F6EECF244321}">
                <p14:modId xmlns:p14="http://schemas.microsoft.com/office/powerpoint/2010/main" val="18193352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think-cell data - do not delete" hidden="1">
                        <a:extLst>
                          <a:ext uri="{FF2B5EF4-FFF2-40B4-BE49-F238E27FC236}">
                            <a16:creationId xmlns:a16="http://schemas.microsoft.com/office/drawing/2014/main" id="{4C2F46A0-0364-1E01-6554-E444117817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ubrik 2">
            <a:extLst>
              <a:ext uri="{FF2B5EF4-FFF2-40B4-BE49-F238E27FC236}">
                <a16:creationId xmlns:a16="http://schemas.microsoft.com/office/drawing/2014/main" id="{1ED2A2C8-3AA9-2A47-B159-F84C0F7A9E5C}"/>
              </a:ext>
            </a:extLst>
          </p:cNvPr>
          <p:cNvSpPr>
            <a:spLocks noGrp="1"/>
          </p:cNvSpPr>
          <p:nvPr>
            <p:ph type="ctrTitle"/>
          </p:nvPr>
        </p:nvSpPr>
        <p:spPr/>
        <p:txBody>
          <a:bodyPr vert="horz"/>
          <a:lstStyle/>
          <a:p>
            <a:r>
              <a:rPr lang="sv-SE" dirty="0"/>
              <a:t>Nya arbetssätt 2025 / 2026</a:t>
            </a:r>
          </a:p>
        </p:txBody>
      </p:sp>
      <p:sp>
        <p:nvSpPr>
          <p:cNvPr id="12" name="textruta 11">
            <a:extLst>
              <a:ext uri="{FF2B5EF4-FFF2-40B4-BE49-F238E27FC236}">
                <a16:creationId xmlns:a16="http://schemas.microsoft.com/office/drawing/2014/main" id="{F7C54B3F-9A2F-1EF9-7839-73EDDF01B063}"/>
              </a:ext>
            </a:extLst>
          </p:cNvPr>
          <p:cNvSpPr txBox="1"/>
          <p:nvPr/>
        </p:nvSpPr>
        <p:spPr>
          <a:xfrm>
            <a:off x="1459706" y="2113518"/>
            <a:ext cx="1373187" cy="369332"/>
          </a:xfrm>
          <a:prstGeom prst="rect">
            <a:avLst/>
          </a:prstGeom>
          <a:noFill/>
        </p:spPr>
        <p:txBody>
          <a:bodyPr wrap="square" rtlCol="0">
            <a:spAutoFit/>
          </a:bodyPr>
          <a:lstStyle/>
          <a:p>
            <a:pPr algn="ctr"/>
            <a:r>
              <a:rPr lang="sv-SE"/>
              <a:t>Förarbete</a:t>
            </a:r>
          </a:p>
        </p:txBody>
      </p:sp>
      <p:sp>
        <p:nvSpPr>
          <p:cNvPr id="13" name="textruta 12">
            <a:extLst>
              <a:ext uri="{FF2B5EF4-FFF2-40B4-BE49-F238E27FC236}">
                <a16:creationId xmlns:a16="http://schemas.microsoft.com/office/drawing/2014/main" id="{FF63721E-CD3D-3081-0C3A-78C5D893004B}"/>
              </a:ext>
            </a:extLst>
          </p:cNvPr>
          <p:cNvSpPr txBox="1"/>
          <p:nvPr/>
        </p:nvSpPr>
        <p:spPr>
          <a:xfrm>
            <a:off x="4406107" y="2113518"/>
            <a:ext cx="1671637" cy="369332"/>
          </a:xfrm>
          <a:prstGeom prst="rect">
            <a:avLst/>
          </a:prstGeom>
          <a:noFill/>
        </p:spPr>
        <p:txBody>
          <a:bodyPr wrap="square" rtlCol="0">
            <a:spAutoFit/>
          </a:bodyPr>
          <a:lstStyle/>
          <a:p>
            <a:pPr algn="ctr"/>
            <a:r>
              <a:rPr lang="sv-SE"/>
              <a:t>Gate keeper</a:t>
            </a:r>
          </a:p>
        </p:txBody>
      </p:sp>
      <p:sp>
        <p:nvSpPr>
          <p:cNvPr id="14" name="textruta 13">
            <a:extLst>
              <a:ext uri="{FF2B5EF4-FFF2-40B4-BE49-F238E27FC236}">
                <a16:creationId xmlns:a16="http://schemas.microsoft.com/office/drawing/2014/main" id="{03311372-367D-F732-8A43-85289CB518AF}"/>
              </a:ext>
            </a:extLst>
          </p:cNvPr>
          <p:cNvSpPr txBox="1"/>
          <p:nvPr/>
        </p:nvSpPr>
        <p:spPr>
          <a:xfrm>
            <a:off x="7511257" y="2113518"/>
            <a:ext cx="1893887" cy="369332"/>
          </a:xfrm>
          <a:prstGeom prst="rect">
            <a:avLst/>
          </a:prstGeom>
          <a:noFill/>
        </p:spPr>
        <p:txBody>
          <a:bodyPr wrap="square" rtlCol="0">
            <a:spAutoFit/>
          </a:bodyPr>
          <a:lstStyle/>
          <a:p>
            <a:pPr algn="ctr"/>
            <a:r>
              <a:rPr lang="sv-SE"/>
              <a:t>Genomförande</a:t>
            </a:r>
          </a:p>
        </p:txBody>
      </p:sp>
      <p:cxnSp>
        <p:nvCxnSpPr>
          <p:cNvPr id="16" name="Rak koppling 15">
            <a:extLst>
              <a:ext uri="{FF2B5EF4-FFF2-40B4-BE49-F238E27FC236}">
                <a16:creationId xmlns:a16="http://schemas.microsoft.com/office/drawing/2014/main" id="{6099027A-DEFD-73D6-A045-73DB604F2805}"/>
              </a:ext>
            </a:extLst>
          </p:cNvPr>
          <p:cNvCxnSpPr>
            <a:cxnSpLocks/>
          </p:cNvCxnSpPr>
          <p:nvPr/>
        </p:nvCxnSpPr>
        <p:spPr>
          <a:xfrm>
            <a:off x="3549650" y="2441575"/>
            <a:ext cx="0" cy="36639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2B1CC6FB-F728-A822-F451-1832772ED0C5}"/>
              </a:ext>
            </a:extLst>
          </p:cNvPr>
          <p:cNvCxnSpPr>
            <a:cxnSpLocks/>
          </p:cNvCxnSpPr>
          <p:nvPr/>
        </p:nvCxnSpPr>
        <p:spPr>
          <a:xfrm>
            <a:off x="6794500" y="2482850"/>
            <a:ext cx="0" cy="36639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Bild 22" descr="Användare med hel fyllning">
            <a:extLst>
              <a:ext uri="{FF2B5EF4-FFF2-40B4-BE49-F238E27FC236}">
                <a16:creationId xmlns:a16="http://schemas.microsoft.com/office/drawing/2014/main" id="{F75EB596-14A1-0960-6AE6-D9E713387E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96326" y="2693599"/>
            <a:ext cx="351827" cy="351827"/>
          </a:xfrm>
          <a:prstGeom prst="rect">
            <a:avLst/>
          </a:prstGeom>
        </p:spPr>
      </p:pic>
      <p:sp>
        <p:nvSpPr>
          <p:cNvPr id="27" name="textruta 26">
            <a:extLst>
              <a:ext uri="{FF2B5EF4-FFF2-40B4-BE49-F238E27FC236}">
                <a16:creationId xmlns:a16="http://schemas.microsoft.com/office/drawing/2014/main" id="{4C44B438-5823-096C-51B9-4BDF7D2D1FE3}"/>
              </a:ext>
            </a:extLst>
          </p:cNvPr>
          <p:cNvSpPr txBox="1"/>
          <p:nvPr/>
        </p:nvSpPr>
        <p:spPr>
          <a:xfrm>
            <a:off x="7620795" y="2661636"/>
            <a:ext cx="1784349" cy="276999"/>
          </a:xfrm>
          <a:prstGeom prst="rect">
            <a:avLst/>
          </a:prstGeom>
          <a:noFill/>
        </p:spPr>
        <p:txBody>
          <a:bodyPr wrap="square" rtlCol="0">
            <a:spAutoFit/>
          </a:bodyPr>
          <a:lstStyle/>
          <a:p>
            <a:r>
              <a:rPr lang="sv-SE" sz="1200"/>
              <a:t>Ny roll - Projektägare</a:t>
            </a:r>
          </a:p>
        </p:txBody>
      </p:sp>
      <p:sp>
        <p:nvSpPr>
          <p:cNvPr id="28" name="textruta 27">
            <a:extLst>
              <a:ext uri="{FF2B5EF4-FFF2-40B4-BE49-F238E27FC236}">
                <a16:creationId xmlns:a16="http://schemas.microsoft.com/office/drawing/2014/main" id="{45FA07F2-F057-3F9C-0346-3964592F776A}"/>
              </a:ext>
            </a:extLst>
          </p:cNvPr>
          <p:cNvSpPr txBox="1"/>
          <p:nvPr/>
        </p:nvSpPr>
        <p:spPr>
          <a:xfrm>
            <a:off x="7614490" y="3209351"/>
            <a:ext cx="2356840" cy="276999"/>
          </a:xfrm>
          <a:prstGeom prst="rect">
            <a:avLst/>
          </a:prstGeom>
          <a:noFill/>
        </p:spPr>
        <p:txBody>
          <a:bodyPr wrap="square" rtlCol="0">
            <a:spAutoFit/>
          </a:bodyPr>
          <a:lstStyle/>
          <a:p>
            <a:r>
              <a:rPr lang="sv-SE" sz="1200"/>
              <a:t>Utvecklad </a:t>
            </a:r>
            <a:r>
              <a:rPr lang="sv-SE" sz="1200" dirty="0"/>
              <a:t>roll - Projektledare</a:t>
            </a:r>
          </a:p>
        </p:txBody>
      </p:sp>
      <p:pic>
        <p:nvPicPr>
          <p:cNvPr id="30" name="Bild 29" descr="Användare med hel fyllning">
            <a:extLst>
              <a:ext uri="{FF2B5EF4-FFF2-40B4-BE49-F238E27FC236}">
                <a16:creationId xmlns:a16="http://schemas.microsoft.com/office/drawing/2014/main" id="{56B2B0D5-ED98-F0D5-69BE-F0E42F718C7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90418" y="2521545"/>
            <a:ext cx="530224" cy="530224"/>
          </a:xfrm>
          <a:prstGeom prst="rect">
            <a:avLst/>
          </a:prstGeom>
        </p:spPr>
      </p:pic>
      <p:sp>
        <p:nvSpPr>
          <p:cNvPr id="31" name="textruta 30">
            <a:extLst>
              <a:ext uri="{FF2B5EF4-FFF2-40B4-BE49-F238E27FC236}">
                <a16:creationId xmlns:a16="http://schemas.microsoft.com/office/drawing/2014/main" id="{B3A1DB66-896C-7675-C561-DE78E1565895}"/>
              </a:ext>
            </a:extLst>
          </p:cNvPr>
          <p:cNvSpPr txBox="1"/>
          <p:nvPr/>
        </p:nvSpPr>
        <p:spPr>
          <a:xfrm>
            <a:off x="4544662" y="2571952"/>
            <a:ext cx="2178939" cy="1015663"/>
          </a:xfrm>
          <a:prstGeom prst="rect">
            <a:avLst/>
          </a:prstGeom>
          <a:noFill/>
        </p:spPr>
        <p:txBody>
          <a:bodyPr wrap="square" rtlCol="0">
            <a:spAutoFit/>
          </a:bodyPr>
          <a:lstStyle/>
          <a:p>
            <a:r>
              <a:rPr lang="sv-SE" sz="1200" dirty="0"/>
              <a:t>Ett beslutsråd för att bestämma vilka digitaliseringsbehov som ska realiseras, på uppdrag av SBF ledningsgrupp</a:t>
            </a:r>
          </a:p>
        </p:txBody>
      </p:sp>
      <p:sp>
        <p:nvSpPr>
          <p:cNvPr id="34" name="textruta 33">
            <a:extLst>
              <a:ext uri="{FF2B5EF4-FFF2-40B4-BE49-F238E27FC236}">
                <a16:creationId xmlns:a16="http://schemas.microsoft.com/office/drawing/2014/main" id="{3DE13322-924D-BA8E-BAA3-698DE7327C59}"/>
              </a:ext>
            </a:extLst>
          </p:cNvPr>
          <p:cNvSpPr txBox="1"/>
          <p:nvPr/>
        </p:nvSpPr>
        <p:spPr>
          <a:xfrm>
            <a:off x="4532360" y="4784546"/>
            <a:ext cx="2053238" cy="646331"/>
          </a:xfrm>
          <a:prstGeom prst="rect">
            <a:avLst/>
          </a:prstGeom>
          <a:noFill/>
        </p:spPr>
        <p:txBody>
          <a:bodyPr wrap="square" rtlCol="0">
            <a:spAutoFit/>
          </a:bodyPr>
          <a:lstStyle/>
          <a:p>
            <a:r>
              <a:rPr lang="sv-SE" sz="1200" dirty="0"/>
              <a:t>Förvaltningsgemensam  prioriteringsmodell för digitaliseringsbehov</a:t>
            </a:r>
          </a:p>
        </p:txBody>
      </p:sp>
      <p:pic>
        <p:nvPicPr>
          <p:cNvPr id="36" name="Bild 35" descr="Cykel med människor kontur">
            <a:extLst>
              <a:ext uri="{FF2B5EF4-FFF2-40B4-BE49-F238E27FC236}">
                <a16:creationId xmlns:a16="http://schemas.microsoft.com/office/drawing/2014/main" id="{1D2D2B75-4D82-B76D-404B-318C62D83B5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0518" y="4492332"/>
            <a:ext cx="530225" cy="530225"/>
          </a:xfrm>
          <a:prstGeom prst="rect">
            <a:avLst/>
          </a:prstGeom>
        </p:spPr>
      </p:pic>
      <p:pic>
        <p:nvPicPr>
          <p:cNvPr id="38" name="Bild 37" descr="Arbetsflöde kontur">
            <a:extLst>
              <a:ext uri="{FF2B5EF4-FFF2-40B4-BE49-F238E27FC236}">
                <a16:creationId xmlns:a16="http://schemas.microsoft.com/office/drawing/2014/main" id="{1841D3C4-6862-A403-D236-5757D9056AA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15570" y="3752355"/>
            <a:ext cx="479920" cy="479920"/>
          </a:xfrm>
          <a:prstGeom prst="rect">
            <a:avLst/>
          </a:prstGeom>
        </p:spPr>
      </p:pic>
      <p:sp>
        <p:nvSpPr>
          <p:cNvPr id="39" name="textruta 38">
            <a:extLst>
              <a:ext uri="{FF2B5EF4-FFF2-40B4-BE49-F238E27FC236}">
                <a16:creationId xmlns:a16="http://schemas.microsoft.com/office/drawing/2014/main" id="{0B627DB1-447C-D178-A0F3-E8936D623EF8}"/>
              </a:ext>
            </a:extLst>
          </p:cNvPr>
          <p:cNvSpPr txBox="1"/>
          <p:nvPr/>
        </p:nvSpPr>
        <p:spPr>
          <a:xfrm>
            <a:off x="4543025" y="3725475"/>
            <a:ext cx="2166944" cy="830997"/>
          </a:xfrm>
          <a:prstGeom prst="rect">
            <a:avLst/>
          </a:prstGeom>
          <a:noFill/>
        </p:spPr>
        <p:txBody>
          <a:bodyPr wrap="square" rtlCol="0">
            <a:spAutoFit/>
          </a:bodyPr>
          <a:lstStyle/>
          <a:p>
            <a:r>
              <a:rPr lang="sv-SE" sz="1200" dirty="0"/>
              <a:t>Förvaltningsgemensamt ramverk för alla idéer som ska leda till beslut om realisering</a:t>
            </a:r>
          </a:p>
        </p:txBody>
      </p:sp>
      <p:pic>
        <p:nvPicPr>
          <p:cNvPr id="41" name="Bild 40" descr="Tillgång och efterfrågan kontur">
            <a:extLst>
              <a:ext uri="{FF2B5EF4-FFF2-40B4-BE49-F238E27FC236}">
                <a16:creationId xmlns:a16="http://schemas.microsoft.com/office/drawing/2014/main" id="{2E770268-4832-81AF-0DF8-EB849C374B6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4010088" y="4820461"/>
            <a:ext cx="396019" cy="418163"/>
          </a:xfrm>
          <a:prstGeom prst="rect">
            <a:avLst/>
          </a:prstGeom>
        </p:spPr>
      </p:pic>
      <p:sp>
        <p:nvSpPr>
          <p:cNvPr id="43" name="textruta 42">
            <a:extLst>
              <a:ext uri="{FF2B5EF4-FFF2-40B4-BE49-F238E27FC236}">
                <a16:creationId xmlns:a16="http://schemas.microsoft.com/office/drawing/2014/main" id="{BB114C07-2D1A-D364-94FD-A7C3B9667393}"/>
              </a:ext>
            </a:extLst>
          </p:cNvPr>
          <p:cNvSpPr txBox="1"/>
          <p:nvPr/>
        </p:nvSpPr>
        <p:spPr>
          <a:xfrm>
            <a:off x="1317578" y="4461165"/>
            <a:ext cx="1860201" cy="1200329"/>
          </a:xfrm>
          <a:prstGeom prst="rect">
            <a:avLst/>
          </a:prstGeom>
          <a:noFill/>
        </p:spPr>
        <p:txBody>
          <a:bodyPr wrap="square" rtlCol="0">
            <a:spAutoFit/>
          </a:bodyPr>
          <a:lstStyle/>
          <a:p>
            <a:r>
              <a:rPr lang="sv-SE" sz="1200"/>
              <a:t>Dialog och beslut kring digitala behov är synkroniserad med SBF Innovationsråd och motsvarande på SLF </a:t>
            </a:r>
            <a:r>
              <a:rPr lang="sv-SE" sz="1200" err="1"/>
              <a:t>Digitaliseringsavd</a:t>
            </a:r>
            <a:r>
              <a:rPr lang="sv-SE" sz="1200"/>
              <a:t>. </a:t>
            </a:r>
          </a:p>
        </p:txBody>
      </p:sp>
      <p:pic>
        <p:nvPicPr>
          <p:cNvPr id="47" name="Bild 46" descr="Stapeldiagram med uppåtgående trend kontur">
            <a:extLst>
              <a:ext uri="{FF2B5EF4-FFF2-40B4-BE49-F238E27FC236}">
                <a16:creationId xmlns:a16="http://schemas.microsoft.com/office/drawing/2014/main" id="{74826583-DC0F-6E76-1635-37087221C88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7174545" y="4347390"/>
            <a:ext cx="418164" cy="418163"/>
          </a:xfrm>
          <a:prstGeom prst="rect">
            <a:avLst/>
          </a:prstGeom>
        </p:spPr>
      </p:pic>
      <p:pic>
        <p:nvPicPr>
          <p:cNvPr id="49" name="Bild 48" descr="Skrivplatta avbockat och kryssat kontur">
            <a:extLst>
              <a:ext uri="{FF2B5EF4-FFF2-40B4-BE49-F238E27FC236}">
                <a16:creationId xmlns:a16="http://schemas.microsoft.com/office/drawing/2014/main" id="{5A1BDD02-D1C9-FEB6-627C-61E10D2334F7}"/>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34112" y="3453600"/>
            <a:ext cx="553999" cy="553999"/>
          </a:xfrm>
          <a:prstGeom prst="rect">
            <a:avLst/>
          </a:prstGeom>
        </p:spPr>
      </p:pic>
      <p:pic>
        <p:nvPicPr>
          <p:cNvPr id="51" name="Bild 50" descr="Mynt kontur">
            <a:extLst>
              <a:ext uri="{FF2B5EF4-FFF2-40B4-BE49-F238E27FC236}">
                <a16:creationId xmlns:a16="http://schemas.microsoft.com/office/drawing/2014/main" id="{CE63072B-9217-148C-CF70-70571F65CB5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010088" y="5625843"/>
            <a:ext cx="447337" cy="447337"/>
          </a:xfrm>
          <a:prstGeom prst="rect">
            <a:avLst/>
          </a:prstGeom>
        </p:spPr>
      </p:pic>
      <p:pic>
        <p:nvPicPr>
          <p:cNvPr id="52" name="Bild 51" descr="Användare med hel fyllning">
            <a:extLst>
              <a:ext uri="{FF2B5EF4-FFF2-40B4-BE49-F238E27FC236}">
                <a16:creationId xmlns:a16="http://schemas.microsoft.com/office/drawing/2014/main" id="{1651EA86-3126-4E4B-8FAF-61EF4268428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89535" y="3124453"/>
            <a:ext cx="351827" cy="351827"/>
          </a:xfrm>
          <a:prstGeom prst="rect">
            <a:avLst/>
          </a:prstGeom>
        </p:spPr>
      </p:pic>
      <p:sp>
        <p:nvSpPr>
          <p:cNvPr id="53" name="textruta 52">
            <a:extLst>
              <a:ext uri="{FF2B5EF4-FFF2-40B4-BE49-F238E27FC236}">
                <a16:creationId xmlns:a16="http://schemas.microsoft.com/office/drawing/2014/main" id="{FB6699B7-2C5D-F829-3AC3-2B10103778EA}"/>
              </a:ext>
            </a:extLst>
          </p:cNvPr>
          <p:cNvSpPr txBox="1"/>
          <p:nvPr/>
        </p:nvSpPr>
        <p:spPr>
          <a:xfrm>
            <a:off x="7614490" y="4440343"/>
            <a:ext cx="2356840" cy="830997"/>
          </a:xfrm>
          <a:prstGeom prst="rect">
            <a:avLst/>
          </a:prstGeom>
          <a:noFill/>
        </p:spPr>
        <p:txBody>
          <a:bodyPr wrap="square" rtlCol="0">
            <a:spAutoFit/>
          </a:bodyPr>
          <a:lstStyle/>
          <a:p>
            <a:r>
              <a:rPr lang="sv-SE" sz="1200" dirty="0"/>
              <a:t>Förvaltningen anammar stadsgemensamma standards för uppföljning och effekthemtagning</a:t>
            </a:r>
          </a:p>
        </p:txBody>
      </p:sp>
      <p:sp>
        <p:nvSpPr>
          <p:cNvPr id="54" name="Rektangel 53">
            <a:extLst>
              <a:ext uri="{FF2B5EF4-FFF2-40B4-BE49-F238E27FC236}">
                <a16:creationId xmlns:a16="http://schemas.microsoft.com/office/drawing/2014/main" id="{A1B96726-E8FE-E815-9ED3-ABB444AD2507}"/>
              </a:ext>
            </a:extLst>
          </p:cNvPr>
          <p:cNvSpPr/>
          <p:nvPr/>
        </p:nvSpPr>
        <p:spPr>
          <a:xfrm>
            <a:off x="673550" y="2746858"/>
            <a:ext cx="502242" cy="380169"/>
          </a:xfrm>
          <a:prstGeom prst="rect">
            <a:avLst/>
          </a:prstGeom>
          <a:noFill/>
          <a:ln w="19050">
            <a:solidFill>
              <a:srgbClr val="020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95C1F561-8767-6CBE-BC18-3766D7E5F94D}"/>
              </a:ext>
            </a:extLst>
          </p:cNvPr>
          <p:cNvSpPr/>
          <p:nvPr/>
        </p:nvSpPr>
        <p:spPr>
          <a:xfrm>
            <a:off x="704557" y="2772143"/>
            <a:ext cx="107745" cy="184954"/>
          </a:xfrm>
          <a:prstGeom prst="rect">
            <a:avLst/>
          </a:prstGeom>
          <a:noFill/>
          <a:ln w="19050">
            <a:solidFill>
              <a:srgbClr val="020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Rektangel 55">
            <a:extLst>
              <a:ext uri="{FF2B5EF4-FFF2-40B4-BE49-F238E27FC236}">
                <a16:creationId xmlns:a16="http://schemas.microsoft.com/office/drawing/2014/main" id="{BA64702A-0247-58F3-DFDA-ABA6C3647987}"/>
              </a:ext>
            </a:extLst>
          </p:cNvPr>
          <p:cNvSpPr/>
          <p:nvPr/>
        </p:nvSpPr>
        <p:spPr>
          <a:xfrm>
            <a:off x="835631" y="2771866"/>
            <a:ext cx="124096" cy="131946"/>
          </a:xfrm>
          <a:prstGeom prst="rect">
            <a:avLst/>
          </a:prstGeom>
          <a:noFill/>
          <a:ln w="19050">
            <a:solidFill>
              <a:srgbClr val="020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292E0492-AF39-77D8-6612-6A8A92381338}"/>
              </a:ext>
            </a:extLst>
          </p:cNvPr>
          <p:cNvSpPr/>
          <p:nvPr/>
        </p:nvSpPr>
        <p:spPr>
          <a:xfrm>
            <a:off x="982210" y="2771866"/>
            <a:ext cx="124096" cy="131946"/>
          </a:xfrm>
          <a:prstGeom prst="rect">
            <a:avLst/>
          </a:prstGeom>
          <a:noFill/>
          <a:ln w="19050">
            <a:solidFill>
              <a:srgbClr val="020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AD4CA156-BBAD-6908-4657-3AEBADC28A11}"/>
              </a:ext>
            </a:extLst>
          </p:cNvPr>
          <p:cNvSpPr/>
          <p:nvPr/>
        </p:nvSpPr>
        <p:spPr>
          <a:xfrm>
            <a:off x="715178" y="3024915"/>
            <a:ext cx="332209" cy="58064"/>
          </a:xfrm>
          <a:prstGeom prst="rect">
            <a:avLst/>
          </a:prstGeom>
          <a:noFill/>
          <a:ln w="19050">
            <a:solidFill>
              <a:srgbClr val="020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textruta 58">
            <a:extLst>
              <a:ext uri="{FF2B5EF4-FFF2-40B4-BE49-F238E27FC236}">
                <a16:creationId xmlns:a16="http://schemas.microsoft.com/office/drawing/2014/main" id="{E88E64D1-97C1-962E-429D-E24E0CE899E0}"/>
              </a:ext>
            </a:extLst>
          </p:cNvPr>
          <p:cNvSpPr txBox="1"/>
          <p:nvPr/>
        </p:nvSpPr>
        <p:spPr>
          <a:xfrm>
            <a:off x="1332334" y="2690873"/>
            <a:ext cx="2156258" cy="646331"/>
          </a:xfrm>
          <a:prstGeom prst="rect">
            <a:avLst/>
          </a:prstGeom>
          <a:noFill/>
        </p:spPr>
        <p:txBody>
          <a:bodyPr wrap="square" rtlCol="0">
            <a:spAutoFit/>
          </a:bodyPr>
          <a:lstStyle/>
          <a:p>
            <a:r>
              <a:rPr lang="sv-SE" sz="1200" dirty="0"/>
              <a:t>Canvas ska fyllas i med grundläggande information om kring behovet</a:t>
            </a:r>
          </a:p>
        </p:txBody>
      </p:sp>
      <p:sp>
        <p:nvSpPr>
          <p:cNvPr id="60" name="textruta 59">
            <a:extLst>
              <a:ext uri="{FF2B5EF4-FFF2-40B4-BE49-F238E27FC236}">
                <a16:creationId xmlns:a16="http://schemas.microsoft.com/office/drawing/2014/main" id="{8091F177-24C4-D60F-CE0E-BD1519233992}"/>
              </a:ext>
            </a:extLst>
          </p:cNvPr>
          <p:cNvSpPr txBox="1"/>
          <p:nvPr/>
        </p:nvSpPr>
        <p:spPr>
          <a:xfrm>
            <a:off x="1346683" y="3437931"/>
            <a:ext cx="2132068" cy="830997"/>
          </a:xfrm>
          <a:prstGeom prst="rect">
            <a:avLst/>
          </a:prstGeom>
          <a:noFill/>
        </p:spPr>
        <p:txBody>
          <a:bodyPr wrap="square" rtlCol="0">
            <a:spAutoFit/>
          </a:bodyPr>
          <a:lstStyle/>
          <a:p>
            <a:r>
              <a:rPr lang="sv-SE" sz="1200" dirty="0"/>
              <a:t>Checklista för frågor som måste ha ett svar innan projekt får starta, t ex påverkan på infrastruktur</a:t>
            </a:r>
          </a:p>
        </p:txBody>
      </p:sp>
      <p:sp>
        <p:nvSpPr>
          <p:cNvPr id="61" name="textruta 60">
            <a:extLst>
              <a:ext uri="{FF2B5EF4-FFF2-40B4-BE49-F238E27FC236}">
                <a16:creationId xmlns:a16="http://schemas.microsoft.com/office/drawing/2014/main" id="{3A0BF91F-A266-11FF-DE2F-9BB0E09FBC72}"/>
              </a:ext>
            </a:extLst>
          </p:cNvPr>
          <p:cNvSpPr txBox="1"/>
          <p:nvPr/>
        </p:nvSpPr>
        <p:spPr>
          <a:xfrm>
            <a:off x="4543025" y="5602585"/>
            <a:ext cx="2053238" cy="646331"/>
          </a:xfrm>
          <a:prstGeom prst="rect">
            <a:avLst/>
          </a:prstGeom>
          <a:noFill/>
        </p:spPr>
        <p:txBody>
          <a:bodyPr wrap="square" rtlCol="0">
            <a:spAutoFit/>
          </a:bodyPr>
          <a:lstStyle/>
          <a:p>
            <a:r>
              <a:rPr lang="sv-SE" sz="1200" dirty="0"/>
              <a:t>Förvaltningsgemensam budget för digitaliseringsbehov</a:t>
            </a:r>
          </a:p>
        </p:txBody>
      </p:sp>
      <p:pic>
        <p:nvPicPr>
          <p:cNvPr id="63" name="Bild 62" descr="Kontinuerlig förbättring kontur">
            <a:extLst>
              <a:ext uri="{FF2B5EF4-FFF2-40B4-BE49-F238E27FC236}">
                <a16:creationId xmlns:a16="http://schemas.microsoft.com/office/drawing/2014/main" id="{12788424-F1FB-F796-B992-9817BFCAAD6E}"/>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74545" y="3708654"/>
            <a:ext cx="395388" cy="479920"/>
          </a:xfrm>
          <a:prstGeom prst="rect">
            <a:avLst/>
          </a:prstGeom>
        </p:spPr>
      </p:pic>
      <p:sp>
        <p:nvSpPr>
          <p:cNvPr id="64" name="textruta 63">
            <a:extLst>
              <a:ext uri="{FF2B5EF4-FFF2-40B4-BE49-F238E27FC236}">
                <a16:creationId xmlns:a16="http://schemas.microsoft.com/office/drawing/2014/main" id="{6541CFCB-0185-EC35-F303-1390322DBBEA}"/>
              </a:ext>
            </a:extLst>
          </p:cNvPr>
          <p:cNvSpPr txBox="1"/>
          <p:nvPr/>
        </p:nvSpPr>
        <p:spPr>
          <a:xfrm>
            <a:off x="7618880" y="3665737"/>
            <a:ext cx="2356840" cy="646331"/>
          </a:xfrm>
          <a:prstGeom prst="rect">
            <a:avLst/>
          </a:prstGeom>
          <a:noFill/>
        </p:spPr>
        <p:txBody>
          <a:bodyPr wrap="square" rtlCol="0">
            <a:spAutoFit/>
          </a:bodyPr>
          <a:lstStyle/>
          <a:p>
            <a:r>
              <a:rPr lang="sv-SE" sz="1200" dirty="0"/>
              <a:t>Förvaltningen anammar stadsgemensamma standards för projekt</a:t>
            </a:r>
          </a:p>
        </p:txBody>
      </p:sp>
      <p:cxnSp>
        <p:nvCxnSpPr>
          <p:cNvPr id="66" name="Rak pilkoppling 65">
            <a:extLst>
              <a:ext uri="{FF2B5EF4-FFF2-40B4-BE49-F238E27FC236}">
                <a16:creationId xmlns:a16="http://schemas.microsoft.com/office/drawing/2014/main" id="{C976CBBF-95B6-8000-F717-34D1B6FF649C}"/>
              </a:ext>
            </a:extLst>
          </p:cNvPr>
          <p:cNvCxnSpPr/>
          <p:nvPr/>
        </p:nvCxnSpPr>
        <p:spPr>
          <a:xfrm>
            <a:off x="874713" y="6496050"/>
            <a:ext cx="8847137"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175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351C0CD-DD5D-5607-4069-DA7D5499DE2E}"/>
              </a:ext>
            </a:extLst>
          </p:cNvPr>
          <p:cNvGraphicFramePr>
            <a:graphicFrameLocks noChangeAspect="1"/>
          </p:cNvGraphicFramePr>
          <p:nvPr>
            <p:custDataLst>
              <p:tags r:id="rId1"/>
            </p:custDataLst>
            <p:extLst>
              <p:ext uri="{D42A27DB-BD31-4B8C-83A1-F6EECF244321}">
                <p14:modId xmlns:p14="http://schemas.microsoft.com/office/powerpoint/2010/main" val="1706142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5" name="think-cell data - do not delete" hidden="1">
                        <a:extLst>
                          <a:ext uri="{FF2B5EF4-FFF2-40B4-BE49-F238E27FC236}">
                            <a16:creationId xmlns:a16="http://schemas.microsoft.com/office/drawing/2014/main" id="{A351C0CD-DD5D-5607-4069-DA7D5499DE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latshållare för innehåll 1">
            <a:extLst>
              <a:ext uri="{FF2B5EF4-FFF2-40B4-BE49-F238E27FC236}">
                <a16:creationId xmlns:a16="http://schemas.microsoft.com/office/drawing/2014/main" id="{B674F1D2-595F-07A1-4DF6-E65DC1315595}"/>
              </a:ext>
            </a:extLst>
          </p:cNvPr>
          <p:cNvSpPr>
            <a:spLocks noGrp="1"/>
          </p:cNvSpPr>
          <p:nvPr>
            <p:ph idx="11"/>
          </p:nvPr>
        </p:nvSpPr>
        <p:spPr>
          <a:xfrm>
            <a:off x="874713" y="1439999"/>
            <a:ext cx="4716618" cy="3844695"/>
          </a:xfrm>
        </p:spPr>
        <p:txBody>
          <a:bodyPr/>
          <a:lstStyle/>
          <a:p>
            <a:r>
              <a:rPr lang="sv-SE" sz="1600" b="1"/>
              <a:t>Ett nytt eller förändrat behov hos verksamheten som:</a:t>
            </a:r>
          </a:p>
          <a:p>
            <a:pPr marL="285750" indent="-285750">
              <a:buFont typeface="Arial" panose="020B0604020202020204" pitchFamily="34" charset="0"/>
              <a:buChar char="•"/>
            </a:pPr>
            <a:r>
              <a:rPr lang="sv-SE" sz="1600"/>
              <a:t>Skulle kunna lösas med automatisering eller annan typ av digitalisering</a:t>
            </a:r>
          </a:p>
          <a:p>
            <a:pPr marL="285750" indent="-285750">
              <a:buFont typeface="Arial" panose="020B0604020202020204" pitchFamily="34" charset="0"/>
              <a:buChar char="•"/>
            </a:pPr>
            <a:r>
              <a:rPr lang="sv-SE" sz="1600"/>
              <a:t>Kräver någon form av teknik eller digital lösning</a:t>
            </a:r>
          </a:p>
          <a:p>
            <a:pPr marL="285750" indent="-285750">
              <a:buFont typeface="Arial" panose="020B0604020202020204" pitchFamily="34" charset="0"/>
              <a:buChar char="•"/>
            </a:pPr>
            <a:r>
              <a:rPr lang="sv-SE" sz="1600"/>
              <a:t>Kräver överföring av data mellan system</a:t>
            </a:r>
          </a:p>
          <a:p>
            <a:pPr marL="285750" indent="-285750">
              <a:buFont typeface="Arial" panose="020B0604020202020204" pitchFamily="34" charset="0"/>
              <a:buChar char="•"/>
            </a:pPr>
            <a:r>
              <a:rPr lang="sv-SE" sz="1600"/>
              <a:t>Får påverkan på förvaltningens eller stadens tekniska arkitektur</a:t>
            </a:r>
          </a:p>
          <a:p>
            <a:pPr marL="285750" indent="-285750">
              <a:buFont typeface="Arial" panose="020B0604020202020204" pitchFamily="34" charset="0"/>
              <a:buChar char="•"/>
            </a:pPr>
            <a:r>
              <a:rPr lang="sv-SE" sz="1600"/>
              <a:t>Kräver ny drift eller support från Digitaliseringsavdelningen</a:t>
            </a:r>
          </a:p>
          <a:p>
            <a:pPr marL="285750" indent="-285750">
              <a:buFont typeface="Arial" panose="020B0604020202020204" pitchFamily="34" charset="0"/>
              <a:buChar char="•"/>
            </a:pPr>
            <a:endParaRPr lang="sv-SE" sz="1600"/>
          </a:p>
          <a:p>
            <a:pPr marL="285750" indent="-285750">
              <a:buFont typeface="Arial" panose="020B0604020202020204" pitchFamily="34" charset="0"/>
              <a:buChar char="•"/>
            </a:pPr>
            <a:endParaRPr lang="sv-SE" sz="1600"/>
          </a:p>
        </p:txBody>
      </p:sp>
      <p:sp>
        <p:nvSpPr>
          <p:cNvPr id="3" name="Platshållare för innehåll 2">
            <a:extLst>
              <a:ext uri="{FF2B5EF4-FFF2-40B4-BE49-F238E27FC236}">
                <a16:creationId xmlns:a16="http://schemas.microsoft.com/office/drawing/2014/main" id="{77E05DA4-ADD5-C0BB-EA31-231EFF41633D}"/>
              </a:ext>
            </a:extLst>
          </p:cNvPr>
          <p:cNvSpPr>
            <a:spLocks noGrp="1"/>
          </p:cNvSpPr>
          <p:nvPr>
            <p:ph idx="12"/>
          </p:nvPr>
        </p:nvSpPr>
        <p:spPr>
          <a:xfrm>
            <a:off x="6600671" y="1440000"/>
            <a:ext cx="4789642" cy="3844694"/>
          </a:xfrm>
        </p:spPr>
        <p:txBody>
          <a:bodyPr/>
          <a:lstStyle/>
          <a:p>
            <a:r>
              <a:rPr lang="sv-SE" b="1" dirty="0"/>
              <a:t>Vad är INTE ett digitalt utvecklingsbehov:</a:t>
            </a:r>
          </a:p>
          <a:p>
            <a:pPr marL="285750" indent="-285750">
              <a:buFont typeface="Arial" panose="020B0604020202020204" pitchFamily="34" charset="0"/>
              <a:buChar char="•"/>
            </a:pPr>
            <a:r>
              <a:rPr lang="sv-SE" dirty="0"/>
              <a:t>Något som täcks av redan befintliga Service </a:t>
            </a:r>
            <a:r>
              <a:rPr lang="sv-SE" dirty="0" err="1"/>
              <a:t>Level</a:t>
            </a:r>
            <a:r>
              <a:rPr lang="sv-SE" dirty="0"/>
              <a:t> </a:t>
            </a:r>
            <a:r>
              <a:rPr lang="sv-SE" dirty="0" err="1"/>
              <a:t>Agreement</a:t>
            </a:r>
            <a:r>
              <a:rPr lang="sv-SE" dirty="0"/>
              <a:t>, t ex driftproblem, incidenter, support,</a:t>
            </a:r>
          </a:p>
          <a:p>
            <a:pPr marL="285750" indent="-285750">
              <a:buFont typeface="Arial" panose="020B0604020202020204" pitchFamily="34" charset="0"/>
              <a:buChar char="•"/>
            </a:pPr>
            <a:r>
              <a:rPr lang="sv-SE" dirty="0"/>
              <a:t>Beställning av licenser eller systemaccess</a:t>
            </a:r>
          </a:p>
          <a:p>
            <a:pPr marL="285750" indent="-285750">
              <a:buFont typeface="Arial" panose="020B0604020202020204" pitchFamily="34" charset="0"/>
              <a:buChar char="•"/>
            </a:pPr>
            <a:r>
              <a:rPr lang="sv-SE" dirty="0"/>
              <a:t>Beställning av tjänster från Digitaliseringsavdelningen, dessa beställs via IT portalen</a:t>
            </a:r>
          </a:p>
          <a:p>
            <a:pPr marL="285750" indent="-285750">
              <a:buFont typeface="Arial" panose="020B0604020202020204" pitchFamily="34" charset="0"/>
              <a:buChar char="•"/>
            </a:pPr>
            <a:r>
              <a:rPr lang="sv-SE" dirty="0"/>
              <a:t>En uppgradering från leverantör av en digital lösning som vi redan har i drift. T ex en versionsuppdatering. </a:t>
            </a:r>
          </a:p>
        </p:txBody>
      </p:sp>
      <p:sp>
        <p:nvSpPr>
          <p:cNvPr id="4" name="Rubrik 3">
            <a:extLst>
              <a:ext uri="{FF2B5EF4-FFF2-40B4-BE49-F238E27FC236}">
                <a16:creationId xmlns:a16="http://schemas.microsoft.com/office/drawing/2014/main" id="{F4819254-AF72-941C-1158-16027FF19AEA}"/>
              </a:ext>
            </a:extLst>
          </p:cNvPr>
          <p:cNvSpPr>
            <a:spLocks noGrp="1"/>
          </p:cNvSpPr>
          <p:nvPr>
            <p:ph type="title"/>
          </p:nvPr>
        </p:nvSpPr>
        <p:spPr>
          <a:xfrm>
            <a:off x="874713" y="673100"/>
            <a:ext cx="10515600" cy="553998"/>
          </a:xfrm>
        </p:spPr>
        <p:txBody>
          <a:bodyPr vert="horz"/>
          <a:lstStyle/>
          <a:p>
            <a:r>
              <a:rPr lang="sv-SE" dirty="0"/>
              <a:t>Vad är ett digitalt utvecklingsbehov</a:t>
            </a:r>
          </a:p>
        </p:txBody>
      </p:sp>
    </p:spTree>
    <p:extLst>
      <p:ext uri="{BB962C8B-B14F-4D97-AF65-F5344CB8AC3E}">
        <p14:creationId xmlns:p14="http://schemas.microsoft.com/office/powerpoint/2010/main" val="3531940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351C0CD-DD5D-5607-4069-DA7D5499DE2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5" name="think-cell data - do not delete" hidden="1">
                        <a:extLst>
                          <a:ext uri="{FF2B5EF4-FFF2-40B4-BE49-F238E27FC236}">
                            <a16:creationId xmlns:a16="http://schemas.microsoft.com/office/drawing/2014/main" id="{A351C0CD-DD5D-5607-4069-DA7D5499DE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latshållare för innehåll 1">
            <a:extLst>
              <a:ext uri="{FF2B5EF4-FFF2-40B4-BE49-F238E27FC236}">
                <a16:creationId xmlns:a16="http://schemas.microsoft.com/office/drawing/2014/main" id="{B674F1D2-595F-07A1-4DF6-E65DC1315595}"/>
              </a:ext>
            </a:extLst>
          </p:cNvPr>
          <p:cNvSpPr>
            <a:spLocks noGrp="1"/>
          </p:cNvSpPr>
          <p:nvPr>
            <p:ph idx="11"/>
          </p:nvPr>
        </p:nvSpPr>
        <p:spPr>
          <a:xfrm>
            <a:off x="874713" y="1439999"/>
            <a:ext cx="4716618" cy="3844695"/>
          </a:xfrm>
        </p:spPr>
        <p:txBody>
          <a:bodyPr/>
          <a:lstStyle/>
          <a:p>
            <a:endParaRPr lang="sv-SE" i="1"/>
          </a:p>
          <a:p>
            <a:r>
              <a:rPr lang="sv-SE" i="1"/>
              <a:t>”Bygglovshanteringen i nuvarande applikation är tidskrävande och resursintensiv, vilket skapar långa handläggningstider och fördröjd service. </a:t>
            </a:r>
          </a:p>
          <a:p>
            <a:r>
              <a:rPr lang="sv-SE" i="1"/>
              <a:t>Vi vill optimera dessa arbetsflöden och digitalisera manuella steg för en effektivare hantering”</a:t>
            </a:r>
          </a:p>
          <a:p>
            <a:endParaRPr lang="sv-SE" i="1"/>
          </a:p>
        </p:txBody>
      </p:sp>
      <p:sp>
        <p:nvSpPr>
          <p:cNvPr id="4" name="Rubrik 3">
            <a:extLst>
              <a:ext uri="{FF2B5EF4-FFF2-40B4-BE49-F238E27FC236}">
                <a16:creationId xmlns:a16="http://schemas.microsoft.com/office/drawing/2014/main" id="{F4819254-AF72-941C-1158-16027FF19AEA}"/>
              </a:ext>
            </a:extLst>
          </p:cNvPr>
          <p:cNvSpPr>
            <a:spLocks noGrp="1"/>
          </p:cNvSpPr>
          <p:nvPr>
            <p:ph type="title"/>
          </p:nvPr>
        </p:nvSpPr>
        <p:spPr>
          <a:xfrm>
            <a:off x="874713" y="319127"/>
            <a:ext cx="10515600" cy="1107996"/>
          </a:xfrm>
        </p:spPr>
        <p:txBody>
          <a:bodyPr vert="horz"/>
          <a:lstStyle/>
          <a:p>
            <a:r>
              <a:rPr lang="sv-SE"/>
              <a:t>Utdrag ur arbetspaketet - Två exempel på digitalt behov</a:t>
            </a:r>
          </a:p>
        </p:txBody>
      </p:sp>
      <p:sp>
        <p:nvSpPr>
          <p:cNvPr id="6" name="Platshållare för innehåll 1">
            <a:extLst>
              <a:ext uri="{FF2B5EF4-FFF2-40B4-BE49-F238E27FC236}">
                <a16:creationId xmlns:a16="http://schemas.microsoft.com/office/drawing/2014/main" id="{E75DE246-06AE-7C7E-6C44-4E52A46E1BF1}"/>
              </a:ext>
            </a:extLst>
          </p:cNvPr>
          <p:cNvSpPr txBox="1">
            <a:spLocks/>
          </p:cNvSpPr>
          <p:nvPr/>
        </p:nvSpPr>
        <p:spPr>
          <a:xfrm>
            <a:off x="6600671" y="1427123"/>
            <a:ext cx="4716618" cy="3844695"/>
          </a:xfrm>
          <a:prstGeom prst="rect">
            <a:avLst/>
          </a:prstGeom>
        </p:spPr>
        <p:txBody>
          <a:bodyPr vert="horz" lIns="0" tIns="288000" rIns="0" bIns="0" rtlCol="0">
            <a:no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kern="1200" baseline="0">
                <a:solidFill>
                  <a:schemeClr val="tx1"/>
                </a:solidFill>
                <a:latin typeface="+mn-lt"/>
                <a:ea typeface="+mn-ea"/>
                <a:cs typeface="+mn-cs"/>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00" kern="1200">
                <a:solidFill>
                  <a:srgbClr val="1A355D"/>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rgbClr val="1A355D"/>
                </a:solidFill>
                <a:latin typeface="+mn-lt"/>
                <a:ea typeface="+mn-ea"/>
                <a:cs typeface="+mn-cs"/>
              </a:defRPr>
            </a:lvl3pPr>
            <a:lvl4pPr marL="1828755" indent="0" algn="l" defTabSz="1219170" rtl="0" eaLnBrk="1" latinLnBrk="0" hangingPunct="1">
              <a:lnSpc>
                <a:spcPct val="100000"/>
              </a:lnSpc>
              <a:spcBef>
                <a:spcPts val="667"/>
              </a:spcBef>
              <a:spcAft>
                <a:spcPts val="1200"/>
              </a:spcAft>
              <a:buFont typeface="Arial" panose="020B0604020202020204" pitchFamily="34" charset="0"/>
              <a:buNone/>
              <a:defRPr sz="1400" kern="1200">
                <a:solidFill>
                  <a:srgbClr val="1A355D"/>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200" kern="1200">
                <a:solidFill>
                  <a:srgbClr val="1A355D"/>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9pPr>
          </a:lstStyle>
          <a:p>
            <a:endParaRPr lang="sv-SE" i="1"/>
          </a:p>
          <a:p>
            <a:r>
              <a:rPr lang="sv-SE" i="1"/>
              <a:t>”Idag sparas kundinformation i flera olika system utan integration mellan varandra vilket skapar en dålig service mot kund och bristande datakvalitet i ärendehantering. </a:t>
            </a:r>
          </a:p>
          <a:p>
            <a:r>
              <a:rPr lang="sv-SE" i="1"/>
              <a:t>Vi vill ha EN gemensam kundprofil som kan användas för all ärendehantering inom verksamheten”. </a:t>
            </a:r>
            <a:endParaRPr lang="sv-SE"/>
          </a:p>
        </p:txBody>
      </p:sp>
    </p:spTree>
    <p:extLst>
      <p:ext uri="{BB962C8B-B14F-4D97-AF65-F5344CB8AC3E}">
        <p14:creationId xmlns:p14="http://schemas.microsoft.com/office/powerpoint/2010/main" val="30932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F6D148-146A-ECB5-E9D5-ECFB60EB57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think-cell data - do not delete" hidden="1">
                        <a:extLst>
                          <a:ext uri="{FF2B5EF4-FFF2-40B4-BE49-F238E27FC236}">
                            <a16:creationId xmlns:a16="http://schemas.microsoft.com/office/drawing/2014/main" id="{CDF6D148-146A-ECB5-E9D5-ECFB60EB577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ubrik 3">
            <a:extLst>
              <a:ext uri="{FF2B5EF4-FFF2-40B4-BE49-F238E27FC236}">
                <a16:creationId xmlns:a16="http://schemas.microsoft.com/office/drawing/2014/main" id="{9CE1ECFA-3445-7F58-B4E9-D8359A83E9A2}"/>
              </a:ext>
            </a:extLst>
          </p:cNvPr>
          <p:cNvSpPr>
            <a:spLocks noGrp="1"/>
          </p:cNvSpPr>
          <p:nvPr>
            <p:ph type="title"/>
          </p:nvPr>
        </p:nvSpPr>
        <p:spPr>
          <a:xfrm>
            <a:off x="874712" y="873125"/>
            <a:ext cx="11485729" cy="553998"/>
          </a:xfrm>
        </p:spPr>
        <p:txBody>
          <a:bodyPr vert="horz">
            <a:noAutofit/>
          </a:bodyPr>
          <a:lstStyle/>
          <a:p>
            <a:r>
              <a:rPr lang="sv-SE" sz="4000"/>
              <a:t>Identifierade förändringar jämfört med nuläge</a:t>
            </a:r>
            <a:endParaRPr lang="sv-SE" sz="6000"/>
          </a:p>
        </p:txBody>
      </p:sp>
      <p:graphicFrame>
        <p:nvGraphicFramePr>
          <p:cNvPr id="7" name="Tabell 6">
            <a:extLst>
              <a:ext uri="{FF2B5EF4-FFF2-40B4-BE49-F238E27FC236}">
                <a16:creationId xmlns:a16="http://schemas.microsoft.com/office/drawing/2014/main" id="{010500E5-C347-6BA6-77E8-A2CD3C0A6A63}"/>
              </a:ext>
            </a:extLst>
          </p:cNvPr>
          <p:cNvGraphicFramePr>
            <a:graphicFrameLocks noGrp="1"/>
          </p:cNvGraphicFramePr>
          <p:nvPr/>
        </p:nvGraphicFramePr>
        <p:xfrm>
          <a:off x="146957" y="1690213"/>
          <a:ext cx="11932747" cy="4846410"/>
        </p:xfrm>
        <a:graphic>
          <a:graphicData uri="http://schemas.openxmlformats.org/drawingml/2006/table">
            <a:tbl>
              <a:tblPr firstRow="1" bandRow="1">
                <a:tableStyleId>{93296810-A885-4BE3-A3E7-6D5BEEA58F35}</a:tableStyleId>
              </a:tblPr>
              <a:tblGrid>
                <a:gridCol w="3471244">
                  <a:extLst>
                    <a:ext uri="{9D8B030D-6E8A-4147-A177-3AD203B41FA5}">
                      <a16:colId xmlns:a16="http://schemas.microsoft.com/office/drawing/2014/main" val="1398943753"/>
                    </a:ext>
                  </a:extLst>
                </a:gridCol>
                <a:gridCol w="3022851">
                  <a:extLst>
                    <a:ext uri="{9D8B030D-6E8A-4147-A177-3AD203B41FA5}">
                      <a16:colId xmlns:a16="http://schemas.microsoft.com/office/drawing/2014/main" val="998379728"/>
                    </a:ext>
                  </a:extLst>
                </a:gridCol>
                <a:gridCol w="2719326">
                  <a:extLst>
                    <a:ext uri="{9D8B030D-6E8A-4147-A177-3AD203B41FA5}">
                      <a16:colId xmlns:a16="http://schemas.microsoft.com/office/drawing/2014/main" val="3559792958"/>
                    </a:ext>
                  </a:extLst>
                </a:gridCol>
                <a:gridCol w="2719326">
                  <a:extLst>
                    <a:ext uri="{9D8B030D-6E8A-4147-A177-3AD203B41FA5}">
                      <a16:colId xmlns:a16="http://schemas.microsoft.com/office/drawing/2014/main" val="1670515884"/>
                    </a:ext>
                  </a:extLst>
                </a:gridCol>
              </a:tblGrid>
              <a:tr h="370840">
                <a:tc>
                  <a:txBody>
                    <a:bodyPr/>
                    <a:lstStyle/>
                    <a:p>
                      <a:r>
                        <a:rPr lang="sv-SE" sz="1600"/>
                        <a:t>Förändring / Förtydligande</a:t>
                      </a:r>
                    </a:p>
                  </a:txBody>
                  <a:tcPr/>
                </a:tc>
                <a:tc>
                  <a:txBody>
                    <a:bodyPr/>
                    <a:lstStyle/>
                    <a:p>
                      <a:r>
                        <a:rPr lang="sv-SE" sz="1600"/>
                        <a:t>Värde</a:t>
                      </a:r>
                    </a:p>
                  </a:txBody>
                  <a:tcPr/>
                </a:tc>
                <a:tc>
                  <a:txBody>
                    <a:bodyPr/>
                    <a:lstStyle/>
                    <a:p>
                      <a:r>
                        <a:rPr lang="sv-SE" sz="1600"/>
                        <a:t>Förutsättning</a:t>
                      </a:r>
                    </a:p>
                  </a:txBody>
                  <a:tcPr/>
                </a:tc>
                <a:tc>
                  <a:txBody>
                    <a:bodyPr/>
                    <a:lstStyle/>
                    <a:p>
                      <a:r>
                        <a:rPr lang="sv-SE" sz="1600"/>
                        <a:t>Risk</a:t>
                      </a:r>
                    </a:p>
                  </a:txBody>
                  <a:tcPr/>
                </a:tc>
                <a:extLst>
                  <a:ext uri="{0D108BD9-81ED-4DB2-BD59-A6C34878D82A}">
                    <a16:rowId xmlns:a16="http://schemas.microsoft.com/office/drawing/2014/main" val="1866426180"/>
                  </a:ext>
                </a:extLst>
              </a:tr>
              <a:tr h="370840">
                <a:tc>
                  <a:txBody>
                    <a:bodyPr/>
                    <a:lstStyle/>
                    <a:p>
                      <a:r>
                        <a:rPr lang="sv-SE" sz="1100" dirty="0"/>
                        <a:t>Förvaltningen får nya- och ökade krav på sig gällande styrning, planering, utförande och uppföljning av digitaliseringsprojekt. </a:t>
                      </a:r>
                    </a:p>
                  </a:txBody>
                  <a:tcPr/>
                </a:tc>
                <a:tc>
                  <a:txBody>
                    <a:bodyPr/>
                    <a:lstStyle/>
                    <a:p>
                      <a:r>
                        <a:rPr lang="sv-SE" sz="1100"/>
                        <a:t>Effektivare och mer värdeskapande framdrift av digital utveckling. </a:t>
                      </a:r>
                    </a:p>
                    <a:p>
                      <a:endParaRPr lang="sv-SE" sz="1100"/>
                    </a:p>
                    <a:p>
                      <a:r>
                        <a:rPr lang="sv-SE" sz="1100"/>
                        <a:t>En förutsättning får många kommande arbetspaket / projekt.</a:t>
                      </a:r>
                    </a:p>
                    <a:p>
                      <a:endParaRPr lang="sv-SE" sz="1100"/>
                    </a:p>
                  </a:txBody>
                  <a:tcPr/>
                </a:tc>
                <a:tc>
                  <a:txBody>
                    <a:bodyPr/>
                    <a:lstStyle/>
                    <a:p>
                      <a:r>
                        <a:rPr lang="sv-SE" sz="1100"/>
                        <a:t>Regelbunden administration och uppföljning av digitaliseringsprojekt behöver adderas till förvaltningsledningens agenda. </a:t>
                      </a:r>
                    </a:p>
                  </a:txBody>
                  <a:tcPr/>
                </a:tc>
                <a:tc>
                  <a:txBody>
                    <a:bodyPr/>
                    <a:lstStyle/>
                    <a:p>
                      <a:r>
                        <a:rPr lang="sv-SE" sz="1100"/>
                        <a:t>Nya arbetssätt innebär förändring som inte nödvändigtvis uppskattas av alla inom organisationen, med risk för utmanande förankringsprocess.</a:t>
                      </a:r>
                    </a:p>
                  </a:txBody>
                  <a:tcPr/>
                </a:tc>
                <a:extLst>
                  <a:ext uri="{0D108BD9-81ED-4DB2-BD59-A6C34878D82A}">
                    <a16:rowId xmlns:a16="http://schemas.microsoft.com/office/drawing/2014/main" val="1509831204"/>
                  </a:ext>
                </a:extLst>
              </a:tr>
              <a:tr h="1351370">
                <a:tc>
                  <a:txBody>
                    <a:bodyPr/>
                    <a:lstStyle/>
                    <a:p>
                      <a:r>
                        <a:rPr lang="sv-SE" sz="1100"/>
                        <a:t>Förvaltningens ledningsgrupp är ytterst ansvarig för att de digitaliseringsprojekt som startar är de mest prioriterade (beslut delegerat till SBF Digitala råd i många fall)</a:t>
                      </a:r>
                    </a:p>
                  </a:txBody>
                  <a:tcPr/>
                </a:tc>
                <a:tc>
                  <a:txBody>
                    <a:bodyPr/>
                    <a:lstStyle/>
                    <a:p>
                      <a:r>
                        <a:rPr lang="sv-SE" sz="1100"/>
                        <a:t>Tydlig ’visuell’ ansvarsförflyttning, från individ och enhet till ledning. </a:t>
                      </a:r>
                    </a:p>
                  </a:txBody>
                  <a:tcPr/>
                </a:tc>
                <a:tc>
                  <a:txBody>
                    <a:bodyPr/>
                    <a:lstStyle/>
                    <a:p>
                      <a:r>
                        <a:rPr lang="sv-SE" sz="1100"/>
                        <a:t>Regelbunden administration och uppföljning av digitaliseringsprojekt behöver adderas till förvaltningsledningens agenda. </a:t>
                      </a:r>
                    </a:p>
                  </a:txBody>
                  <a:tcPr/>
                </a:tc>
                <a:tc>
                  <a:txBody>
                    <a:bodyPr/>
                    <a:lstStyle/>
                    <a:p>
                      <a:r>
                        <a:rPr lang="sv-SE" sz="1100"/>
                        <a:t>- </a:t>
                      </a:r>
                    </a:p>
                  </a:txBody>
                  <a:tcPr/>
                </a:tc>
                <a:extLst>
                  <a:ext uri="{0D108BD9-81ED-4DB2-BD59-A6C34878D82A}">
                    <a16:rowId xmlns:a16="http://schemas.microsoft.com/office/drawing/2014/main" val="2121631820"/>
                  </a:ext>
                </a:extLst>
              </a:tr>
              <a:tr h="37084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Enheterna bestämmer inte längre vilka digitaliseringsprojekt som ska starta – beslut sker på förvaltningsnivå </a:t>
                      </a:r>
                    </a:p>
                  </a:txBody>
                  <a:tcPr/>
                </a:tc>
                <a:tc>
                  <a:txBody>
                    <a:bodyPr/>
                    <a:lstStyle/>
                    <a:p>
                      <a:r>
                        <a:rPr lang="sv-SE" sz="1100"/>
                        <a:t>Tydlig översikt och kontroll över vilka projekt som är pågående och konsumerar resurser, vad dessa är estimerade i kostnad, och om vi uppnår det förväntade värdet. </a:t>
                      </a:r>
                    </a:p>
                  </a:txBody>
                  <a:tcPr/>
                </a:tc>
                <a:tc>
                  <a:txBody>
                    <a:bodyPr/>
                    <a:lstStyle/>
                    <a:p>
                      <a:r>
                        <a:rPr lang="sv-SE" sz="1100"/>
                        <a:t>Tydligt kommunicerat direktiv från ledningsgrupp till alla enheter. </a:t>
                      </a:r>
                    </a:p>
                    <a:p>
                      <a:endParaRPr lang="sv-SE" sz="1100"/>
                    </a:p>
                    <a:p>
                      <a:r>
                        <a:rPr lang="sv-SE" sz="1100"/>
                        <a:t>Välplanerad förändringsledning under förankringsprocessen.</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Vi fråntar enheterna ett ansvar och mandat, som kan påverka vår förmåga att efterleva de rutiner som bestämts. </a:t>
                      </a:r>
                    </a:p>
                  </a:txBody>
                  <a:tcPr/>
                </a:tc>
                <a:extLst>
                  <a:ext uri="{0D108BD9-81ED-4DB2-BD59-A6C34878D82A}">
                    <a16:rowId xmlns:a16="http://schemas.microsoft.com/office/drawing/2014/main" val="1246179416"/>
                  </a:ext>
                </a:extLst>
              </a:tr>
              <a:tr h="370840">
                <a:tc>
                  <a:txBody>
                    <a:bodyPr/>
                    <a:lstStyle/>
                    <a:p>
                      <a:r>
                        <a:rPr lang="sv-SE" sz="1100"/>
                        <a:t>Alla digitaliseringsprojekt måste ha- och startas av en projektägare. </a:t>
                      </a:r>
                    </a:p>
                    <a:p>
                      <a:endParaRPr lang="sv-SE" sz="1100"/>
                    </a:p>
                    <a:p>
                      <a:r>
                        <a:rPr lang="sv-SE" sz="1100"/>
                        <a:t>Projektägare är idébärarens avdelningschef per default. </a:t>
                      </a:r>
                    </a:p>
                  </a:txBody>
                  <a:tcPr/>
                </a:tc>
                <a:tc>
                  <a:txBody>
                    <a:bodyPr/>
                    <a:lstStyle/>
                    <a:p>
                      <a:r>
                        <a:rPr lang="sv-SE" sz="1100"/>
                        <a:t>Alla projekt har en kommunicerad ägare. </a:t>
                      </a:r>
                    </a:p>
                    <a:p>
                      <a:endParaRPr lang="sv-SE" sz="1100"/>
                    </a:p>
                    <a:p>
                      <a:r>
                        <a:rPr lang="sv-SE" sz="1100"/>
                        <a:t>Alla projektägare har ett tydligt mandat att påverka arbetets prioritering och resursfördelning.</a:t>
                      </a:r>
                    </a:p>
                  </a:txBody>
                  <a:tcPr/>
                </a:tc>
                <a:tc>
                  <a:txBody>
                    <a:bodyPr/>
                    <a:lstStyle/>
                    <a:p>
                      <a:r>
                        <a:rPr lang="sv-SE" sz="1100"/>
                        <a:t>Förankring av nya rutiner för projektledning- och projektstyrning enligt AP1.</a:t>
                      </a:r>
                    </a:p>
                    <a:p>
                      <a:endParaRPr lang="sv-SE" sz="1100"/>
                    </a:p>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Välplanerad förändringsledning under förankringsprocessen.</a:t>
                      </a:r>
                    </a:p>
                  </a:txBody>
                  <a:tcPr/>
                </a:tc>
                <a:tc>
                  <a:txBody>
                    <a:bodyPr/>
                    <a:lstStyle/>
                    <a:p>
                      <a:endParaRPr lang="sv-SE" sz="1100" dirty="0"/>
                    </a:p>
                  </a:txBody>
                  <a:tcPr/>
                </a:tc>
                <a:extLst>
                  <a:ext uri="{0D108BD9-81ED-4DB2-BD59-A6C34878D82A}">
                    <a16:rowId xmlns:a16="http://schemas.microsoft.com/office/drawing/2014/main" val="663256292"/>
                  </a:ext>
                </a:extLst>
              </a:tr>
            </a:tbl>
          </a:graphicData>
        </a:graphic>
      </p:graphicFrame>
      <p:sp>
        <p:nvSpPr>
          <p:cNvPr id="5" name="Rektangel: rundade hörn 4">
            <a:extLst>
              <a:ext uri="{FF2B5EF4-FFF2-40B4-BE49-F238E27FC236}">
                <a16:creationId xmlns:a16="http://schemas.microsoft.com/office/drawing/2014/main" id="{A544871A-0945-8421-017F-05CFC438A07B}"/>
              </a:ext>
            </a:extLst>
          </p:cNvPr>
          <p:cNvSpPr/>
          <p:nvPr/>
        </p:nvSpPr>
        <p:spPr>
          <a:xfrm>
            <a:off x="76200" y="1964267"/>
            <a:ext cx="12003504" cy="1253066"/>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rundade hörn 5">
            <a:extLst>
              <a:ext uri="{FF2B5EF4-FFF2-40B4-BE49-F238E27FC236}">
                <a16:creationId xmlns:a16="http://schemas.microsoft.com/office/drawing/2014/main" id="{34110895-6588-98E1-1FDE-7A4329811425}"/>
              </a:ext>
            </a:extLst>
          </p:cNvPr>
          <p:cNvSpPr/>
          <p:nvPr/>
        </p:nvSpPr>
        <p:spPr>
          <a:xfrm>
            <a:off x="57931" y="4445000"/>
            <a:ext cx="12003504" cy="1049868"/>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69425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F6D148-146A-ECB5-E9D5-ECFB60EB57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think-cell data - do not delete" hidden="1">
                        <a:extLst>
                          <a:ext uri="{FF2B5EF4-FFF2-40B4-BE49-F238E27FC236}">
                            <a16:creationId xmlns:a16="http://schemas.microsoft.com/office/drawing/2014/main" id="{CDF6D148-146A-ECB5-E9D5-ECFB60EB577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 name="Tabell 6">
            <a:extLst>
              <a:ext uri="{FF2B5EF4-FFF2-40B4-BE49-F238E27FC236}">
                <a16:creationId xmlns:a16="http://schemas.microsoft.com/office/drawing/2014/main" id="{010500E5-C347-6BA6-77E8-A2CD3C0A6A63}"/>
              </a:ext>
            </a:extLst>
          </p:cNvPr>
          <p:cNvGraphicFramePr>
            <a:graphicFrameLocks noGrp="1"/>
          </p:cNvGraphicFramePr>
          <p:nvPr/>
        </p:nvGraphicFramePr>
        <p:xfrm>
          <a:off x="139032" y="1690213"/>
          <a:ext cx="11940672" cy="4871720"/>
        </p:xfrm>
        <a:graphic>
          <a:graphicData uri="http://schemas.openxmlformats.org/drawingml/2006/table">
            <a:tbl>
              <a:tblPr firstRow="1" bandRow="1">
                <a:tableStyleId>{93296810-A885-4BE3-A3E7-6D5BEEA58F35}</a:tableStyleId>
              </a:tblPr>
              <a:tblGrid>
                <a:gridCol w="3479169">
                  <a:extLst>
                    <a:ext uri="{9D8B030D-6E8A-4147-A177-3AD203B41FA5}">
                      <a16:colId xmlns:a16="http://schemas.microsoft.com/office/drawing/2014/main" val="1398943753"/>
                    </a:ext>
                  </a:extLst>
                </a:gridCol>
                <a:gridCol w="3022851">
                  <a:extLst>
                    <a:ext uri="{9D8B030D-6E8A-4147-A177-3AD203B41FA5}">
                      <a16:colId xmlns:a16="http://schemas.microsoft.com/office/drawing/2014/main" val="998379728"/>
                    </a:ext>
                  </a:extLst>
                </a:gridCol>
                <a:gridCol w="2719326">
                  <a:extLst>
                    <a:ext uri="{9D8B030D-6E8A-4147-A177-3AD203B41FA5}">
                      <a16:colId xmlns:a16="http://schemas.microsoft.com/office/drawing/2014/main" val="3559792958"/>
                    </a:ext>
                  </a:extLst>
                </a:gridCol>
                <a:gridCol w="2719326">
                  <a:extLst>
                    <a:ext uri="{9D8B030D-6E8A-4147-A177-3AD203B41FA5}">
                      <a16:colId xmlns:a16="http://schemas.microsoft.com/office/drawing/2014/main" val="1670515884"/>
                    </a:ext>
                  </a:extLst>
                </a:gridCol>
              </a:tblGrid>
              <a:tr h="370840">
                <a:tc>
                  <a:txBody>
                    <a:bodyPr/>
                    <a:lstStyle/>
                    <a:p>
                      <a:r>
                        <a:rPr lang="sv-SE" sz="1600"/>
                        <a:t>Förändring / Förtydligande</a:t>
                      </a:r>
                    </a:p>
                  </a:txBody>
                  <a:tcPr/>
                </a:tc>
                <a:tc>
                  <a:txBody>
                    <a:bodyPr/>
                    <a:lstStyle/>
                    <a:p>
                      <a:r>
                        <a:rPr lang="sv-SE" sz="1600"/>
                        <a:t>Värde</a:t>
                      </a:r>
                    </a:p>
                  </a:txBody>
                  <a:tcPr/>
                </a:tc>
                <a:tc>
                  <a:txBody>
                    <a:bodyPr/>
                    <a:lstStyle/>
                    <a:p>
                      <a:r>
                        <a:rPr lang="sv-SE" sz="1600"/>
                        <a:t>Förutsättning</a:t>
                      </a:r>
                    </a:p>
                  </a:txBody>
                  <a:tcPr/>
                </a:tc>
                <a:tc>
                  <a:txBody>
                    <a:bodyPr/>
                    <a:lstStyle/>
                    <a:p>
                      <a:r>
                        <a:rPr lang="sv-SE" sz="1600"/>
                        <a:t>Risk</a:t>
                      </a:r>
                    </a:p>
                  </a:txBody>
                  <a:tcPr/>
                </a:tc>
                <a:extLst>
                  <a:ext uri="{0D108BD9-81ED-4DB2-BD59-A6C34878D82A}">
                    <a16:rowId xmlns:a16="http://schemas.microsoft.com/office/drawing/2014/main" val="1866426180"/>
                  </a:ext>
                </a:extLst>
              </a:tr>
              <a:tr h="370840">
                <a:tc>
                  <a:txBody>
                    <a:bodyPr/>
                    <a:lstStyle/>
                    <a:p>
                      <a:r>
                        <a:rPr lang="sv-SE" sz="1100"/>
                        <a:t>Alla digitaliseringsprojekt måste följa antagen projektstandard med tillhörande processer och dokumentation. </a:t>
                      </a:r>
                    </a:p>
                  </a:txBody>
                  <a:tcPr/>
                </a:tc>
                <a:tc>
                  <a:txBody>
                    <a:bodyPr/>
                    <a:lstStyle/>
                    <a:p>
                      <a:r>
                        <a:rPr lang="sv-SE" sz="1100"/>
                        <a:t>Enklare uppföljning av digitaliseringsprojekt. </a:t>
                      </a:r>
                    </a:p>
                    <a:p>
                      <a:endParaRPr lang="sv-SE" sz="1100"/>
                    </a:p>
                    <a:p>
                      <a:r>
                        <a:rPr lang="sv-SE" sz="1100"/>
                        <a:t>Tydligare uppgifter för medarbetare som är involverade i digitaliseringsprojekt. </a:t>
                      </a:r>
                    </a:p>
                    <a:p>
                      <a:endParaRPr lang="sv-SE" sz="1100"/>
                    </a:p>
                    <a:p>
                      <a:endParaRPr lang="sv-SE" sz="1100"/>
                    </a:p>
                  </a:txBody>
                  <a:tcPr/>
                </a:tc>
                <a:tc>
                  <a:txBody>
                    <a:bodyPr/>
                    <a:lstStyle/>
                    <a:p>
                      <a:r>
                        <a:rPr lang="sv-SE" sz="1100"/>
                        <a:t>Alla medarbetare inom förvaltningen som är involverade i ett digitaliseringsprojekt har tagit del av stadens standards för projekt. </a:t>
                      </a:r>
                    </a:p>
                    <a:p>
                      <a:endParaRPr lang="sv-SE" sz="1100"/>
                    </a:p>
                  </a:txBody>
                  <a:tcPr/>
                </a:tc>
                <a:tc>
                  <a:txBody>
                    <a:bodyPr/>
                    <a:lstStyle/>
                    <a:p>
                      <a:r>
                        <a:rPr lang="sv-SE" sz="1100"/>
                        <a:t>Staden har utvecklat en egen, förenklad, version av PPS. Stadens version är mer ’vattenfallbaserad’ vilket kan göra att den uppfattas som onödigt byråkratisk och därmed försvårar vår förmåga att ta den till oss. </a:t>
                      </a:r>
                    </a:p>
                    <a:p>
                      <a:endParaRPr lang="sv-SE" sz="1100"/>
                    </a:p>
                  </a:txBody>
                  <a:tcPr/>
                </a:tc>
                <a:extLst>
                  <a:ext uri="{0D108BD9-81ED-4DB2-BD59-A6C34878D82A}">
                    <a16:rowId xmlns:a16="http://schemas.microsoft.com/office/drawing/2014/main" val="1421527753"/>
                  </a:ext>
                </a:extLst>
              </a:tr>
              <a:tr h="370840">
                <a:tc>
                  <a:txBody>
                    <a:bodyPr/>
                    <a:lstStyle/>
                    <a:p>
                      <a:r>
                        <a:rPr lang="sv-SE" sz="1100"/>
                        <a:t>Att vara idébärare innebär inte längre att man är självskriven projektledare. </a:t>
                      </a:r>
                    </a:p>
                    <a:p>
                      <a:endParaRPr lang="sv-SE" sz="1100"/>
                    </a:p>
                  </a:txBody>
                  <a:tcPr/>
                </a:tc>
                <a:tc>
                  <a:txBody>
                    <a:bodyPr/>
                    <a:lstStyle/>
                    <a:p>
                      <a:r>
                        <a:rPr lang="sv-SE" sz="1100"/>
                        <a:t>Vi tar bort ”kravet” på att den medarbetare som kommer på en idé måste leda arbetet för att realisera det. </a:t>
                      </a:r>
                    </a:p>
                    <a:p>
                      <a:endParaRPr lang="sv-SE" sz="1100"/>
                    </a:p>
                    <a:p>
                      <a:r>
                        <a:rPr lang="sv-SE" sz="1100"/>
                        <a:t>Projekt leds av individer med dedikerad tid, kunskap och vilja att utföra arbetet. </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Tydligt kommunicerat direktiv från ledningsgrupp till alla enheter.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a:p>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Utbildning i projektledning tillgänglig. </a:t>
                      </a:r>
                    </a:p>
                    <a:p>
                      <a:endParaRPr lang="sv-SE" sz="1100"/>
                    </a:p>
                  </a:txBody>
                  <a:tcPr/>
                </a:tc>
                <a:tc>
                  <a:txBody>
                    <a:bodyPr/>
                    <a:lstStyle/>
                    <a:p>
                      <a:r>
                        <a:rPr lang="sv-SE" sz="1100"/>
                        <a:t>Vi saknar lämpliga resurser för att driva projekt, med ett potentiellt glapp i utvecklingscykeln som konsekvens. </a:t>
                      </a:r>
                    </a:p>
                  </a:txBody>
                  <a:tcPr/>
                </a:tc>
                <a:extLst>
                  <a:ext uri="{0D108BD9-81ED-4DB2-BD59-A6C34878D82A}">
                    <a16:rowId xmlns:a16="http://schemas.microsoft.com/office/drawing/2014/main" val="2221624846"/>
                  </a:ext>
                </a:extLst>
              </a:tr>
              <a:tr h="370840">
                <a:tc>
                  <a:txBody>
                    <a:bodyPr/>
                    <a:lstStyle/>
                    <a:p>
                      <a:r>
                        <a:rPr lang="sv-SE" sz="1100"/>
                        <a:t>Ökat krav på förarbete som behöver utföras för att få presentera ett behov som kräver . </a:t>
                      </a:r>
                    </a:p>
                    <a:p>
                      <a:endParaRPr lang="sv-SE" sz="1100"/>
                    </a:p>
                  </a:txBody>
                  <a:tcPr/>
                </a:tc>
                <a:tc>
                  <a:txBody>
                    <a:bodyPr/>
                    <a:lstStyle/>
                    <a:p>
                      <a:r>
                        <a:rPr lang="sv-SE" sz="1100"/>
                        <a:t>Alla behov får samma förutsättningar till gehör. </a:t>
                      </a:r>
                    </a:p>
                    <a:p>
                      <a:endParaRPr lang="sv-SE" sz="1100"/>
                    </a:p>
                    <a:p>
                      <a:r>
                        <a:rPr lang="sv-SE" sz="1100"/>
                        <a:t>Vi realiserar bara de behov som innebär ett tydligt värde.</a:t>
                      </a:r>
                    </a:p>
                    <a:p>
                      <a:endParaRPr lang="sv-SE" sz="1100"/>
                    </a:p>
                    <a:p>
                      <a:r>
                        <a:rPr lang="sv-SE" sz="1100"/>
                        <a:t>Vi förekommer dubbelarbete, risker i vår infrastruktur och att vi inte startar något som vi har förmåga att leverera. </a:t>
                      </a:r>
                    </a:p>
                    <a:p>
                      <a:endParaRPr lang="sv-SE" sz="110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Tydligt kommunicerat direktiv från ledningsgrupp till alla enheter. </a:t>
                      </a:r>
                    </a:p>
                    <a:p>
                      <a:endParaRPr lang="sv-SE" sz="1100"/>
                    </a:p>
                    <a:p>
                      <a:pPr marL="0" marR="0" lvl="0" indent="0" algn="l" defTabSz="1219170" rtl="0" eaLnBrk="1" fontAlgn="auto" latinLnBrk="0" hangingPunct="1">
                        <a:lnSpc>
                          <a:spcPct val="100000"/>
                        </a:lnSpc>
                        <a:spcBef>
                          <a:spcPts val="0"/>
                        </a:spcBef>
                        <a:spcAft>
                          <a:spcPts val="0"/>
                        </a:spcAft>
                        <a:buClrTx/>
                        <a:buSzTx/>
                        <a:buFontTx/>
                        <a:buNone/>
                        <a:tabLst/>
                        <a:defRPr/>
                      </a:pPr>
                      <a:r>
                        <a:rPr lang="sv-SE" sz="1100"/>
                        <a:t>Välplanerad förändringsledning under förankringsprocessen.</a:t>
                      </a:r>
                    </a:p>
                    <a:p>
                      <a:endParaRPr lang="sv-SE" sz="1100"/>
                    </a:p>
                  </a:txBody>
                  <a:tcPr/>
                </a:tc>
                <a:tc>
                  <a:txBody>
                    <a:bodyPr/>
                    <a:lstStyle/>
                    <a:p>
                      <a:r>
                        <a:rPr lang="sv-SE" sz="1100"/>
                        <a:t>Medarbetare avstår från att presentera idéer </a:t>
                      </a:r>
                      <a:r>
                        <a:rPr lang="sv-SE" sz="1100" err="1"/>
                        <a:t>pga</a:t>
                      </a:r>
                      <a:r>
                        <a:rPr lang="sv-SE" sz="1100"/>
                        <a:t> administration.</a:t>
                      </a:r>
                    </a:p>
                  </a:txBody>
                  <a:tcPr/>
                </a:tc>
                <a:extLst>
                  <a:ext uri="{0D108BD9-81ED-4DB2-BD59-A6C34878D82A}">
                    <a16:rowId xmlns:a16="http://schemas.microsoft.com/office/drawing/2014/main" val="342457522"/>
                  </a:ext>
                </a:extLst>
              </a:tr>
              <a:tr h="37084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a:p>
                  </a:txBody>
                  <a:tcPr/>
                </a:tc>
                <a:tc>
                  <a:txBody>
                    <a:bodyPr/>
                    <a:lstStyle/>
                    <a:p>
                      <a:endParaRPr lang="sv-SE" sz="110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a:p>
                  </a:txBody>
                  <a:tcPr/>
                </a:tc>
                <a:tc>
                  <a:txBody>
                    <a:bodyPr/>
                    <a:lstStyle/>
                    <a:p>
                      <a:endParaRPr lang="sv-SE" sz="1100"/>
                    </a:p>
                  </a:txBody>
                  <a:tcPr/>
                </a:tc>
                <a:extLst>
                  <a:ext uri="{0D108BD9-81ED-4DB2-BD59-A6C34878D82A}">
                    <a16:rowId xmlns:a16="http://schemas.microsoft.com/office/drawing/2014/main" val="4137799045"/>
                  </a:ext>
                </a:extLst>
              </a:tr>
            </a:tbl>
          </a:graphicData>
        </a:graphic>
      </p:graphicFrame>
      <p:sp>
        <p:nvSpPr>
          <p:cNvPr id="9" name="Rubrik 3">
            <a:extLst>
              <a:ext uri="{FF2B5EF4-FFF2-40B4-BE49-F238E27FC236}">
                <a16:creationId xmlns:a16="http://schemas.microsoft.com/office/drawing/2014/main" id="{905C2533-BB19-D021-F177-DED3195D745C}"/>
              </a:ext>
            </a:extLst>
          </p:cNvPr>
          <p:cNvSpPr>
            <a:spLocks noGrp="1"/>
          </p:cNvSpPr>
          <p:nvPr>
            <p:ph type="title"/>
          </p:nvPr>
        </p:nvSpPr>
        <p:spPr>
          <a:xfrm>
            <a:off x="874712" y="873125"/>
            <a:ext cx="11485729" cy="553998"/>
          </a:xfrm>
        </p:spPr>
        <p:txBody>
          <a:bodyPr vert="horz">
            <a:noAutofit/>
          </a:bodyPr>
          <a:lstStyle/>
          <a:p>
            <a:r>
              <a:rPr lang="sv-SE" sz="4000"/>
              <a:t>Identifierade förändringar jämfört med nuläge</a:t>
            </a:r>
            <a:endParaRPr lang="sv-SE" sz="6000"/>
          </a:p>
        </p:txBody>
      </p:sp>
      <p:sp>
        <p:nvSpPr>
          <p:cNvPr id="2" name="Rektangel: rundade hörn 1">
            <a:extLst>
              <a:ext uri="{FF2B5EF4-FFF2-40B4-BE49-F238E27FC236}">
                <a16:creationId xmlns:a16="http://schemas.microsoft.com/office/drawing/2014/main" id="{30651B39-8E80-C786-AAD6-9A834E90DC89}"/>
              </a:ext>
            </a:extLst>
          </p:cNvPr>
          <p:cNvSpPr/>
          <p:nvPr/>
        </p:nvSpPr>
        <p:spPr>
          <a:xfrm>
            <a:off x="107616" y="3293534"/>
            <a:ext cx="12003504" cy="1049868"/>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0023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EDDB2B5-FC84-ED73-7CC9-E9D0BCE4806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think-cell data - do not delete" hidden="1">
                        <a:extLst>
                          <a:ext uri="{FF2B5EF4-FFF2-40B4-BE49-F238E27FC236}">
                            <a16:creationId xmlns:a16="http://schemas.microsoft.com/office/drawing/2014/main" id="{2EDDB2B5-FC84-ED73-7CC9-E9D0BCE4806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8" name="Rektangel 287">
            <a:extLst>
              <a:ext uri="{FF2B5EF4-FFF2-40B4-BE49-F238E27FC236}">
                <a16:creationId xmlns:a16="http://schemas.microsoft.com/office/drawing/2014/main" id="{9781F8FF-286B-BAC7-0ACE-901364D6211A}"/>
              </a:ext>
            </a:extLst>
          </p:cNvPr>
          <p:cNvSpPr/>
          <p:nvPr/>
        </p:nvSpPr>
        <p:spPr>
          <a:xfrm>
            <a:off x="1365781" y="1659466"/>
            <a:ext cx="8582553" cy="4391025"/>
          </a:xfrm>
          <a:prstGeom prst="rect">
            <a:avLst/>
          </a:prstGeom>
          <a:solidFill>
            <a:schemeClr val="tx2">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4">
            <a:extLst>
              <a:ext uri="{FF2B5EF4-FFF2-40B4-BE49-F238E27FC236}">
                <a16:creationId xmlns:a16="http://schemas.microsoft.com/office/drawing/2014/main" id="{44636EFC-9353-6BB8-4F59-C49494FF4A1A}"/>
              </a:ext>
            </a:extLst>
          </p:cNvPr>
          <p:cNvSpPr>
            <a:spLocks noGrp="1"/>
          </p:cNvSpPr>
          <p:nvPr>
            <p:ph type="ctrTitle"/>
          </p:nvPr>
        </p:nvSpPr>
        <p:spPr/>
        <p:txBody>
          <a:bodyPr vert="horz"/>
          <a:lstStyle/>
          <a:p>
            <a:r>
              <a:rPr lang="sv-SE"/>
              <a:t>Förväntad utväxling</a:t>
            </a:r>
          </a:p>
        </p:txBody>
      </p:sp>
      <p:sp>
        <p:nvSpPr>
          <p:cNvPr id="11" name="textruta 10">
            <a:extLst>
              <a:ext uri="{FF2B5EF4-FFF2-40B4-BE49-F238E27FC236}">
                <a16:creationId xmlns:a16="http://schemas.microsoft.com/office/drawing/2014/main" id="{D3A96F17-5EB4-FF06-A94D-A4088CAFA4AC}"/>
              </a:ext>
            </a:extLst>
          </p:cNvPr>
          <p:cNvSpPr txBox="1"/>
          <p:nvPr/>
        </p:nvSpPr>
        <p:spPr>
          <a:xfrm>
            <a:off x="4253677" y="6199717"/>
            <a:ext cx="2446419" cy="369332"/>
          </a:xfrm>
          <a:prstGeom prst="rect">
            <a:avLst/>
          </a:prstGeom>
          <a:noFill/>
        </p:spPr>
        <p:txBody>
          <a:bodyPr wrap="square" rtlCol="0">
            <a:spAutoFit/>
          </a:bodyPr>
          <a:lstStyle/>
          <a:p>
            <a:pPr algn="ctr"/>
            <a:r>
              <a:rPr lang="sv-SE" b="1"/>
              <a:t>TID</a:t>
            </a:r>
          </a:p>
        </p:txBody>
      </p:sp>
      <p:sp>
        <p:nvSpPr>
          <p:cNvPr id="13" name="textruta 12">
            <a:extLst>
              <a:ext uri="{FF2B5EF4-FFF2-40B4-BE49-F238E27FC236}">
                <a16:creationId xmlns:a16="http://schemas.microsoft.com/office/drawing/2014/main" id="{885D98FB-B1E5-08D8-054B-6955F3A0DD4D}"/>
              </a:ext>
            </a:extLst>
          </p:cNvPr>
          <p:cNvSpPr txBox="1"/>
          <p:nvPr/>
        </p:nvSpPr>
        <p:spPr>
          <a:xfrm rot="19606811">
            <a:off x="5808371" y="4465350"/>
            <a:ext cx="2446419" cy="369332"/>
          </a:xfrm>
          <a:prstGeom prst="rect">
            <a:avLst/>
          </a:prstGeom>
          <a:noFill/>
        </p:spPr>
        <p:txBody>
          <a:bodyPr wrap="square" rtlCol="0">
            <a:spAutoFit/>
          </a:bodyPr>
          <a:lstStyle/>
          <a:p>
            <a:pPr algn="ctr"/>
            <a:r>
              <a:rPr lang="sv-SE" b="1"/>
              <a:t>EFFEKT</a:t>
            </a:r>
          </a:p>
        </p:txBody>
      </p:sp>
      <p:sp>
        <p:nvSpPr>
          <p:cNvPr id="286" name="Frihandsfigur: Form 285">
            <a:extLst>
              <a:ext uri="{FF2B5EF4-FFF2-40B4-BE49-F238E27FC236}">
                <a16:creationId xmlns:a16="http://schemas.microsoft.com/office/drawing/2014/main" id="{8DEFE6FC-C801-E0D5-DDA8-CDE61973B93D}"/>
              </a:ext>
            </a:extLst>
          </p:cNvPr>
          <p:cNvSpPr/>
          <p:nvPr/>
        </p:nvSpPr>
        <p:spPr>
          <a:xfrm>
            <a:off x="1625600" y="1794934"/>
            <a:ext cx="8077200" cy="4060915"/>
          </a:xfrm>
          <a:custGeom>
            <a:avLst/>
            <a:gdLst>
              <a:gd name="connsiteX0" fmla="*/ 0 w 8077200"/>
              <a:gd name="connsiteY0" fmla="*/ 4047066 h 4060915"/>
              <a:gd name="connsiteX1" fmla="*/ 2523067 w 8077200"/>
              <a:gd name="connsiteY1" fmla="*/ 4047066 h 4060915"/>
              <a:gd name="connsiteX2" fmla="*/ 3886200 w 8077200"/>
              <a:gd name="connsiteY2" fmla="*/ 3903133 h 4060915"/>
              <a:gd name="connsiteX3" fmla="*/ 5223934 w 8077200"/>
              <a:gd name="connsiteY3" fmla="*/ 3361266 h 4060915"/>
              <a:gd name="connsiteX4" fmla="*/ 6688667 w 8077200"/>
              <a:gd name="connsiteY4" fmla="*/ 2362200 h 4060915"/>
              <a:gd name="connsiteX5" fmla="*/ 7349067 w 8077200"/>
              <a:gd name="connsiteY5" fmla="*/ 1642533 h 4060915"/>
              <a:gd name="connsiteX6" fmla="*/ 7814734 w 8077200"/>
              <a:gd name="connsiteY6" fmla="*/ 736600 h 4060915"/>
              <a:gd name="connsiteX7" fmla="*/ 8077200 w 8077200"/>
              <a:gd name="connsiteY7" fmla="*/ 0 h 406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7200" h="4060915">
                <a:moveTo>
                  <a:pt x="0" y="4047066"/>
                </a:moveTo>
                <a:cubicBezTo>
                  <a:pt x="937683" y="4059060"/>
                  <a:pt x="1875367" y="4071055"/>
                  <a:pt x="2523067" y="4047066"/>
                </a:cubicBezTo>
                <a:cubicBezTo>
                  <a:pt x="3170767" y="4023077"/>
                  <a:pt x="3436056" y="4017433"/>
                  <a:pt x="3886200" y="3903133"/>
                </a:cubicBezTo>
                <a:cubicBezTo>
                  <a:pt x="4336344" y="3788833"/>
                  <a:pt x="4756856" y="3618088"/>
                  <a:pt x="5223934" y="3361266"/>
                </a:cubicBezTo>
                <a:cubicBezTo>
                  <a:pt x="5691012" y="3104444"/>
                  <a:pt x="6334478" y="2648655"/>
                  <a:pt x="6688667" y="2362200"/>
                </a:cubicBezTo>
                <a:cubicBezTo>
                  <a:pt x="7042856" y="2075745"/>
                  <a:pt x="7161389" y="1913466"/>
                  <a:pt x="7349067" y="1642533"/>
                </a:cubicBezTo>
                <a:cubicBezTo>
                  <a:pt x="7536745" y="1371600"/>
                  <a:pt x="7693379" y="1010355"/>
                  <a:pt x="7814734" y="736600"/>
                </a:cubicBezTo>
                <a:cubicBezTo>
                  <a:pt x="7936089" y="462845"/>
                  <a:pt x="8006644" y="231422"/>
                  <a:pt x="8077200" y="0"/>
                </a:cubicBezTo>
              </a:path>
            </a:pathLst>
          </a:cu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7" name="textruta 286">
            <a:extLst>
              <a:ext uri="{FF2B5EF4-FFF2-40B4-BE49-F238E27FC236}">
                <a16:creationId xmlns:a16="http://schemas.microsoft.com/office/drawing/2014/main" id="{71956CF4-B4F3-1810-6EDA-5B86CBD52191}"/>
              </a:ext>
            </a:extLst>
          </p:cNvPr>
          <p:cNvSpPr txBox="1"/>
          <p:nvPr/>
        </p:nvSpPr>
        <p:spPr>
          <a:xfrm rot="16200000">
            <a:off x="-256922" y="3670311"/>
            <a:ext cx="2446419" cy="369332"/>
          </a:xfrm>
          <a:prstGeom prst="rect">
            <a:avLst/>
          </a:prstGeom>
          <a:noFill/>
        </p:spPr>
        <p:txBody>
          <a:bodyPr wrap="square" rtlCol="0">
            <a:spAutoFit/>
          </a:bodyPr>
          <a:lstStyle/>
          <a:p>
            <a:pPr algn="ctr"/>
            <a:r>
              <a:rPr lang="sv-SE" b="1"/>
              <a:t>LÄRANDE</a:t>
            </a:r>
          </a:p>
        </p:txBody>
      </p:sp>
      <p:cxnSp>
        <p:nvCxnSpPr>
          <p:cNvPr id="290" name="Rak pilkoppling 289">
            <a:extLst>
              <a:ext uri="{FF2B5EF4-FFF2-40B4-BE49-F238E27FC236}">
                <a16:creationId xmlns:a16="http://schemas.microsoft.com/office/drawing/2014/main" id="{EF161D3E-10FF-2458-5FD9-71A4388278F4}"/>
              </a:ext>
            </a:extLst>
          </p:cNvPr>
          <p:cNvCxnSpPr/>
          <p:nvPr/>
        </p:nvCxnSpPr>
        <p:spPr>
          <a:xfrm>
            <a:off x="1625600" y="6235158"/>
            <a:ext cx="832273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1" name="Rak pilkoppling 290">
            <a:extLst>
              <a:ext uri="{FF2B5EF4-FFF2-40B4-BE49-F238E27FC236}">
                <a16:creationId xmlns:a16="http://schemas.microsoft.com/office/drawing/2014/main" id="{179AAD53-642A-4CD3-3560-F3C987E43F8C}"/>
              </a:ext>
            </a:extLst>
          </p:cNvPr>
          <p:cNvCxnSpPr>
            <a:cxnSpLocks/>
          </p:cNvCxnSpPr>
          <p:nvPr/>
        </p:nvCxnSpPr>
        <p:spPr>
          <a:xfrm flipV="1">
            <a:off x="1165771" y="1659466"/>
            <a:ext cx="0" cy="41963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4" name="Rektangel 293">
            <a:extLst>
              <a:ext uri="{FF2B5EF4-FFF2-40B4-BE49-F238E27FC236}">
                <a16:creationId xmlns:a16="http://schemas.microsoft.com/office/drawing/2014/main" id="{87650ED3-CC33-E82D-CCEB-C41BF0649057}"/>
              </a:ext>
            </a:extLst>
          </p:cNvPr>
          <p:cNvSpPr/>
          <p:nvPr/>
        </p:nvSpPr>
        <p:spPr>
          <a:xfrm>
            <a:off x="1365781" y="1659466"/>
            <a:ext cx="1716086" cy="4391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sv-SE">
                <a:solidFill>
                  <a:schemeClr val="tx1"/>
                </a:solidFill>
              </a:rPr>
              <a:t>2025 Q2</a:t>
            </a:r>
          </a:p>
        </p:txBody>
      </p:sp>
      <p:cxnSp>
        <p:nvCxnSpPr>
          <p:cNvPr id="297" name="Rak koppling 296">
            <a:extLst>
              <a:ext uri="{FF2B5EF4-FFF2-40B4-BE49-F238E27FC236}">
                <a16:creationId xmlns:a16="http://schemas.microsoft.com/office/drawing/2014/main" id="{FAEB8C3B-6F5C-8643-539D-A2CC624A9DD7}"/>
              </a:ext>
            </a:extLst>
          </p:cNvPr>
          <p:cNvCxnSpPr/>
          <p:nvPr/>
        </p:nvCxnSpPr>
        <p:spPr>
          <a:xfrm>
            <a:off x="3081867" y="1532465"/>
            <a:ext cx="0" cy="4715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8" name="Rektangel 297">
            <a:extLst>
              <a:ext uri="{FF2B5EF4-FFF2-40B4-BE49-F238E27FC236}">
                <a16:creationId xmlns:a16="http://schemas.microsoft.com/office/drawing/2014/main" id="{7729DF82-2424-0555-268B-8E20EFDA3AB4}"/>
              </a:ext>
            </a:extLst>
          </p:cNvPr>
          <p:cNvSpPr/>
          <p:nvPr/>
        </p:nvSpPr>
        <p:spPr>
          <a:xfrm>
            <a:off x="3107263" y="1668450"/>
            <a:ext cx="1716086" cy="4391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sv-SE">
                <a:solidFill>
                  <a:schemeClr val="tx1"/>
                </a:solidFill>
              </a:rPr>
              <a:t>2025 Q3</a:t>
            </a:r>
          </a:p>
        </p:txBody>
      </p:sp>
      <p:cxnSp>
        <p:nvCxnSpPr>
          <p:cNvPr id="300" name="Rak koppling 299">
            <a:extLst>
              <a:ext uri="{FF2B5EF4-FFF2-40B4-BE49-F238E27FC236}">
                <a16:creationId xmlns:a16="http://schemas.microsoft.com/office/drawing/2014/main" id="{F78E4D61-75B4-D408-F2F7-AAAC9C29DCE8}"/>
              </a:ext>
            </a:extLst>
          </p:cNvPr>
          <p:cNvCxnSpPr/>
          <p:nvPr/>
        </p:nvCxnSpPr>
        <p:spPr>
          <a:xfrm>
            <a:off x="4834469" y="1532461"/>
            <a:ext cx="0" cy="4715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1" name="Rektangel 300">
            <a:extLst>
              <a:ext uri="{FF2B5EF4-FFF2-40B4-BE49-F238E27FC236}">
                <a16:creationId xmlns:a16="http://schemas.microsoft.com/office/drawing/2014/main" id="{1DCA8322-F183-3EB8-96D1-2FF9A5F52EE1}"/>
              </a:ext>
            </a:extLst>
          </p:cNvPr>
          <p:cNvSpPr/>
          <p:nvPr/>
        </p:nvSpPr>
        <p:spPr>
          <a:xfrm>
            <a:off x="4844135" y="1665558"/>
            <a:ext cx="1716086" cy="4391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sv-SE">
                <a:solidFill>
                  <a:schemeClr val="tx1"/>
                </a:solidFill>
              </a:rPr>
              <a:t>2025 Q4</a:t>
            </a:r>
          </a:p>
        </p:txBody>
      </p:sp>
      <p:sp>
        <p:nvSpPr>
          <p:cNvPr id="302" name="Rektangel 301">
            <a:extLst>
              <a:ext uri="{FF2B5EF4-FFF2-40B4-BE49-F238E27FC236}">
                <a16:creationId xmlns:a16="http://schemas.microsoft.com/office/drawing/2014/main" id="{BBE43405-9B52-999B-125F-6C1AF20A415F}"/>
              </a:ext>
            </a:extLst>
          </p:cNvPr>
          <p:cNvSpPr/>
          <p:nvPr/>
        </p:nvSpPr>
        <p:spPr>
          <a:xfrm>
            <a:off x="6591226" y="1668450"/>
            <a:ext cx="1716086" cy="4391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sv-SE">
                <a:solidFill>
                  <a:schemeClr val="tx1"/>
                </a:solidFill>
              </a:rPr>
              <a:t>2026 Q1</a:t>
            </a:r>
          </a:p>
        </p:txBody>
      </p:sp>
      <p:cxnSp>
        <p:nvCxnSpPr>
          <p:cNvPr id="303" name="Rak koppling 302">
            <a:extLst>
              <a:ext uri="{FF2B5EF4-FFF2-40B4-BE49-F238E27FC236}">
                <a16:creationId xmlns:a16="http://schemas.microsoft.com/office/drawing/2014/main" id="{4C3E7862-6E52-9AE8-64D1-B3E289D8D793}"/>
              </a:ext>
            </a:extLst>
          </p:cNvPr>
          <p:cNvCxnSpPr/>
          <p:nvPr/>
        </p:nvCxnSpPr>
        <p:spPr>
          <a:xfrm>
            <a:off x="6581561" y="1532460"/>
            <a:ext cx="0" cy="4715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Rak koppling 303">
            <a:extLst>
              <a:ext uri="{FF2B5EF4-FFF2-40B4-BE49-F238E27FC236}">
                <a16:creationId xmlns:a16="http://schemas.microsoft.com/office/drawing/2014/main" id="{40FC1A00-3EDD-4B89-BB89-976F161AE096}"/>
              </a:ext>
            </a:extLst>
          </p:cNvPr>
          <p:cNvCxnSpPr/>
          <p:nvPr/>
        </p:nvCxnSpPr>
        <p:spPr>
          <a:xfrm>
            <a:off x="8307312" y="1532460"/>
            <a:ext cx="0" cy="4715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5" name="Rektangel 304">
            <a:extLst>
              <a:ext uri="{FF2B5EF4-FFF2-40B4-BE49-F238E27FC236}">
                <a16:creationId xmlns:a16="http://schemas.microsoft.com/office/drawing/2014/main" id="{63A01A5D-F0BC-35B6-9070-DAEF4D0D42A8}"/>
              </a:ext>
            </a:extLst>
          </p:cNvPr>
          <p:cNvSpPr/>
          <p:nvPr/>
        </p:nvSpPr>
        <p:spPr>
          <a:xfrm>
            <a:off x="8320288" y="1668450"/>
            <a:ext cx="1716086" cy="4391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sv-SE">
                <a:solidFill>
                  <a:schemeClr val="tx1"/>
                </a:solidFill>
              </a:rPr>
              <a:t>2026 Q2</a:t>
            </a:r>
          </a:p>
        </p:txBody>
      </p:sp>
      <p:sp>
        <p:nvSpPr>
          <p:cNvPr id="306" name="textruta 305">
            <a:extLst>
              <a:ext uri="{FF2B5EF4-FFF2-40B4-BE49-F238E27FC236}">
                <a16:creationId xmlns:a16="http://schemas.microsoft.com/office/drawing/2014/main" id="{8CD85151-8624-BB91-ACAD-7A70B3D2DD08}"/>
              </a:ext>
            </a:extLst>
          </p:cNvPr>
          <p:cNvSpPr txBox="1"/>
          <p:nvPr/>
        </p:nvSpPr>
        <p:spPr>
          <a:xfrm rot="19524970">
            <a:off x="3734376" y="6003245"/>
            <a:ext cx="1617815" cy="261610"/>
          </a:xfrm>
          <a:prstGeom prst="rect">
            <a:avLst/>
          </a:prstGeom>
          <a:solidFill>
            <a:schemeClr val="bg1"/>
          </a:solidFill>
        </p:spPr>
        <p:txBody>
          <a:bodyPr wrap="square" rtlCol="0">
            <a:spAutoFit/>
          </a:bodyPr>
          <a:lstStyle/>
          <a:p>
            <a:r>
              <a:rPr lang="sv-SE" sz="1100"/>
              <a:t>Rådets arbete startar</a:t>
            </a:r>
          </a:p>
        </p:txBody>
      </p:sp>
      <p:sp>
        <p:nvSpPr>
          <p:cNvPr id="309" name="textruta 308">
            <a:extLst>
              <a:ext uri="{FF2B5EF4-FFF2-40B4-BE49-F238E27FC236}">
                <a16:creationId xmlns:a16="http://schemas.microsoft.com/office/drawing/2014/main" id="{C17611D6-48E3-617D-1672-ABB149A669DA}"/>
              </a:ext>
            </a:extLst>
          </p:cNvPr>
          <p:cNvSpPr txBox="1"/>
          <p:nvPr/>
        </p:nvSpPr>
        <p:spPr>
          <a:xfrm rot="19524970">
            <a:off x="5859872" y="5844971"/>
            <a:ext cx="1920111" cy="430887"/>
          </a:xfrm>
          <a:prstGeom prst="rect">
            <a:avLst/>
          </a:prstGeom>
          <a:solidFill>
            <a:schemeClr val="bg1"/>
          </a:solidFill>
        </p:spPr>
        <p:txBody>
          <a:bodyPr wrap="square" lIns="91440" tIns="45720" rIns="91440" bIns="45720" rtlCol="0" anchor="t">
            <a:spAutoFit/>
          </a:bodyPr>
          <a:lstStyle/>
          <a:p>
            <a:r>
              <a:rPr lang="sv-SE" sz="1100"/>
              <a:t>Förvaltningsgemensam finansiering</a:t>
            </a:r>
          </a:p>
        </p:txBody>
      </p:sp>
    </p:spTree>
    <p:extLst>
      <p:ext uri="{BB962C8B-B14F-4D97-AF65-F5344CB8AC3E}">
        <p14:creationId xmlns:p14="http://schemas.microsoft.com/office/powerpoint/2010/main" val="335360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3">
            <a:extLst>
              <a:ext uri="{FF2B5EF4-FFF2-40B4-BE49-F238E27FC236}">
                <a16:creationId xmlns:a16="http://schemas.microsoft.com/office/drawing/2014/main" id="{FC7708B5-F9C3-0DE0-804A-C2FD4E5773B3}"/>
              </a:ext>
            </a:extLst>
          </p:cNvPr>
          <p:cNvSpPr>
            <a:spLocks noGrp="1"/>
          </p:cNvSpPr>
          <p:nvPr>
            <p:ph type="ctrTitle"/>
          </p:nvPr>
        </p:nvSpPr>
        <p:spPr>
          <a:xfrm>
            <a:off x="874713" y="873125"/>
            <a:ext cx="4419200" cy="830997"/>
          </a:xfrm>
        </p:spPr>
        <p:txBody>
          <a:bodyPr/>
          <a:lstStyle/>
          <a:p>
            <a:r>
              <a:rPr lang="en-US" sz="6000" dirty="0"/>
              <a:t>TACK!</a:t>
            </a:r>
          </a:p>
        </p:txBody>
      </p:sp>
      <p:sp>
        <p:nvSpPr>
          <p:cNvPr id="5" name="Content Placeholder 4">
            <a:extLst>
              <a:ext uri="{FF2B5EF4-FFF2-40B4-BE49-F238E27FC236}">
                <a16:creationId xmlns:a16="http://schemas.microsoft.com/office/drawing/2014/main" id="{67E1DD51-D48B-8F41-E24F-EDD7FCFA8CBD}"/>
              </a:ext>
            </a:extLst>
          </p:cNvPr>
          <p:cNvSpPr>
            <a:spLocks/>
          </p:cNvSpPr>
          <p:nvPr/>
        </p:nvSpPr>
        <p:spPr>
          <a:xfrm>
            <a:off x="6096000" y="0"/>
            <a:ext cx="6096000" cy="6858000"/>
          </a:xfrm>
          <a:prstGeom prst="rect">
            <a:avLst/>
          </a:prstGeom>
        </p:spPr>
        <p:txBody>
          <a:bodyPr/>
          <a:lstStyle/>
          <a:p>
            <a:endParaRPr lang="sv-SE" dirty="0"/>
          </a:p>
        </p:txBody>
      </p:sp>
      <p:pic>
        <p:nvPicPr>
          <p:cNvPr id="8" name="Graphic 7" descr="Smiling face outline outline">
            <a:extLst>
              <a:ext uri="{FF2B5EF4-FFF2-40B4-BE49-F238E27FC236}">
                <a16:creationId xmlns:a16="http://schemas.microsoft.com/office/drawing/2014/main" id="{64303F0B-ABCE-B636-8F44-D04F3F2D65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60189" y="3279296"/>
            <a:ext cx="972351" cy="972351"/>
          </a:xfrm>
          <a:prstGeom prst="rect">
            <a:avLst/>
          </a:prstGeom>
        </p:spPr>
      </p:pic>
      <p:pic>
        <p:nvPicPr>
          <p:cNvPr id="9" name="Graphic 8" descr="Smiling face outline outline">
            <a:extLst>
              <a:ext uri="{FF2B5EF4-FFF2-40B4-BE49-F238E27FC236}">
                <a16:creationId xmlns:a16="http://schemas.microsoft.com/office/drawing/2014/main" id="{11E0CA28-2031-B7FB-4597-55E951567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4755" y="3279296"/>
            <a:ext cx="972351" cy="972351"/>
          </a:xfrm>
          <a:prstGeom prst="rect">
            <a:avLst/>
          </a:prstGeom>
        </p:spPr>
      </p:pic>
      <p:pic>
        <p:nvPicPr>
          <p:cNvPr id="1026" name="Picture 2">
            <a:extLst>
              <a:ext uri="{FF2B5EF4-FFF2-40B4-BE49-F238E27FC236}">
                <a16:creationId xmlns:a16="http://schemas.microsoft.com/office/drawing/2014/main" id="{A6352340-06E5-3F4D-A513-4CBE3CBB74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9106" y="379588"/>
            <a:ext cx="6096000" cy="6098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53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18019371">
            <a:extLst>
              <a:ext uri="{FF2B5EF4-FFF2-40B4-BE49-F238E27FC236}">
                <a16:creationId xmlns:a16="http://schemas.microsoft.com/office/drawing/2014/main" id="{421F5C97-FFFB-DFDD-499E-52D7CD8F9ED7}"/>
              </a:ext>
            </a:extLst>
          </p:cNvPr>
          <p:cNvPicPr>
            <a:picLocks noChangeAspect="1"/>
          </p:cNvPicPr>
          <p:nvPr/>
        </p:nvPicPr>
        <p:blipFill>
          <a:blip r:embed="rId3" cstate="print">
            <a:alphaModFix amt="80000"/>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tretch>
            <a:fillRect/>
          </a:stretch>
        </p:blipFill>
        <p:spPr>
          <a:xfrm>
            <a:off x="0" y="-126000"/>
            <a:ext cx="12234419" cy="6984000"/>
          </a:xfrm>
          <a:prstGeom prst="rect">
            <a:avLst/>
          </a:prstGeom>
        </p:spPr>
      </p:pic>
      <p:sp>
        <p:nvSpPr>
          <p:cNvPr id="8" name="Rubrik 2">
            <a:extLst>
              <a:ext uri="{FF2B5EF4-FFF2-40B4-BE49-F238E27FC236}">
                <a16:creationId xmlns:a16="http://schemas.microsoft.com/office/drawing/2014/main" id="{B2300E83-F250-5AB1-9924-D89E87FCBC79}"/>
              </a:ext>
            </a:extLst>
          </p:cNvPr>
          <p:cNvSpPr txBox="1">
            <a:spLocks/>
          </p:cNvSpPr>
          <p:nvPr/>
        </p:nvSpPr>
        <p:spPr>
          <a:xfrm>
            <a:off x="164737" y="1591522"/>
            <a:ext cx="11862525" cy="1735090"/>
          </a:xfrm>
          <a:prstGeom prst="rect">
            <a:avLst/>
          </a:prstGeom>
          <a:noFill/>
          <a:ln w="38100">
            <a:noFill/>
          </a:ln>
          <a:effectLst>
            <a:softEdge rad="0"/>
          </a:effectLst>
        </p:spPr>
        <p:txBody>
          <a:bodyPr vert="horz" wrap="square" lIns="0" tIns="0" rIns="108000" bIns="0" rtlCol="0" anchor="ctr" anchorCtr="1">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lgn="r">
              <a:lnSpc>
                <a:spcPct val="200000"/>
              </a:lnSpc>
              <a:spcBef>
                <a:spcPts val="1200"/>
              </a:spcBef>
              <a:spcAft>
                <a:spcPts val="1200"/>
              </a:spcAft>
            </a:pPr>
            <a:r>
              <a:rPr lang="sv-SE" sz="6600" dirty="0">
                <a:solidFill>
                  <a:schemeClr val="bg1"/>
                </a:solidFill>
              </a:rPr>
              <a:t>TACK!</a:t>
            </a:r>
            <a:endParaRPr lang="sv-SE" sz="6000" dirty="0">
              <a:solidFill>
                <a:schemeClr val="bg1"/>
              </a:solidFill>
            </a:endParaRPr>
          </a:p>
        </p:txBody>
      </p:sp>
      <p:pic>
        <p:nvPicPr>
          <p:cNvPr id="3" name="Bildobjekt 2" descr="En bild som visar clipart, smiley, tecknad serie, illustration&#10;&#10;Automatiskt genererad beskrivning">
            <a:extLst>
              <a:ext uri="{FF2B5EF4-FFF2-40B4-BE49-F238E27FC236}">
                <a16:creationId xmlns:a16="http://schemas.microsoft.com/office/drawing/2014/main" id="{46D1DE22-4B2D-E0E5-3E41-C725BF69A6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981" y="4572000"/>
            <a:ext cx="2152037" cy="2150709"/>
          </a:xfrm>
          <a:prstGeom prst="rect">
            <a:avLst/>
          </a:prstGeom>
        </p:spPr>
      </p:pic>
    </p:spTree>
    <p:extLst>
      <p:ext uri="{BB962C8B-B14F-4D97-AF65-F5344CB8AC3E}">
        <p14:creationId xmlns:p14="http://schemas.microsoft.com/office/powerpoint/2010/main" val="2018368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261F29C-228D-C813-95E1-1E192A90045C}"/>
              </a:ext>
            </a:extLst>
          </p:cNvPr>
          <p:cNvGraphicFramePr>
            <a:graphicFrameLocks noChangeAspect="1"/>
          </p:cNvGraphicFramePr>
          <p:nvPr>
            <p:custDataLst>
              <p:tags r:id="rId1"/>
            </p:custDataLst>
            <p:extLst>
              <p:ext uri="{D42A27DB-BD31-4B8C-83A1-F6EECF244321}">
                <p14:modId xmlns:p14="http://schemas.microsoft.com/office/powerpoint/2010/main" val="9463580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3" imgW="608" imgH="608" progId="TCLayout.ActiveDocument.1">
                  <p:embed/>
                </p:oleObj>
              </mc:Choice>
              <mc:Fallback>
                <p:oleObj name="think-cell Slide" r:id="rId133" imgW="608" imgH="608" progId="TCLayout.ActiveDocument.1">
                  <p:embed/>
                  <p:pic>
                    <p:nvPicPr>
                      <p:cNvPr id="5" name="think-cell data - do not delete" hidden="1">
                        <a:extLst>
                          <a:ext uri="{FF2B5EF4-FFF2-40B4-BE49-F238E27FC236}">
                            <a16:creationId xmlns:a16="http://schemas.microsoft.com/office/drawing/2014/main" id="{C261F29C-228D-C813-95E1-1E192A90045C}"/>
                          </a:ext>
                        </a:extLst>
                      </p:cNvPr>
                      <p:cNvPicPr/>
                      <p:nvPr/>
                    </p:nvPicPr>
                    <p:blipFill>
                      <a:blip r:embed="rId134"/>
                      <a:stretch>
                        <a:fillRect/>
                      </a:stretch>
                    </p:blipFill>
                    <p:spPr>
                      <a:xfrm>
                        <a:off x="1588" y="1588"/>
                        <a:ext cx="1588" cy="1588"/>
                      </a:xfrm>
                      <a:prstGeom prst="rect">
                        <a:avLst/>
                      </a:prstGeom>
                    </p:spPr>
                  </p:pic>
                </p:oleObj>
              </mc:Fallback>
            </mc:AlternateContent>
          </a:graphicData>
        </a:graphic>
      </p:graphicFrame>
      <p:sp>
        <p:nvSpPr>
          <p:cNvPr id="269" name="Rektangel 268">
            <a:extLst>
              <a:ext uri="{FF2B5EF4-FFF2-40B4-BE49-F238E27FC236}">
                <a16:creationId xmlns:a16="http://schemas.microsoft.com/office/drawing/2014/main" id="{A28D8E1A-C662-E2C0-44A5-998FB9073D67}"/>
              </a:ext>
            </a:extLst>
          </p:cNvPr>
          <p:cNvSpPr/>
          <p:nvPr>
            <p:custDataLst>
              <p:tags r:id="rId2"/>
            </p:custDataLst>
          </p:nvPr>
        </p:nvSpPr>
        <p:spPr bwMode="auto">
          <a:xfrm>
            <a:off x="109538" y="944563"/>
            <a:ext cx="11768138" cy="4683125"/>
          </a:xfrm>
          <a:prstGeom prst="rect">
            <a:avLst/>
          </a:prstGeom>
          <a:solidFill>
            <a:schemeClr val="tx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1" name="Rektangel 270">
            <a:extLst>
              <a:ext uri="{FF2B5EF4-FFF2-40B4-BE49-F238E27FC236}">
                <a16:creationId xmlns:a16="http://schemas.microsoft.com/office/drawing/2014/main" id="{70C23D9C-568A-F5CB-CEC6-D7FB4D0FB0EA}"/>
              </a:ext>
            </a:extLst>
          </p:cNvPr>
          <p:cNvSpPr/>
          <p:nvPr>
            <p:custDataLst>
              <p:tags r:id="rId3"/>
            </p:custDataLst>
          </p:nvPr>
        </p:nvSpPr>
        <p:spPr bwMode="auto">
          <a:xfrm>
            <a:off x="109538" y="3205163"/>
            <a:ext cx="11768138" cy="968375"/>
          </a:xfrm>
          <a:prstGeom prst="rect">
            <a:avLst/>
          </a:prstGeom>
          <a:solidFill>
            <a:schemeClr val="bg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3" name="Rektangel 92">
            <a:extLst>
              <a:ext uri="{FF2B5EF4-FFF2-40B4-BE49-F238E27FC236}">
                <a16:creationId xmlns:a16="http://schemas.microsoft.com/office/drawing/2014/main" id="{CE7D9A0C-8446-5919-DF7E-A9F8A2DEB2FF}"/>
              </a:ext>
            </a:extLst>
          </p:cNvPr>
          <p:cNvSpPr/>
          <p:nvPr>
            <p:custDataLst>
              <p:tags r:id="rId4"/>
            </p:custDataLst>
          </p:nvPr>
        </p:nvSpPr>
        <p:spPr bwMode="auto">
          <a:xfrm>
            <a:off x="109538" y="4819650"/>
            <a:ext cx="11768137" cy="808038"/>
          </a:xfrm>
          <a:prstGeom prst="rect">
            <a:avLst/>
          </a:prstGeom>
          <a:solidFill>
            <a:schemeClr val="bg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0" name="Rektangel 269">
            <a:extLst>
              <a:ext uri="{FF2B5EF4-FFF2-40B4-BE49-F238E27FC236}">
                <a16:creationId xmlns:a16="http://schemas.microsoft.com/office/drawing/2014/main" id="{DCCBE519-63DA-4193-F0CA-37595869B1C0}"/>
              </a:ext>
            </a:extLst>
          </p:cNvPr>
          <p:cNvSpPr/>
          <p:nvPr>
            <p:custDataLst>
              <p:tags r:id="rId5"/>
            </p:custDataLst>
          </p:nvPr>
        </p:nvSpPr>
        <p:spPr bwMode="auto">
          <a:xfrm>
            <a:off x="109538" y="1590674"/>
            <a:ext cx="11768138" cy="808038"/>
          </a:xfrm>
          <a:prstGeom prst="rect">
            <a:avLst/>
          </a:prstGeom>
          <a:solidFill>
            <a:schemeClr val="bg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0" name="Platshållare för text 2">
            <a:extLst>
              <a:ext uri="{FF2B5EF4-FFF2-40B4-BE49-F238E27FC236}">
                <a16:creationId xmlns:a16="http://schemas.microsoft.com/office/drawing/2014/main" id="{AD364997-53F8-A81E-607F-AC9E5916FC83}"/>
              </a:ext>
            </a:extLst>
          </p:cNvPr>
          <p:cNvSpPr>
            <a:spLocks noGrp="1"/>
          </p:cNvSpPr>
          <p:nvPr>
            <p:custDataLst>
              <p:tags r:id="rId6"/>
            </p:custDataLst>
          </p:nvPr>
        </p:nvSpPr>
        <p:spPr bwMode="auto">
          <a:xfrm>
            <a:off x="2160587" y="325439"/>
            <a:ext cx="1416050"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1C171FFB-1DCC-45E6-AD84-A3AB2BEDB6F0}" type="datetime'''''''''''''''''''2024'''''''''''''''''''''''''''''''''''''''">
              <a:rPr lang="sv-SE" altLang="en-US" sz="1100" b="1" smtClean="0">
                <a:effectLst/>
              </a:rPr>
              <a:pPr marL="0" lvl="0" indent="0" algn="ctr">
                <a:spcBef>
                  <a:spcPct val="0"/>
                </a:spcBef>
                <a:spcAft>
                  <a:spcPct val="0"/>
                </a:spcAft>
                <a:buNone/>
              </a:pPr>
              <a:t>2024</a:t>
            </a:fld>
            <a:endParaRPr lang="sv-SE" sz="1100" b="1"/>
          </a:p>
        </p:txBody>
      </p:sp>
      <p:sp>
        <p:nvSpPr>
          <p:cNvPr id="152" name="Platshållare för text 2">
            <a:extLst>
              <a:ext uri="{FF2B5EF4-FFF2-40B4-BE49-F238E27FC236}">
                <a16:creationId xmlns:a16="http://schemas.microsoft.com/office/drawing/2014/main" id="{8899A794-BEB0-DE6B-FE04-AD8A4891A924}"/>
              </a:ext>
            </a:extLst>
          </p:cNvPr>
          <p:cNvSpPr>
            <a:spLocks noGrp="1"/>
          </p:cNvSpPr>
          <p:nvPr>
            <p:custDataLst>
              <p:tags r:id="rId7"/>
            </p:custDataLst>
          </p:nvPr>
        </p:nvSpPr>
        <p:spPr bwMode="auto">
          <a:xfrm>
            <a:off x="3576638" y="325439"/>
            <a:ext cx="8301038"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15CEB833-F47F-46E0-9245-6B20BD49CA53}" type="datetime'''''''2''''''''''''0''2''''''''''''''''''5'''''''''''''">
              <a:rPr lang="sv-SE" altLang="en-US" sz="1100" b="1" smtClean="0"/>
              <a:pPr marL="0" lvl="0" indent="0" algn="ctr">
                <a:spcBef>
                  <a:spcPct val="0"/>
                </a:spcBef>
                <a:spcAft>
                  <a:spcPct val="0"/>
                </a:spcAft>
                <a:buNone/>
              </a:pPr>
              <a:t>2025</a:t>
            </a:fld>
            <a:endParaRPr lang="sv-SE" sz="1100" b="1"/>
          </a:p>
        </p:txBody>
      </p:sp>
      <p:sp>
        <p:nvSpPr>
          <p:cNvPr id="127" name="Platshållare för text 2">
            <a:extLst>
              <a:ext uri="{FF2B5EF4-FFF2-40B4-BE49-F238E27FC236}">
                <a16:creationId xmlns:a16="http://schemas.microsoft.com/office/drawing/2014/main" id="{619D69DE-2061-6DDE-83B4-D0C113D69E3C}"/>
              </a:ext>
            </a:extLst>
          </p:cNvPr>
          <p:cNvSpPr>
            <a:spLocks noGrp="1"/>
          </p:cNvSpPr>
          <p:nvPr>
            <p:custDataLst>
              <p:tags r:id="rId8"/>
            </p:custDataLst>
          </p:nvPr>
        </p:nvSpPr>
        <p:spPr bwMode="auto">
          <a:xfrm>
            <a:off x="2160587" y="531814"/>
            <a:ext cx="1416050"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6BB0D341-84C8-4B54-B72E-6917F75C44D8}" type="datetime'''''''''''''''d''''''''''''''e''''''''''''''c''''''''.'''''''">
              <a:rPr lang="sv-SE" altLang="en-US" sz="1100" b="1" smtClean="0"/>
              <a:pPr marL="0" lvl="0" indent="0" algn="ctr">
                <a:spcBef>
                  <a:spcPct val="0"/>
                </a:spcBef>
                <a:spcAft>
                  <a:spcPct val="0"/>
                </a:spcAft>
                <a:buNone/>
              </a:pPr>
              <a:t>dec.</a:t>
            </a:fld>
            <a:endParaRPr lang="sv-SE" sz="1100" b="1"/>
          </a:p>
        </p:txBody>
      </p:sp>
      <p:sp>
        <p:nvSpPr>
          <p:cNvPr id="38" name="Platshållare för text 2">
            <a:extLst>
              <a:ext uri="{FF2B5EF4-FFF2-40B4-BE49-F238E27FC236}">
                <a16:creationId xmlns:a16="http://schemas.microsoft.com/office/drawing/2014/main" id="{AD364997-53F8-A81E-607F-AC9E5916FC83}"/>
              </a:ext>
            </a:extLst>
          </p:cNvPr>
          <p:cNvSpPr>
            <a:spLocks noGrp="1"/>
          </p:cNvSpPr>
          <p:nvPr>
            <p:custDataLst>
              <p:tags r:id="rId9"/>
            </p:custDataLst>
          </p:nvPr>
        </p:nvSpPr>
        <p:spPr bwMode="auto">
          <a:xfrm>
            <a:off x="3576637" y="531814"/>
            <a:ext cx="1479550"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3CFF3A4A-92B7-4CE6-959E-223DA78D331D}" type="datetime'j''''''''''''''an.'''''''''''''''''''''''''''''''''">
              <a:rPr lang="sv-SE" altLang="en-US" sz="1100" b="1" smtClean="0">
                <a:effectLst/>
              </a:rPr>
              <a:pPr marL="0" lvl="0" indent="0" algn="ctr">
                <a:spcBef>
                  <a:spcPct val="0"/>
                </a:spcBef>
                <a:spcAft>
                  <a:spcPct val="0"/>
                </a:spcAft>
                <a:buNone/>
              </a:pPr>
              <a:t>jan.</a:t>
            </a:fld>
            <a:endParaRPr lang="sv-SE" sz="1100" b="1"/>
          </a:p>
        </p:txBody>
      </p:sp>
      <p:sp>
        <p:nvSpPr>
          <p:cNvPr id="39" name="Platshållare för text 2">
            <a:extLst>
              <a:ext uri="{FF2B5EF4-FFF2-40B4-BE49-F238E27FC236}">
                <a16:creationId xmlns:a16="http://schemas.microsoft.com/office/drawing/2014/main" id="{79761E60-120C-DA1D-E095-E6D1AEC01010}"/>
              </a:ext>
            </a:extLst>
          </p:cNvPr>
          <p:cNvSpPr>
            <a:spLocks noGrp="1"/>
          </p:cNvSpPr>
          <p:nvPr>
            <p:custDataLst>
              <p:tags r:id="rId10"/>
            </p:custDataLst>
          </p:nvPr>
        </p:nvSpPr>
        <p:spPr bwMode="auto">
          <a:xfrm>
            <a:off x="5056188" y="531814"/>
            <a:ext cx="12874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05F89511-3483-4C1F-B201-D349A00F0DD3}" type="datetime'''''''''f''''''''''''''''e''b''''''''''''.'''''''''''''''''">
              <a:rPr lang="sv-SE" altLang="en-US" sz="1100" b="1" smtClean="0"/>
              <a:pPr marL="0" lvl="0" indent="0" algn="ctr">
                <a:spcBef>
                  <a:spcPct val="0"/>
                </a:spcBef>
                <a:spcAft>
                  <a:spcPct val="0"/>
                </a:spcAft>
                <a:buNone/>
              </a:pPr>
              <a:t>feb.</a:t>
            </a:fld>
            <a:endParaRPr lang="sv-SE" sz="1100" b="1"/>
          </a:p>
        </p:txBody>
      </p:sp>
      <p:sp>
        <p:nvSpPr>
          <p:cNvPr id="40" name="Platshållare för text 2">
            <a:extLst>
              <a:ext uri="{FF2B5EF4-FFF2-40B4-BE49-F238E27FC236}">
                <a16:creationId xmlns:a16="http://schemas.microsoft.com/office/drawing/2014/main" id="{C17242CA-5642-D1BD-7F33-7DBF0700EE4F}"/>
              </a:ext>
            </a:extLst>
          </p:cNvPr>
          <p:cNvSpPr>
            <a:spLocks noGrp="1"/>
          </p:cNvSpPr>
          <p:nvPr>
            <p:custDataLst>
              <p:tags r:id="rId11"/>
            </p:custDataLst>
          </p:nvPr>
        </p:nvSpPr>
        <p:spPr bwMode="auto">
          <a:xfrm>
            <a:off x="6343650" y="531814"/>
            <a:ext cx="13509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9EA80BC3-DAA6-4812-B0BF-9EABE46AE92B}" type="datetime'''''m''''''''''''a''''''r''''''''''s'''''''''''''''''''''''''">
              <a:rPr lang="sv-SE" altLang="en-US" sz="1100" b="1" smtClean="0"/>
              <a:pPr marL="0" lvl="0" indent="0" algn="ctr">
                <a:spcBef>
                  <a:spcPct val="0"/>
                </a:spcBef>
                <a:spcAft>
                  <a:spcPct val="0"/>
                </a:spcAft>
                <a:buNone/>
              </a:pPr>
              <a:t>mars</a:t>
            </a:fld>
            <a:endParaRPr lang="sv-SE" sz="1100" b="1"/>
          </a:p>
        </p:txBody>
      </p:sp>
      <p:sp>
        <p:nvSpPr>
          <p:cNvPr id="77" name="Platshållare för text 2">
            <a:extLst>
              <a:ext uri="{FF2B5EF4-FFF2-40B4-BE49-F238E27FC236}">
                <a16:creationId xmlns:a16="http://schemas.microsoft.com/office/drawing/2014/main" id="{B22ACFAC-EA7B-3415-188C-F659C24FAFDB}"/>
              </a:ext>
            </a:extLst>
          </p:cNvPr>
          <p:cNvSpPr>
            <a:spLocks noGrp="1"/>
          </p:cNvSpPr>
          <p:nvPr>
            <p:custDataLst>
              <p:tags r:id="rId12"/>
            </p:custDataLst>
          </p:nvPr>
        </p:nvSpPr>
        <p:spPr bwMode="auto">
          <a:xfrm>
            <a:off x="7694612" y="531814"/>
            <a:ext cx="1416050"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978A9359-28D9-4691-BF0A-B8B0B18860CB}" type="datetime'''ap''r''''''''''''''''''''''''''''''.'''''''">
              <a:rPr lang="sv-SE" altLang="en-US" sz="1100" b="1" smtClean="0"/>
              <a:pPr marL="0" lvl="0" indent="0" algn="ctr">
                <a:spcBef>
                  <a:spcPct val="0"/>
                </a:spcBef>
                <a:spcAft>
                  <a:spcPct val="0"/>
                </a:spcAft>
                <a:buNone/>
              </a:pPr>
              <a:t>apr.</a:t>
            </a:fld>
            <a:endParaRPr lang="sv-SE" sz="1100" b="1"/>
          </a:p>
        </p:txBody>
      </p:sp>
      <p:sp>
        <p:nvSpPr>
          <p:cNvPr id="247" name="Platshållare för text 2">
            <a:extLst>
              <a:ext uri="{FF2B5EF4-FFF2-40B4-BE49-F238E27FC236}">
                <a16:creationId xmlns:a16="http://schemas.microsoft.com/office/drawing/2014/main" id="{CB85C7EE-8643-76A7-0B2E-F9FCFE043C06}"/>
              </a:ext>
            </a:extLst>
          </p:cNvPr>
          <p:cNvSpPr>
            <a:spLocks noGrp="1"/>
          </p:cNvSpPr>
          <p:nvPr>
            <p:custDataLst>
              <p:tags r:id="rId13"/>
            </p:custDataLst>
          </p:nvPr>
        </p:nvSpPr>
        <p:spPr bwMode="auto">
          <a:xfrm>
            <a:off x="9110662" y="531814"/>
            <a:ext cx="1416050"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E40C46D3-2302-41BB-A092-21052C833FB9}" type="datetime'''''''''''''''''''''''m''''''''''''''''''''''''a''''''j'">
              <a:rPr lang="sv-SE" altLang="en-US" sz="1100" b="1" smtClean="0"/>
              <a:pPr marL="0" lvl="0" indent="0" algn="ctr">
                <a:spcBef>
                  <a:spcPct val="0"/>
                </a:spcBef>
                <a:spcAft>
                  <a:spcPct val="0"/>
                </a:spcAft>
                <a:buNone/>
              </a:pPr>
              <a:t>maj</a:t>
            </a:fld>
            <a:endParaRPr lang="sv-SE" sz="1100" b="1"/>
          </a:p>
        </p:txBody>
      </p:sp>
      <p:sp>
        <p:nvSpPr>
          <p:cNvPr id="382" name="Platshållare för text 2">
            <a:extLst>
              <a:ext uri="{FF2B5EF4-FFF2-40B4-BE49-F238E27FC236}">
                <a16:creationId xmlns:a16="http://schemas.microsoft.com/office/drawing/2014/main" id="{A24904DC-93F4-77B1-4138-62C04D2A7AA7}"/>
              </a:ext>
            </a:extLst>
          </p:cNvPr>
          <p:cNvSpPr>
            <a:spLocks noGrp="1"/>
          </p:cNvSpPr>
          <p:nvPr>
            <p:custDataLst>
              <p:tags r:id="rId14"/>
            </p:custDataLst>
          </p:nvPr>
        </p:nvSpPr>
        <p:spPr bwMode="auto">
          <a:xfrm>
            <a:off x="10526713" y="531813"/>
            <a:ext cx="13509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A8FB7055-A14C-448E-AC93-9E20F3121187}" type="datetime'j''''u''''''''''n''''''''''''''''''''i'''''''''''''''''''''">
              <a:rPr lang="sv-SE" altLang="en-US" sz="1100" b="1" smtClean="0"/>
              <a:pPr marL="0" lvl="0" indent="0" algn="ctr">
                <a:spcBef>
                  <a:spcPct val="0"/>
                </a:spcBef>
                <a:spcAft>
                  <a:spcPct val="0"/>
                </a:spcAft>
                <a:buNone/>
              </a:pPr>
              <a:t>juni</a:t>
            </a:fld>
            <a:endParaRPr lang="sv-SE" sz="1100" b="1"/>
          </a:p>
        </p:txBody>
      </p:sp>
      <p:sp>
        <p:nvSpPr>
          <p:cNvPr id="120" name="Platshållare för text 2">
            <a:extLst>
              <a:ext uri="{FF2B5EF4-FFF2-40B4-BE49-F238E27FC236}">
                <a16:creationId xmlns:a16="http://schemas.microsoft.com/office/drawing/2014/main" id="{7EDE2664-3701-2F6F-70AA-B250ACA483CC}"/>
              </a:ext>
            </a:extLst>
          </p:cNvPr>
          <p:cNvSpPr>
            <a:spLocks noGrp="1"/>
          </p:cNvSpPr>
          <p:nvPr>
            <p:custDataLst>
              <p:tags r:id="rId15"/>
            </p:custDataLst>
          </p:nvPr>
        </p:nvSpPr>
        <p:spPr bwMode="auto">
          <a:xfrm>
            <a:off x="21605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2EE0E0CD-AF2B-4276-A77E-79B68AB929B8}" type="datetime'''''''''4''''''''''''''''9'''''''''''''''''''''''''''''''''">
              <a:rPr lang="sv-SE" altLang="en-US" sz="1100" b="1" smtClean="0"/>
              <a:pPr marL="0" lvl="0" indent="0" algn="ctr">
                <a:spcBef>
                  <a:spcPct val="0"/>
                </a:spcBef>
                <a:spcAft>
                  <a:spcPct val="0"/>
                </a:spcAft>
                <a:buNone/>
              </a:pPr>
              <a:t>49</a:t>
            </a:fld>
            <a:endParaRPr lang="sv-SE" sz="1100" b="1"/>
          </a:p>
        </p:txBody>
      </p:sp>
      <p:sp>
        <p:nvSpPr>
          <p:cNvPr id="121" name="Platshållare för text 2">
            <a:extLst>
              <a:ext uri="{FF2B5EF4-FFF2-40B4-BE49-F238E27FC236}">
                <a16:creationId xmlns:a16="http://schemas.microsoft.com/office/drawing/2014/main" id="{771A616E-859C-7FD3-F4FA-9D4FED4A9729}"/>
              </a:ext>
            </a:extLst>
          </p:cNvPr>
          <p:cNvSpPr>
            <a:spLocks noGrp="1"/>
          </p:cNvSpPr>
          <p:nvPr>
            <p:custDataLst>
              <p:tags r:id="rId16"/>
            </p:custDataLst>
          </p:nvPr>
        </p:nvSpPr>
        <p:spPr bwMode="auto">
          <a:xfrm>
            <a:off x="2482850"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F99D7C19-845A-43D3-8D27-2EE19BB33281}" type="datetime'''''''''''''''''''''''''''''''5''''''''''''''''''0'''">
              <a:rPr lang="sv-SE" altLang="en-US" sz="1100" b="1" smtClean="0"/>
              <a:pPr marL="0" lvl="0" indent="0" algn="ctr">
                <a:spcBef>
                  <a:spcPct val="0"/>
                </a:spcBef>
                <a:spcAft>
                  <a:spcPct val="0"/>
                </a:spcAft>
                <a:buNone/>
              </a:pPr>
              <a:t>50</a:t>
            </a:fld>
            <a:endParaRPr lang="sv-SE" sz="1100" b="1"/>
          </a:p>
        </p:txBody>
      </p:sp>
      <p:sp>
        <p:nvSpPr>
          <p:cNvPr id="122" name="Platshållare för text 2">
            <a:extLst>
              <a:ext uri="{FF2B5EF4-FFF2-40B4-BE49-F238E27FC236}">
                <a16:creationId xmlns:a16="http://schemas.microsoft.com/office/drawing/2014/main" id="{9FC79642-A2DA-FD3A-4C23-BDD16E7E95A0}"/>
              </a:ext>
            </a:extLst>
          </p:cNvPr>
          <p:cNvSpPr>
            <a:spLocks noGrp="1"/>
          </p:cNvSpPr>
          <p:nvPr>
            <p:custDataLst>
              <p:tags r:id="rId17"/>
            </p:custDataLst>
          </p:nvPr>
        </p:nvSpPr>
        <p:spPr bwMode="auto">
          <a:xfrm>
            <a:off x="2803525"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6C11DAD3-0580-499F-86AA-538F64CC1076}" type="datetime'''''''''''5''''''''''1'''''''''">
              <a:rPr lang="sv-SE" altLang="en-US" sz="1100" b="1" smtClean="0"/>
              <a:pPr marL="0" lvl="0" indent="0" algn="ctr">
                <a:spcBef>
                  <a:spcPct val="0"/>
                </a:spcBef>
                <a:spcAft>
                  <a:spcPct val="0"/>
                </a:spcAft>
                <a:buNone/>
              </a:pPr>
              <a:t>51</a:t>
            </a:fld>
            <a:endParaRPr lang="sv-SE" sz="1100" b="1"/>
          </a:p>
        </p:txBody>
      </p:sp>
      <p:sp>
        <p:nvSpPr>
          <p:cNvPr id="123" name="Platshållare för text 2">
            <a:extLst>
              <a:ext uri="{FF2B5EF4-FFF2-40B4-BE49-F238E27FC236}">
                <a16:creationId xmlns:a16="http://schemas.microsoft.com/office/drawing/2014/main" id="{8A6EFF04-89C3-347D-384B-B1148D8B6A16}"/>
              </a:ext>
            </a:extLst>
          </p:cNvPr>
          <p:cNvSpPr>
            <a:spLocks noGrp="1"/>
          </p:cNvSpPr>
          <p:nvPr>
            <p:custDataLst>
              <p:tags r:id="rId18"/>
            </p:custDataLst>
          </p:nvPr>
        </p:nvSpPr>
        <p:spPr bwMode="auto">
          <a:xfrm>
            <a:off x="31257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4A81FACC-ACC2-481B-B8EE-F9EA4BAF9C64}" type="datetime'''''''5''''''''''''''''''''''''''''''''2'''''''">
              <a:rPr lang="sv-SE" altLang="en-US" sz="1100" b="1" smtClean="0"/>
              <a:pPr marL="0" lvl="0" indent="0" algn="ctr">
                <a:spcBef>
                  <a:spcPct val="0"/>
                </a:spcBef>
                <a:spcAft>
                  <a:spcPct val="0"/>
                </a:spcAft>
                <a:buNone/>
              </a:pPr>
              <a:t>52</a:t>
            </a:fld>
            <a:endParaRPr lang="sv-SE" sz="1100" b="1"/>
          </a:p>
        </p:txBody>
      </p:sp>
      <p:sp>
        <p:nvSpPr>
          <p:cNvPr id="24" name="Platshållare för text 2">
            <a:extLst>
              <a:ext uri="{FF2B5EF4-FFF2-40B4-BE49-F238E27FC236}">
                <a16:creationId xmlns:a16="http://schemas.microsoft.com/office/drawing/2014/main" id="{AD364997-53F8-A81E-607F-AC9E5916FC83}"/>
              </a:ext>
            </a:extLst>
          </p:cNvPr>
          <p:cNvSpPr>
            <a:spLocks noGrp="1"/>
          </p:cNvSpPr>
          <p:nvPr>
            <p:custDataLst>
              <p:tags r:id="rId19"/>
            </p:custDataLst>
          </p:nvPr>
        </p:nvSpPr>
        <p:spPr bwMode="auto">
          <a:xfrm>
            <a:off x="3448050"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1A84FB5C-6C24-4C6C-9B0D-223A4512579E}" type="datetime'0''''''''''''''1'''">
              <a:rPr lang="sv-SE" altLang="en-US" sz="1100" b="1" smtClean="0">
                <a:effectLst/>
              </a:rPr>
              <a:pPr marL="0" lvl="0" indent="0" algn="ctr">
                <a:spcBef>
                  <a:spcPct val="0"/>
                </a:spcBef>
                <a:spcAft>
                  <a:spcPct val="0"/>
                </a:spcAft>
                <a:buNone/>
              </a:pPr>
              <a:t>01</a:t>
            </a:fld>
            <a:endParaRPr lang="sv-SE" sz="1100" b="1"/>
          </a:p>
        </p:txBody>
      </p:sp>
      <p:sp>
        <p:nvSpPr>
          <p:cNvPr id="25" name="Platshållare för text 2">
            <a:extLst>
              <a:ext uri="{FF2B5EF4-FFF2-40B4-BE49-F238E27FC236}">
                <a16:creationId xmlns:a16="http://schemas.microsoft.com/office/drawing/2014/main" id="{23670680-319E-59E0-E2C8-11D8CD8DCCA6}"/>
              </a:ext>
            </a:extLst>
          </p:cNvPr>
          <p:cNvSpPr>
            <a:spLocks noGrp="1"/>
          </p:cNvSpPr>
          <p:nvPr>
            <p:custDataLst>
              <p:tags r:id="rId20"/>
            </p:custDataLst>
          </p:nvPr>
        </p:nvSpPr>
        <p:spPr bwMode="auto">
          <a:xfrm>
            <a:off x="3768725"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7ED1577D-26BF-4121-A678-91C990D0C97C}" type="datetime'''''''''''''''''''''''''''''''''''0''''''''''''''2'''''">
              <a:rPr lang="sv-SE" altLang="en-US" sz="1100" b="1" smtClean="0"/>
              <a:pPr marL="0" lvl="0" indent="0" algn="ctr">
                <a:spcBef>
                  <a:spcPct val="0"/>
                </a:spcBef>
                <a:spcAft>
                  <a:spcPct val="0"/>
                </a:spcAft>
                <a:buNone/>
              </a:pPr>
              <a:t>02</a:t>
            </a:fld>
            <a:endParaRPr lang="sv-SE" sz="1100" b="1"/>
          </a:p>
        </p:txBody>
      </p:sp>
      <p:sp>
        <p:nvSpPr>
          <p:cNvPr id="26" name="Platshållare för text 2">
            <a:extLst>
              <a:ext uri="{FF2B5EF4-FFF2-40B4-BE49-F238E27FC236}">
                <a16:creationId xmlns:a16="http://schemas.microsoft.com/office/drawing/2014/main" id="{5BA733E0-D742-DD3D-BBE1-8C13D5247B2D}"/>
              </a:ext>
            </a:extLst>
          </p:cNvPr>
          <p:cNvSpPr>
            <a:spLocks noGrp="1"/>
          </p:cNvSpPr>
          <p:nvPr>
            <p:custDataLst>
              <p:tags r:id="rId21"/>
            </p:custDataLst>
          </p:nvPr>
        </p:nvSpPr>
        <p:spPr bwMode="auto">
          <a:xfrm>
            <a:off x="40909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F4D81FFF-E72E-40C3-8EE6-0E3F33FC3DF3}" type="datetime'''''''''''''''''''''''''0''''''''''''''''''''''3'''''''''">
              <a:rPr lang="sv-SE" altLang="en-US" sz="1100" b="1" smtClean="0"/>
              <a:pPr marL="0" lvl="0" indent="0" algn="ctr">
                <a:spcBef>
                  <a:spcPct val="0"/>
                </a:spcBef>
                <a:spcAft>
                  <a:spcPct val="0"/>
                </a:spcAft>
                <a:buNone/>
              </a:pPr>
              <a:t>03</a:t>
            </a:fld>
            <a:endParaRPr lang="sv-SE" sz="1100" b="1"/>
          </a:p>
        </p:txBody>
      </p:sp>
      <p:sp>
        <p:nvSpPr>
          <p:cNvPr id="27" name="Platshållare för text 2">
            <a:extLst>
              <a:ext uri="{FF2B5EF4-FFF2-40B4-BE49-F238E27FC236}">
                <a16:creationId xmlns:a16="http://schemas.microsoft.com/office/drawing/2014/main" id="{C2D46649-6307-6F4A-80A3-1D2D7FCAD3AA}"/>
              </a:ext>
            </a:extLst>
          </p:cNvPr>
          <p:cNvSpPr>
            <a:spLocks noGrp="1"/>
          </p:cNvSpPr>
          <p:nvPr>
            <p:custDataLst>
              <p:tags r:id="rId22"/>
            </p:custDataLst>
          </p:nvPr>
        </p:nvSpPr>
        <p:spPr bwMode="auto">
          <a:xfrm>
            <a:off x="4413250"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55201F0F-1476-4533-B761-BFC1E4EEA023}" type="datetime'''0''''''''''''''''''''''''''''''''''''''''''4'''''''''''''''">
              <a:rPr lang="sv-SE" altLang="en-US" sz="1100" b="1" smtClean="0"/>
              <a:pPr marL="0" lvl="0" indent="0" algn="ctr">
                <a:spcBef>
                  <a:spcPct val="0"/>
                </a:spcBef>
                <a:spcAft>
                  <a:spcPct val="0"/>
                </a:spcAft>
                <a:buNone/>
              </a:pPr>
              <a:t>04</a:t>
            </a:fld>
            <a:endParaRPr lang="sv-SE" sz="1100" b="1"/>
          </a:p>
        </p:txBody>
      </p:sp>
      <p:sp>
        <p:nvSpPr>
          <p:cNvPr id="28" name="Platshållare för text 2">
            <a:extLst>
              <a:ext uri="{FF2B5EF4-FFF2-40B4-BE49-F238E27FC236}">
                <a16:creationId xmlns:a16="http://schemas.microsoft.com/office/drawing/2014/main" id="{6046A03C-F561-47E5-A46F-794A777E2DCB}"/>
              </a:ext>
            </a:extLst>
          </p:cNvPr>
          <p:cNvSpPr>
            <a:spLocks noGrp="1"/>
          </p:cNvSpPr>
          <p:nvPr>
            <p:custDataLst>
              <p:tags r:id="rId23"/>
            </p:custDataLst>
          </p:nvPr>
        </p:nvSpPr>
        <p:spPr bwMode="auto">
          <a:xfrm>
            <a:off x="4733925"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F9447823-FF3E-4611-B12A-51DFBEBDB9F9}" type="datetime'''0''''''''''''''''5'''''''''''''''''''''''''''''''''''''">
              <a:rPr lang="sv-SE" altLang="en-US" sz="1100" b="1" smtClean="0"/>
              <a:pPr marL="0" lvl="0" indent="0" algn="ctr">
                <a:spcBef>
                  <a:spcPct val="0"/>
                </a:spcBef>
                <a:spcAft>
                  <a:spcPct val="0"/>
                </a:spcAft>
                <a:buNone/>
              </a:pPr>
              <a:t>05</a:t>
            </a:fld>
            <a:endParaRPr lang="sv-SE" sz="1100" b="1"/>
          </a:p>
        </p:txBody>
      </p:sp>
      <p:sp>
        <p:nvSpPr>
          <p:cNvPr id="29" name="Platshållare för text 2">
            <a:extLst>
              <a:ext uri="{FF2B5EF4-FFF2-40B4-BE49-F238E27FC236}">
                <a16:creationId xmlns:a16="http://schemas.microsoft.com/office/drawing/2014/main" id="{67F37CBB-A5CA-31E9-CB28-61B95C7452D0}"/>
              </a:ext>
            </a:extLst>
          </p:cNvPr>
          <p:cNvSpPr>
            <a:spLocks noGrp="1"/>
          </p:cNvSpPr>
          <p:nvPr>
            <p:custDataLst>
              <p:tags r:id="rId24"/>
            </p:custDataLst>
          </p:nvPr>
        </p:nvSpPr>
        <p:spPr bwMode="auto">
          <a:xfrm>
            <a:off x="50561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A1ECEC30-6FE5-4F11-B0B0-D05329672548}" type="datetime'''''0''''''''''''''''''''''''''''''''''''6'''''''''''''''">
              <a:rPr lang="sv-SE" altLang="en-US" sz="1100" b="1" smtClean="0"/>
              <a:pPr marL="0" lvl="0" indent="0" algn="ctr">
                <a:spcBef>
                  <a:spcPct val="0"/>
                </a:spcBef>
                <a:spcAft>
                  <a:spcPct val="0"/>
                </a:spcAft>
                <a:buNone/>
              </a:pPr>
              <a:t>06</a:t>
            </a:fld>
            <a:endParaRPr lang="sv-SE" sz="1100" b="1"/>
          </a:p>
        </p:txBody>
      </p:sp>
      <p:sp>
        <p:nvSpPr>
          <p:cNvPr id="30" name="Platshållare för text 2">
            <a:extLst>
              <a:ext uri="{FF2B5EF4-FFF2-40B4-BE49-F238E27FC236}">
                <a16:creationId xmlns:a16="http://schemas.microsoft.com/office/drawing/2014/main" id="{28608E89-408F-2A10-EE63-1E210AD618C0}"/>
              </a:ext>
            </a:extLst>
          </p:cNvPr>
          <p:cNvSpPr>
            <a:spLocks noGrp="1"/>
          </p:cNvSpPr>
          <p:nvPr>
            <p:custDataLst>
              <p:tags r:id="rId25"/>
            </p:custDataLst>
          </p:nvPr>
        </p:nvSpPr>
        <p:spPr bwMode="auto">
          <a:xfrm>
            <a:off x="53784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3289BC68-1C12-4CA2-BDD2-0C5BCC246389}" type="datetime'''''''''''''0''''''''''7'''''">
              <a:rPr lang="sv-SE" altLang="en-US" sz="1100" b="1" smtClean="0"/>
              <a:pPr marL="0" lvl="0" indent="0" algn="ctr">
                <a:spcBef>
                  <a:spcPct val="0"/>
                </a:spcBef>
                <a:spcAft>
                  <a:spcPct val="0"/>
                </a:spcAft>
                <a:buNone/>
              </a:pPr>
              <a:t>07</a:t>
            </a:fld>
            <a:endParaRPr lang="sv-SE" sz="1100" b="1"/>
          </a:p>
        </p:txBody>
      </p:sp>
      <p:sp>
        <p:nvSpPr>
          <p:cNvPr id="31" name="Platshållare för text 2">
            <a:extLst>
              <a:ext uri="{FF2B5EF4-FFF2-40B4-BE49-F238E27FC236}">
                <a16:creationId xmlns:a16="http://schemas.microsoft.com/office/drawing/2014/main" id="{DD689F1C-56A1-3F4D-819F-6013A2FDE205}"/>
              </a:ext>
            </a:extLst>
          </p:cNvPr>
          <p:cNvSpPr>
            <a:spLocks noGrp="1"/>
          </p:cNvSpPr>
          <p:nvPr>
            <p:custDataLst>
              <p:tags r:id="rId26"/>
            </p:custDataLst>
          </p:nvPr>
        </p:nvSpPr>
        <p:spPr bwMode="auto">
          <a:xfrm>
            <a:off x="5700713"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03B06B68-6850-4E6C-B918-DADED91CB110}" type="datetime'''''''0''''''''''''''''8'''''''''''''''''''''''''">
              <a:rPr lang="sv-SE" altLang="en-US" sz="1100" b="1" smtClean="0"/>
              <a:pPr marL="0" lvl="0" indent="0" algn="ctr">
                <a:spcBef>
                  <a:spcPct val="0"/>
                </a:spcBef>
                <a:spcAft>
                  <a:spcPct val="0"/>
                </a:spcAft>
                <a:buNone/>
              </a:pPr>
              <a:t>08</a:t>
            </a:fld>
            <a:endParaRPr lang="sv-SE" sz="1100" b="1"/>
          </a:p>
        </p:txBody>
      </p:sp>
      <p:sp>
        <p:nvSpPr>
          <p:cNvPr id="32" name="Platshållare för text 2">
            <a:extLst>
              <a:ext uri="{FF2B5EF4-FFF2-40B4-BE49-F238E27FC236}">
                <a16:creationId xmlns:a16="http://schemas.microsoft.com/office/drawing/2014/main" id="{B6C53D14-5289-585B-E43C-171DD80A7F5B}"/>
              </a:ext>
            </a:extLst>
          </p:cNvPr>
          <p:cNvSpPr>
            <a:spLocks noGrp="1"/>
          </p:cNvSpPr>
          <p:nvPr>
            <p:custDataLst>
              <p:tags r:id="rId27"/>
            </p:custDataLst>
          </p:nvPr>
        </p:nvSpPr>
        <p:spPr bwMode="auto">
          <a:xfrm>
            <a:off x="60213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8583CFAD-8D4E-4F94-A2AE-2CDE193D5C83}" type="datetime'''''''''''''''''''''''''''''''''0''''''''9'''''''''''''">
              <a:rPr lang="sv-SE" altLang="en-US" sz="1100" b="1" smtClean="0"/>
              <a:pPr marL="0" lvl="0" indent="0" algn="ctr">
                <a:spcBef>
                  <a:spcPct val="0"/>
                </a:spcBef>
                <a:spcAft>
                  <a:spcPct val="0"/>
                </a:spcAft>
                <a:buNone/>
              </a:pPr>
              <a:t>09</a:t>
            </a:fld>
            <a:endParaRPr lang="sv-SE" sz="1100" b="1"/>
          </a:p>
        </p:txBody>
      </p:sp>
      <p:sp>
        <p:nvSpPr>
          <p:cNvPr id="33" name="Platshållare för text 2">
            <a:extLst>
              <a:ext uri="{FF2B5EF4-FFF2-40B4-BE49-F238E27FC236}">
                <a16:creationId xmlns:a16="http://schemas.microsoft.com/office/drawing/2014/main" id="{182EF4E1-A298-BABE-7EFF-E24F06082248}"/>
              </a:ext>
            </a:extLst>
          </p:cNvPr>
          <p:cNvSpPr>
            <a:spLocks noGrp="1"/>
          </p:cNvSpPr>
          <p:nvPr>
            <p:custDataLst>
              <p:tags r:id="rId28"/>
            </p:custDataLst>
          </p:nvPr>
        </p:nvSpPr>
        <p:spPr bwMode="auto">
          <a:xfrm>
            <a:off x="63436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20B2E56C-0AF9-48D7-A4EA-8284FED16ECD}" type="datetime'''''1''''''''0'''''''''''''''''''''''''''''''''''''''">
              <a:rPr lang="sv-SE" altLang="en-US" sz="1100" b="1" smtClean="0"/>
              <a:pPr marL="0" lvl="0" indent="0" algn="ctr">
                <a:spcBef>
                  <a:spcPct val="0"/>
                </a:spcBef>
                <a:spcAft>
                  <a:spcPct val="0"/>
                </a:spcAft>
                <a:buNone/>
              </a:pPr>
              <a:t>10</a:t>
            </a:fld>
            <a:endParaRPr lang="sv-SE" sz="1100" b="1"/>
          </a:p>
        </p:txBody>
      </p:sp>
      <p:sp>
        <p:nvSpPr>
          <p:cNvPr id="34" name="Platshållare för text 2">
            <a:extLst>
              <a:ext uri="{FF2B5EF4-FFF2-40B4-BE49-F238E27FC236}">
                <a16:creationId xmlns:a16="http://schemas.microsoft.com/office/drawing/2014/main" id="{4E1CBEFE-36B0-F9C5-B4D2-DC2EC1C397A3}"/>
              </a:ext>
            </a:extLst>
          </p:cNvPr>
          <p:cNvSpPr>
            <a:spLocks noGrp="1"/>
          </p:cNvSpPr>
          <p:nvPr>
            <p:custDataLst>
              <p:tags r:id="rId29"/>
            </p:custDataLst>
          </p:nvPr>
        </p:nvSpPr>
        <p:spPr bwMode="auto">
          <a:xfrm>
            <a:off x="6665913"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7D3B6462-2C83-41F7-B67E-200E02943964}" type="datetime'''''''''''''''''''''''''''1''''''1'''''''''''''''">
              <a:rPr lang="sv-SE" altLang="en-US" sz="1100" b="1" smtClean="0"/>
              <a:pPr marL="0" lvl="0" indent="0" algn="ctr">
                <a:spcBef>
                  <a:spcPct val="0"/>
                </a:spcBef>
                <a:spcAft>
                  <a:spcPct val="0"/>
                </a:spcAft>
                <a:buNone/>
              </a:pPr>
              <a:t>11</a:t>
            </a:fld>
            <a:endParaRPr lang="sv-SE" sz="1100" b="1"/>
          </a:p>
        </p:txBody>
      </p:sp>
      <p:sp>
        <p:nvSpPr>
          <p:cNvPr id="35" name="Platshållare för text 2">
            <a:extLst>
              <a:ext uri="{FF2B5EF4-FFF2-40B4-BE49-F238E27FC236}">
                <a16:creationId xmlns:a16="http://schemas.microsoft.com/office/drawing/2014/main" id="{8DB8578D-3FF0-B182-FBB7-828C6C18934D}"/>
              </a:ext>
            </a:extLst>
          </p:cNvPr>
          <p:cNvSpPr>
            <a:spLocks noGrp="1"/>
          </p:cNvSpPr>
          <p:nvPr>
            <p:custDataLst>
              <p:tags r:id="rId30"/>
            </p:custDataLst>
          </p:nvPr>
        </p:nvSpPr>
        <p:spPr bwMode="auto">
          <a:xfrm>
            <a:off x="69865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444BBF17-E1D7-4FC0-B8E2-737D1C2FA8C0}" type="datetime'''''''''''''''''''''1''''''''''''''''''''''2'''''">
              <a:rPr lang="sv-SE" altLang="en-US" sz="1100" b="1" smtClean="0"/>
              <a:pPr marL="0" lvl="0" indent="0" algn="ctr">
                <a:spcBef>
                  <a:spcPct val="0"/>
                </a:spcBef>
                <a:spcAft>
                  <a:spcPct val="0"/>
                </a:spcAft>
                <a:buNone/>
              </a:pPr>
              <a:t>12</a:t>
            </a:fld>
            <a:endParaRPr lang="sv-SE" sz="1100" b="1"/>
          </a:p>
        </p:txBody>
      </p:sp>
      <p:sp>
        <p:nvSpPr>
          <p:cNvPr id="36" name="Platshållare för text 2">
            <a:extLst>
              <a:ext uri="{FF2B5EF4-FFF2-40B4-BE49-F238E27FC236}">
                <a16:creationId xmlns:a16="http://schemas.microsoft.com/office/drawing/2014/main" id="{76D1F4E8-66C2-B781-9847-406510A189CB}"/>
              </a:ext>
            </a:extLst>
          </p:cNvPr>
          <p:cNvSpPr>
            <a:spLocks noGrp="1"/>
          </p:cNvSpPr>
          <p:nvPr>
            <p:custDataLst>
              <p:tags r:id="rId31"/>
            </p:custDataLst>
          </p:nvPr>
        </p:nvSpPr>
        <p:spPr bwMode="auto">
          <a:xfrm>
            <a:off x="73088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074CC9C9-673C-4743-83D6-3598D960131F}" type="datetime'''''''''''''''''''''''1''''''''''''''''''''''''''3'''''''''''">
              <a:rPr lang="sv-SE" altLang="en-US" sz="1100" b="1" smtClean="0"/>
              <a:pPr marL="0" lvl="0" indent="0" algn="ctr">
                <a:spcBef>
                  <a:spcPct val="0"/>
                </a:spcBef>
                <a:spcAft>
                  <a:spcPct val="0"/>
                </a:spcAft>
                <a:buNone/>
              </a:pPr>
              <a:t>13</a:t>
            </a:fld>
            <a:endParaRPr lang="sv-SE" sz="1100" b="1"/>
          </a:p>
        </p:txBody>
      </p:sp>
      <p:sp>
        <p:nvSpPr>
          <p:cNvPr id="37" name="Platshållare för text 2">
            <a:extLst>
              <a:ext uri="{FF2B5EF4-FFF2-40B4-BE49-F238E27FC236}">
                <a16:creationId xmlns:a16="http://schemas.microsoft.com/office/drawing/2014/main" id="{3771063B-4C91-2374-FB3D-C07EE059C405}"/>
              </a:ext>
            </a:extLst>
          </p:cNvPr>
          <p:cNvSpPr>
            <a:spLocks noGrp="1"/>
          </p:cNvSpPr>
          <p:nvPr>
            <p:custDataLst>
              <p:tags r:id="rId32"/>
            </p:custDataLst>
          </p:nvPr>
        </p:nvSpPr>
        <p:spPr bwMode="auto">
          <a:xfrm>
            <a:off x="7631113"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8BF5EBFF-C58F-4E32-A3CC-D2688F64D8DD}" type="datetime'''''''''''''1''''''''''''''''''''''''''''4'''''''''">
              <a:rPr lang="sv-SE" altLang="en-US" sz="1100" b="1" smtClean="0"/>
              <a:pPr marL="0" lvl="0" indent="0" algn="ctr">
                <a:spcBef>
                  <a:spcPct val="0"/>
                </a:spcBef>
                <a:spcAft>
                  <a:spcPct val="0"/>
                </a:spcAft>
                <a:buNone/>
              </a:pPr>
              <a:t>14</a:t>
            </a:fld>
            <a:endParaRPr lang="sv-SE" sz="1100" b="1"/>
          </a:p>
        </p:txBody>
      </p:sp>
      <p:sp>
        <p:nvSpPr>
          <p:cNvPr id="68" name="Platshållare för text 2">
            <a:extLst>
              <a:ext uri="{FF2B5EF4-FFF2-40B4-BE49-F238E27FC236}">
                <a16:creationId xmlns:a16="http://schemas.microsoft.com/office/drawing/2014/main" id="{D79DA76E-7772-2E61-43BD-740EF22D9CD4}"/>
              </a:ext>
            </a:extLst>
          </p:cNvPr>
          <p:cNvSpPr>
            <a:spLocks noGrp="1"/>
          </p:cNvSpPr>
          <p:nvPr>
            <p:custDataLst>
              <p:tags r:id="rId33"/>
            </p:custDataLst>
          </p:nvPr>
        </p:nvSpPr>
        <p:spPr bwMode="auto">
          <a:xfrm>
            <a:off x="79517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FB165218-3C5E-47D8-B7E5-3B0C5BE4A739}" type="datetime'''1''''''''''''''''''''''''''''''''''''''''''''''''5'''''''''">
              <a:rPr lang="sv-SE" altLang="en-US" sz="1100" b="1" smtClean="0"/>
              <a:pPr marL="0" lvl="0" indent="0" algn="ctr">
                <a:spcBef>
                  <a:spcPct val="0"/>
                </a:spcBef>
                <a:spcAft>
                  <a:spcPct val="0"/>
                </a:spcAft>
                <a:buNone/>
              </a:pPr>
              <a:t>15</a:t>
            </a:fld>
            <a:endParaRPr lang="sv-SE" sz="1100" b="1"/>
          </a:p>
        </p:txBody>
      </p:sp>
      <p:sp>
        <p:nvSpPr>
          <p:cNvPr id="70" name="Platshållare för text 2">
            <a:extLst>
              <a:ext uri="{FF2B5EF4-FFF2-40B4-BE49-F238E27FC236}">
                <a16:creationId xmlns:a16="http://schemas.microsoft.com/office/drawing/2014/main" id="{4CBC2029-AF18-7791-E198-DF504AA76E02}"/>
              </a:ext>
            </a:extLst>
          </p:cNvPr>
          <p:cNvSpPr>
            <a:spLocks noGrp="1"/>
          </p:cNvSpPr>
          <p:nvPr>
            <p:custDataLst>
              <p:tags r:id="rId34"/>
            </p:custDataLst>
          </p:nvPr>
        </p:nvSpPr>
        <p:spPr bwMode="auto">
          <a:xfrm>
            <a:off x="82740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2F362BED-CFD4-48A9-BA3F-B76989E351A2}" type="datetime'''''''''''1''6'''''''''''''''''''''''''''''''''">
              <a:rPr lang="sv-SE" altLang="en-US" sz="1100" b="1" smtClean="0"/>
              <a:pPr marL="0" lvl="0" indent="0" algn="ctr">
                <a:spcBef>
                  <a:spcPct val="0"/>
                </a:spcBef>
                <a:spcAft>
                  <a:spcPct val="0"/>
                </a:spcAft>
                <a:buNone/>
              </a:pPr>
              <a:t>16</a:t>
            </a:fld>
            <a:endParaRPr lang="sv-SE" sz="1100" b="1"/>
          </a:p>
        </p:txBody>
      </p:sp>
      <p:sp>
        <p:nvSpPr>
          <p:cNvPr id="71" name="Platshållare för text 2">
            <a:extLst>
              <a:ext uri="{FF2B5EF4-FFF2-40B4-BE49-F238E27FC236}">
                <a16:creationId xmlns:a16="http://schemas.microsoft.com/office/drawing/2014/main" id="{EE0ED465-C37E-3C5B-B89C-22B311A3A4BF}"/>
              </a:ext>
            </a:extLst>
          </p:cNvPr>
          <p:cNvSpPr>
            <a:spLocks noGrp="1"/>
          </p:cNvSpPr>
          <p:nvPr>
            <p:custDataLst>
              <p:tags r:id="rId35"/>
            </p:custDataLst>
          </p:nvPr>
        </p:nvSpPr>
        <p:spPr bwMode="auto">
          <a:xfrm>
            <a:off x="8596313"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CFD07E85-9210-44DA-8250-3D6164170292}" type="datetime'''''''''1''''''''''''7'''''">
              <a:rPr lang="sv-SE" altLang="en-US" sz="1100" b="1" smtClean="0"/>
              <a:pPr marL="0" lvl="0" indent="0" algn="ctr">
                <a:spcBef>
                  <a:spcPct val="0"/>
                </a:spcBef>
                <a:spcAft>
                  <a:spcPct val="0"/>
                </a:spcAft>
                <a:buNone/>
              </a:pPr>
              <a:t>17</a:t>
            </a:fld>
            <a:endParaRPr lang="sv-SE" sz="1100" b="1"/>
          </a:p>
        </p:txBody>
      </p:sp>
      <p:sp>
        <p:nvSpPr>
          <p:cNvPr id="72" name="Platshållare för text 2">
            <a:extLst>
              <a:ext uri="{FF2B5EF4-FFF2-40B4-BE49-F238E27FC236}">
                <a16:creationId xmlns:a16="http://schemas.microsoft.com/office/drawing/2014/main" id="{A1DA3F03-294E-CC1A-8AB8-D02FED924667}"/>
              </a:ext>
            </a:extLst>
          </p:cNvPr>
          <p:cNvSpPr>
            <a:spLocks noGrp="1"/>
          </p:cNvSpPr>
          <p:nvPr>
            <p:custDataLst>
              <p:tags r:id="rId36"/>
            </p:custDataLst>
          </p:nvPr>
        </p:nvSpPr>
        <p:spPr bwMode="auto">
          <a:xfrm>
            <a:off x="89169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C891CE11-A88E-4A5D-A94D-0EB23D67C5EF}" type="datetime'''''''''''''''''1''8'''''''''''''''">
              <a:rPr lang="sv-SE" altLang="en-US" sz="1100" b="1" smtClean="0"/>
              <a:pPr marL="0" lvl="0" indent="0" algn="ctr">
                <a:spcBef>
                  <a:spcPct val="0"/>
                </a:spcBef>
                <a:spcAft>
                  <a:spcPct val="0"/>
                </a:spcAft>
                <a:buNone/>
              </a:pPr>
              <a:t>18</a:t>
            </a:fld>
            <a:endParaRPr lang="sv-SE" sz="1100" b="1"/>
          </a:p>
        </p:txBody>
      </p:sp>
      <p:sp>
        <p:nvSpPr>
          <p:cNvPr id="233" name="Platshållare för text 2">
            <a:extLst>
              <a:ext uri="{FF2B5EF4-FFF2-40B4-BE49-F238E27FC236}">
                <a16:creationId xmlns:a16="http://schemas.microsoft.com/office/drawing/2014/main" id="{A22E06C2-520B-BC49-55D5-CD05485A0EFC}"/>
              </a:ext>
            </a:extLst>
          </p:cNvPr>
          <p:cNvSpPr>
            <a:spLocks noGrp="1"/>
          </p:cNvSpPr>
          <p:nvPr>
            <p:custDataLst>
              <p:tags r:id="rId37"/>
            </p:custDataLst>
          </p:nvPr>
        </p:nvSpPr>
        <p:spPr bwMode="auto">
          <a:xfrm>
            <a:off x="92392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109E3A14-61F5-4E4D-A1C7-D1401A99B0F3}" type="datetime'''''''''''''''''''''1''''''''''''''''''''''9'''''''''">
              <a:rPr lang="sv-SE" altLang="en-US" sz="1100" b="1" smtClean="0"/>
              <a:pPr marL="0" lvl="0" indent="0" algn="ctr">
                <a:spcBef>
                  <a:spcPct val="0"/>
                </a:spcBef>
                <a:spcAft>
                  <a:spcPct val="0"/>
                </a:spcAft>
                <a:buNone/>
              </a:pPr>
              <a:t>19</a:t>
            </a:fld>
            <a:endParaRPr lang="sv-SE" sz="1100" b="1"/>
          </a:p>
        </p:txBody>
      </p:sp>
      <p:sp>
        <p:nvSpPr>
          <p:cNvPr id="235" name="Platshållare för text 2">
            <a:extLst>
              <a:ext uri="{FF2B5EF4-FFF2-40B4-BE49-F238E27FC236}">
                <a16:creationId xmlns:a16="http://schemas.microsoft.com/office/drawing/2014/main" id="{44F1F1D8-6CB8-0EA0-6BB9-24754615A397}"/>
              </a:ext>
            </a:extLst>
          </p:cNvPr>
          <p:cNvSpPr>
            <a:spLocks noGrp="1"/>
          </p:cNvSpPr>
          <p:nvPr>
            <p:custDataLst>
              <p:tags r:id="rId38"/>
            </p:custDataLst>
          </p:nvPr>
        </p:nvSpPr>
        <p:spPr bwMode="auto">
          <a:xfrm>
            <a:off x="9561513" y="738189"/>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B5A80B69-B606-446B-8E3B-D696CAC7B730}" type="datetime'''''''''2''''''''''''''''''''''''''''''''''''''''''''''''0'''">
              <a:rPr lang="sv-SE" altLang="en-US" sz="1100" b="1" smtClean="0"/>
              <a:pPr marL="0" lvl="0" indent="0" algn="ctr">
                <a:spcBef>
                  <a:spcPct val="0"/>
                </a:spcBef>
                <a:spcAft>
                  <a:spcPct val="0"/>
                </a:spcAft>
                <a:buNone/>
              </a:pPr>
              <a:t>20</a:t>
            </a:fld>
            <a:endParaRPr lang="sv-SE" sz="1100" b="1"/>
          </a:p>
        </p:txBody>
      </p:sp>
      <p:sp>
        <p:nvSpPr>
          <p:cNvPr id="236" name="Platshållare för text 2">
            <a:extLst>
              <a:ext uri="{FF2B5EF4-FFF2-40B4-BE49-F238E27FC236}">
                <a16:creationId xmlns:a16="http://schemas.microsoft.com/office/drawing/2014/main" id="{EA46EF6A-CB46-62CE-11F3-C3E77EACD5F3}"/>
              </a:ext>
            </a:extLst>
          </p:cNvPr>
          <p:cNvSpPr>
            <a:spLocks noGrp="1"/>
          </p:cNvSpPr>
          <p:nvPr>
            <p:custDataLst>
              <p:tags r:id="rId39"/>
            </p:custDataLst>
          </p:nvPr>
        </p:nvSpPr>
        <p:spPr bwMode="auto">
          <a:xfrm>
            <a:off x="9882188"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8A8A65E6-937B-43FA-8B0D-14214F263E62}" type="datetime'''''''''21'''''''''''''''''''''''''''''">
              <a:rPr lang="sv-SE" altLang="en-US" sz="1100" b="1" smtClean="0"/>
              <a:pPr marL="0" lvl="0" indent="0" algn="ctr">
                <a:spcBef>
                  <a:spcPct val="0"/>
                </a:spcBef>
                <a:spcAft>
                  <a:spcPct val="0"/>
                </a:spcAft>
                <a:buNone/>
              </a:pPr>
              <a:t>21</a:t>
            </a:fld>
            <a:endParaRPr lang="sv-SE" sz="1100" b="1"/>
          </a:p>
        </p:txBody>
      </p:sp>
      <p:sp>
        <p:nvSpPr>
          <p:cNvPr id="237" name="Platshållare för text 2">
            <a:extLst>
              <a:ext uri="{FF2B5EF4-FFF2-40B4-BE49-F238E27FC236}">
                <a16:creationId xmlns:a16="http://schemas.microsoft.com/office/drawing/2014/main" id="{C0239263-287E-CC14-863B-A542A24E5B28}"/>
              </a:ext>
            </a:extLst>
          </p:cNvPr>
          <p:cNvSpPr>
            <a:spLocks noGrp="1"/>
          </p:cNvSpPr>
          <p:nvPr>
            <p:custDataLst>
              <p:tags r:id="rId40"/>
            </p:custDataLst>
          </p:nvPr>
        </p:nvSpPr>
        <p:spPr bwMode="auto">
          <a:xfrm>
            <a:off x="10204450" y="738189"/>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2BDC282F-3748-4AAB-8535-70E276A06A63}" type="datetime'''''2''''''''''''''''''''2'''''''''''''''''''">
              <a:rPr lang="sv-SE" altLang="en-US" sz="1100" b="1" smtClean="0"/>
              <a:pPr marL="0" lvl="0" indent="0" algn="ctr">
                <a:spcBef>
                  <a:spcPct val="0"/>
                </a:spcBef>
                <a:spcAft>
                  <a:spcPct val="0"/>
                </a:spcAft>
                <a:buNone/>
              </a:pPr>
              <a:t>22</a:t>
            </a:fld>
            <a:endParaRPr lang="sv-SE" sz="1100" b="1"/>
          </a:p>
        </p:txBody>
      </p:sp>
      <p:sp>
        <p:nvSpPr>
          <p:cNvPr id="373" name="Platshållare för text 2">
            <a:extLst>
              <a:ext uri="{FF2B5EF4-FFF2-40B4-BE49-F238E27FC236}">
                <a16:creationId xmlns:a16="http://schemas.microsoft.com/office/drawing/2014/main" id="{9AD43388-A355-A61D-6C2E-EDD5B9349872}"/>
              </a:ext>
            </a:extLst>
          </p:cNvPr>
          <p:cNvSpPr>
            <a:spLocks noGrp="1"/>
          </p:cNvSpPr>
          <p:nvPr>
            <p:custDataLst>
              <p:tags r:id="rId41"/>
            </p:custDataLst>
          </p:nvPr>
        </p:nvSpPr>
        <p:spPr bwMode="auto">
          <a:xfrm>
            <a:off x="10526713" y="738188"/>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322C3E48-81AE-4657-8843-CD163E4EF3DD}" type="datetime'''''''''''''2''''''''''''''''''''''''''''''''''''''''3'''''">
              <a:rPr lang="sv-SE" altLang="en-US" sz="1100" b="1" smtClean="0"/>
              <a:pPr marL="0" lvl="0" indent="0" algn="ctr">
                <a:spcBef>
                  <a:spcPct val="0"/>
                </a:spcBef>
                <a:spcAft>
                  <a:spcPct val="0"/>
                </a:spcAft>
                <a:buNone/>
              </a:pPr>
              <a:t>23</a:t>
            </a:fld>
            <a:endParaRPr lang="sv-SE" sz="1100" b="1"/>
          </a:p>
        </p:txBody>
      </p:sp>
      <p:sp>
        <p:nvSpPr>
          <p:cNvPr id="374" name="Platshållare för text 2">
            <a:extLst>
              <a:ext uri="{FF2B5EF4-FFF2-40B4-BE49-F238E27FC236}">
                <a16:creationId xmlns:a16="http://schemas.microsoft.com/office/drawing/2014/main" id="{19C95E47-9195-DED5-DA41-6123166DCADC}"/>
              </a:ext>
            </a:extLst>
          </p:cNvPr>
          <p:cNvSpPr>
            <a:spLocks noGrp="1"/>
          </p:cNvSpPr>
          <p:nvPr>
            <p:custDataLst>
              <p:tags r:id="rId42"/>
            </p:custDataLst>
          </p:nvPr>
        </p:nvSpPr>
        <p:spPr bwMode="auto">
          <a:xfrm>
            <a:off x="10847388" y="738188"/>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4870289E-D077-4761-BD45-C631C29F5F41}" type="datetime'''''''''''2''''4'''''''''">
              <a:rPr lang="sv-SE" altLang="en-US" sz="1100" b="1" smtClean="0"/>
              <a:pPr marL="0" lvl="0" indent="0" algn="ctr">
                <a:spcBef>
                  <a:spcPct val="0"/>
                </a:spcBef>
                <a:spcAft>
                  <a:spcPct val="0"/>
                </a:spcAft>
                <a:buNone/>
              </a:pPr>
              <a:t>24</a:t>
            </a:fld>
            <a:endParaRPr lang="sv-SE" sz="1100" b="1"/>
          </a:p>
        </p:txBody>
      </p:sp>
      <p:sp>
        <p:nvSpPr>
          <p:cNvPr id="375" name="Platshållare för text 2">
            <a:extLst>
              <a:ext uri="{FF2B5EF4-FFF2-40B4-BE49-F238E27FC236}">
                <a16:creationId xmlns:a16="http://schemas.microsoft.com/office/drawing/2014/main" id="{EDE1018C-BDD6-60DC-E6A1-CA628421B4AA}"/>
              </a:ext>
            </a:extLst>
          </p:cNvPr>
          <p:cNvSpPr>
            <a:spLocks noGrp="1"/>
          </p:cNvSpPr>
          <p:nvPr>
            <p:custDataLst>
              <p:tags r:id="rId43"/>
            </p:custDataLst>
          </p:nvPr>
        </p:nvSpPr>
        <p:spPr bwMode="auto">
          <a:xfrm>
            <a:off x="11169650" y="738188"/>
            <a:ext cx="322263"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C0771F8E-06FA-4F05-8DCB-AF27AB657705}" type="datetime'''2''''''''''''''''''''''''''''''''''''''''''''''''5'''''''">
              <a:rPr lang="sv-SE" altLang="en-US" sz="1100" b="1" smtClean="0"/>
              <a:pPr marL="0" lvl="0" indent="0" algn="ctr">
                <a:spcBef>
                  <a:spcPct val="0"/>
                </a:spcBef>
                <a:spcAft>
                  <a:spcPct val="0"/>
                </a:spcAft>
                <a:buNone/>
              </a:pPr>
              <a:t>25</a:t>
            </a:fld>
            <a:endParaRPr lang="sv-SE" sz="1100" b="1"/>
          </a:p>
        </p:txBody>
      </p:sp>
      <p:sp>
        <p:nvSpPr>
          <p:cNvPr id="376" name="Platshållare för text 2">
            <a:extLst>
              <a:ext uri="{FF2B5EF4-FFF2-40B4-BE49-F238E27FC236}">
                <a16:creationId xmlns:a16="http://schemas.microsoft.com/office/drawing/2014/main" id="{E1950C87-69C2-FBC9-E3F8-9D8D9FA9F729}"/>
              </a:ext>
            </a:extLst>
          </p:cNvPr>
          <p:cNvSpPr>
            <a:spLocks noGrp="1"/>
          </p:cNvSpPr>
          <p:nvPr>
            <p:custDataLst>
              <p:tags r:id="rId44"/>
            </p:custDataLst>
          </p:nvPr>
        </p:nvSpPr>
        <p:spPr bwMode="auto">
          <a:xfrm>
            <a:off x="11491913" y="738188"/>
            <a:ext cx="320675"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fld id="{9332E4A9-669E-4501-85AD-98B88BE1E6C4}" type="datetime'''''''''''''''''''''''''''''2''6'''''''''">
              <a:rPr lang="sv-SE" altLang="en-US" sz="1100" b="1" smtClean="0"/>
              <a:pPr marL="0" lvl="0" indent="0" algn="ctr">
                <a:spcBef>
                  <a:spcPct val="0"/>
                </a:spcBef>
                <a:spcAft>
                  <a:spcPct val="0"/>
                </a:spcAft>
                <a:buNone/>
              </a:pPr>
              <a:t>26</a:t>
            </a:fld>
            <a:endParaRPr lang="sv-SE" sz="1100" b="1"/>
          </a:p>
        </p:txBody>
      </p:sp>
      <p:sp>
        <p:nvSpPr>
          <p:cNvPr id="377" name="Platshållare för text 2">
            <a:extLst>
              <a:ext uri="{FF2B5EF4-FFF2-40B4-BE49-F238E27FC236}">
                <a16:creationId xmlns:a16="http://schemas.microsoft.com/office/drawing/2014/main" id="{6B959E25-D728-9C0F-3475-5E50A32FDFCF}"/>
              </a:ext>
            </a:extLst>
          </p:cNvPr>
          <p:cNvSpPr>
            <a:spLocks noGrp="1"/>
          </p:cNvSpPr>
          <p:nvPr>
            <p:custDataLst>
              <p:tags r:id="rId45"/>
            </p:custDataLst>
          </p:nvPr>
        </p:nvSpPr>
        <p:spPr bwMode="auto">
          <a:xfrm>
            <a:off x="11812588" y="738188"/>
            <a:ext cx="65088" cy="206375"/>
          </a:xfrm>
          <a:prstGeom prst="rect">
            <a:avLst/>
          </a:prstGeom>
          <a:noFill/>
          <a:ln w="9525" cmpd="sng"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rtlCol="0" anchor="ct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endParaRPr lang="sv-SE" sz="1100" b="1"/>
          </a:p>
        </p:txBody>
      </p:sp>
      <p:cxnSp>
        <p:nvCxnSpPr>
          <p:cNvPr id="49" name="Rak koppling 48">
            <a:extLst>
              <a:ext uri="{FF2B5EF4-FFF2-40B4-BE49-F238E27FC236}">
                <a16:creationId xmlns:a16="http://schemas.microsoft.com/office/drawing/2014/main" id="{1CA8D551-7D66-3A1F-02F5-9FFC63CFFA97}"/>
              </a:ext>
            </a:extLst>
          </p:cNvPr>
          <p:cNvCxnSpPr/>
          <p:nvPr>
            <p:custDataLst>
              <p:tags r:id="rId46"/>
            </p:custDataLst>
          </p:nvPr>
        </p:nvCxnSpPr>
        <p:spPr bwMode="auto">
          <a:xfrm>
            <a:off x="5056188" y="944563"/>
            <a:ext cx="0" cy="46831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0" name="Rak koppling 159">
            <a:extLst>
              <a:ext uri="{FF2B5EF4-FFF2-40B4-BE49-F238E27FC236}">
                <a16:creationId xmlns:a16="http://schemas.microsoft.com/office/drawing/2014/main" id="{DF5007FF-C843-A3BB-3F31-B8B9B0D0D701}"/>
              </a:ext>
            </a:extLst>
          </p:cNvPr>
          <p:cNvCxnSpPr/>
          <p:nvPr>
            <p:custDataLst>
              <p:tags r:id="rId47"/>
            </p:custDataLst>
          </p:nvPr>
        </p:nvCxnSpPr>
        <p:spPr bwMode="auto">
          <a:xfrm>
            <a:off x="3576638" y="944563"/>
            <a:ext cx="0" cy="46831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5" name="Rak koppling 64">
            <a:extLst>
              <a:ext uri="{FF2B5EF4-FFF2-40B4-BE49-F238E27FC236}">
                <a16:creationId xmlns:a16="http://schemas.microsoft.com/office/drawing/2014/main" id="{2FC86440-A1CB-4FE6-3C1C-3CA3370E585E}"/>
              </a:ext>
            </a:extLst>
          </p:cNvPr>
          <p:cNvCxnSpPr/>
          <p:nvPr>
            <p:custDataLst>
              <p:tags r:id="rId48"/>
            </p:custDataLst>
          </p:nvPr>
        </p:nvCxnSpPr>
        <p:spPr bwMode="auto">
          <a:xfrm>
            <a:off x="109538" y="944563"/>
            <a:ext cx="0" cy="4683125"/>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4" name="Rak koppling 63">
            <a:extLst>
              <a:ext uri="{FF2B5EF4-FFF2-40B4-BE49-F238E27FC236}">
                <a16:creationId xmlns:a16="http://schemas.microsoft.com/office/drawing/2014/main" id="{9E5E97C2-D2F5-D694-4D25-A0733C847ED6}"/>
              </a:ext>
            </a:extLst>
          </p:cNvPr>
          <p:cNvCxnSpPr/>
          <p:nvPr>
            <p:custDataLst>
              <p:tags r:id="rId49"/>
            </p:custDataLst>
          </p:nvPr>
        </p:nvCxnSpPr>
        <p:spPr bwMode="auto">
          <a:xfrm>
            <a:off x="11877675" y="944563"/>
            <a:ext cx="0" cy="4683125"/>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3" name="Rak koppling 62">
            <a:extLst>
              <a:ext uri="{FF2B5EF4-FFF2-40B4-BE49-F238E27FC236}">
                <a16:creationId xmlns:a16="http://schemas.microsoft.com/office/drawing/2014/main" id="{E21D9982-4F55-7C7E-86A4-F15B98358420}"/>
              </a:ext>
            </a:extLst>
          </p:cNvPr>
          <p:cNvCxnSpPr/>
          <p:nvPr>
            <p:custDataLst>
              <p:tags r:id="rId50"/>
            </p:custDataLst>
          </p:nvPr>
        </p:nvCxnSpPr>
        <p:spPr bwMode="auto">
          <a:xfrm>
            <a:off x="2160588" y="944563"/>
            <a:ext cx="0" cy="4683125"/>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4" name="Rak koppling 383">
            <a:extLst>
              <a:ext uri="{FF2B5EF4-FFF2-40B4-BE49-F238E27FC236}">
                <a16:creationId xmlns:a16="http://schemas.microsoft.com/office/drawing/2014/main" id="{D671C520-C28A-8963-FB23-AC970D76850D}"/>
              </a:ext>
            </a:extLst>
          </p:cNvPr>
          <p:cNvCxnSpPr/>
          <p:nvPr>
            <p:custDataLst>
              <p:tags r:id="rId51"/>
            </p:custDataLst>
          </p:nvPr>
        </p:nvCxnSpPr>
        <p:spPr bwMode="auto">
          <a:xfrm>
            <a:off x="10526713" y="944563"/>
            <a:ext cx="0" cy="46831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 name="Rak koppling 11">
            <a:extLst>
              <a:ext uri="{FF2B5EF4-FFF2-40B4-BE49-F238E27FC236}">
                <a16:creationId xmlns:a16="http://schemas.microsoft.com/office/drawing/2014/main" id="{2192AE3E-5188-776E-F67B-0ABEE170BD59}"/>
              </a:ext>
            </a:extLst>
          </p:cNvPr>
          <p:cNvCxnSpPr/>
          <p:nvPr>
            <p:custDataLst>
              <p:tags r:id="rId52"/>
            </p:custDataLst>
          </p:nvPr>
        </p:nvCxnSpPr>
        <p:spPr bwMode="auto">
          <a:xfrm>
            <a:off x="9110663" y="1316038"/>
            <a:ext cx="0" cy="431165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8" name="Rak koppling 127">
            <a:extLst>
              <a:ext uri="{FF2B5EF4-FFF2-40B4-BE49-F238E27FC236}">
                <a16:creationId xmlns:a16="http://schemas.microsoft.com/office/drawing/2014/main" id="{79D7B520-5E5C-C195-08AE-9D55FC405673}"/>
              </a:ext>
            </a:extLst>
          </p:cNvPr>
          <p:cNvCxnSpPr/>
          <p:nvPr>
            <p:custDataLst>
              <p:tags r:id="rId53"/>
            </p:custDataLst>
          </p:nvPr>
        </p:nvCxnSpPr>
        <p:spPr bwMode="auto">
          <a:xfrm>
            <a:off x="7694613" y="944563"/>
            <a:ext cx="0" cy="46831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7" name="Rak koppling 396">
            <a:extLst>
              <a:ext uri="{FF2B5EF4-FFF2-40B4-BE49-F238E27FC236}">
                <a16:creationId xmlns:a16="http://schemas.microsoft.com/office/drawing/2014/main" id="{4659C6B7-2DD1-EE5C-6F74-D4C587B8C96E}"/>
              </a:ext>
            </a:extLst>
          </p:cNvPr>
          <p:cNvCxnSpPr/>
          <p:nvPr>
            <p:custDataLst>
              <p:tags r:id="rId54"/>
            </p:custDataLst>
          </p:nvPr>
        </p:nvCxnSpPr>
        <p:spPr bwMode="auto">
          <a:xfrm>
            <a:off x="9110663" y="944563"/>
            <a:ext cx="0" cy="2651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9" name="Rak koppling 78">
            <a:extLst>
              <a:ext uri="{FF2B5EF4-FFF2-40B4-BE49-F238E27FC236}">
                <a16:creationId xmlns:a16="http://schemas.microsoft.com/office/drawing/2014/main" id="{50708BA2-00C9-85A4-52D5-B8380B7E7EC0}"/>
              </a:ext>
            </a:extLst>
          </p:cNvPr>
          <p:cNvCxnSpPr/>
          <p:nvPr>
            <p:custDataLst>
              <p:tags r:id="rId55"/>
            </p:custDataLst>
          </p:nvPr>
        </p:nvCxnSpPr>
        <p:spPr bwMode="auto">
          <a:xfrm>
            <a:off x="6343650" y="944563"/>
            <a:ext cx="0" cy="46831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5" name="Rak koppling 54">
            <a:extLst>
              <a:ext uri="{FF2B5EF4-FFF2-40B4-BE49-F238E27FC236}">
                <a16:creationId xmlns:a16="http://schemas.microsoft.com/office/drawing/2014/main" id="{1E8AB8ED-039F-7B0D-9432-0345A2C1B382}"/>
              </a:ext>
            </a:extLst>
          </p:cNvPr>
          <p:cNvCxnSpPr/>
          <p:nvPr>
            <p:custDataLst>
              <p:tags r:id="rId56"/>
            </p:custDataLst>
          </p:nvPr>
        </p:nvCxnSpPr>
        <p:spPr bwMode="auto">
          <a:xfrm>
            <a:off x="40909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6" name="Rak koppling 55">
            <a:extLst>
              <a:ext uri="{FF2B5EF4-FFF2-40B4-BE49-F238E27FC236}">
                <a16:creationId xmlns:a16="http://schemas.microsoft.com/office/drawing/2014/main" id="{04BE937B-BAF5-AB49-1320-FD8D850CF8DF}"/>
              </a:ext>
            </a:extLst>
          </p:cNvPr>
          <p:cNvCxnSpPr/>
          <p:nvPr>
            <p:custDataLst>
              <p:tags r:id="rId57"/>
            </p:custDataLst>
          </p:nvPr>
        </p:nvCxnSpPr>
        <p:spPr bwMode="auto">
          <a:xfrm>
            <a:off x="44132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7" name="Rak koppling 56">
            <a:extLst>
              <a:ext uri="{FF2B5EF4-FFF2-40B4-BE49-F238E27FC236}">
                <a16:creationId xmlns:a16="http://schemas.microsoft.com/office/drawing/2014/main" id="{2FCE880D-7248-2933-1CE9-66DC678A56E6}"/>
              </a:ext>
            </a:extLst>
          </p:cNvPr>
          <p:cNvCxnSpPr/>
          <p:nvPr>
            <p:custDataLst>
              <p:tags r:id="rId58"/>
            </p:custDataLst>
          </p:nvPr>
        </p:nvCxnSpPr>
        <p:spPr bwMode="auto">
          <a:xfrm>
            <a:off x="4733925"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8" name="Rak koppling 57">
            <a:extLst>
              <a:ext uri="{FF2B5EF4-FFF2-40B4-BE49-F238E27FC236}">
                <a16:creationId xmlns:a16="http://schemas.microsoft.com/office/drawing/2014/main" id="{A5A48E86-6B95-7B52-58EE-7CE9AC722DDD}"/>
              </a:ext>
            </a:extLst>
          </p:cNvPr>
          <p:cNvCxnSpPr/>
          <p:nvPr>
            <p:custDataLst>
              <p:tags r:id="rId59"/>
            </p:custDataLst>
          </p:nvPr>
        </p:nvCxnSpPr>
        <p:spPr bwMode="auto">
          <a:xfrm>
            <a:off x="53784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9" name="Rak koppling 58">
            <a:extLst>
              <a:ext uri="{FF2B5EF4-FFF2-40B4-BE49-F238E27FC236}">
                <a16:creationId xmlns:a16="http://schemas.microsoft.com/office/drawing/2014/main" id="{F853595B-BA30-C343-2963-0E81D1CB3AAC}"/>
              </a:ext>
            </a:extLst>
          </p:cNvPr>
          <p:cNvCxnSpPr/>
          <p:nvPr>
            <p:custDataLst>
              <p:tags r:id="rId60"/>
            </p:custDataLst>
          </p:nvPr>
        </p:nvCxnSpPr>
        <p:spPr bwMode="auto">
          <a:xfrm>
            <a:off x="57007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0" name="Rak koppling 59">
            <a:extLst>
              <a:ext uri="{FF2B5EF4-FFF2-40B4-BE49-F238E27FC236}">
                <a16:creationId xmlns:a16="http://schemas.microsoft.com/office/drawing/2014/main" id="{B5077936-F743-0F0E-AAB7-7F01CF158C79}"/>
              </a:ext>
            </a:extLst>
          </p:cNvPr>
          <p:cNvCxnSpPr/>
          <p:nvPr>
            <p:custDataLst>
              <p:tags r:id="rId61"/>
            </p:custDataLst>
          </p:nvPr>
        </p:nvCxnSpPr>
        <p:spPr bwMode="auto">
          <a:xfrm>
            <a:off x="60213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1" name="Rak koppling 60">
            <a:extLst>
              <a:ext uri="{FF2B5EF4-FFF2-40B4-BE49-F238E27FC236}">
                <a16:creationId xmlns:a16="http://schemas.microsoft.com/office/drawing/2014/main" id="{99F38B06-68FA-B1D5-B016-8CB4AFB82B29}"/>
              </a:ext>
            </a:extLst>
          </p:cNvPr>
          <p:cNvCxnSpPr/>
          <p:nvPr>
            <p:custDataLst>
              <p:tags r:id="rId62"/>
            </p:custDataLst>
          </p:nvPr>
        </p:nvCxnSpPr>
        <p:spPr bwMode="auto">
          <a:xfrm>
            <a:off x="66659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2" name="Rak koppling 61">
            <a:extLst>
              <a:ext uri="{FF2B5EF4-FFF2-40B4-BE49-F238E27FC236}">
                <a16:creationId xmlns:a16="http://schemas.microsoft.com/office/drawing/2014/main" id="{2D14ED6F-1DA1-3DD7-58A7-BE1D23B99CEF}"/>
              </a:ext>
            </a:extLst>
          </p:cNvPr>
          <p:cNvCxnSpPr/>
          <p:nvPr>
            <p:custDataLst>
              <p:tags r:id="rId63"/>
            </p:custDataLst>
          </p:nvPr>
        </p:nvCxnSpPr>
        <p:spPr bwMode="auto">
          <a:xfrm>
            <a:off x="69865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 name="Rak koppling 80">
            <a:extLst>
              <a:ext uri="{FF2B5EF4-FFF2-40B4-BE49-F238E27FC236}">
                <a16:creationId xmlns:a16="http://schemas.microsoft.com/office/drawing/2014/main" id="{DE2A390B-BFD6-1ED6-8BCD-E60BE9D5E561}"/>
              </a:ext>
            </a:extLst>
          </p:cNvPr>
          <p:cNvCxnSpPr/>
          <p:nvPr>
            <p:custDataLst>
              <p:tags r:id="rId64"/>
            </p:custDataLst>
          </p:nvPr>
        </p:nvCxnSpPr>
        <p:spPr bwMode="auto">
          <a:xfrm>
            <a:off x="73088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2" name="Rak koppling 81">
            <a:extLst>
              <a:ext uri="{FF2B5EF4-FFF2-40B4-BE49-F238E27FC236}">
                <a16:creationId xmlns:a16="http://schemas.microsoft.com/office/drawing/2014/main" id="{73411497-A451-50CE-683C-5021A7E3A769}"/>
              </a:ext>
            </a:extLst>
          </p:cNvPr>
          <p:cNvCxnSpPr/>
          <p:nvPr>
            <p:custDataLst>
              <p:tags r:id="rId65"/>
            </p:custDataLst>
          </p:nvPr>
        </p:nvCxnSpPr>
        <p:spPr bwMode="auto">
          <a:xfrm>
            <a:off x="76311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3" name="Rak koppling 82">
            <a:extLst>
              <a:ext uri="{FF2B5EF4-FFF2-40B4-BE49-F238E27FC236}">
                <a16:creationId xmlns:a16="http://schemas.microsoft.com/office/drawing/2014/main" id="{5755C07C-515C-BE4E-536A-F3516CB41CB0}"/>
              </a:ext>
            </a:extLst>
          </p:cNvPr>
          <p:cNvCxnSpPr/>
          <p:nvPr>
            <p:custDataLst>
              <p:tags r:id="rId66"/>
            </p:custDataLst>
          </p:nvPr>
        </p:nvCxnSpPr>
        <p:spPr bwMode="auto">
          <a:xfrm>
            <a:off x="79517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4" name="Rak koppling 83">
            <a:extLst>
              <a:ext uri="{FF2B5EF4-FFF2-40B4-BE49-F238E27FC236}">
                <a16:creationId xmlns:a16="http://schemas.microsoft.com/office/drawing/2014/main" id="{500D62AF-BA1E-DAE5-7C10-0D24B85AC3D1}"/>
              </a:ext>
            </a:extLst>
          </p:cNvPr>
          <p:cNvCxnSpPr/>
          <p:nvPr>
            <p:custDataLst>
              <p:tags r:id="rId67"/>
            </p:custDataLst>
          </p:nvPr>
        </p:nvCxnSpPr>
        <p:spPr bwMode="auto">
          <a:xfrm>
            <a:off x="82740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2" name="Rak koppling 131">
            <a:extLst>
              <a:ext uri="{FF2B5EF4-FFF2-40B4-BE49-F238E27FC236}">
                <a16:creationId xmlns:a16="http://schemas.microsoft.com/office/drawing/2014/main" id="{007987D1-C5F0-5731-FC76-EC4CF05E4346}"/>
              </a:ext>
            </a:extLst>
          </p:cNvPr>
          <p:cNvCxnSpPr/>
          <p:nvPr>
            <p:custDataLst>
              <p:tags r:id="rId68"/>
            </p:custDataLst>
          </p:nvPr>
        </p:nvCxnSpPr>
        <p:spPr bwMode="auto">
          <a:xfrm>
            <a:off x="85963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3" name="Rak koppling 132">
            <a:extLst>
              <a:ext uri="{FF2B5EF4-FFF2-40B4-BE49-F238E27FC236}">
                <a16:creationId xmlns:a16="http://schemas.microsoft.com/office/drawing/2014/main" id="{E3543282-F28B-0BCA-6A5A-C9AD2D07B28D}"/>
              </a:ext>
            </a:extLst>
          </p:cNvPr>
          <p:cNvCxnSpPr/>
          <p:nvPr>
            <p:custDataLst>
              <p:tags r:id="rId69"/>
            </p:custDataLst>
          </p:nvPr>
        </p:nvCxnSpPr>
        <p:spPr bwMode="auto">
          <a:xfrm>
            <a:off x="89169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4" name="Rak koppling 133">
            <a:extLst>
              <a:ext uri="{FF2B5EF4-FFF2-40B4-BE49-F238E27FC236}">
                <a16:creationId xmlns:a16="http://schemas.microsoft.com/office/drawing/2014/main" id="{04F8E5A6-0A69-C947-F574-F0C990889A6E}"/>
              </a:ext>
            </a:extLst>
          </p:cNvPr>
          <p:cNvCxnSpPr/>
          <p:nvPr>
            <p:custDataLst>
              <p:tags r:id="rId70"/>
            </p:custDataLst>
          </p:nvPr>
        </p:nvCxnSpPr>
        <p:spPr bwMode="auto">
          <a:xfrm>
            <a:off x="92392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5" name="Rak koppling 134">
            <a:extLst>
              <a:ext uri="{FF2B5EF4-FFF2-40B4-BE49-F238E27FC236}">
                <a16:creationId xmlns:a16="http://schemas.microsoft.com/office/drawing/2014/main" id="{ECA1E597-8BC7-FFF1-5427-EE4F283700BD}"/>
              </a:ext>
            </a:extLst>
          </p:cNvPr>
          <p:cNvCxnSpPr/>
          <p:nvPr>
            <p:custDataLst>
              <p:tags r:id="rId71"/>
            </p:custDataLst>
          </p:nvPr>
        </p:nvCxnSpPr>
        <p:spPr bwMode="auto">
          <a:xfrm>
            <a:off x="95615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6" name="Rak koppling 135">
            <a:extLst>
              <a:ext uri="{FF2B5EF4-FFF2-40B4-BE49-F238E27FC236}">
                <a16:creationId xmlns:a16="http://schemas.microsoft.com/office/drawing/2014/main" id="{A8336AA8-A2B3-D8CC-4377-EEC0C19F76E6}"/>
              </a:ext>
            </a:extLst>
          </p:cNvPr>
          <p:cNvCxnSpPr/>
          <p:nvPr>
            <p:custDataLst>
              <p:tags r:id="rId72"/>
            </p:custDataLst>
          </p:nvPr>
        </p:nvCxnSpPr>
        <p:spPr bwMode="auto">
          <a:xfrm>
            <a:off x="98821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53" name="Rak koppling 252">
            <a:extLst>
              <a:ext uri="{FF2B5EF4-FFF2-40B4-BE49-F238E27FC236}">
                <a16:creationId xmlns:a16="http://schemas.microsoft.com/office/drawing/2014/main" id="{35B6EBD9-EB12-67A7-24D6-447DA11DEDA3}"/>
              </a:ext>
            </a:extLst>
          </p:cNvPr>
          <p:cNvCxnSpPr/>
          <p:nvPr>
            <p:custDataLst>
              <p:tags r:id="rId73"/>
            </p:custDataLst>
          </p:nvPr>
        </p:nvCxnSpPr>
        <p:spPr bwMode="auto">
          <a:xfrm>
            <a:off x="102044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6" name="Rak koppling 385">
            <a:extLst>
              <a:ext uri="{FF2B5EF4-FFF2-40B4-BE49-F238E27FC236}">
                <a16:creationId xmlns:a16="http://schemas.microsoft.com/office/drawing/2014/main" id="{1CC84FAA-06B7-9881-7A77-64B8BC71802F}"/>
              </a:ext>
            </a:extLst>
          </p:cNvPr>
          <p:cNvCxnSpPr/>
          <p:nvPr>
            <p:custDataLst>
              <p:tags r:id="rId74"/>
            </p:custDataLst>
          </p:nvPr>
        </p:nvCxnSpPr>
        <p:spPr bwMode="auto">
          <a:xfrm>
            <a:off x="108473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8" name="Rak koppling 387">
            <a:extLst>
              <a:ext uri="{FF2B5EF4-FFF2-40B4-BE49-F238E27FC236}">
                <a16:creationId xmlns:a16="http://schemas.microsoft.com/office/drawing/2014/main" id="{6D931ECD-E1D9-25F2-7BC1-1AE134248DFF}"/>
              </a:ext>
            </a:extLst>
          </p:cNvPr>
          <p:cNvCxnSpPr/>
          <p:nvPr>
            <p:custDataLst>
              <p:tags r:id="rId75"/>
            </p:custDataLst>
          </p:nvPr>
        </p:nvCxnSpPr>
        <p:spPr bwMode="auto">
          <a:xfrm>
            <a:off x="11491913"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9" name="Rak koppling 388">
            <a:extLst>
              <a:ext uri="{FF2B5EF4-FFF2-40B4-BE49-F238E27FC236}">
                <a16:creationId xmlns:a16="http://schemas.microsoft.com/office/drawing/2014/main" id="{6919F63C-44E4-D7C9-33B2-09B96486B7DF}"/>
              </a:ext>
            </a:extLst>
          </p:cNvPr>
          <p:cNvCxnSpPr/>
          <p:nvPr>
            <p:custDataLst>
              <p:tags r:id="rId76"/>
            </p:custDataLst>
          </p:nvPr>
        </p:nvCxnSpPr>
        <p:spPr bwMode="auto">
          <a:xfrm>
            <a:off x="118125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7" name="Rak koppling 386">
            <a:extLst>
              <a:ext uri="{FF2B5EF4-FFF2-40B4-BE49-F238E27FC236}">
                <a16:creationId xmlns:a16="http://schemas.microsoft.com/office/drawing/2014/main" id="{B037A73A-17EB-111B-480C-71C04502734E}"/>
              </a:ext>
            </a:extLst>
          </p:cNvPr>
          <p:cNvCxnSpPr/>
          <p:nvPr>
            <p:custDataLst>
              <p:tags r:id="rId77"/>
            </p:custDataLst>
          </p:nvPr>
        </p:nvCxnSpPr>
        <p:spPr bwMode="auto">
          <a:xfrm>
            <a:off x="111696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 name="Rak koppling 49">
            <a:extLst>
              <a:ext uri="{FF2B5EF4-FFF2-40B4-BE49-F238E27FC236}">
                <a16:creationId xmlns:a16="http://schemas.microsoft.com/office/drawing/2014/main" id="{79EA779E-5E96-D39B-BEF9-9F8F487C675C}"/>
              </a:ext>
            </a:extLst>
          </p:cNvPr>
          <p:cNvCxnSpPr/>
          <p:nvPr>
            <p:custDataLst>
              <p:tags r:id="rId78"/>
            </p:custDataLst>
          </p:nvPr>
        </p:nvCxnSpPr>
        <p:spPr bwMode="auto">
          <a:xfrm>
            <a:off x="24828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 name="Rak koppling 50">
            <a:extLst>
              <a:ext uri="{FF2B5EF4-FFF2-40B4-BE49-F238E27FC236}">
                <a16:creationId xmlns:a16="http://schemas.microsoft.com/office/drawing/2014/main" id="{96EDFF49-6E54-BC90-04DA-30C09A89E1E0}"/>
              </a:ext>
            </a:extLst>
          </p:cNvPr>
          <p:cNvCxnSpPr/>
          <p:nvPr>
            <p:custDataLst>
              <p:tags r:id="rId79"/>
            </p:custDataLst>
          </p:nvPr>
        </p:nvCxnSpPr>
        <p:spPr bwMode="auto">
          <a:xfrm>
            <a:off x="2803525"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2" name="Rak koppling 51">
            <a:extLst>
              <a:ext uri="{FF2B5EF4-FFF2-40B4-BE49-F238E27FC236}">
                <a16:creationId xmlns:a16="http://schemas.microsoft.com/office/drawing/2014/main" id="{01129AFD-063B-BA8F-55FD-B06D55BA8F84}"/>
              </a:ext>
            </a:extLst>
          </p:cNvPr>
          <p:cNvCxnSpPr/>
          <p:nvPr>
            <p:custDataLst>
              <p:tags r:id="rId80"/>
            </p:custDataLst>
          </p:nvPr>
        </p:nvCxnSpPr>
        <p:spPr bwMode="auto">
          <a:xfrm>
            <a:off x="3125788"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3" name="Rak koppling 52">
            <a:extLst>
              <a:ext uri="{FF2B5EF4-FFF2-40B4-BE49-F238E27FC236}">
                <a16:creationId xmlns:a16="http://schemas.microsoft.com/office/drawing/2014/main" id="{5E3CD135-D222-1217-C3AA-9ADE28768B69}"/>
              </a:ext>
            </a:extLst>
          </p:cNvPr>
          <p:cNvCxnSpPr/>
          <p:nvPr>
            <p:custDataLst>
              <p:tags r:id="rId81"/>
            </p:custDataLst>
          </p:nvPr>
        </p:nvCxnSpPr>
        <p:spPr bwMode="auto">
          <a:xfrm>
            <a:off x="3448050"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4" name="Rak koppling 53">
            <a:extLst>
              <a:ext uri="{FF2B5EF4-FFF2-40B4-BE49-F238E27FC236}">
                <a16:creationId xmlns:a16="http://schemas.microsoft.com/office/drawing/2014/main" id="{ACDFBEB4-606F-BF93-898B-627C2BB856C7}"/>
              </a:ext>
            </a:extLst>
          </p:cNvPr>
          <p:cNvCxnSpPr/>
          <p:nvPr>
            <p:custDataLst>
              <p:tags r:id="rId82"/>
            </p:custDataLst>
          </p:nvPr>
        </p:nvCxnSpPr>
        <p:spPr bwMode="auto">
          <a:xfrm>
            <a:off x="3768725" y="944563"/>
            <a:ext cx="0" cy="4683125"/>
          </a:xfrm>
          <a:prstGeom prst="line">
            <a:avLst/>
          </a:prstGeom>
          <a:ln w="317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8" name="Rak koppling 97">
            <a:extLst>
              <a:ext uri="{FF2B5EF4-FFF2-40B4-BE49-F238E27FC236}">
                <a16:creationId xmlns:a16="http://schemas.microsoft.com/office/drawing/2014/main" id="{3B81EDDB-802A-B579-2B6F-9608DD00AD59}"/>
              </a:ext>
            </a:extLst>
          </p:cNvPr>
          <p:cNvCxnSpPr/>
          <p:nvPr>
            <p:custDataLst>
              <p:tags r:id="rId83"/>
            </p:custDataLst>
          </p:nvPr>
        </p:nvCxnSpPr>
        <p:spPr bwMode="auto">
          <a:xfrm>
            <a:off x="109538" y="3205163"/>
            <a:ext cx="11768137"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1" name="Rak koppling 100">
            <a:extLst>
              <a:ext uri="{FF2B5EF4-FFF2-40B4-BE49-F238E27FC236}">
                <a16:creationId xmlns:a16="http://schemas.microsoft.com/office/drawing/2014/main" id="{8B5610E0-7004-891E-61F9-7D801C59E05D}"/>
              </a:ext>
            </a:extLst>
          </p:cNvPr>
          <p:cNvCxnSpPr/>
          <p:nvPr>
            <p:custDataLst>
              <p:tags r:id="rId84"/>
            </p:custDataLst>
          </p:nvPr>
        </p:nvCxnSpPr>
        <p:spPr bwMode="auto">
          <a:xfrm>
            <a:off x="109538" y="1590675"/>
            <a:ext cx="1176813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9" name="Rak koppling 98">
            <a:extLst>
              <a:ext uri="{FF2B5EF4-FFF2-40B4-BE49-F238E27FC236}">
                <a16:creationId xmlns:a16="http://schemas.microsoft.com/office/drawing/2014/main" id="{500EEE6F-0963-9FCC-5F50-98515332DE7E}"/>
              </a:ext>
            </a:extLst>
          </p:cNvPr>
          <p:cNvCxnSpPr/>
          <p:nvPr>
            <p:custDataLst>
              <p:tags r:id="rId85"/>
            </p:custDataLst>
          </p:nvPr>
        </p:nvCxnSpPr>
        <p:spPr bwMode="auto">
          <a:xfrm>
            <a:off x="109538" y="4173538"/>
            <a:ext cx="11768137"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4" name="Rak koppling 103">
            <a:extLst>
              <a:ext uri="{FF2B5EF4-FFF2-40B4-BE49-F238E27FC236}">
                <a16:creationId xmlns:a16="http://schemas.microsoft.com/office/drawing/2014/main" id="{B9556008-A04F-5F01-824E-140B97FB161E}"/>
              </a:ext>
            </a:extLst>
          </p:cNvPr>
          <p:cNvCxnSpPr/>
          <p:nvPr>
            <p:custDataLst>
              <p:tags r:id="rId86"/>
            </p:custDataLst>
          </p:nvPr>
        </p:nvCxnSpPr>
        <p:spPr bwMode="auto">
          <a:xfrm>
            <a:off x="109538" y="4819650"/>
            <a:ext cx="1176813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2" name="Rak koppling 101">
            <a:extLst>
              <a:ext uri="{FF2B5EF4-FFF2-40B4-BE49-F238E27FC236}">
                <a16:creationId xmlns:a16="http://schemas.microsoft.com/office/drawing/2014/main" id="{FAFD32A2-F29D-2B38-9738-D15078706EAF}"/>
              </a:ext>
            </a:extLst>
          </p:cNvPr>
          <p:cNvCxnSpPr/>
          <p:nvPr>
            <p:custDataLst>
              <p:tags r:id="rId87"/>
            </p:custDataLst>
          </p:nvPr>
        </p:nvCxnSpPr>
        <p:spPr bwMode="auto">
          <a:xfrm>
            <a:off x="109538" y="2398713"/>
            <a:ext cx="1176813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7" name="Rak koppling 66">
            <a:extLst>
              <a:ext uri="{FF2B5EF4-FFF2-40B4-BE49-F238E27FC236}">
                <a16:creationId xmlns:a16="http://schemas.microsoft.com/office/drawing/2014/main" id="{A63AD160-061E-3ACA-2B5D-1AE40CA7A408}"/>
              </a:ext>
            </a:extLst>
          </p:cNvPr>
          <p:cNvCxnSpPr/>
          <p:nvPr>
            <p:custDataLst>
              <p:tags r:id="rId88"/>
            </p:custDataLst>
          </p:nvPr>
        </p:nvCxnSpPr>
        <p:spPr bwMode="auto">
          <a:xfrm>
            <a:off x="109538" y="5627688"/>
            <a:ext cx="117681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6" name="Rak koppling 65">
            <a:extLst>
              <a:ext uri="{FF2B5EF4-FFF2-40B4-BE49-F238E27FC236}">
                <a16:creationId xmlns:a16="http://schemas.microsoft.com/office/drawing/2014/main" id="{621EA10B-D01C-E4D9-9D56-057490B71B3F}"/>
              </a:ext>
            </a:extLst>
          </p:cNvPr>
          <p:cNvCxnSpPr/>
          <p:nvPr>
            <p:custDataLst>
              <p:tags r:id="rId89"/>
            </p:custDataLst>
          </p:nvPr>
        </p:nvCxnSpPr>
        <p:spPr bwMode="auto">
          <a:xfrm>
            <a:off x="109538" y="944563"/>
            <a:ext cx="117681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Rektangel 6">
            <a:extLst>
              <a:ext uri="{FF2B5EF4-FFF2-40B4-BE49-F238E27FC236}">
                <a16:creationId xmlns:a16="http://schemas.microsoft.com/office/drawing/2014/main" id="{432B0202-6AEC-E6AD-9D73-725041203B47}"/>
              </a:ext>
            </a:extLst>
          </p:cNvPr>
          <p:cNvSpPr/>
          <p:nvPr>
            <p:custDataLst>
              <p:tags r:id="rId90"/>
            </p:custDataLst>
          </p:nvPr>
        </p:nvSpPr>
        <p:spPr bwMode="auto">
          <a:xfrm>
            <a:off x="4284663" y="5089525"/>
            <a:ext cx="3346450" cy="98425"/>
          </a:xfrm>
          <a:prstGeom prst="rect">
            <a:avLst/>
          </a:prstGeom>
          <a:solidFill>
            <a:schemeClr val="tx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47900AA7-043C-04B4-914C-E62AFDA4BC42}"/>
              </a:ext>
            </a:extLst>
          </p:cNvPr>
          <p:cNvSpPr/>
          <p:nvPr>
            <p:custDataLst>
              <p:tags r:id="rId91"/>
            </p:custDataLst>
          </p:nvPr>
        </p:nvSpPr>
        <p:spPr bwMode="auto">
          <a:xfrm>
            <a:off x="2160588" y="1212850"/>
            <a:ext cx="2252663" cy="98425"/>
          </a:xfrm>
          <a:prstGeom prst="rect">
            <a:avLst/>
          </a:prstGeom>
          <a:solidFill>
            <a:schemeClr val="tx1"/>
          </a:solidFill>
          <a:ln w="19050" cap="flat" cmpd="sng" algn="ctr">
            <a:noFill/>
            <a:prstDash val="lgDash"/>
            <a:miter lim="800000"/>
            <a:headEnd type="none" w="med" len="med"/>
            <a:tailEnd type="none" w="med" len="med"/>
          </a:ln>
          <a:effectLst/>
          <a:extLst>
            <a:ext uri="{91240B29-F687-4F45-9708-019B960494DF}">
              <a14:hiddenLine xmlns:a14="http://schemas.microsoft.com/office/drawing/2010/main" w="19050" cap="flat" cmpd="sng" algn="ctr">
                <a:solidFill>
                  <a:schemeClr val="tx1"/>
                </a:solidFill>
                <a:prstDash val="lgDash"/>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3" name="Rektangel 212">
            <a:extLst>
              <a:ext uri="{FF2B5EF4-FFF2-40B4-BE49-F238E27FC236}">
                <a16:creationId xmlns:a16="http://schemas.microsoft.com/office/drawing/2014/main" id="{4F3C4057-E53E-ADAE-D2D4-2159A36EAB3F}"/>
              </a:ext>
            </a:extLst>
          </p:cNvPr>
          <p:cNvSpPr/>
          <p:nvPr>
            <p:custDataLst>
              <p:tags r:id="rId92"/>
            </p:custDataLst>
          </p:nvPr>
        </p:nvSpPr>
        <p:spPr bwMode="auto">
          <a:xfrm>
            <a:off x="2160588" y="3475038"/>
            <a:ext cx="3540125" cy="98425"/>
          </a:xfrm>
          <a:prstGeom prst="rect">
            <a:avLst/>
          </a:prstGeom>
          <a:solidFill>
            <a:schemeClr val="tx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0" name="Rektangel 229">
            <a:extLst>
              <a:ext uri="{FF2B5EF4-FFF2-40B4-BE49-F238E27FC236}">
                <a16:creationId xmlns:a16="http://schemas.microsoft.com/office/drawing/2014/main" id="{AFB8735C-DDC0-DE68-638C-FE297BC875DE}"/>
              </a:ext>
            </a:extLst>
          </p:cNvPr>
          <p:cNvSpPr/>
          <p:nvPr>
            <p:custDataLst>
              <p:tags r:id="rId93"/>
            </p:custDataLst>
          </p:nvPr>
        </p:nvSpPr>
        <p:spPr bwMode="auto">
          <a:xfrm>
            <a:off x="2160588" y="5089525"/>
            <a:ext cx="1287463" cy="98425"/>
          </a:xfrm>
          <a:prstGeom prst="rect">
            <a:avLst/>
          </a:prstGeom>
          <a:solidFill>
            <a:schemeClr val="tx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3" name="Rektangel 172">
            <a:extLst>
              <a:ext uri="{FF2B5EF4-FFF2-40B4-BE49-F238E27FC236}">
                <a16:creationId xmlns:a16="http://schemas.microsoft.com/office/drawing/2014/main" id="{B53A53EC-CA3E-3C34-1266-F74D3ECD9C0A}"/>
              </a:ext>
            </a:extLst>
          </p:cNvPr>
          <p:cNvSpPr/>
          <p:nvPr>
            <p:custDataLst>
              <p:tags r:id="rId94"/>
            </p:custDataLst>
          </p:nvPr>
        </p:nvSpPr>
        <p:spPr bwMode="auto">
          <a:xfrm>
            <a:off x="2160588" y="1860550"/>
            <a:ext cx="5470525" cy="98425"/>
          </a:xfrm>
          <a:prstGeom prst="rect">
            <a:avLst/>
          </a:prstGeom>
          <a:solidFill>
            <a:schemeClr val="tx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2" name="Rektangel 201">
            <a:extLst>
              <a:ext uri="{FF2B5EF4-FFF2-40B4-BE49-F238E27FC236}">
                <a16:creationId xmlns:a16="http://schemas.microsoft.com/office/drawing/2014/main" id="{F4E1E782-A4A6-86B4-866D-9EAA851CFB7A}"/>
              </a:ext>
            </a:extLst>
          </p:cNvPr>
          <p:cNvSpPr/>
          <p:nvPr>
            <p:custDataLst>
              <p:tags r:id="rId95"/>
            </p:custDataLst>
          </p:nvPr>
        </p:nvSpPr>
        <p:spPr bwMode="auto">
          <a:xfrm>
            <a:off x="6086475" y="2667000"/>
            <a:ext cx="2830513" cy="98425"/>
          </a:xfrm>
          <a:prstGeom prst="rect">
            <a:avLst/>
          </a:prstGeom>
          <a:solidFill>
            <a:schemeClr val="tx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6" name="Pil: höger 345">
            <a:extLst>
              <a:ext uri="{FF2B5EF4-FFF2-40B4-BE49-F238E27FC236}">
                <a16:creationId xmlns:a16="http://schemas.microsoft.com/office/drawing/2014/main" id="{584AE8D1-5AC4-C413-B40F-DFF30D598F50}"/>
              </a:ext>
            </a:extLst>
          </p:cNvPr>
          <p:cNvSpPr/>
          <p:nvPr>
            <p:custDataLst>
              <p:tags r:id="rId96"/>
            </p:custDataLst>
          </p:nvPr>
        </p:nvSpPr>
        <p:spPr bwMode="auto">
          <a:xfrm>
            <a:off x="7631112" y="5059363"/>
            <a:ext cx="4362450" cy="158750"/>
          </a:xfrm>
          <a:prstGeom prst="rightArrow">
            <a:avLst>
              <a:gd name="adj1" fmla="val 50000"/>
              <a:gd name="adj2" fmla="val 40660"/>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5B89A0D7-49F3-6911-BF03-EC8F26700A22}"/>
              </a:ext>
            </a:extLst>
          </p:cNvPr>
          <p:cNvSpPr/>
          <p:nvPr>
            <p:custDataLst>
              <p:tags r:id="rId97"/>
            </p:custDataLst>
          </p:nvPr>
        </p:nvSpPr>
        <p:spPr bwMode="auto">
          <a:xfrm>
            <a:off x="4927600" y="1222375"/>
            <a:ext cx="4183063" cy="79375"/>
          </a:xfrm>
          <a:prstGeom prst="rect">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9" name="Pil: höger 208">
            <a:extLst>
              <a:ext uri="{FF2B5EF4-FFF2-40B4-BE49-F238E27FC236}">
                <a16:creationId xmlns:a16="http://schemas.microsoft.com/office/drawing/2014/main" id="{26AE960B-5239-3FAE-85D5-32A69DCA750E}"/>
              </a:ext>
            </a:extLst>
          </p:cNvPr>
          <p:cNvSpPr/>
          <p:nvPr>
            <p:custDataLst>
              <p:tags r:id="rId98"/>
            </p:custDataLst>
          </p:nvPr>
        </p:nvSpPr>
        <p:spPr bwMode="auto">
          <a:xfrm>
            <a:off x="9432924" y="2636838"/>
            <a:ext cx="2560638" cy="158750"/>
          </a:xfrm>
          <a:prstGeom prst="rightArrow">
            <a:avLst>
              <a:gd name="adj1" fmla="val 50000"/>
              <a:gd name="adj2" fmla="val 40660"/>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0" name="Pil: höger 189">
            <a:extLst>
              <a:ext uri="{FF2B5EF4-FFF2-40B4-BE49-F238E27FC236}">
                <a16:creationId xmlns:a16="http://schemas.microsoft.com/office/drawing/2014/main" id="{58723B01-8485-037C-9241-CE344F2C9B95}"/>
              </a:ext>
            </a:extLst>
          </p:cNvPr>
          <p:cNvSpPr/>
          <p:nvPr>
            <p:custDataLst>
              <p:tags r:id="rId99"/>
            </p:custDataLst>
          </p:nvPr>
        </p:nvSpPr>
        <p:spPr bwMode="auto">
          <a:xfrm>
            <a:off x="8145463" y="1830388"/>
            <a:ext cx="3848100" cy="158750"/>
          </a:xfrm>
          <a:prstGeom prst="rightArrow">
            <a:avLst>
              <a:gd name="adj1" fmla="val 50000"/>
              <a:gd name="adj2" fmla="val 40660"/>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0" name="Rektangel 219">
            <a:extLst>
              <a:ext uri="{FF2B5EF4-FFF2-40B4-BE49-F238E27FC236}">
                <a16:creationId xmlns:a16="http://schemas.microsoft.com/office/drawing/2014/main" id="{38560C07-0B86-4316-8070-8F2F2CCDCE02}"/>
              </a:ext>
            </a:extLst>
          </p:cNvPr>
          <p:cNvSpPr/>
          <p:nvPr>
            <p:custDataLst>
              <p:tags r:id="rId100"/>
            </p:custDataLst>
          </p:nvPr>
        </p:nvSpPr>
        <p:spPr bwMode="auto">
          <a:xfrm>
            <a:off x="6215062" y="3484563"/>
            <a:ext cx="4311650" cy="79375"/>
          </a:xfrm>
          <a:prstGeom prst="rect">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Pil: höger 96">
            <a:extLst>
              <a:ext uri="{FF2B5EF4-FFF2-40B4-BE49-F238E27FC236}">
                <a16:creationId xmlns:a16="http://schemas.microsoft.com/office/drawing/2014/main" id="{3BDBB710-6269-B512-2BF8-65F90299FF67}"/>
              </a:ext>
            </a:extLst>
          </p:cNvPr>
          <p:cNvSpPr/>
          <p:nvPr>
            <p:custDataLst>
              <p:tags r:id="rId101"/>
            </p:custDataLst>
          </p:nvPr>
        </p:nvSpPr>
        <p:spPr bwMode="auto">
          <a:xfrm>
            <a:off x="9239250" y="4411662"/>
            <a:ext cx="2754313" cy="158750"/>
          </a:xfrm>
          <a:prstGeom prst="rightArrow">
            <a:avLst>
              <a:gd name="adj1" fmla="val 50000"/>
              <a:gd name="adj2" fmla="val 40660"/>
            </a:avLst>
          </a:prstGeom>
          <a:solidFill>
            <a:schemeClr val="bg1"/>
          </a:solidFill>
          <a:ln w="19050" cap="flat" cmpd="sng" algn="ctr">
            <a:solidFill>
              <a:schemeClr val="tx1"/>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6" name="Romb 395">
            <a:extLst>
              <a:ext uri="{FF2B5EF4-FFF2-40B4-BE49-F238E27FC236}">
                <a16:creationId xmlns:a16="http://schemas.microsoft.com/office/drawing/2014/main" id="{0F8C9ABB-B304-3B6D-F8B5-9E4D19D1087C}"/>
              </a:ext>
            </a:extLst>
          </p:cNvPr>
          <p:cNvSpPr/>
          <p:nvPr>
            <p:custDataLst>
              <p:tags r:id="rId102"/>
            </p:custDataLst>
          </p:nvPr>
        </p:nvSpPr>
        <p:spPr bwMode="gray">
          <a:xfrm>
            <a:off x="9053513" y="1204913"/>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omb 10">
            <a:extLst>
              <a:ext uri="{FF2B5EF4-FFF2-40B4-BE49-F238E27FC236}">
                <a16:creationId xmlns:a16="http://schemas.microsoft.com/office/drawing/2014/main" id="{E44ACE07-C0BA-ED67-31DA-E5859FB001D5}"/>
              </a:ext>
            </a:extLst>
          </p:cNvPr>
          <p:cNvSpPr/>
          <p:nvPr>
            <p:custDataLst>
              <p:tags r:id="rId103"/>
            </p:custDataLst>
          </p:nvPr>
        </p:nvSpPr>
        <p:spPr bwMode="gray">
          <a:xfrm>
            <a:off x="7573963" y="5081588"/>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4" name="Romb 93">
            <a:extLst>
              <a:ext uri="{FF2B5EF4-FFF2-40B4-BE49-F238E27FC236}">
                <a16:creationId xmlns:a16="http://schemas.microsoft.com/office/drawing/2014/main" id="{6E126759-1DFA-D672-FDF5-3C6254203995}"/>
              </a:ext>
            </a:extLst>
          </p:cNvPr>
          <p:cNvSpPr/>
          <p:nvPr>
            <p:custDataLst>
              <p:tags r:id="rId104"/>
            </p:custDataLst>
          </p:nvPr>
        </p:nvSpPr>
        <p:spPr bwMode="gray">
          <a:xfrm>
            <a:off x="9053513" y="4433888"/>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4" name="Romb 183">
            <a:extLst>
              <a:ext uri="{FF2B5EF4-FFF2-40B4-BE49-F238E27FC236}">
                <a16:creationId xmlns:a16="http://schemas.microsoft.com/office/drawing/2014/main" id="{0D02351E-483C-B022-1FFC-D0FAA752B185}"/>
              </a:ext>
            </a:extLst>
          </p:cNvPr>
          <p:cNvSpPr/>
          <p:nvPr>
            <p:custDataLst>
              <p:tags r:id="rId105"/>
            </p:custDataLst>
          </p:nvPr>
        </p:nvSpPr>
        <p:spPr bwMode="gray">
          <a:xfrm>
            <a:off x="4870450" y="1204913"/>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4" name="Romb 203">
            <a:extLst>
              <a:ext uri="{FF2B5EF4-FFF2-40B4-BE49-F238E27FC236}">
                <a16:creationId xmlns:a16="http://schemas.microsoft.com/office/drawing/2014/main" id="{DA635D47-AD7F-2200-FDFC-16179A2D3D96}"/>
              </a:ext>
            </a:extLst>
          </p:cNvPr>
          <p:cNvSpPr/>
          <p:nvPr>
            <p:custDataLst>
              <p:tags r:id="rId106"/>
            </p:custDataLst>
          </p:nvPr>
        </p:nvSpPr>
        <p:spPr bwMode="gray">
          <a:xfrm>
            <a:off x="9375775" y="2659063"/>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7" name="Romb 186">
            <a:extLst>
              <a:ext uri="{FF2B5EF4-FFF2-40B4-BE49-F238E27FC236}">
                <a16:creationId xmlns:a16="http://schemas.microsoft.com/office/drawing/2014/main" id="{0D619BAD-6408-5416-3A00-5A239F09C950}"/>
              </a:ext>
            </a:extLst>
          </p:cNvPr>
          <p:cNvSpPr/>
          <p:nvPr>
            <p:custDataLst>
              <p:tags r:id="rId107"/>
            </p:custDataLst>
          </p:nvPr>
        </p:nvSpPr>
        <p:spPr bwMode="gray">
          <a:xfrm>
            <a:off x="8088313" y="1852613"/>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3" name="Romb 342">
            <a:extLst>
              <a:ext uri="{FF2B5EF4-FFF2-40B4-BE49-F238E27FC236}">
                <a16:creationId xmlns:a16="http://schemas.microsoft.com/office/drawing/2014/main" id="{48CBF956-5F15-6995-E0F0-5E56D7A8FE85}"/>
              </a:ext>
            </a:extLst>
          </p:cNvPr>
          <p:cNvSpPr/>
          <p:nvPr>
            <p:custDataLst>
              <p:tags r:id="rId108"/>
            </p:custDataLst>
          </p:nvPr>
        </p:nvSpPr>
        <p:spPr bwMode="gray">
          <a:xfrm>
            <a:off x="4227513" y="5081588"/>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7" name="Romb 216">
            <a:extLst>
              <a:ext uri="{FF2B5EF4-FFF2-40B4-BE49-F238E27FC236}">
                <a16:creationId xmlns:a16="http://schemas.microsoft.com/office/drawing/2014/main" id="{B9F0E3FA-1DDD-375A-A075-1D730AF56E7C}"/>
              </a:ext>
            </a:extLst>
          </p:cNvPr>
          <p:cNvSpPr/>
          <p:nvPr>
            <p:custDataLst>
              <p:tags r:id="rId109"/>
            </p:custDataLst>
          </p:nvPr>
        </p:nvSpPr>
        <p:spPr bwMode="gray">
          <a:xfrm>
            <a:off x="6157913" y="3467100"/>
            <a:ext cx="114300" cy="114300"/>
          </a:xfrm>
          <a:prstGeom prst="diamond">
            <a:avLst/>
          </a:prstGeom>
          <a:solidFill>
            <a:srgbClr val="FFFFFF"/>
          </a:solidFill>
          <a:ln w="9525" cap="flat" cmpd="sng" algn="ctr">
            <a:solidFill>
              <a:srgbClr val="C30C3E"/>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1" name="Platshållare för text 2">
            <a:extLst>
              <a:ext uri="{FF2B5EF4-FFF2-40B4-BE49-F238E27FC236}">
                <a16:creationId xmlns:a16="http://schemas.microsoft.com/office/drawing/2014/main" id="{5BE16CA7-6695-9ADD-9BDE-AC3BCBE3DF32}"/>
              </a:ext>
            </a:extLst>
          </p:cNvPr>
          <p:cNvSpPr>
            <a:spLocks noGrp="1"/>
          </p:cNvSpPr>
          <p:nvPr>
            <p:custDataLst>
              <p:tags r:id="rId110"/>
            </p:custDataLst>
          </p:nvPr>
        </p:nvSpPr>
        <p:spPr bwMode="auto">
          <a:xfrm>
            <a:off x="6357938" y="1328738"/>
            <a:ext cx="1320800" cy="160338"/>
          </a:xfrm>
          <a:prstGeom prst="rect">
            <a:avLst/>
          </a:prstGeom>
          <a:solidFill>
            <a:schemeClr val="tx2"/>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t>Avslutning, uppföljning</a:t>
            </a:r>
          </a:p>
        </p:txBody>
      </p:sp>
      <p:sp>
        <p:nvSpPr>
          <p:cNvPr id="86" name="Platshållare för text 2">
            <a:extLst>
              <a:ext uri="{FF2B5EF4-FFF2-40B4-BE49-F238E27FC236}">
                <a16:creationId xmlns:a16="http://schemas.microsoft.com/office/drawing/2014/main" id="{FDBCF35B-7F5B-0E42-3A48-4B2D4880EB17}"/>
              </a:ext>
            </a:extLst>
          </p:cNvPr>
          <p:cNvSpPr>
            <a:spLocks noGrp="1"/>
          </p:cNvSpPr>
          <p:nvPr>
            <p:custDataLst>
              <p:tags r:id="rId111"/>
            </p:custDataLst>
          </p:nvPr>
        </p:nvSpPr>
        <p:spPr bwMode="auto">
          <a:xfrm>
            <a:off x="165100" y="4416425"/>
            <a:ext cx="1223963"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b="1" dirty="0"/>
              <a:t>Portföljstyrning (AP2)</a:t>
            </a:r>
            <a:endParaRPr lang="sv-SE" sz="1050" b="1" dirty="0"/>
          </a:p>
        </p:txBody>
      </p:sp>
      <p:sp>
        <p:nvSpPr>
          <p:cNvPr id="10" name="Platshållare för text 2">
            <a:extLst>
              <a:ext uri="{FF2B5EF4-FFF2-40B4-BE49-F238E27FC236}">
                <a16:creationId xmlns:a16="http://schemas.microsoft.com/office/drawing/2014/main" id="{AD364997-53F8-A81E-607F-AC9E5916FC83}"/>
              </a:ext>
            </a:extLst>
          </p:cNvPr>
          <p:cNvSpPr>
            <a:spLocks noGrp="1"/>
          </p:cNvSpPr>
          <p:nvPr>
            <p:custDataLst>
              <p:tags r:id="rId112"/>
            </p:custDataLst>
          </p:nvPr>
        </p:nvSpPr>
        <p:spPr bwMode="auto">
          <a:xfrm>
            <a:off x="165100" y="5064125"/>
            <a:ext cx="1754188" cy="320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b="1" dirty="0">
                <a:effectLst/>
              </a:rPr>
              <a:t>Ärendehantering</a:t>
            </a:r>
          </a:p>
          <a:p>
            <a:pPr marL="0" lvl="0" indent="0">
              <a:spcBef>
                <a:spcPct val="0"/>
              </a:spcBef>
              <a:spcAft>
                <a:spcPct val="0"/>
              </a:spcAft>
              <a:buNone/>
            </a:pPr>
            <a:r>
              <a:rPr lang="sv-SE" altLang="en-US" sz="1050" b="1" dirty="0">
                <a:effectLst/>
              </a:rPr>
              <a:t>Uppskalning Lime CRM (AP25)</a:t>
            </a:r>
            <a:endParaRPr lang="sv-SE" sz="1050" b="1" dirty="0"/>
          </a:p>
        </p:txBody>
      </p:sp>
      <p:sp>
        <p:nvSpPr>
          <p:cNvPr id="205" name="Platshållare för text 2">
            <a:extLst>
              <a:ext uri="{FF2B5EF4-FFF2-40B4-BE49-F238E27FC236}">
                <a16:creationId xmlns:a16="http://schemas.microsoft.com/office/drawing/2014/main" id="{AD364997-53F8-A81E-607F-AC9E5916FC83}"/>
              </a:ext>
            </a:extLst>
          </p:cNvPr>
          <p:cNvSpPr>
            <a:spLocks noGrp="1"/>
          </p:cNvSpPr>
          <p:nvPr>
            <p:custDataLst>
              <p:tags r:id="rId113"/>
            </p:custDataLst>
          </p:nvPr>
        </p:nvSpPr>
        <p:spPr bwMode="auto">
          <a:xfrm>
            <a:off x="9421813" y="2663825"/>
            <a:ext cx="22225" cy="106363"/>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r>
              <a:rPr lang="sv-SE" altLang="en-US" sz="700" dirty="0">
                <a:solidFill>
                  <a:schemeClr val="bg1"/>
                </a:solidFill>
                <a:effectLst/>
              </a:rPr>
              <a:t> </a:t>
            </a:r>
            <a:endParaRPr lang="sv-SE" sz="700" dirty="0">
              <a:solidFill>
                <a:schemeClr val="bg1"/>
              </a:solidFill>
            </a:endParaRPr>
          </a:p>
        </p:txBody>
      </p:sp>
      <p:sp>
        <p:nvSpPr>
          <p:cNvPr id="13" name="Platshållare för text 2">
            <a:extLst>
              <a:ext uri="{FF2B5EF4-FFF2-40B4-BE49-F238E27FC236}">
                <a16:creationId xmlns:a16="http://schemas.microsoft.com/office/drawing/2014/main" id="{AD364997-53F8-A81E-607F-AC9E5916FC83}"/>
              </a:ext>
            </a:extLst>
          </p:cNvPr>
          <p:cNvSpPr>
            <a:spLocks noGrp="1"/>
          </p:cNvSpPr>
          <p:nvPr>
            <p:custDataLst>
              <p:tags r:id="rId114"/>
            </p:custDataLst>
          </p:nvPr>
        </p:nvSpPr>
        <p:spPr bwMode="auto">
          <a:xfrm>
            <a:off x="165100" y="757238"/>
            <a:ext cx="484188" cy="1682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b">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fld id="{B50FC8C0-B775-4353-B44B-B39A5B82E3D3}" type="datetime'''''''''''''''''''A''''kt''''''''iv''''it''''''e''''t'''''''''">
              <a:rPr lang="sv-SE" altLang="en-US" sz="1100" b="1" smtClean="0">
                <a:effectLst/>
              </a:rPr>
              <a:pPr marL="0" lvl="0" indent="0">
                <a:spcBef>
                  <a:spcPct val="0"/>
                </a:spcBef>
                <a:spcAft>
                  <a:spcPct val="0"/>
                </a:spcAft>
                <a:buNone/>
              </a:pPr>
              <a:t>Aktivitet</a:t>
            </a:fld>
            <a:endParaRPr lang="sv-SE" sz="1100" b="1"/>
          </a:p>
        </p:txBody>
      </p:sp>
      <p:sp>
        <p:nvSpPr>
          <p:cNvPr id="211" name="Platshållare för text 2">
            <a:extLst>
              <a:ext uri="{FF2B5EF4-FFF2-40B4-BE49-F238E27FC236}">
                <a16:creationId xmlns:a16="http://schemas.microsoft.com/office/drawing/2014/main" id="{8E117F90-7176-1F5A-3D39-D587A9B1FE11}"/>
              </a:ext>
            </a:extLst>
          </p:cNvPr>
          <p:cNvSpPr>
            <a:spLocks noGrp="1"/>
          </p:cNvSpPr>
          <p:nvPr>
            <p:custDataLst>
              <p:tags r:id="rId115"/>
            </p:custDataLst>
          </p:nvPr>
        </p:nvSpPr>
        <p:spPr bwMode="auto">
          <a:xfrm>
            <a:off x="3602038" y="3444875"/>
            <a:ext cx="658813"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a:solidFill>
                  <a:schemeClr val="bg1"/>
                </a:solidFill>
                <a:effectLst/>
              </a:rPr>
              <a:t>Genomföra</a:t>
            </a:r>
            <a:endParaRPr lang="sv-SE" sz="1050">
              <a:solidFill>
                <a:schemeClr val="bg1"/>
              </a:solidFill>
            </a:endParaRPr>
          </a:p>
        </p:txBody>
      </p:sp>
      <p:sp>
        <p:nvSpPr>
          <p:cNvPr id="3" name="Platshållare för text 2">
            <a:extLst>
              <a:ext uri="{FF2B5EF4-FFF2-40B4-BE49-F238E27FC236}">
                <a16:creationId xmlns:a16="http://schemas.microsoft.com/office/drawing/2014/main" id="{6BC02FC5-F60B-8758-3923-722429E08877}"/>
              </a:ext>
            </a:extLst>
          </p:cNvPr>
          <p:cNvSpPr>
            <a:spLocks noGrp="1"/>
          </p:cNvSpPr>
          <p:nvPr>
            <p:custDataLst>
              <p:tags r:id="rId116"/>
            </p:custDataLst>
          </p:nvPr>
        </p:nvSpPr>
        <p:spPr bwMode="auto">
          <a:xfrm>
            <a:off x="5684838" y="5059363"/>
            <a:ext cx="547688"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solidFill>
                  <a:schemeClr val="bg1"/>
                </a:solidFill>
              </a:rPr>
              <a:t>Planering</a:t>
            </a:r>
          </a:p>
        </p:txBody>
      </p:sp>
      <p:sp>
        <p:nvSpPr>
          <p:cNvPr id="207" name="Platshållare för text 2">
            <a:extLst>
              <a:ext uri="{FF2B5EF4-FFF2-40B4-BE49-F238E27FC236}">
                <a16:creationId xmlns:a16="http://schemas.microsoft.com/office/drawing/2014/main" id="{D4B332B5-C591-2E27-5F95-D6B5682B3A4E}"/>
              </a:ext>
            </a:extLst>
          </p:cNvPr>
          <p:cNvSpPr>
            <a:spLocks noGrp="1"/>
          </p:cNvSpPr>
          <p:nvPr>
            <p:custDataLst>
              <p:tags r:id="rId117"/>
            </p:custDataLst>
          </p:nvPr>
        </p:nvSpPr>
        <p:spPr bwMode="auto">
          <a:xfrm>
            <a:off x="10383838" y="2782888"/>
            <a:ext cx="547688" cy="160338"/>
          </a:xfrm>
          <a:prstGeom prst="rect">
            <a:avLst/>
          </a:prstGeom>
          <a:solidFill>
            <a:schemeClr val="tx2"/>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t>Planering</a:t>
            </a:r>
          </a:p>
        </p:txBody>
      </p:sp>
      <p:sp>
        <p:nvSpPr>
          <p:cNvPr id="200" name="Platshållare för text 2">
            <a:extLst>
              <a:ext uri="{FF2B5EF4-FFF2-40B4-BE49-F238E27FC236}">
                <a16:creationId xmlns:a16="http://schemas.microsoft.com/office/drawing/2014/main" id="{1289C3B3-C8B7-6C6C-AD4D-E94DC0309445}"/>
              </a:ext>
            </a:extLst>
          </p:cNvPr>
          <p:cNvSpPr>
            <a:spLocks noGrp="1"/>
          </p:cNvSpPr>
          <p:nvPr>
            <p:custDataLst>
              <p:tags r:id="rId118"/>
            </p:custDataLst>
          </p:nvPr>
        </p:nvSpPr>
        <p:spPr bwMode="auto">
          <a:xfrm>
            <a:off x="7226300" y="2636838"/>
            <a:ext cx="550863"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solidFill>
                  <a:schemeClr val="bg1"/>
                </a:solidFill>
              </a:rPr>
              <a:t>Förstudie</a:t>
            </a:r>
          </a:p>
        </p:txBody>
      </p:sp>
      <p:sp>
        <p:nvSpPr>
          <p:cNvPr id="228" name="Platshållare för text 2">
            <a:extLst>
              <a:ext uri="{FF2B5EF4-FFF2-40B4-BE49-F238E27FC236}">
                <a16:creationId xmlns:a16="http://schemas.microsoft.com/office/drawing/2014/main" id="{BD358B85-CD06-A4BC-8C34-8C3F1764AF28}"/>
              </a:ext>
            </a:extLst>
          </p:cNvPr>
          <p:cNvSpPr>
            <a:spLocks noGrp="1"/>
          </p:cNvSpPr>
          <p:nvPr>
            <p:custDataLst>
              <p:tags r:id="rId119"/>
            </p:custDataLst>
          </p:nvPr>
        </p:nvSpPr>
        <p:spPr bwMode="auto">
          <a:xfrm>
            <a:off x="2528888" y="5059363"/>
            <a:ext cx="550863"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solidFill>
                  <a:schemeClr val="bg1"/>
                </a:solidFill>
              </a:rPr>
              <a:t>Förstudie</a:t>
            </a:r>
          </a:p>
        </p:txBody>
      </p:sp>
      <p:sp>
        <p:nvSpPr>
          <p:cNvPr id="8" name="Platshållare för text 2">
            <a:extLst>
              <a:ext uri="{FF2B5EF4-FFF2-40B4-BE49-F238E27FC236}">
                <a16:creationId xmlns:a16="http://schemas.microsoft.com/office/drawing/2014/main" id="{AD364997-53F8-A81E-607F-AC9E5916FC83}"/>
              </a:ext>
            </a:extLst>
          </p:cNvPr>
          <p:cNvSpPr>
            <a:spLocks noGrp="1"/>
          </p:cNvSpPr>
          <p:nvPr>
            <p:custDataLst>
              <p:tags r:id="rId120"/>
            </p:custDataLst>
          </p:nvPr>
        </p:nvSpPr>
        <p:spPr bwMode="auto">
          <a:xfrm>
            <a:off x="165100" y="1835150"/>
            <a:ext cx="1017588" cy="320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b="1">
                <a:effectLst/>
              </a:rPr>
              <a:t>Geografiska data </a:t>
            </a:r>
          </a:p>
          <a:p>
            <a:pPr marL="0" lvl="0" indent="0">
              <a:spcBef>
                <a:spcPct val="0"/>
              </a:spcBef>
              <a:spcAft>
                <a:spcPct val="0"/>
              </a:spcAft>
              <a:buNone/>
            </a:pPr>
            <a:r>
              <a:rPr lang="sv-SE" altLang="en-US" sz="1050" b="1">
                <a:effectLst/>
              </a:rPr>
              <a:t>(AP3, 4,  7, 11, 18)</a:t>
            </a:r>
            <a:endParaRPr lang="sv-SE" sz="1050" b="1"/>
          </a:p>
        </p:txBody>
      </p:sp>
      <p:sp>
        <p:nvSpPr>
          <p:cNvPr id="156" name="Platshållare för text 2">
            <a:extLst>
              <a:ext uri="{FF2B5EF4-FFF2-40B4-BE49-F238E27FC236}">
                <a16:creationId xmlns:a16="http://schemas.microsoft.com/office/drawing/2014/main" id="{AD364997-53F8-A81E-607F-AC9E5916FC83}"/>
              </a:ext>
            </a:extLst>
          </p:cNvPr>
          <p:cNvSpPr>
            <a:spLocks noGrp="1"/>
          </p:cNvSpPr>
          <p:nvPr>
            <p:custDataLst>
              <p:tags r:id="rId121"/>
            </p:custDataLst>
          </p:nvPr>
        </p:nvSpPr>
        <p:spPr bwMode="auto">
          <a:xfrm>
            <a:off x="2957513" y="1182688"/>
            <a:ext cx="658813"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a:solidFill>
                  <a:schemeClr val="bg1"/>
                </a:solidFill>
              </a:rPr>
              <a:t>Genomföra</a:t>
            </a:r>
          </a:p>
        </p:txBody>
      </p:sp>
      <p:sp>
        <p:nvSpPr>
          <p:cNvPr id="218" name="Platshållare för text 2">
            <a:extLst>
              <a:ext uri="{FF2B5EF4-FFF2-40B4-BE49-F238E27FC236}">
                <a16:creationId xmlns:a16="http://schemas.microsoft.com/office/drawing/2014/main" id="{63C31678-770A-1F41-FECF-AEFE9F0E88EC}"/>
              </a:ext>
            </a:extLst>
          </p:cNvPr>
          <p:cNvSpPr>
            <a:spLocks noGrp="1"/>
          </p:cNvSpPr>
          <p:nvPr>
            <p:custDataLst>
              <p:tags r:id="rId122"/>
            </p:custDataLst>
          </p:nvPr>
        </p:nvSpPr>
        <p:spPr bwMode="gray">
          <a:xfrm>
            <a:off x="7710488" y="3590925"/>
            <a:ext cx="1320800" cy="160338"/>
          </a:xfrm>
          <a:prstGeom prst="rect">
            <a:avLst/>
          </a:prstGeom>
          <a:solidFill>
            <a:schemeClr val="bg2"/>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t>Avslutning, uppföljning</a:t>
            </a:r>
          </a:p>
        </p:txBody>
      </p:sp>
      <p:sp>
        <p:nvSpPr>
          <p:cNvPr id="188" name="Platshållare för text 2">
            <a:extLst>
              <a:ext uri="{FF2B5EF4-FFF2-40B4-BE49-F238E27FC236}">
                <a16:creationId xmlns:a16="http://schemas.microsoft.com/office/drawing/2014/main" id="{FC523E21-4BA2-11A8-6F09-47A3EDC529B4}"/>
              </a:ext>
            </a:extLst>
          </p:cNvPr>
          <p:cNvSpPr>
            <a:spLocks noGrp="1"/>
          </p:cNvSpPr>
          <p:nvPr>
            <p:custDataLst>
              <p:tags r:id="rId123"/>
            </p:custDataLst>
          </p:nvPr>
        </p:nvSpPr>
        <p:spPr bwMode="gray">
          <a:xfrm>
            <a:off x="9753600" y="1976438"/>
            <a:ext cx="520700" cy="152400"/>
          </a:xfrm>
          <a:prstGeom prst="rect">
            <a:avLst/>
          </a:prstGeom>
          <a:solidFill>
            <a:schemeClr val="bg2"/>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00" dirty="0"/>
              <a:t>Planering</a:t>
            </a:r>
          </a:p>
        </p:txBody>
      </p:sp>
      <p:sp>
        <p:nvSpPr>
          <p:cNvPr id="9" name="Platshållare för text 2">
            <a:extLst>
              <a:ext uri="{FF2B5EF4-FFF2-40B4-BE49-F238E27FC236}">
                <a16:creationId xmlns:a16="http://schemas.microsoft.com/office/drawing/2014/main" id="{AD364997-53F8-A81E-607F-AC9E5916FC83}"/>
              </a:ext>
            </a:extLst>
          </p:cNvPr>
          <p:cNvSpPr>
            <a:spLocks noGrp="1"/>
          </p:cNvSpPr>
          <p:nvPr>
            <p:custDataLst>
              <p:tags r:id="rId124"/>
            </p:custDataLst>
          </p:nvPr>
        </p:nvSpPr>
        <p:spPr bwMode="auto">
          <a:xfrm>
            <a:off x="165100" y="3449638"/>
            <a:ext cx="1373188" cy="481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b="1" dirty="0"/>
              <a:t>Systemförvaltning </a:t>
            </a:r>
          </a:p>
          <a:p>
            <a:pPr marL="0" lvl="0" indent="0">
              <a:spcBef>
                <a:spcPct val="0"/>
              </a:spcBef>
              <a:spcAft>
                <a:spcPct val="0"/>
              </a:spcAft>
              <a:buNone/>
            </a:pPr>
            <a:r>
              <a:rPr lang="sv-SE" sz="1050" b="1" dirty="0"/>
              <a:t>Förvaltning &amp; Utveckling</a:t>
            </a:r>
          </a:p>
          <a:p>
            <a:pPr marL="0" lvl="0" indent="0">
              <a:spcBef>
                <a:spcPct val="0"/>
              </a:spcBef>
              <a:spcAft>
                <a:spcPct val="0"/>
              </a:spcAft>
              <a:buNone/>
            </a:pPr>
            <a:r>
              <a:rPr lang="sv-SE" sz="1050" b="1" dirty="0"/>
              <a:t>digitala system (AP6)</a:t>
            </a:r>
          </a:p>
        </p:txBody>
      </p:sp>
      <p:sp>
        <p:nvSpPr>
          <p:cNvPr id="91" name="Platshållare för text 2">
            <a:extLst>
              <a:ext uri="{FF2B5EF4-FFF2-40B4-BE49-F238E27FC236}">
                <a16:creationId xmlns:a16="http://schemas.microsoft.com/office/drawing/2014/main" id="{87FAD347-A214-C9C8-6E43-5FAE7977687E}"/>
              </a:ext>
            </a:extLst>
          </p:cNvPr>
          <p:cNvSpPr>
            <a:spLocks noGrp="1"/>
          </p:cNvSpPr>
          <p:nvPr>
            <p:custDataLst>
              <p:tags r:id="rId125"/>
            </p:custDataLst>
          </p:nvPr>
        </p:nvSpPr>
        <p:spPr bwMode="auto">
          <a:xfrm>
            <a:off x="165100" y="2641600"/>
            <a:ext cx="1939925" cy="320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b="1" dirty="0"/>
              <a:t>Processkartläggning </a:t>
            </a:r>
          </a:p>
          <a:p>
            <a:pPr marL="0" lvl="0" indent="0">
              <a:spcBef>
                <a:spcPct val="0"/>
              </a:spcBef>
              <a:spcAft>
                <a:spcPct val="0"/>
              </a:spcAft>
              <a:buNone/>
            </a:pPr>
            <a:r>
              <a:rPr lang="sv-SE" altLang="en-US" sz="1050" b="1" dirty="0"/>
              <a:t>SBF processer &amp; dataflöden (AP5)</a:t>
            </a:r>
            <a:endParaRPr lang="sv-SE" sz="1050" b="1" dirty="0"/>
          </a:p>
        </p:txBody>
      </p:sp>
      <p:sp>
        <p:nvSpPr>
          <p:cNvPr id="344" name="Platshållare för text 2">
            <a:extLst>
              <a:ext uri="{FF2B5EF4-FFF2-40B4-BE49-F238E27FC236}">
                <a16:creationId xmlns:a16="http://schemas.microsoft.com/office/drawing/2014/main" id="{3CFF5AAC-33C7-1FE9-DCEC-BEA70C352325}"/>
              </a:ext>
            </a:extLst>
          </p:cNvPr>
          <p:cNvSpPr>
            <a:spLocks noGrp="1"/>
          </p:cNvSpPr>
          <p:nvPr>
            <p:custDataLst>
              <p:tags r:id="rId126"/>
            </p:custDataLst>
          </p:nvPr>
        </p:nvSpPr>
        <p:spPr bwMode="gray">
          <a:xfrm>
            <a:off x="9428163" y="5205413"/>
            <a:ext cx="658813" cy="160338"/>
          </a:xfrm>
          <a:prstGeom prst="rect">
            <a:avLst/>
          </a:prstGeom>
          <a:solidFill>
            <a:schemeClr val="bg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a:effectLst/>
              </a:rPr>
              <a:t>Genomföra</a:t>
            </a:r>
            <a:endParaRPr lang="sv-SE" sz="1050"/>
          </a:p>
        </p:txBody>
      </p:sp>
      <p:sp>
        <p:nvSpPr>
          <p:cNvPr id="95" name="Platshållare för text 2">
            <a:extLst>
              <a:ext uri="{FF2B5EF4-FFF2-40B4-BE49-F238E27FC236}">
                <a16:creationId xmlns:a16="http://schemas.microsoft.com/office/drawing/2014/main" id="{E09144B9-F19D-B207-5A7A-8745DBA8731A}"/>
              </a:ext>
            </a:extLst>
          </p:cNvPr>
          <p:cNvSpPr>
            <a:spLocks noGrp="1"/>
          </p:cNvSpPr>
          <p:nvPr>
            <p:custDataLst>
              <p:tags r:id="rId127"/>
            </p:custDataLst>
          </p:nvPr>
        </p:nvSpPr>
        <p:spPr bwMode="auto">
          <a:xfrm>
            <a:off x="10285413" y="4557713"/>
            <a:ext cx="550863" cy="160338"/>
          </a:xfrm>
          <a:prstGeom prst="rect">
            <a:avLst/>
          </a:prstGeom>
          <a:solidFill>
            <a:schemeClr val="tx2"/>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sz="1050" dirty="0"/>
              <a:t>Förstudie</a:t>
            </a:r>
          </a:p>
        </p:txBody>
      </p:sp>
      <p:sp>
        <p:nvSpPr>
          <p:cNvPr id="171" name="Platshållare för text 2">
            <a:extLst>
              <a:ext uri="{FF2B5EF4-FFF2-40B4-BE49-F238E27FC236}">
                <a16:creationId xmlns:a16="http://schemas.microsoft.com/office/drawing/2014/main" id="{53C205CC-D77E-AF50-A5B6-2BBEF8E5D43B}"/>
              </a:ext>
            </a:extLst>
          </p:cNvPr>
          <p:cNvSpPr>
            <a:spLocks noGrp="1"/>
          </p:cNvSpPr>
          <p:nvPr>
            <p:custDataLst>
              <p:tags r:id="rId128"/>
            </p:custDataLst>
          </p:nvPr>
        </p:nvSpPr>
        <p:spPr bwMode="auto">
          <a:xfrm>
            <a:off x="4621213" y="1830388"/>
            <a:ext cx="550863" cy="160338"/>
          </a:xfrm>
          <a:prstGeom prst="rect">
            <a:avLst/>
          </a:prstGeom>
          <a:solidFill>
            <a:schemeClr val="tx1"/>
          </a:solidFill>
          <a:ln>
            <a:noFill/>
          </a:ln>
          <a:effec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dirty="0">
                <a:solidFill>
                  <a:schemeClr val="bg1"/>
                </a:solidFill>
                <a:effectLst/>
              </a:rPr>
              <a:t>Förstudie</a:t>
            </a:r>
            <a:endParaRPr lang="sv-SE" sz="1050" dirty="0">
              <a:solidFill>
                <a:schemeClr val="bg1"/>
              </a:solidFill>
            </a:endParaRPr>
          </a:p>
        </p:txBody>
      </p:sp>
      <p:sp>
        <p:nvSpPr>
          <p:cNvPr id="6" name="Platshållare för text 2">
            <a:extLst>
              <a:ext uri="{FF2B5EF4-FFF2-40B4-BE49-F238E27FC236}">
                <a16:creationId xmlns:a16="http://schemas.microsoft.com/office/drawing/2014/main" id="{AD364997-53F8-A81E-607F-AC9E5916FC83}"/>
              </a:ext>
            </a:extLst>
          </p:cNvPr>
          <p:cNvSpPr>
            <a:spLocks noGrp="1"/>
          </p:cNvSpPr>
          <p:nvPr>
            <p:custDataLst>
              <p:tags r:id="rId129"/>
            </p:custDataLst>
          </p:nvPr>
        </p:nvSpPr>
        <p:spPr bwMode="auto">
          <a:xfrm>
            <a:off x="165101" y="1187450"/>
            <a:ext cx="1211263"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spcBef>
                <a:spcPct val="0"/>
              </a:spcBef>
              <a:spcAft>
                <a:spcPct val="0"/>
              </a:spcAft>
              <a:buNone/>
            </a:pPr>
            <a:r>
              <a:rPr lang="sv-SE" altLang="en-US" sz="1050" b="1">
                <a:effectLst/>
              </a:rPr>
              <a:t>Projektstyrning (AP1)</a:t>
            </a:r>
            <a:endParaRPr lang="sv-SE" sz="1050" b="1"/>
          </a:p>
        </p:txBody>
      </p:sp>
      <p:sp>
        <p:nvSpPr>
          <p:cNvPr id="394" name="Platshållare för text 2">
            <a:extLst>
              <a:ext uri="{FF2B5EF4-FFF2-40B4-BE49-F238E27FC236}">
                <a16:creationId xmlns:a16="http://schemas.microsoft.com/office/drawing/2014/main" id="{FBA40818-B8FE-5FA4-7675-EEE8C070BA44}"/>
              </a:ext>
            </a:extLst>
          </p:cNvPr>
          <p:cNvSpPr>
            <a:spLocks noGrp="1"/>
          </p:cNvSpPr>
          <p:nvPr>
            <p:custDataLst>
              <p:tags r:id="rId130"/>
            </p:custDataLst>
          </p:nvPr>
        </p:nvSpPr>
        <p:spPr bwMode="auto">
          <a:xfrm>
            <a:off x="9099550" y="1209675"/>
            <a:ext cx="22225" cy="106363"/>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lgn="ctr">
              <a:spcBef>
                <a:spcPct val="0"/>
              </a:spcBef>
              <a:spcAft>
                <a:spcPct val="0"/>
              </a:spcAft>
              <a:buNone/>
            </a:pPr>
            <a:r>
              <a:rPr lang="sv-SE" altLang="en-US" sz="700" dirty="0">
                <a:solidFill>
                  <a:schemeClr val="bg1"/>
                </a:solidFill>
                <a:effectLst/>
              </a:rPr>
              <a:t> </a:t>
            </a:r>
          </a:p>
        </p:txBody>
      </p:sp>
      <p:sp>
        <p:nvSpPr>
          <p:cNvPr id="222" name="Rektangel 221">
            <a:extLst>
              <a:ext uri="{FF2B5EF4-FFF2-40B4-BE49-F238E27FC236}">
                <a16:creationId xmlns:a16="http://schemas.microsoft.com/office/drawing/2014/main" id="{A9888E40-66B3-0640-25F3-4202BB91984A}"/>
              </a:ext>
            </a:extLst>
          </p:cNvPr>
          <p:cNvSpPr/>
          <p:nvPr/>
        </p:nvSpPr>
        <p:spPr>
          <a:xfrm>
            <a:off x="7595711" y="6243510"/>
            <a:ext cx="969010" cy="7523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3" name="Rektangel 222">
            <a:extLst>
              <a:ext uri="{FF2B5EF4-FFF2-40B4-BE49-F238E27FC236}">
                <a16:creationId xmlns:a16="http://schemas.microsoft.com/office/drawing/2014/main" id="{351EEFA1-A1BD-E365-4E9B-3EE60B10FE49}"/>
              </a:ext>
            </a:extLst>
          </p:cNvPr>
          <p:cNvSpPr/>
          <p:nvPr/>
        </p:nvSpPr>
        <p:spPr>
          <a:xfrm>
            <a:off x="7595711" y="6466235"/>
            <a:ext cx="969010" cy="75248"/>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4" name="Flödesschema: Beslut 223">
            <a:extLst>
              <a:ext uri="{FF2B5EF4-FFF2-40B4-BE49-F238E27FC236}">
                <a16:creationId xmlns:a16="http://schemas.microsoft.com/office/drawing/2014/main" id="{AC9B5922-5C8D-16F8-3170-D2B9367BDE7F}"/>
              </a:ext>
            </a:extLst>
          </p:cNvPr>
          <p:cNvSpPr/>
          <p:nvPr/>
        </p:nvSpPr>
        <p:spPr>
          <a:xfrm>
            <a:off x="8382317" y="6666609"/>
            <a:ext cx="152400" cy="128885"/>
          </a:xfrm>
          <a:prstGeom prst="flowChartDecision">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5" name="textruta 224">
            <a:extLst>
              <a:ext uri="{FF2B5EF4-FFF2-40B4-BE49-F238E27FC236}">
                <a16:creationId xmlns:a16="http://schemas.microsoft.com/office/drawing/2014/main" id="{D623A7E0-0DBF-0592-FFC0-0E6DD96AA84B}"/>
              </a:ext>
            </a:extLst>
          </p:cNvPr>
          <p:cNvSpPr txBox="1"/>
          <p:nvPr/>
        </p:nvSpPr>
        <p:spPr>
          <a:xfrm>
            <a:off x="8676164" y="6155087"/>
            <a:ext cx="1275397" cy="261610"/>
          </a:xfrm>
          <a:prstGeom prst="rect">
            <a:avLst/>
          </a:prstGeom>
          <a:noFill/>
        </p:spPr>
        <p:txBody>
          <a:bodyPr wrap="square" rtlCol="0">
            <a:spAutoFit/>
          </a:bodyPr>
          <a:lstStyle/>
          <a:p>
            <a:r>
              <a:rPr lang="sv-SE" sz="1100"/>
              <a:t>Beslutad process</a:t>
            </a:r>
          </a:p>
        </p:txBody>
      </p:sp>
      <p:sp>
        <p:nvSpPr>
          <p:cNvPr id="226" name="textruta 225">
            <a:extLst>
              <a:ext uri="{FF2B5EF4-FFF2-40B4-BE49-F238E27FC236}">
                <a16:creationId xmlns:a16="http://schemas.microsoft.com/office/drawing/2014/main" id="{2407781C-8E58-1C40-ADB6-3D5E4E9392EF}"/>
              </a:ext>
            </a:extLst>
          </p:cNvPr>
          <p:cNvSpPr txBox="1"/>
          <p:nvPr/>
        </p:nvSpPr>
        <p:spPr>
          <a:xfrm>
            <a:off x="8676163" y="6380674"/>
            <a:ext cx="2212658" cy="261610"/>
          </a:xfrm>
          <a:prstGeom prst="rect">
            <a:avLst/>
          </a:prstGeom>
          <a:noFill/>
        </p:spPr>
        <p:txBody>
          <a:bodyPr wrap="square" rtlCol="0">
            <a:spAutoFit/>
          </a:bodyPr>
          <a:lstStyle/>
          <a:p>
            <a:r>
              <a:rPr lang="sv-SE" sz="1100"/>
              <a:t>Estimat / ej beslutad process</a:t>
            </a:r>
          </a:p>
        </p:txBody>
      </p:sp>
      <p:sp>
        <p:nvSpPr>
          <p:cNvPr id="227" name="textruta 226">
            <a:extLst>
              <a:ext uri="{FF2B5EF4-FFF2-40B4-BE49-F238E27FC236}">
                <a16:creationId xmlns:a16="http://schemas.microsoft.com/office/drawing/2014/main" id="{1BADB89B-D4E3-9BEC-CDE5-F0CE03CD1FB8}"/>
              </a:ext>
            </a:extLst>
          </p:cNvPr>
          <p:cNvSpPr txBox="1"/>
          <p:nvPr/>
        </p:nvSpPr>
        <p:spPr>
          <a:xfrm>
            <a:off x="8676163" y="6607866"/>
            <a:ext cx="2098358" cy="261610"/>
          </a:xfrm>
          <a:prstGeom prst="rect">
            <a:avLst/>
          </a:prstGeom>
          <a:noFill/>
        </p:spPr>
        <p:txBody>
          <a:bodyPr wrap="square" rtlCol="0">
            <a:spAutoFit/>
          </a:bodyPr>
          <a:lstStyle/>
          <a:p>
            <a:r>
              <a:rPr lang="sv-SE" sz="1100"/>
              <a:t>Beslutspunkt för styrgrupp</a:t>
            </a:r>
          </a:p>
        </p:txBody>
      </p:sp>
      <p:sp>
        <p:nvSpPr>
          <p:cNvPr id="338" name="textruta 337">
            <a:extLst>
              <a:ext uri="{FF2B5EF4-FFF2-40B4-BE49-F238E27FC236}">
                <a16:creationId xmlns:a16="http://schemas.microsoft.com/office/drawing/2014/main" id="{82903B2F-172D-0180-CA3C-FA5AC19F0DD5}"/>
              </a:ext>
            </a:extLst>
          </p:cNvPr>
          <p:cNvSpPr txBox="1"/>
          <p:nvPr/>
        </p:nvSpPr>
        <p:spPr>
          <a:xfrm>
            <a:off x="5332700" y="5627463"/>
            <a:ext cx="2349415" cy="307777"/>
          </a:xfrm>
          <a:prstGeom prst="rect">
            <a:avLst/>
          </a:prstGeom>
          <a:noFill/>
        </p:spPr>
        <p:txBody>
          <a:bodyPr wrap="square" rtlCol="0">
            <a:spAutoFit/>
          </a:bodyPr>
          <a:lstStyle/>
          <a:p>
            <a:r>
              <a:rPr lang="sv-SE" sz="1400"/>
              <a:t>Förklaringar</a:t>
            </a:r>
          </a:p>
        </p:txBody>
      </p:sp>
      <p:cxnSp>
        <p:nvCxnSpPr>
          <p:cNvPr id="340" name="Rak koppling 339">
            <a:extLst>
              <a:ext uri="{FF2B5EF4-FFF2-40B4-BE49-F238E27FC236}">
                <a16:creationId xmlns:a16="http://schemas.microsoft.com/office/drawing/2014/main" id="{78BAC6B5-6451-4483-8D19-56572380DF35}"/>
              </a:ext>
            </a:extLst>
          </p:cNvPr>
          <p:cNvCxnSpPr/>
          <p:nvPr/>
        </p:nvCxnSpPr>
        <p:spPr>
          <a:xfrm>
            <a:off x="2466859" y="5881900"/>
            <a:ext cx="68713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52F9B671-C6E8-0A95-B21D-1854AAC8123D}"/>
              </a:ext>
            </a:extLst>
          </p:cNvPr>
          <p:cNvSpPr txBox="1"/>
          <p:nvPr/>
        </p:nvSpPr>
        <p:spPr>
          <a:xfrm>
            <a:off x="1303179" y="6179660"/>
            <a:ext cx="1275397" cy="276999"/>
          </a:xfrm>
          <a:prstGeom prst="rect">
            <a:avLst/>
          </a:prstGeom>
          <a:noFill/>
        </p:spPr>
        <p:txBody>
          <a:bodyPr wrap="square" rtlCol="0">
            <a:spAutoFit/>
          </a:bodyPr>
          <a:lstStyle/>
          <a:p>
            <a:pPr algn="ctr"/>
            <a:r>
              <a:rPr lang="sv-SE" sz="1200" dirty="0"/>
              <a:t>Förstudie</a:t>
            </a:r>
          </a:p>
        </p:txBody>
      </p:sp>
      <p:sp>
        <p:nvSpPr>
          <p:cNvPr id="15" name="textruta 14">
            <a:extLst>
              <a:ext uri="{FF2B5EF4-FFF2-40B4-BE49-F238E27FC236}">
                <a16:creationId xmlns:a16="http://schemas.microsoft.com/office/drawing/2014/main" id="{895A6F7A-34F4-0B49-B5A9-EA4DC0EF4384}"/>
              </a:ext>
            </a:extLst>
          </p:cNvPr>
          <p:cNvSpPr txBox="1"/>
          <p:nvPr/>
        </p:nvSpPr>
        <p:spPr>
          <a:xfrm>
            <a:off x="2314714" y="6155073"/>
            <a:ext cx="1275397" cy="276999"/>
          </a:xfrm>
          <a:prstGeom prst="rect">
            <a:avLst/>
          </a:prstGeom>
          <a:noFill/>
        </p:spPr>
        <p:txBody>
          <a:bodyPr wrap="square" rtlCol="0">
            <a:spAutoFit/>
          </a:bodyPr>
          <a:lstStyle/>
          <a:p>
            <a:pPr algn="ctr"/>
            <a:r>
              <a:rPr lang="sv-SE" sz="1200" dirty="0"/>
              <a:t>Planering</a:t>
            </a:r>
          </a:p>
        </p:txBody>
      </p:sp>
      <p:sp>
        <p:nvSpPr>
          <p:cNvPr id="16" name="textruta 15">
            <a:extLst>
              <a:ext uri="{FF2B5EF4-FFF2-40B4-BE49-F238E27FC236}">
                <a16:creationId xmlns:a16="http://schemas.microsoft.com/office/drawing/2014/main" id="{BB4E392E-620A-FF85-4F6A-62FCBEDB90E0}"/>
              </a:ext>
            </a:extLst>
          </p:cNvPr>
          <p:cNvSpPr txBox="1"/>
          <p:nvPr/>
        </p:nvSpPr>
        <p:spPr>
          <a:xfrm>
            <a:off x="3582288" y="6147070"/>
            <a:ext cx="1275397" cy="276999"/>
          </a:xfrm>
          <a:prstGeom prst="rect">
            <a:avLst/>
          </a:prstGeom>
          <a:noFill/>
        </p:spPr>
        <p:txBody>
          <a:bodyPr wrap="square" rtlCol="0">
            <a:spAutoFit/>
          </a:bodyPr>
          <a:lstStyle/>
          <a:p>
            <a:pPr algn="ctr"/>
            <a:r>
              <a:rPr lang="sv-SE" sz="1200" dirty="0"/>
              <a:t>Genomförande</a:t>
            </a:r>
          </a:p>
        </p:txBody>
      </p:sp>
      <p:sp>
        <p:nvSpPr>
          <p:cNvPr id="17" name="Pil: höger 16">
            <a:extLst>
              <a:ext uri="{FF2B5EF4-FFF2-40B4-BE49-F238E27FC236}">
                <a16:creationId xmlns:a16="http://schemas.microsoft.com/office/drawing/2014/main" id="{99B55E40-F736-1039-3F2E-32A4969B9009}"/>
              </a:ext>
            </a:extLst>
          </p:cNvPr>
          <p:cNvSpPr/>
          <p:nvPr/>
        </p:nvSpPr>
        <p:spPr>
          <a:xfrm>
            <a:off x="1529841" y="6415682"/>
            <a:ext cx="5354538" cy="150657"/>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koppling 17">
            <a:extLst>
              <a:ext uri="{FF2B5EF4-FFF2-40B4-BE49-F238E27FC236}">
                <a16:creationId xmlns:a16="http://schemas.microsoft.com/office/drawing/2014/main" id="{9F7F81CC-6EB3-F334-8327-C709EA5915FC}"/>
              </a:ext>
            </a:extLst>
          </p:cNvPr>
          <p:cNvCxnSpPr/>
          <p:nvPr/>
        </p:nvCxnSpPr>
        <p:spPr>
          <a:xfrm>
            <a:off x="2497670" y="6099942"/>
            <a:ext cx="0" cy="39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0EE62B12-7289-3B19-5F2E-C28F045A7D66}"/>
              </a:ext>
            </a:extLst>
          </p:cNvPr>
          <p:cNvCxnSpPr/>
          <p:nvPr/>
        </p:nvCxnSpPr>
        <p:spPr>
          <a:xfrm>
            <a:off x="3671015" y="6094570"/>
            <a:ext cx="0" cy="39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Flödesschema: Beslut 19">
            <a:extLst>
              <a:ext uri="{FF2B5EF4-FFF2-40B4-BE49-F238E27FC236}">
                <a16:creationId xmlns:a16="http://schemas.microsoft.com/office/drawing/2014/main" id="{F2CFB064-C006-27A3-C94E-6572173B0F47}"/>
              </a:ext>
            </a:extLst>
          </p:cNvPr>
          <p:cNvSpPr/>
          <p:nvPr/>
        </p:nvSpPr>
        <p:spPr>
          <a:xfrm>
            <a:off x="4940509" y="6632401"/>
            <a:ext cx="152400" cy="128885"/>
          </a:xfrm>
          <a:prstGeom prst="flowChartDecision">
            <a:avLst/>
          </a:prstGeom>
          <a:solidFill>
            <a:schemeClr val="bg1"/>
          </a:solidFill>
          <a:ln w="63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p>
        </p:txBody>
      </p:sp>
      <p:sp>
        <p:nvSpPr>
          <p:cNvPr id="21" name="Flödesschema: Beslut 20">
            <a:extLst>
              <a:ext uri="{FF2B5EF4-FFF2-40B4-BE49-F238E27FC236}">
                <a16:creationId xmlns:a16="http://schemas.microsoft.com/office/drawing/2014/main" id="{CCE09252-0FF7-C709-1FFC-A663C6E99EEB}"/>
              </a:ext>
            </a:extLst>
          </p:cNvPr>
          <p:cNvSpPr/>
          <p:nvPr/>
        </p:nvSpPr>
        <p:spPr>
          <a:xfrm>
            <a:off x="1584355" y="6622278"/>
            <a:ext cx="152400" cy="128885"/>
          </a:xfrm>
          <a:prstGeom prst="flowChartDecision">
            <a:avLst/>
          </a:prstGeom>
          <a:solidFill>
            <a:schemeClr val="bg1"/>
          </a:solidFill>
          <a:ln w="63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p>
        </p:txBody>
      </p:sp>
      <p:sp>
        <p:nvSpPr>
          <p:cNvPr id="22" name="textruta 21">
            <a:extLst>
              <a:ext uri="{FF2B5EF4-FFF2-40B4-BE49-F238E27FC236}">
                <a16:creationId xmlns:a16="http://schemas.microsoft.com/office/drawing/2014/main" id="{43F52E0F-4C84-CDD5-DA5A-DE6B1ABDCF10}"/>
              </a:ext>
            </a:extLst>
          </p:cNvPr>
          <p:cNvSpPr txBox="1"/>
          <p:nvPr/>
        </p:nvSpPr>
        <p:spPr>
          <a:xfrm>
            <a:off x="1688865" y="6580608"/>
            <a:ext cx="454742" cy="276999"/>
          </a:xfrm>
          <a:prstGeom prst="rect">
            <a:avLst/>
          </a:prstGeom>
          <a:noFill/>
        </p:spPr>
        <p:txBody>
          <a:bodyPr wrap="square" rtlCol="0">
            <a:spAutoFit/>
          </a:bodyPr>
          <a:lstStyle/>
          <a:p>
            <a:r>
              <a:rPr lang="sv-SE" sz="1200" dirty="0"/>
              <a:t>BP1</a:t>
            </a:r>
          </a:p>
        </p:txBody>
      </p:sp>
      <p:sp>
        <p:nvSpPr>
          <p:cNvPr id="23" name="textruta 22">
            <a:extLst>
              <a:ext uri="{FF2B5EF4-FFF2-40B4-BE49-F238E27FC236}">
                <a16:creationId xmlns:a16="http://schemas.microsoft.com/office/drawing/2014/main" id="{EDC7EC37-5323-C29F-5619-54CB93DDC962}"/>
              </a:ext>
            </a:extLst>
          </p:cNvPr>
          <p:cNvSpPr txBox="1"/>
          <p:nvPr/>
        </p:nvSpPr>
        <p:spPr>
          <a:xfrm>
            <a:off x="3838261" y="6571179"/>
            <a:ext cx="454742" cy="276999"/>
          </a:xfrm>
          <a:prstGeom prst="rect">
            <a:avLst/>
          </a:prstGeom>
          <a:noFill/>
        </p:spPr>
        <p:txBody>
          <a:bodyPr wrap="square" rtlCol="0">
            <a:spAutoFit/>
          </a:bodyPr>
          <a:lstStyle/>
          <a:p>
            <a:r>
              <a:rPr lang="sv-SE" sz="1200" dirty="0"/>
              <a:t>BP3</a:t>
            </a:r>
          </a:p>
        </p:txBody>
      </p:sp>
      <p:sp>
        <p:nvSpPr>
          <p:cNvPr id="41" name="Flödesschema: Beslut 40">
            <a:extLst>
              <a:ext uri="{FF2B5EF4-FFF2-40B4-BE49-F238E27FC236}">
                <a16:creationId xmlns:a16="http://schemas.microsoft.com/office/drawing/2014/main" id="{69E99472-5E8E-DECA-A531-CB32B2A5F96C}"/>
              </a:ext>
            </a:extLst>
          </p:cNvPr>
          <p:cNvSpPr/>
          <p:nvPr/>
        </p:nvSpPr>
        <p:spPr>
          <a:xfrm>
            <a:off x="3753839" y="6620044"/>
            <a:ext cx="152400" cy="128885"/>
          </a:xfrm>
          <a:prstGeom prst="flowChartDecision">
            <a:avLst/>
          </a:prstGeom>
          <a:solidFill>
            <a:schemeClr val="bg1"/>
          </a:solidFill>
          <a:ln w="63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p>
        </p:txBody>
      </p:sp>
      <p:sp>
        <p:nvSpPr>
          <p:cNvPr id="42" name="textruta 41">
            <a:extLst>
              <a:ext uri="{FF2B5EF4-FFF2-40B4-BE49-F238E27FC236}">
                <a16:creationId xmlns:a16="http://schemas.microsoft.com/office/drawing/2014/main" id="{EC912C74-7733-E6EC-E5BE-2C3DAC07EFA3}"/>
              </a:ext>
            </a:extLst>
          </p:cNvPr>
          <p:cNvSpPr txBox="1"/>
          <p:nvPr/>
        </p:nvSpPr>
        <p:spPr>
          <a:xfrm>
            <a:off x="2656694" y="6580609"/>
            <a:ext cx="454742" cy="276999"/>
          </a:xfrm>
          <a:prstGeom prst="rect">
            <a:avLst/>
          </a:prstGeom>
          <a:noFill/>
        </p:spPr>
        <p:txBody>
          <a:bodyPr wrap="square" rtlCol="0">
            <a:spAutoFit/>
          </a:bodyPr>
          <a:lstStyle/>
          <a:p>
            <a:r>
              <a:rPr lang="sv-SE" sz="1200" dirty="0"/>
              <a:t>BP2</a:t>
            </a:r>
          </a:p>
        </p:txBody>
      </p:sp>
      <p:sp>
        <p:nvSpPr>
          <p:cNvPr id="43" name="Flödesschema: Beslut 42">
            <a:extLst>
              <a:ext uri="{FF2B5EF4-FFF2-40B4-BE49-F238E27FC236}">
                <a16:creationId xmlns:a16="http://schemas.microsoft.com/office/drawing/2014/main" id="{244034A8-188A-5458-E38D-4C6B3B6FF744}"/>
              </a:ext>
            </a:extLst>
          </p:cNvPr>
          <p:cNvSpPr/>
          <p:nvPr/>
        </p:nvSpPr>
        <p:spPr>
          <a:xfrm>
            <a:off x="6044733" y="6615512"/>
            <a:ext cx="152400" cy="128885"/>
          </a:xfrm>
          <a:prstGeom prst="flowChartDecision">
            <a:avLst/>
          </a:prstGeom>
          <a:solidFill>
            <a:schemeClr val="bg1"/>
          </a:solidFill>
          <a:ln w="63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p>
        </p:txBody>
      </p:sp>
      <p:sp>
        <p:nvSpPr>
          <p:cNvPr id="46" name="textruta 45">
            <a:extLst>
              <a:ext uri="{FF2B5EF4-FFF2-40B4-BE49-F238E27FC236}">
                <a16:creationId xmlns:a16="http://schemas.microsoft.com/office/drawing/2014/main" id="{0B1F4663-39AF-F967-34FA-94BE992B734E}"/>
              </a:ext>
            </a:extLst>
          </p:cNvPr>
          <p:cNvSpPr txBox="1"/>
          <p:nvPr/>
        </p:nvSpPr>
        <p:spPr>
          <a:xfrm>
            <a:off x="5016709" y="6580609"/>
            <a:ext cx="454742" cy="276999"/>
          </a:xfrm>
          <a:prstGeom prst="rect">
            <a:avLst/>
          </a:prstGeom>
          <a:noFill/>
        </p:spPr>
        <p:txBody>
          <a:bodyPr wrap="square" rtlCol="0">
            <a:spAutoFit/>
          </a:bodyPr>
          <a:lstStyle/>
          <a:p>
            <a:r>
              <a:rPr lang="sv-SE" sz="1200" dirty="0"/>
              <a:t>BP4</a:t>
            </a:r>
          </a:p>
        </p:txBody>
      </p:sp>
      <p:sp>
        <p:nvSpPr>
          <p:cNvPr id="47" name="textruta 46">
            <a:extLst>
              <a:ext uri="{FF2B5EF4-FFF2-40B4-BE49-F238E27FC236}">
                <a16:creationId xmlns:a16="http://schemas.microsoft.com/office/drawing/2014/main" id="{8B34AFE3-EFC4-E69D-24D4-227E5E758116}"/>
              </a:ext>
            </a:extLst>
          </p:cNvPr>
          <p:cNvSpPr txBox="1"/>
          <p:nvPr/>
        </p:nvSpPr>
        <p:spPr>
          <a:xfrm>
            <a:off x="6154667" y="6566647"/>
            <a:ext cx="454742" cy="276999"/>
          </a:xfrm>
          <a:prstGeom prst="rect">
            <a:avLst/>
          </a:prstGeom>
          <a:noFill/>
        </p:spPr>
        <p:txBody>
          <a:bodyPr wrap="square" rtlCol="0">
            <a:spAutoFit/>
          </a:bodyPr>
          <a:lstStyle/>
          <a:p>
            <a:r>
              <a:rPr lang="sv-SE" sz="1200" dirty="0"/>
              <a:t>BP5</a:t>
            </a:r>
          </a:p>
        </p:txBody>
      </p:sp>
      <p:sp>
        <p:nvSpPr>
          <p:cNvPr id="48" name="Flödesschema: Beslut 47">
            <a:extLst>
              <a:ext uri="{FF2B5EF4-FFF2-40B4-BE49-F238E27FC236}">
                <a16:creationId xmlns:a16="http://schemas.microsoft.com/office/drawing/2014/main" id="{12AF6876-B312-C128-A91E-F1663BB7AAA9}"/>
              </a:ext>
            </a:extLst>
          </p:cNvPr>
          <p:cNvSpPr/>
          <p:nvPr/>
        </p:nvSpPr>
        <p:spPr>
          <a:xfrm>
            <a:off x="2568245" y="6628047"/>
            <a:ext cx="152400" cy="128885"/>
          </a:xfrm>
          <a:prstGeom prst="flowChartDecision">
            <a:avLst/>
          </a:prstGeom>
          <a:solidFill>
            <a:schemeClr val="bg1"/>
          </a:solidFill>
          <a:ln w="63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p>
        </p:txBody>
      </p:sp>
      <p:sp>
        <p:nvSpPr>
          <p:cNvPr id="69" name="textruta 68">
            <a:extLst>
              <a:ext uri="{FF2B5EF4-FFF2-40B4-BE49-F238E27FC236}">
                <a16:creationId xmlns:a16="http://schemas.microsoft.com/office/drawing/2014/main" id="{9E02266F-8210-017D-736D-369D55008DDB}"/>
              </a:ext>
            </a:extLst>
          </p:cNvPr>
          <p:cNvSpPr txBox="1"/>
          <p:nvPr/>
        </p:nvSpPr>
        <p:spPr>
          <a:xfrm>
            <a:off x="4666905" y="6137035"/>
            <a:ext cx="1275397" cy="276999"/>
          </a:xfrm>
          <a:prstGeom prst="rect">
            <a:avLst/>
          </a:prstGeom>
          <a:noFill/>
        </p:spPr>
        <p:txBody>
          <a:bodyPr wrap="square" rtlCol="0">
            <a:spAutoFit/>
          </a:bodyPr>
          <a:lstStyle/>
          <a:p>
            <a:pPr algn="ctr"/>
            <a:r>
              <a:rPr lang="sv-SE" sz="1200" dirty="0"/>
              <a:t>Avslutning</a:t>
            </a:r>
          </a:p>
        </p:txBody>
      </p:sp>
      <p:sp>
        <p:nvSpPr>
          <p:cNvPr id="73" name="textruta 72">
            <a:extLst>
              <a:ext uri="{FF2B5EF4-FFF2-40B4-BE49-F238E27FC236}">
                <a16:creationId xmlns:a16="http://schemas.microsoft.com/office/drawing/2014/main" id="{4AACEC9B-9939-F13A-9321-67A60F7BE95E}"/>
              </a:ext>
            </a:extLst>
          </p:cNvPr>
          <p:cNvSpPr txBox="1"/>
          <p:nvPr/>
        </p:nvSpPr>
        <p:spPr>
          <a:xfrm>
            <a:off x="5784115" y="6135615"/>
            <a:ext cx="1275397" cy="276999"/>
          </a:xfrm>
          <a:prstGeom prst="rect">
            <a:avLst/>
          </a:prstGeom>
          <a:noFill/>
        </p:spPr>
        <p:txBody>
          <a:bodyPr wrap="square" rtlCol="0">
            <a:spAutoFit/>
          </a:bodyPr>
          <a:lstStyle/>
          <a:p>
            <a:pPr algn="ctr"/>
            <a:r>
              <a:rPr lang="sv-SE" sz="1200" dirty="0"/>
              <a:t>Uppföljning</a:t>
            </a:r>
          </a:p>
        </p:txBody>
      </p:sp>
      <p:cxnSp>
        <p:nvCxnSpPr>
          <p:cNvPr id="74" name="Rak koppling 73">
            <a:extLst>
              <a:ext uri="{FF2B5EF4-FFF2-40B4-BE49-F238E27FC236}">
                <a16:creationId xmlns:a16="http://schemas.microsoft.com/office/drawing/2014/main" id="{6C34EF36-5B02-D6B5-A7F7-673E1DF655A3}"/>
              </a:ext>
            </a:extLst>
          </p:cNvPr>
          <p:cNvCxnSpPr/>
          <p:nvPr/>
        </p:nvCxnSpPr>
        <p:spPr>
          <a:xfrm>
            <a:off x="4849862" y="6088964"/>
            <a:ext cx="0" cy="39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Rak koppling 74">
            <a:extLst>
              <a:ext uri="{FF2B5EF4-FFF2-40B4-BE49-F238E27FC236}">
                <a16:creationId xmlns:a16="http://schemas.microsoft.com/office/drawing/2014/main" id="{377679F4-9539-D485-F1A9-47F5E7712774}"/>
              </a:ext>
            </a:extLst>
          </p:cNvPr>
          <p:cNvCxnSpPr/>
          <p:nvPr/>
        </p:nvCxnSpPr>
        <p:spPr>
          <a:xfrm>
            <a:off x="5942302" y="6088964"/>
            <a:ext cx="0" cy="39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1860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646&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FoC1IuqswwU2TtV65EEl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aKrVnNZLackNeTZM6qmR1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8MczFrFUO2JcTBe8XsUGr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eFxX8C_boY1mQ7JxkfFXF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UbIqzrueFd2.1V46_ZBWP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sdT2vC0FXQXwJiSaY1tz9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yYRQurrng.0_mtsEhn.9U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BQhpjOCU8LYQujI_L4Lem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Qo78xKZIlZW7IAkkAmqHm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F6AOc1xFjRWdSm.8.ohNv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ixr8Oid5zQyBF1cl2kfqr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TtKKvX6AcTHu9YLZOJumP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CEqa_.RrxbBRzKydufH4W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96483mmzHcJ4zaa_K2ese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q.EJOKFpAKfzEdm0vDnBM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jWPlbci4mbhYjvX1sjtLj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9FE3t5FWASyx8b4j6e3FH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ihWjEkR4KjrAjuItaC6Zg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p4YC9Spsbh4iW8LZbVjPj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cmWSkVRntkhWWTOEZy2HM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vmYLVX8pMfLpmek1funCv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wTMGvXVXn7GyK1cqQ05p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b7Jix_BseU2SS6OT1Z3ai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uHKnmbpesgbJVUwPdE3V4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nLsdvYhzt9DObEHnAKlb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7Yr47PKNUrs9dQBWk4HP1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eGmpPkPoJ4F1pRSnguU.c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drsN4r7QuiKKkNUwo2Uiu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fDtzFtTF2gmrgnKJq8ZLZ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su.FDpiIeCrcuZxnP.4BJ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QcAF8KGbC1QhDC18q84R2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A1q_6IYYiHhB5su6zV3bg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qCMZbyLz8BeTsMRfVIm8y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SgD.VyGDfhLlz4AHwYuoC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EN7slxB0aJ6OHLoFDQoNf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u2FTuJCkgqhCZoKt0xo6t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2sFY7xuuJHhACb.ZZ24Tr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087z6cVATvWP_bKWisL0.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3qDIyYZR2MHfQRY39Djq5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5EcPHQ3jBGLrc5deNioMs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sD1D4YuDE9jju32tn5LpL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xiOFY6D2lP1pOJtcDveoK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ujzGBQxjlHGcHrpto0X0S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EsMglVy7io6mmjqKOK.gp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0pAlhJiLG11rXgUD3CloP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2NmSwFyFsAURMISMLzFzD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fkEVLefHD5.DbVrEa1Dhq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vuQ6Y3l_reVUHYiAgWMNr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MbFY9E_Y2tbRQND5E76an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DHTrEdG9fOb66ZfoW1s3_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8nlyJjv2Ia.Gb59xvkY7S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TbDW6kJ21RT_yqTEmgmwO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rFpOKPrWSYRD_PjF.URMa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tbfRDUyAyR5PVPS3Ik6.3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u8c21Cwsq84FEwzi9fc7a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7dXd03wqWOH_jefs7.Jfx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A6rjcYtNMQyHOdFG.lBc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zzN9LIkuHinfVf_567a7G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QjKKRw1TZF9rbmOyEzSf_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GhHZrg9.NWFgSFJ5XSk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3.li7wl8j7u0TRYg.I4Ap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Zv8xGhKWRwH8zPA.JB_2N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EckPW9HRzHP15DxzLCOrU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xNN0xtNgYQ9BeRqZr8NtK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9MP._LBCZjp1ef3oZSsIH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G3zAaUjQ5be1xs8nhTfoA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F2LTHCfMoqVLl0kcT3VID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GIReso77gCuA.A9Btd_H_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oMz12Bvfc6imKzupuXbeF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l41BF29c4ZQhscRCIek7q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QBfC8qBqF63x.9SE70R3g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BdUrj4EQjlKb0Qy5TlAGV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plvPnmJq4b1emz6KlrdX2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jWg1_9dOSOzS.pMmnX0zM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N7A588i1lKf19bf_RI_55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Fej2m6oldaWuXogIS81Os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P.b0I59auRGJVUURaIwqr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o78fk8LYm.xnLYfl14iGI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chcgyCYFBXPUi2PesqM5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szCnSRCQlls4iF8bk6lOx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L_afGXp.nW0.OIL3D8uL2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8PxlLcRFPgHyH4k0C1Gd.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2oNDZ1ZO7IM3rq0Jh8mHe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E3g0BmpFSk0taV5QC9fKj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9ttw3iWCatnearGHMMMk.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BbFA7xKRYHLAlxsqv0Vuu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Ze6KKAEjkVgs.hM0UI2dO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yuK90KF8pBIlnSonOPv9S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_qN72yXrF5N0GIGIh4xPp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5QmPss88Ei7Z3.Z1.1K0Z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W38V5Y05a0yHN_XLO_woy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oZMAZjbL.6u6WBIHZZsLS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jKsVZfciZ9XThTyEbb8RM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YNT9ATxyF9Vm1rlkrnikq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9tvSSxkOzgLtfbgoU75.D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pWWo8YXXeXQZVvfdvYGjT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koRI2uYnr65mVvk1Tt0_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EGQRoZl6U6PsoDliqeYyl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bzQcTJwmphQNpWp4pARRf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sMA.GT6COT_eBB_4OJ4Jd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TCM1p4W0zVAG1HVq7N8ox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IRRulKWMDYKkffPBF1FGt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Iq_gjS5lEtVPRy8_0AQSs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px5cXTO7.FZYLLrWrJHN5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rEv2JOJAq2WTEB6A6A9BVg"/>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5wN5DMYMhQY2v62J_AgNk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6Pe7PowIGxHD1pjCc5sUJ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u_YEsOxzGIMsvkgaosGQj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2nZHopFebxmw48pFsT9kh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Zy4vzT.yieuoV_IGlGifz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IypfN_HmGLXBJt7MvHt4x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ZT_yqIJ1b7SW5NO0NHqDn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9gYMvP3J4Myo3IiYLLcBU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CUC6GFNQdbfd4xzt85h9C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RUxbJnGscNquwQ83XGqKL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gcJDY_tXr1KO_VBIByLNj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gZNy02a.Sinq54op07vr9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bOkCqo2xH6vQrjiHfeRfGg"/>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S2hH6A2j7nkUm7dL60EJ5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qoh0tvVlSxeohDKy6Wbg4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C0MTNE5_olGyKem5btk2U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d7U1yqg7b.YlOlqB21JSg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lXhuyh3HAkxmNvpewW2it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CHVMmf9fOw1vPZy1BFJy5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JEhbD2YMFSdgh88xRI2V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gRCLplQ.aNia1OXbFJUyd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lexnTlTZpta.Xm0isXJ2k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kZ5ff5TxtLQt7kV.9asTL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54fOy81VJlJPsCc5jsfz6A"/>
</p:tagLst>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2EC60AA2929C004A8EF6A9D72A009134" ma:contentTypeVersion="18" ma:contentTypeDescription="Project Team Document Content Type" ma:contentTypeScope="" ma:versionID="88c77983588a2b92a39cd1fbfa92851f">
  <xsd:schema xmlns:xsd="http://www.w3.org/2001/XMLSchema" xmlns:xs="http://www.w3.org/2001/XMLSchema" xmlns:p="http://schemas.microsoft.com/office/2006/metadata/properties" xmlns:ns2="0b69ea4c-9f2e-431e-826b-cfac3098101a" xmlns:ns3="7b2ba3d5-ae7e-4872-ab6d-f5dc97d22469" xmlns:ns4="77b1c2d6-eba8-446a-9ebc-f3ba74b6f319" targetNamespace="http://schemas.microsoft.com/office/2006/metadata/properties" ma:root="true" ma:fieldsID="373a30a2ac10300eef7293661fa58f30" ns2:_="" ns3:_="" ns4:_="">
    <xsd:import namespace="0b69ea4c-9f2e-431e-826b-cfac3098101a"/>
    <xsd:import namespace="7b2ba3d5-ae7e-4872-ab6d-f5dc97d22469"/>
    <xsd:import namespace="77b1c2d6-eba8-446a-9ebc-f3ba74b6f319"/>
    <xsd:element name="properties">
      <xsd:complexType>
        <xsd:sequence>
          <xsd:element name="documentManagement">
            <xsd:complexType>
              <xsd:all>
                <xsd:element ref="ns2:f1aee8533cf548f1ae3f00b1ba124e03"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AutoKeyPoints" minOccurs="0"/>
                <xsd:element ref="ns4:MediaServiceKeyPoints" minOccurs="0"/>
                <xsd:element ref="ns2:SharedWithUsers" minOccurs="0"/>
                <xsd:element ref="ns2:SharedWithDetails" minOccurs="0"/>
                <xsd:element ref="ns4:lcf76f155ced4ddcb4097134ff3c332f" minOccurs="0"/>
                <xsd:element ref="ns4:MediaServiceOCR" minOccurs="0"/>
                <xsd:element ref="ns4:MediaServiceGenerationTime" minOccurs="0"/>
                <xsd:element ref="ns4:MediaServiceEventHashCode" minOccurs="0"/>
                <xsd:element ref="ns4:MediaServiceDateTaken"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69ea4c-9f2e-431e-826b-cfac3098101a"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byggnadsförvaltningen|9c682eff-5d3c-447d-a385-91d5e6254204"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3f0c4088-758d-4337-a627-340ad5fe5709}" ma:internalName="TaxCatchAll" ma:showField="CatchAllData" ma:web="0b69ea4c-9f2e-431e-826b-cfac3098101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3f0c4088-758d-4337-a627-340ad5fe5709}" ma:internalName="TaxCatchAllLabel" ma:readOnly="true" ma:showField="CatchAllDataLabel" ma:web="0b69ea4c-9f2e-431e-826b-cfac3098101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7b1c2d6-eba8-446a-9ebc-f3ba74b6f319"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DateTaken" ma:index="25" nillable="true" ma:displayName="MediaServiceDateTaken" ma:hidden="true" ma:indexed="true" ma:internalName="MediaServiceDateTake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9</Value>
    </TaxCatchAll>
    <f1aee8533cf548f1ae3f00b1ba124e03 xmlns="0b69ea4c-9f2e-431e-826b-cfac3098101a">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0b69ea4c-9f2e-431e-826b-cfac3098101a">
      <Terms xmlns="http://schemas.microsoft.com/office/infopath/2007/PartnerControls"/>
    </b89223313b284f2a879bf9c1e2dff829>
    <lcf76f155ced4ddcb4097134ff3c332f xmlns="77b1c2d6-eba8-446a-9ebc-f3ba74b6f319">
      <Terms xmlns="http://schemas.microsoft.com/office/infopath/2007/PartnerControls"/>
    </lcf76f155ced4ddcb4097134ff3c332f>
    <SharedWithUsers xmlns="0b69ea4c-9f2e-431e-826b-cfac3098101a">
      <UserInfo>
        <DisplayName>Andersen Berit - SBF</DisplayName>
        <AccountId>69</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266977-0FE8-4182-B45A-0EB4F5E5499F}">
  <ds:schemaRefs>
    <ds:schemaRef ds:uri="0b69ea4c-9f2e-431e-826b-cfac3098101a"/>
    <ds:schemaRef ds:uri="77b1c2d6-eba8-446a-9ebc-f3ba74b6f319"/>
    <ds:schemaRef ds:uri="7b2ba3d5-ae7e-4872-ab6d-f5dc97d224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512BB2-E732-436A-B277-2DBDCAA4D4D2}">
  <ds:schemaRefs>
    <ds:schemaRef ds:uri="http://purl.org/dc/dcmitype/"/>
    <ds:schemaRef ds:uri="http://schemas.microsoft.com/office/2006/documentManagement/types"/>
    <ds:schemaRef ds:uri="0b69ea4c-9f2e-431e-826b-cfac3098101a"/>
    <ds:schemaRef ds:uri="http://purl.org/dc/terms/"/>
    <ds:schemaRef ds:uri="http://schemas.microsoft.com/office/infopath/2007/PartnerControls"/>
    <ds:schemaRef ds:uri="http://purl.org/dc/elements/1.1/"/>
    <ds:schemaRef ds:uri="http://schemas.openxmlformats.org/package/2006/metadata/core-properties"/>
    <ds:schemaRef ds:uri="77b1c2d6-eba8-446a-9ebc-f3ba74b6f319"/>
    <ds:schemaRef ds:uri="7b2ba3d5-ae7e-4872-ab6d-f5dc97d2246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12785</TotalTime>
  <Words>3926</Words>
  <Application>Microsoft Office PowerPoint</Application>
  <PresentationFormat>Bredbild</PresentationFormat>
  <Paragraphs>657</Paragraphs>
  <Slides>26</Slides>
  <Notes>19</Notes>
  <HiddenSlides>0</HiddenSlides>
  <MMClips>0</MMClips>
  <ScaleCrop>false</ScaleCrop>
  <HeadingPairs>
    <vt:vector size="8" baseType="variant">
      <vt:variant>
        <vt:lpstr>Använt teckensnitt</vt:lpstr>
      </vt:variant>
      <vt:variant>
        <vt:i4>7</vt:i4>
      </vt:variant>
      <vt:variant>
        <vt:lpstr>Tema</vt:lpstr>
      </vt:variant>
      <vt:variant>
        <vt:i4>7</vt:i4>
      </vt:variant>
      <vt:variant>
        <vt:lpstr>Serverprogram för OLE-inbäddning</vt:lpstr>
      </vt:variant>
      <vt:variant>
        <vt:i4>1</vt:i4>
      </vt:variant>
      <vt:variant>
        <vt:lpstr>Bildrubriker</vt:lpstr>
      </vt:variant>
      <vt:variant>
        <vt:i4>26</vt:i4>
      </vt:variant>
    </vt:vector>
  </HeadingPairs>
  <TitlesOfParts>
    <vt:vector size="41" baseType="lpstr">
      <vt:lpstr>Gill Sans MT</vt:lpstr>
      <vt:lpstr>Times New Roman</vt:lpstr>
      <vt:lpstr>Helsingborg Sans</vt:lpstr>
      <vt:lpstr>Roboto Light</vt:lpstr>
      <vt:lpstr>Verdana</vt:lpstr>
      <vt:lpstr>Arial</vt:lpstr>
      <vt:lpstr>Calibri</vt:lpstr>
      <vt:lpstr>1_HBG-Helsingborgstegel</vt:lpstr>
      <vt:lpstr>2_HBG-Palsjo</vt:lpstr>
      <vt:lpstr>3_HBG-Vintersund</vt:lpstr>
      <vt:lpstr>4_HBG-Raps</vt:lpstr>
      <vt:lpstr>5_HBG-Sommarsund</vt:lpstr>
      <vt:lpstr>6_HBG-Vit-Rhododendron</vt:lpstr>
      <vt:lpstr>7_HBG-Vit-Bris</vt:lpstr>
      <vt:lpstr>think-cell Slide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Strategi </vt:lpstr>
      <vt:lpstr>Strategi </vt:lpstr>
      <vt:lpstr>Strategi </vt:lpstr>
      <vt:lpstr>Strategi </vt:lpstr>
      <vt:lpstr>PowerPoint-presentation</vt:lpstr>
      <vt:lpstr>Exempel på gruppering av arbetspaket</vt:lpstr>
      <vt:lpstr>PowerPoint-presentation</vt:lpstr>
      <vt:lpstr>Nya arbetssätt 2025 / 2026</vt:lpstr>
      <vt:lpstr>Vad är ett digitalt utvecklingsbehov</vt:lpstr>
      <vt:lpstr>Utdrag ur arbetspaketet - Två exempel på digitalt behov</vt:lpstr>
      <vt:lpstr>Identifierade förändringar jämfört med nuläge</vt:lpstr>
      <vt:lpstr>Identifierade förändringar jämfört med nuläge</vt:lpstr>
      <vt:lpstr>Förväntad utväxling</vt:lpstr>
      <vt:lpstr>TACK!</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Samhällsbyggnadsprocess</dc:title>
  <dc:creator>Norlén Pär Gunnar David - SBF</dc:creator>
  <cp:lastModifiedBy>Wijk Linda - SBF</cp:lastModifiedBy>
  <cp:revision>13</cp:revision>
  <dcterms:created xsi:type="dcterms:W3CDTF">2024-01-23T09:12:23Z</dcterms:created>
  <dcterms:modified xsi:type="dcterms:W3CDTF">2025-02-17T09:48:16Z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0x010100B16161C1156749828247A73D7190880000F142D64C5524479287B1CAE1A74A2E58002EC60AA2929C004A8EF6A9D72A009134</vt:lpwstr>
  </property>
  <property fmtid="{D5CDD505-2E9C-101B-9397-08002B2CF9AE}" pid="3" name="DWTaxonomyDocumentType">
    <vt:lpwstr/>
  </property>
  <property fmtid="{D5CDD505-2E9C-101B-9397-08002B2CF9AE}" pid="4" name="DWDivisions">
    <vt:lpwstr>9;#Stadsledningsförvaltningen|b6fc8a29-992e-469d-83ac-4d8ea7b94e08</vt:lpwstr>
  </property>
  <property fmtid="{D5CDD505-2E9C-101B-9397-08002B2CF9AE}" pid="5" name="MediaServiceImageTags">
    <vt:lpwstr/>
  </property>
</Properties>
</file>